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39"/>
  </p:notesMasterIdLst>
  <p:handoutMasterIdLst>
    <p:handoutMasterId r:id="rId40"/>
  </p:handoutMasterIdLst>
  <p:sldIdLst>
    <p:sldId id="1344" r:id="rId2"/>
    <p:sldId id="1364" r:id="rId3"/>
    <p:sldId id="1173" r:id="rId4"/>
    <p:sldId id="1326" r:id="rId5"/>
    <p:sldId id="1327" r:id="rId6"/>
    <p:sldId id="1329" r:id="rId7"/>
    <p:sldId id="1331" r:id="rId8"/>
    <p:sldId id="1340" r:id="rId9"/>
    <p:sldId id="1341" r:id="rId10"/>
    <p:sldId id="1332" r:id="rId11"/>
    <p:sldId id="1333" r:id="rId12"/>
    <p:sldId id="1334" r:id="rId13"/>
    <p:sldId id="1335" r:id="rId14"/>
    <p:sldId id="1345" r:id="rId15"/>
    <p:sldId id="1336" r:id="rId16"/>
    <p:sldId id="1337" r:id="rId17"/>
    <p:sldId id="1346" r:id="rId18"/>
    <p:sldId id="1347" r:id="rId19"/>
    <p:sldId id="1339" r:id="rId20"/>
    <p:sldId id="1342" r:id="rId21"/>
    <p:sldId id="1349" r:id="rId22"/>
    <p:sldId id="1365" r:id="rId23"/>
    <p:sldId id="1348" r:id="rId24"/>
    <p:sldId id="1350" r:id="rId25"/>
    <p:sldId id="1351" r:id="rId26"/>
    <p:sldId id="1352" r:id="rId27"/>
    <p:sldId id="1353" r:id="rId28"/>
    <p:sldId id="1354" r:id="rId29"/>
    <p:sldId id="1355" r:id="rId30"/>
    <p:sldId id="1356" r:id="rId31"/>
    <p:sldId id="1357" r:id="rId32"/>
    <p:sldId id="1358" r:id="rId33"/>
    <p:sldId id="1359" r:id="rId34"/>
    <p:sldId id="1360" r:id="rId35"/>
    <p:sldId id="1361" r:id="rId36"/>
    <p:sldId id="1362" r:id="rId37"/>
    <p:sldId id="1363" r:id="rId38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CC33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22" autoAdjust="0"/>
    <p:restoredTop sz="96395" autoAdjust="0"/>
  </p:normalViewPr>
  <p:slideViewPr>
    <p:cSldViewPr snapToGrid="0">
      <p:cViewPr varScale="1">
        <p:scale>
          <a:sx n="109" d="100"/>
          <a:sy n="109" d="100"/>
        </p:scale>
        <p:origin x="1074" y="96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57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6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34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44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48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3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29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4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64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04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7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405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24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06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543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73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61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01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07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84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12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7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1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mazonECS/latest/developerguide/Welcome.html" TargetMode="External"/><Relationship Id="rId2" Type="http://schemas.openxmlformats.org/officeDocument/2006/relationships/hyperlink" Target="https://docs.docker.com/v17.09/engine/docker-overview/#what-can-i-use-docker-fo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ws.amazon.com/lambda/latest/dg/welcome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812FA-7938-534A-A788-A42161393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chemeClr val="bg2"/>
                </a:solidFill>
              </a:rPr>
              <a:t>Virtualisation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97D37-585A-944D-9149-54D6FAD95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CITS5503 </a:t>
            </a:r>
            <a:r>
              <a:rPr lang="en-US" sz="1800" dirty="0" err="1"/>
              <a:t>Dr</a:t>
            </a:r>
            <a:r>
              <a:rPr lang="en-US" sz="1800" dirty="0"/>
              <a:t> David Glance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85B08-3FCD-6645-9469-462F8FC6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8E6CC-41E4-E24D-871D-6D9D509F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schemeClr val="tx1"/>
                </a:solidFill>
              </a:rPr>
              <a:pPr/>
              <a:t>1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864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AWS uses different configurations that use Xen</a:t>
            </a:r>
          </a:p>
          <a:p>
            <a:pPr>
              <a:defRPr/>
            </a:pPr>
            <a:r>
              <a:rPr lang="en-US" dirty="0"/>
              <a:t>AWS Nitro – a hypervisor based on KVM</a:t>
            </a:r>
          </a:p>
          <a:p>
            <a:pPr>
              <a:defRPr/>
            </a:pPr>
            <a:r>
              <a:rPr lang="en-US" dirty="0"/>
              <a:t>AWS also offers actual ”bare metal” machines – with no virtualization</a:t>
            </a:r>
          </a:p>
          <a:p>
            <a:pPr>
              <a:defRPr/>
            </a:pPr>
            <a:r>
              <a:rPr lang="en-US" dirty="0"/>
              <a:t>Different VM types are represented by AMIs that are either</a:t>
            </a:r>
          </a:p>
          <a:p>
            <a:pPr lvl="1">
              <a:defRPr/>
            </a:pPr>
            <a:r>
              <a:rPr lang="en-US" dirty="0"/>
              <a:t>PV </a:t>
            </a:r>
            <a:r>
              <a:rPr lang="en-US" dirty="0" err="1"/>
              <a:t>paravirtual</a:t>
            </a:r>
            <a:r>
              <a:rPr lang="en-US" dirty="0"/>
              <a:t> (Linux only)</a:t>
            </a:r>
          </a:p>
          <a:p>
            <a:pPr lvl="1">
              <a:defRPr/>
            </a:pPr>
            <a:r>
              <a:rPr lang="en-US" dirty="0"/>
              <a:t>HVM hardware virtual machine (Linux and Windows)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7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VMs and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Hypervisor security</a:t>
            </a:r>
          </a:p>
          <a:p>
            <a:pPr lvl="1">
              <a:defRPr/>
            </a:pPr>
            <a:r>
              <a:rPr lang="en-US" dirty="0"/>
              <a:t>Hypervisor, applications, drivers and libraries are loaded in randomized memory locations to stop </a:t>
            </a:r>
            <a:r>
              <a:rPr lang="en-US" dirty="0" err="1"/>
              <a:t>exploites</a:t>
            </a:r>
            <a:endParaRPr lang="en-US" dirty="0"/>
          </a:p>
          <a:p>
            <a:pPr lvl="1">
              <a:defRPr/>
            </a:pPr>
            <a:r>
              <a:rPr lang="en-US" dirty="0"/>
              <a:t>VMWare uses digital signatures to verify modules drivers and applications – much as iOS and Android do</a:t>
            </a:r>
          </a:p>
          <a:p>
            <a:pPr lvl="1">
              <a:defRPr/>
            </a:pPr>
            <a:r>
              <a:rPr lang="en-US" dirty="0"/>
              <a:t>However – Hypervisor represents an “attack surface” not present in native OSs and so they are subject to vulnerabilities</a:t>
            </a:r>
          </a:p>
          <a:p>
            <a:pPr>
              <a:defRPr/>
            </a:pPr>
            <a:r>
              <a:rPr lang="en-US" dirty="0"/>
              <a:t>Virtualized OS</a:t>
            </a:r>
          </a:p>
          <a:p>
            <a:pPr lvl="1">
              <a:defRPr/>
            </a:pPr>
            <a:r>
              <a:rPr lang="en-US" dirty="0"/>
              <a:t>Same vulnerabilities as a non-virtualized OS </a:t>
            </a:r>
          </a:p>
          <a:p>
            <a:pPr>
              <a:defRPr/>
            </a:pPr>
            <a:r>
              <a:rPr lang="en-US" dirty="0"/>
              <a:t>VM to VM</a:t>
            </a:r>
          </a:p>
          <a:p>
            <a:pPr lvl="1">
              <a:defRPr/>
            </a:pPr>
            <a:r>
              <a:rPr lang="en-US" dirty="0"/>
              <a:t>Theoretically possible to access memory in one VM from another but very hard to do</a:t>
            </a:r>
          </a:p>
          <a:p>
            <a:pPr>
              <a:defRPr/>
            </a:pPr>
            <a:r>
              <a:rPr lang="en-US" dirty="0"/>
              <a:t>AWS itself introduces security vulnerabilities – e.g. access to keys, </a:t>
            </a:r>
            <a:r>
              <a:rPr lang="en-US" dirty="0" err="1"/>
              <a:t>uernames</a:t>
            </a:r>
            <a:r>
              <a:rPr lang="en-US" dirty="0"/>
              <a:t> and passwords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33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 of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Web Server</a:t>
            </a:r>
          </a:p>
          <a:p>
            <a:pPr lvl="1">
              <a:defRPr/>
            </a:pPr>
            <a:r>
              <a:rPr lang="en-US" dirty="0"/>
              <a:t>Virtual hosts using a different hostname, configuration file</a:t>
            </a:r>
          </a:p>
          <a:p>
            <a:pPr>
              <a:defRPr/>
            </a:pPr>
            <a:r>
              <a:rPr lang="en-US" dirty="0"/>
              <a:t>Virtual Environments</a:t>
            </a:r>
          </a:p>
          <a:p>
            <a:pPr lvl="1">
              <a:defRPr/>
            </a:pPr>
            <a:r>
              <a:rPr lang="en-US" dirty="0"/>
              <a:t>Java, Python and Ruby amongst others have the ability to configure separate versions of language and libraries</a:t>
            </a:r>
          </a:p>
          <a:p>
            <a:pPr>
              <a:defRPr/>
            </a:pPr>
            <a:r>
              <a:rPr lang="en-US" dirty="0"/>
              <a:t>Containers</a:t>
            </a:r>
          </a:p>
          <a:p>
            <a:pPr lvl="1">
              <a:defRPr/>
            </a:pPr>
            <a:r>
              <a:rPr lang="en-US" dirty="0"/>
              <a:t>Like VMs but run in user space and packages binaries and libraries</a:t>
            </a:r>
          </a:p>
          <a:p>
            <a:pPr lvl="1">
              <a:defRPr/>
            </a:pPr>
            <a:r>
              <a:rPr lang="en-US" dirty="0"/>
              <a:t>Docker, Kubernetes, AWS Containers (Docker)</a:t>
            </a:r>
          </a:p>
          <a:p>
            <a:pPr>
              <a:defRPr/>
            </a:pPr>
            <a:r>
              <a:rPr lang="en-US" dirty="0" err="1"/>
              <a:t>Serverless</a:t>
            </a:r>
            <a:r>
              <a:rPr lang="en-US" dirty="0"/>
              <a:t> Environments</a:t>
            </a:r>
          </a:p>
          <a:p>
            <a:pPr lvl="1">
              <a:defRPr/>
            </a:pPr>
            <a:r>
              <a:rPr lang="en-US" dirty="0"/>
              <a:t>Code is executed in response to an event, including HTTP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84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Containers are cut down VMs used to execute code in a isolated environment </a:t>
            </a:r>
          </a:p>
          <a:p>
            <a:pPr>
              <a:defRPr/>
            </a:pPr>
            <a:r>
              <a:rPr lang="en-US" dirty="0"/>
              <a:t>Docker</a:t>
            </a:r>
          </a:p>
          <a:p>
            <a:pPr lvl="1">
              <a:defRPr/>
            </a:pPr>
            <a:r>
              <a:rPr lang="en-US" dirty="0"/>
              <a:t>Originally based on Linux Containers (LXC) but now on </a:t>
            </a:r>
            <a:r>
              <a:rPr lang="en-US" dirty="0" err="1"/>
              <a:t>runC</a:t>
            </a:r>
            <a:endParaRPr lang="en-US" dirty="0"/>
          </a:p>
          <a:p>
            <a:pPr lvl="1">
              <a:defRPr/>
            </a:pPr>
            <a:r>
              <a:rPr lang="en-US" dirty="0"/>
              <a:t>All Docker containers use the same underlying OS but present various parts of the OS as if they were dedicated to the running system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41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6553003" cy="453231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Server (</a:t>
            </a:r>
            <a:r>
              <a:rPr lang="en-US" dirty="0" err="1"/>
              <a:t>dockerd</a:t>
            </a:r>
            <a:r>
              <a:rPr lang="en-US" dirty="0"/>
              <a:t>) long running daemon process</a:t>
            </a:r>
          </a:p>
          <a:p>
            <a:pPr lvl="1">
              <a:defRPr/>
            </a:pPr>
            <a:r>
              <a:rPr lang="en-US" dirty="0"/>
              <a:t>Manages data, network, processes, communication, </a:t>
            </a:r>
            <a:r>
              <a:rPr lang="en-US" dirty="0" err="1"/>
              <a:t>etc</a:t>
            </a:r>
            <a:endParaRPr lang="en-US" dirty="0"/>
          </a:p>
          <a:p>
            <a:pPr>
              <a:defRPr/>
            </a:pPr>
            <a:r>
              <a:rPr lang="en-US" dirty="0"/>
              <a:t>REST API used to communicate with server</a:t>
            </a:r>
          </a:p>
          <a:p>
            <a:pPr>
              <a:defRPr/>
            </a:pPr>
            <a:r>
              <a:rPr lang="en-US" dirty="0"/>
              <a:t>CLI to execute docker containers</a:t>
            </a:r>
          </a:p>
          <a:p>
            <a:pPr>
              <a:defRPr/>
            </a:pPr>
            <a:r>
              <a:rPr lang="en-US" dirty="0"/>
              <a:t>Instructions for creating a container is placed in an image</a:t>
            </a:r>
          </a:p>
          <a:p>
            <a:pPr>
              <a:defRPr/>
            </a:pPr>
            <a:r>
              <a:rPr lang="en-US" dirty="0"/>
              <a:t>Services orchestrate docker containers in swarms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C06B9-0D78-9F48-9296-6728BA66A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430" y="2901930"/>
            <a:ext cx="4566557" cy="356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80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854EA-1890-F04F-9388-E52A80D18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2808"/>
            <a:ext cx="9912662" cy="500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77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Docker Registry</a:t>
            </a:r>
          </a:p>
          <a:p>
            <a:pPr lvl="1">
              <a:defRPr/>
            </a:pPr>
            <a:r>
              <a:rPr lang="en-US" dirty="0"/>
              <a:t>Contains Docker Images</a:t>
            </a:r>
          </a:p>
          <a:p>
            <a:pPr lvl="2">
              <a:defRPr/>
            </a:pPr>
            <a:r>
              <a:rPr lang="en-US" dirty="0"/>
              <a:t>Instructions to create a Docker Container</a:t>
            </a:r>
          </a:p>
          <a:p>
            <a:pPr lvl="2">
              <a:defRPr/>
            </a:pPr>
            <a:r>
              <a:rPr lang="en-US" dirty="0"/>
              <a:t>Images provide applications, libraries and operating system files </a:t>
            </a:r>
          </a:p>
          <a:p>
            <a:pPr lvl="1">
              <a:defRPr/>
            </a:pPr>
            <a:r>
              <a:rPr lang="en-US" dirty="0"/>
              <a:t>Docker Images can be pulled down to Docker Host</a:t>
            </a:r>
          </a:p>
          <a:p>
            <a:pPr>
              <a:defRPr/>
            </a:pPr>
            <a:r>
              <a:rPr lang="en-US" dirty="0"/>
              <a:t>Docker Host</a:t>
            </a:r>
          </a:p>
          <a:p>
            <a:pPr lvl="1">
              <a:defRPr/>
            </a:pPr>
            <a:r>
              <a:rPr lang="en-US" dirty="0"/>
              <a:t>Host running the containers</a:t>
            </a:r>
          </a:p>
          <a:p>
            <a:pPr lvl="1">
              <a:defRPr/>
            </a:pPr>
            <a:r>
              <a:rPr lang="en-US" dirty="0"/>
              <a:t>Docker daemon – server process that manages the Docker containers</a:t>
            </a:r>
          </a:p>
          <a:p>
            <a:pPr>
              <a:defRPr/>
            </a:pPr>
            <a:r>
              <a:rPr lang="en-US" dirty="0"/>
              <a:t>Docker Client</a:t>
            </a:r>
          </a:p>
          <a:p>
            <a:pPr lvl="1">
              <a:defRPr/>
            </a:pPr>
            <a:r>
              <a:rPr lang="en-US" dirty="0"/>
              <a:t>Client app that allows users to issue Docker commands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48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underlying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Linux namespaces provide isolation:</a:t>
            </a:r>
          </a:p>
          <a:p>
            <a:pPr lvl="1">
              <a:defRPr/>
            </a:pPr>
            <a:r>
              <a:rPr lang="en-US" dirty="0"/>
              <a:t>Process isolation: </a:t>
            </a:r>
            <a:r>
              <a:rPr lang="en-US" dirty="0" err="1"/>
              <a:t>pid</a:t>
            </a:r>
            <a:r>
              <a:rPr lang="en-US" dirty="0"/>
              <a:t> namespace</a:t>
            </a:r>
          </a:p>
          <a:p>
            <a:pPr lvl="1">
              <a:defRPr/>
            </a:pPr>
            <a:r>
              <a:rPr lang="en-US" dirty="0"/>
              <a:t>Network interfaces: net namespace</a:t>
            </a:r>
          </a:p>
          <a:p>
            <a:pPr lvl="1">
              <a:defRPr/>
            </a:pPr>
            <a:r>
              <a:rPr lang="en-US" dirty="0" err="1"/>
              <a:t>Interprocess</a:t>
            </a:r>
            <a:r>
              <a:rPr lang="en-US" dirty="0"/>
              <a:t> communication: </a:t>
            </a:r>
            <a:r>
              <a:rPr lang="en-US" dirty="0" err="1"/>
              <a:t>ipc</a:t>
            </a:r>
            <a:r>
              <a:rPr lang="en-US" dirty="0"/>
              <a:t> namespace</a:t>
            </a:r>
          </a:p>
          <a:p>
            <a:pPr lvl="1">
              <a:defRPr/>
            </a:pPr>
            <a:r>
              <a:rPr lang="en-US" dirty="0"/>
              <a:t>Filesystem: </a:t>
            </a:r>
            <a:r>
              <a:rPr lang="en-US" dirty="0" err="1"/>
              <a:t>mnt</a:t>
            </a:r>
            <a:r>
              <a:rPr lang="en-US" dirty="0"/>
              <a:t> namespace</a:t>
            </a:r>
          </a:p>
          <a:p>
            <a:pPr lvl="1">
              <a:defRPr/>
            </a:pPr>
            <a:r>
              <a:rPr lang="en-US" dirty="0"/>
              <a:t>Kernel and version identifiers: </a:t>
            </a:r>
            <a:r>
              <a:rPr lang="en-US" dirty="0" err="1"/>
              <a:t>uts</a:t>
            </a:r>
            <a:r>
              <a:rPr lang="en-US" dirty="0"/>
              <a:t> namespace</a:t>
            </a:r>
          </a:p>
          <a:p>
            <a:pPr>
              <a:defRPr/>
            </a:pPr>
            <a:r>
              <a:rPr lang="en-US" dirty="0"/>
              <a:t>Control groups (</a:t>
            </a:r>
            <a:r>
              <a:rPr lang="en-US" dirty="0" err="1"/>
              <a:t>cgroups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Limits resources such as CPU, memory, network bandwidth, device access control</a:t>
            </a:r>
          </a:p>
          <a:p>
            <a:pPr>
              <a:defRPr/>
            </a:pPr>
            <a:r>
              <a:rPr lang="en-US" dirty="0" err="1"/>
              <a:t>UnionFS</a:t>
            </a:r>
            <a:endParaRPr lang="en-US" dirty="0"/>
          </a:p>
          <a:p>
            <a:pPr lvl="1">
              <a:defRPr/>
            </a:pPr>
            <a:r>
              <a:rPr lang="en-US" dirty="0"/>
              <a:t>Layered files used for containers</a:t>
            </a:r>
          </a:p>
          <a:p>
            <a:pPr>
              <a:defRPr/>
            </a:pPr>
            <a:r>
              <a:rPr lang="en-US" dirty="0"/>
              <a:t>Container format</a:t>
            </a:r>
          </a:p>
          <a:p>
            <a:pPr lvl="1">
              <a:defRPr/>
            </a:pPr>
            <a:r>
              <a:rPr lang="en-US" dirty="0" err="1"/>
              <a:t>libcontainer</a:t>
            </a:r>
            <a:r>
              <a:rPr lang="en-US" dirty="0"/>
              <a:t> – Docker may use other formats in the future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1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Containers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fontScale="92500" lnSpcReduction="10000"/>
          </a:bodyPr>
          <a:lstStyle/>
          <a:p>
            <a:r>
              <a:rPr lang="en-AU" b="1" dirty="0"/>
              <a:t>Remember the properties of VMs? </a:t>
            </a:r>
          </a:p>
          <a:p>
            <a:r>
              <a:rPr lang="en-AU" b="1" dirty="0"/>
              <a:t>Partitioning</a:t>
            </a:r>
            <a:endParaRPr lang="en-AU" dirty="0"/>
          </a:p>
          <a:p>
            <a:pPr lvl="1"/>
            <a:r>
              <a:rPr lang="en-AU" dirty="0"/>
              <a:t>🚫 Run multiple operating systems on one physical machine.</a:t>
            </a:r>
          </a:p>
          <a:p>
            <a:pPr lvl="1"/>
            <a:r>
              <a:rPr lang="en-AU" dirty="0"/>
              <a:t>✅ Divide system resources between containers.</a:t>
            </a:r>
          </a:p>
          <a:p>
            <a:r>
              <a:rPr lang="en-AU" b="1" dirty="0"/>
              <a:t>Isolation</a:t>
            </a:r>
            <a:endParaRPr lang="en-AU" dirty="0"/>
          </a:p>
          <a:p>
            <a:pPr lvl="1"/>
            <a:r>
              <a:rPr lang="en-AU" dirty="0"/>
              <a:t>Provide fault and security isolation at the software level.</a:t>
            </a:r>
          </a:p>
          <a:p>
            <a:pPr lvl="1"/>
            <a:r>
              <a:rPr lang="en-AU" dirty="0"/>
              <a:t>Preserve performance with resource controls.</a:t>
            </a:r>
          </a:p>
          <a:p>
            <a:r>
              <a:rPr lang="en-AU" b="1" dirty="0"/>
              <a:t>Encapsulation</a:t>
            </a:r>
            <a:endParaRPr lang="en-AU" dirty="0"/>
          </a:p>
          <a:p>
            <a:pPr lvl="1"/>
            <a:r>
              <a:rPr lang="en-AU" dirty="0"/>
              <a:t>Containers not really designed to save state – they are temporary.</a:t>
            </a:r>
          </a:p>
          <a:p>
            <a:pPr lvl="1"/>
            <a:r>
              <a:rPr lang="en-AU" dirty="0"/>
              <a:t>Can create numerous instances rapidly</a:t>
            </a:r>
          </a:p>
          <a:p>
            <a:r>
              <a:rPr lang="en-AU" b="1" dirty="0"/>
              <a:t>Hardware Independence</a:t>
            </a:r>
            <a:endParaRPr lang="en-AU" dirty="0"/>
          </a:p>
          <a:p>
            <a:pPr lvl="1"/>
            <a:r>
              <a:rPr lang="en-AU" dirty="0"/>
              <a:t>Provision containers on any physical server.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40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ECS (Elastic Container Service)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Although Docker can be run on a client machine like a Mac or Windows, it is easier to run it on a Linux VM or AWS</a:t>
            </a:r>
          </a:p>
          <a:p>
            <a:pPr>
              <a:defRPr/>
            </a:pPr>
            <a:r>
              <a:rPr lang="en-US" dirty="0"/>
              <a:t>Hello World example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8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1E7BB-F134-BF4E-969B-FFFB27A5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1FE91-ED0E-864D-A056-87F12C157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overview: </a:t>
            </a:r>
            <a:r>
              <a:rPr lang="en-US" dirty="0">
                <a:hlinkClick r:id="rId2"/>
              </a:rPr>
              <a:t>https://docs.docker.com/v17.09/engine/docker-overview/#what-can-i-use-docker-for</a:t>
            </a:r>
            <a:endParaRPr lang="en-US" dirty="0"/>
          </a:p>
          <a:p>
            <a:r>
              <a:rPr lang="en-US" dirty="0"/>
              <a:t>ECS, ECR and </a:t>
            </a:r>
            <a:r>
              <a:rPr lang="en-US" dirty="0" err="1"/>
              <a:t>Fargate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https://docs.aws.amazon.com/AmazonECS/latest/developerguide/Welcome.html</a:t>
            </a:r>
            <a:endParaRPr lang="en-US" dirty="0"/>
          </a:p>
          <a:p>
            <a:r>
              <a:rPr lang="en-US" dirty="0"/>
              <a:t>Lambda: </a:t>
            </a:r>
            <a:r>
              <a:rPr lang="en-US" dirty="0">
                <a:hlinkClick r:id="rId4"/>
              </a:rPr>
              <a:t>https://docs.aws.amazon.com/lambda/latest/dg/welcome.html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491DB-1DE9-E047-863F-CC096D02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9973A-860E-6F44-8507-5E3540E6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99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Create a </a:t>
            </a:r>
            <a:r>
              <a:rPr lang="en-US" dirty="0" err="1"/>
              <a:t>Dockerfile</a:t>
            </a:r>
            <a:endParaRPr lang="en-US" dirty="0"/>
          </a:p>
          <a:p>
            <a:pPr lvl="1">
              <a:defRPr/>
            </a:pPr>
            <a:r>
              <a:rPr lang="en-US" dirty="0"/>
              <a:t>FROM httpd:2.4</a:t>
            </a:r>
          </a:p>
          <a:p>
            <a:pPr lvl="1">
              <a:defRPr/>
            </a:pPr>
            <a:r>
              <a:rPr lang="en-US" dirty="0"/>
              <a:t>COPY ./public-html/ /</a:t>
            </a:r>
            <a:r>
              <a:rPr lang="en-US" dirty="0" err="1"/>
              <a:t>usr</a:t>
            </a:r>
            <a:r>
              <a:rPr lang="en-US" dirty="0"/>
              <a:t>/local/apache2/</a:t>
            </a:r>
            <a:r>
              <a:rPr lang="en-US" dirty="0" err="1"/>
              <a:t>htdocs</a:t>
            </a:r>
            <a:r>
              <a:rPr lang="en-US" dirty="0"/>
              <a:t>/</a:t>
            </a:r>
          </a:p>
          <a:p>
            <a:pPr>
              <a:defRPr/>
            </a:pPr>
            <a:r>
              <a:rPr lang="en-US" dirty="0"/>
              <a:t>Create a file </a:t>
            </a:r>
            <a:r>
              <a:rPr lang="en-US" dirty="0" err="1"/>
              <a:t>index.html</a:t>
            </a:r>
            <a:r>
              <a:rPr lang="en-US" dirty="0"/>
              <a:t> in ./public-html and add “hello world”</a:t>
            </a:r>
          </a:p>
          <a:p>
            <a:pPr>
              <a:defRPr/>
            </a:pPr>
            <a:r>
              <a:rPr lang="en-US" dirty="0" err="1"/>
              <a:t>docker</a:t>
            </a:r>
            <a:r>
              <a:rPr lang="en-US" dirty="0"/>
              <a:t> build -t my-apache2 .</a:t>
            </a:r>
          </a:p>
          <a:p>
            <a:pPr>
              <a:defRPr/>
            </a:pPr>
            <a:r>
              <a:rPr lang="en-US" dirty="0" err="1"/>
              <a:t>docker</a:t>
            </a:r>
            <a:r>
              <a:rPr lang="en-US" dirty="0"/>
              <a:t> run -</a:t>
            </a:r>
            <a:r>
              <a:rPr lang="en-US" dirty="0" err="1"/>
              <a:t>dit</a:t>
            </a:r>
            <a:r>
              <a:rPr lang="en-US" dirty="0"/>
              <a:t> -p 8080:80 --name my-app my-apache2</a:t>
            </a:r>
          </a:p>
          <a:p>
            <a:pPr>
              <a:defRPr/>
            </a:pPr>
            <a:r>
              <a:rPr lang="en-US" dirty="0"/>
              <a:t>Open browser and check hell world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84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34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96641-1C3A-FE4D-80E2-25766B44A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 Hub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8E2308-62CB-F54A-98B4-AF56A85B8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42" y="961812"/>
            <a:ext cx="6281514" cy="49309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09D83-510C-7648-A534-ACEE893BD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6A909-AF70-A84D-9001-BD8AAABD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>
                <a:solidFill>
                  <a:srgbClr val="898989"/>
                </a:solidFill>
                <a:latin typeface="+mn-lt"/>
              </a:rPr>
              <a:pPr/>
              <a:t>21</a:t>
            </a:fld>
            <a:endParaRPr lang="en-US">
              <a:solidFill>
                <a:srgbClr val="89898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2348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D1D4F-4248-AA44-82C1-3BEFC071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to Docker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D187-3094-E14A-BAAD-732026073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private repository on Docker Hub</a:t>
            </a:r>
          </a:p>
          <a:p>
            <a:r>
              <a:rPr lang="en-US" dirty="0"/>
              <a:t>Login to docker on command line:</a:t>
            </a:r>
          </a:p>
          <a:p>
            <a:pPr lvl="1"/>
            <a:r>
              <a:rPr lang="en-US" dirty="0"/>
              <a:t>docker login –u &lt;username&gt; -p &lt;password&gt;</a:t>
            </a:r>
          </a:p>
          <a:p>
            <a:r>
              <a:rPr lang="en-US" dirty="0"/>
              <a:t>Add tag</a:t>
            </a:r>
          </a:p>
          <a:p>
            <a:pPr lvl="1"/>
            <a:r>
              <a:rPr lang="en-US" dirty="0"/>
              <a:t>docker tag cits5503demo </a:t>
            </a:r>
            <a:r>
              <a:rPr lang="en-US" dirty="0" err="1"/>
              <a:t>dglance</a:t>
            </a:r>
            <a:r>
              <a:rPr lang="en-US" dirty="0"/>
              <a:t>/cits5503demo</a:t>
            </a:r>
          </a:p>
          <a:p>
            <a:r>
              <a:rPr lang="en-US" dirty="0"/>
              <a:t>Push to Docker Hub</a:t>
            </a:r>
          </a:p>
          <a:p>
            <a:pPr lvl="1"/>
            <a:r>
              <a:rPr lang="en-US" dirty="0"/>
              <a:t>docker push </a:t>
            </a:r>
            <a:r>
              <a:rPr lang="en-US" dirty="0" err="1"/>
              <a:t>dglance</a:t>
            </a:r>
            <a:r>
              <a:rPr lang="en-US" dirty="0"/>
              <a:t>/cits5503demo</a:t>
            </a:r>
          </a:p>
          <a:p>
            <a:r>
              <a:rPr lang="en-US" dirty="0"/>
              <a:t>Now can run using </a:t>
            </a:r>
            <a:r>
              <a:rPr lang="en-US" dirty="0" err="1"/>
              <a:t>dglance</a:t>
            </a:r>
            <a:r>
              <a:rPr lang="en-US" dirty="0"/>
              <a:t>/cits5503demo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2614C-5ED3-3247-A0BA-E28903F3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33FD2-8192-A946-ABAF-5921A3A4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224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Docker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docker run – Runs a command in a new container.</a:t>
            </a:r>
          </a:p>
          <a:p>
            <a:r>
              <a:rPr lang="en-AU" dirty="0"/>
              <a:t>docker start – Starts one or more stopped containers</a:t>
            </a:r>
          </a:p>
          <a:p>
            <a:r>
              <a:rPr lang="en-AU" dirty="0"/>
              <a:t>docker stop – Stops one or more running containers</a:t>
            </a:r>
          </a:p>
          <a:p>
            <a:r>
              <a:rPr lang="en-AU" dirty="0"/>
              <a:t>docker build – Builds an image form a Docker file</a:t>
            </a:r>
          </a:p>
          <a:p>
            <a:r>
              <a:rPr lang="en-AU" dirty="0"/>
              <a:t>docker pull – Pulls an image or a repository from a registry</a:t>
            </a:r>
          </a:p>
          <a:p>
            <a:r>
              <a:rPr lang="en-AU" dirty="0"/>
              <a:t>docker push – Pushes an image or a repository to a registry</a:t>
            </a:r>
          </a:p>
          <a:p>
            <a:r>
              <a:rPr lang="en-AU" dirty="0"/>
              <a:t>docker export – Exports a container’s filesystem as a tar archive</a:t>
            </a:r>
          </a:p>
          <a:p>
            <a:r>
              <a:rPr lang="en-AU" dirty="0"/>
              <a:t>docker exec – Runs a command in a run-time container</a:t>
            </a:r>
          </a:p>
          <a:p>
            <a:r>
              <a:rPr lang="en-AU" dirty="0"/>
              <a:t>docker search – Searches the Docker Hub for images</a:t>
            </a:r>
          </a:p>
          <a:p>
            <a:r>
              <a:rPr lang="en-AU" dirty="0"/>
              <a:t>docker attach – Attaches to a running container</a:t>
            </a:r>
          </a:p>
          <a:p>
            <a:r>
              <a:rPr lang="en-AU" dirty="0"/>
              <a:t>docker commit – Creates a new image from a container’s changes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9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C8FB-445B-7C4B-8F9F-E83AD890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 example: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3E1C0-DAE2-A942-BF71-EB19481C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E49F1-502B-0240-9772-04F5DF93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71030-C532-2041-9339-A60E42A1AC55}"/>
              </a:ext>
            </a:extLst>
          </p:cNvPr>
          <p:cNvSpPr txBox="1"/>
          <p:nvPr/>
        </p:nvSpPr>
        <p:spPr>
          <a:xfrm>
            <a:off x="838199" y="1690688"/>
            <a:ext cx="11016727" cy="29854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/>
            <a:endParaRPr lang="en-AU" dirty="0"/>
          </a:p>
          <a:p>
            <a:pPr algn="l"/>
            <a:endParaRPr lang="en-US" dirty="0"/>
          </a:p>
          <a:p>
            <a:pPr algn="l"/>
            <a:r>
              <a:rPr lang="en-US" dirty="0"/>
              <a:t>FROM python:3.4-alpine</a:t>
            </a:r>
          </a:p>
          <a:p>
            <a:pPr algn="l"/>
            <a:r>
              <a:rPr lang="en-US" dirty="0"/>
              <a:t>ADD . /code</a:t>
            </a:r>
          </a:p>
          <a:p>
            <a:pPr algn="l"/>
            <a:r>
              <a:rPr lang="en-US" dirty="0"/>
              <a:t>WORKDIR /code</a:t>
            </a:r>
          </a:p>
          <a:p>
            <a:pPr algn="l"/>
            <a:r>
              <a:rPr lang="en-US" dirty="0"/>
              <a:t>RUN pip install -r </a:t>
            </a:r>
            <a:r>
              <a:rPr lang="en-US" dirty="0" err="1"/>
              <a:t>requirements.txt</a:t>
            </a:r>
            <a:endParaRPr lang="en-US" dirty="0"/>
          </a:p>
          <a:p>
            <a:pPr algn="l"/>
            <a:r>
              <a:rPr lang="en-US" dirty="0"/>
              <a:t>CMD ["python", "</a:t>
            </a:r>
            <a:r>
              <a:rPr lang="en-US" dirty="0" err="1"/>
              <a:t>app.py</a:t>
            </a:r>
            <a:r>
              <a:rPr lang="en-US" dirty="0"/>
              <a:t>"]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580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C8FB-445B-7C4B-8F9F-E83AD890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Compose example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app.py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3E1C0-DAE2-A942-BF71-EB19481C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E49F1-502B-0240-9772-04F5DF93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71030-C532-2041-9339-A60E42A1AC55}"/>
              </a:ext>
            </a:extLst>
          </p:cNvPr>
          <p:cNvSpPr txBox="1"/>
          <p:nvPr/>
        </p:nvSpPr>
        <p:spPr>
          <a:xfrm>
            <a:off x="5334897" y="208288"/>
            <a:ext cx="6767457" cy="65125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AU" sz="1400" dirty="0"/>
              <a:t>import time</a:t>
            </a:r>
          </a:p>
          <a:p>
            <a:pPr algn="l"/>
            <a:r>
              <a:rPr lang="en-AU" sz="1400" dirty="0"/>
              <a:t>import </a:t>
            </a:r>
            <a:r>
              <a:rPr lang="en-AU" sz="1400" dirty="0" err="1"/>
              <a:t>redis</a:t>
            </a:r>
            <a:endParaRPr lang="en-AU" sz="1400" dirty="0"/>
          </a:p>
          <a:p>
            <a:pPr algn="l"/>
            <a:r>
              <a:rPr lang="en-AU" sz="1400" dirty="0"/>
              <a:t>from flask import Flask</a:t>
            </a:r>
          </a:p>
          <a:p>
            <a:pPr algn="l"/>
            <a:endParaRPr lang="en-AU" sz="1400" dirty="0"/>
          </a:p>
          <a:p>
            <a:pPr algn="l"/>
            <a:r>
              <a:rPr lang="en-AU" sz="1400" dirty="0"/>
              <a:t>app = Flask(__name__)</a:t>
            </a:r>
          </a:p>
          <a:p>
            <a:pPr algn="l"/>
            <a:r>
              <a:rPr lang="en-AU" sz="1400" dirty="0"/>
              <a:t>cache = </a:t>
            </a:r>
            <a:r>
              <a:rPr lang="en-AU" sz="1400" dirty="0" err="1"/>
              <a:t>redis.Redis</a:t>
            </a:r>
            <a:r>
              <a:rPr lang="en-AU" sz="1400" dirty="0"/>
              <a:t>(host='</a:t>
            </a:r>
            <a:r>
              <a:rPr lang="en-AU" sz="1400" dirty="0" err="1"/>
              <a:t>redis</a:t>
            </a:r>
            <a:r>
              <a:rPr lang="en-AU" sz="1400" dirty="0"/>
              <a:t>', port=6379)</a:t>
            </a:r>
          </a:p>
          <a:p>
            <a:pPr algn="l"/>
            <a:endParaRPr lang="en-AU" sz="1400" dirty="0"/>
          </a:p>
          <a:p>
            <a:pPr algn="l"/>
            <a:r>
              <a:rPr lang="en-AU" sz="1400" dirty="0"/>
              <a:t>def </a:t>
            </a:r>
            <a:r>
              <a:rPr lang="en-AU" sz="1400" dirty="0" err="1"/>
              <a:t>get_hit_count</a:t>
            </a:r>
            <a:r>
              <a:rPr lang="en-AU" sz="1400" dirty="0"/>
              <a:t>():</a:t>
            </a:r>
          </a:p>
          <a:p>
            <a:pPr algn="l"/>
            <a:r>
              <a:rPr lang="en-AU" sz="1400" dirty="0"/>
              <a:t>    retries = 5</a:t>
            </a:r>
          </a:p>
          <a:p>
            <a:pPr algn="l"/>
            <a:r>
              <a:rPr lang="en-AU" sz="1400" dirty="0"/>
              <a:t>    while True:</a:t>
            </a:r>
          </a:p>
          <a:p>
            <a:pPr algn="l"/>
            <a:r>
              <a:rPr lang="en-AU" sz="1400" dirty="0"/>
              <a:t>        try:</a:t>
            </a:r>
          </a:p>
          <a:p>
            <a:pPr algn="l"/>
            <a:r>
              <a:rPr lang="en-AU" sz="1400" dirty="0"/>
              <a:t>            return </a:t>
            </a:r>
            <a:r>
              <a:rPr lang="en-AU" sz="1400" dirty="0" err="1"/>
              <a:t>cache.incr</a:t>
            </a:r>
            <a:r>
              <a:rPr lang="en-AU" sz="1400" dirty="0"/>
              <a:t>('hits')</a:t>
            </a:r>
          </a:p>
          <a:p>
            <a:pPr algn="l"/>
            <a:r>
              <a:rPr lang="en-AU" sz="1400" dirty="0"/>
              <a:t>        except </a:t>
            </a:r>
            <a:r>
              <a:rPr lang="en-AU" sz="1400" dirty="0" err="1"/>
              <a:t>redis.exceptions.ConnectionError</a:t>
            </a:r>
            <a:r>
              <a:rPr lang="en-AU" sz="1400" dirty="0"/>
              <a:t> as </a:t>
            </a:r>
            <a:r>
              <a:rPr lang="en-AU" sz="1400" dirty="0" err="1"/>
              <a:t>exc</a:t>
            </a:r>
            <a:r>
              <a:rPr lang="en-AU" sz="1400" dirty="0"/>
              <a:t>:</a:t>
            </a:r>
          </a:p>
          <a:p>
            <a:pPr algn="l"/>
            <a:r>
              <a:rPr lang="en-AU" sz="1400" dirty="0"/>
              <a:t>            if retries == 0:</a:t>
            </a:r>
          </a:p>
          <a:p>
            <a:pPr algn="l"/>
            <a:r>
              <a:rPr lang="en-AU" sz="1400" dirty="0"/>
              <a:t>                raise </a:t>
            </a:r>
            <a:r>
              <a:rPr lang="en-AU" sz="1400" dirty="0" err="1"/>
              <a:t>exc</a:t>
            </a:r>
            <a:endParaRPr lang="en-AU" sz="1400" dirty="0"/>
          </a:p>
          <a:p>
            <a:pPr algn="l"/>
            <a:r>
              <a:rPr lang="en-AU" sz="1400" dirty="0"/>
              <a:t>            retries -= 1</a:t>
            </a:r>
          </a:p>
          <a:p>
            <a:pPr algn="l"/>
            <a:r>
              <a:rPr lang="en-AU" sz="1400" dirty="0"/>
              <a:t>            </a:t>
            </a:r>
            <a:r>
              <a:rPr lang="en-AU" sz="1400" dirty="0" err="1"/>
              <a:t>time.sleep</a:t>
            </a:r>
            <a:r>
              <a:rPr lang="en-AU" sz="1400" dirty="0"/>
              <a:t>(0.5)</a:t>
            </a:r>
          </a:p>
          <a:p>
            <a:pPr algn="l"/>
            <a:endParaRPr lang="en-AU" sz="1400" dirty="0"/>
          </a:p>
          <a:p>
            <a:pPr algn="l"/>
            <a:r>
              <a:rPr lang="en-AU" sz="1400" dirty="0"/>
              <a:t>@</a:t>
            </a:r>
            <a:r>
              <a:rPr lang="en-AU" sz="1400" dirty="0" err="1"/>
              <a:t>app.route</a:t>
            </a:r>
            <a:r>
              <a:rPr lang="en-AU" sz="1400" dirty="0"/>
              <a:t>('/')</a:t>
            </a:r>
          </a:p>
          <a:p>
            <a:pPr algn="l"/>
            <a:r>
              <a:rPr lang="en-AU" sz="1400" dirty="0"/>
              <a:t>def hello():</a:t>
            </a:r>
          </a:p>
          <a:p>
            <a:pPr algn="l"/>
            <a:r>
              <a:rPr lang="en-AU" sz="1400" dirty="0"/>
              <a:t>    count = </a:t>
            </a:r>
            <a:r>
              <a:rPr lang="en-AU" sz="1400" dirty="0" err="1"/>
              <a:t>get_hit_count</a:t>
            </a:r>
            <a:r>
              <a:rPr lang="en-AU" sz="1400" dirty="0"/>
              <a:t>()</a:t>
            </a:r>
          </a:p>
          <a:p>
            <a:pPr algn="l"/>
            <a:r>
              <a:rPr lang="en-AU" sz="1400" dirty="0"/>
              <a:t>    return 'Hello World! I have been seen {} times.\</a:t>
            </a:r>
            <a:r>
              <a:rPr lang="en-AU" sz="1400" dirty="0" err="1"/>
              <a:t>n'.format</a:t>
            </a:r>
            <a:r>
              <a:rPr lang="en-AU" sz="1400" dirty="0"/>
              <a:t>(count)</a:t>
            </a:r>
          </a:p>
          <a:p>
            <a:pPr algn="l"/>
            <a:endParaRPr lang="en-AU" sz="1400" dirty="0"/>
          </a:p>
          <a:p>
            <a:pPr algn="l"/>
            <a:r>
              <a:rPr lang="en-AU" sz="1400" dirty="0"/>
              <a:t>if __name__ == "__main__":</a:t>
            </a:r>
          </a:p>
          <a:p>
            <a:pPr algn="l"/>
            <a:r>
              <a:rPr lang="en-AU" sz="1400" dirty="0"/>
              <a:t>    </a:t>
            </a:r>
            <a:r>
              <a:rPr lang="en-AU" sz="1400" dirty="0" err="1"/>
              <a:t>app.run</a:t>
            </a:r>
            <a:r>
              <a:rPr lang="en-AU" sz="1400" dirty="0"/>
              <a:t>(host="0.0.0.0", debug=True)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75350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C8FB-445B-7C4B-8F9F-E83AD890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 example: docker-</a:t>
            </a:r>
            <a:r>
              <a:rPr lang="en-US" dirty="0" err="1"/>
              <a:t>compose.yml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3E1C0-DAE2-A942-BF71-EB19481C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E49F1-502B-0240-9772-04F5DF93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71030-C532-2041-9339-A60E42A1AC55}"/>
              </a:ext>
            </a:extLst>
          </p:cNvPr>
          <p:cNvSpPr txBox="1"/>
          <p:nvPr/>
        </p:nvSpPr>
        <p:spPr>
          <a:xfrm>
            <a:off x="838199" y="1690688"/>
            <a:ext cx="11016727" cy="29854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version: '3'</a:t>
            </a:r>
          </a:p>
          <a:p>
            <a:pPr algn="l"/>
            <a:r>
              <a:rPr lang="en-US" dirty="0"/>
              <a:t>services:</a:t>
            </a:r>
          </a:p>
          <a:p>
            <a:pPr algn="l"/>
            <a:r>
              <a:rPr lang="en-US" dirty="0"/>
              <a:t>  web:</a:t>
            </a:r>
          </a:p>
          <a:p>
            <a:pPr algn="l"/>
            <a:r>
              <a:rPr lang="en-US" dirty="0"/>
              <a:t>    build: .</a:t>
            </a:r>
          </a:p>
          <a:p>
            <a:pPr algn="l"/>
            <a:r>
              <a:rPr lang="en-US" dirty="0"/>
              <a:t>    ports:</a:t>
            </a:r>
          </a:p>
          <a:p>
            <a:pPr algn="l"/>
            <a:r>
              <a:rPr lang="en-US" dirty="0"/>
              <a:t>     - "5000:5000"</a:t>
            </a:r>
          </a:p>
          <a:p>
            <a:pPr algn="l"/>
            <a:r>
              <a:rPr lang="en-US" dirty="0"/>
              <a:t>  </a:t>
            </a:r>
            <a:r>
              <a:rPr lang="en-US" dirty="0" err="1"/>
              <a:t>redis</a:t>
            </a:r>
            <a:r>
              <a:rPr lang="en-US" dirty="0"/>
              <a:t>:</a:t>
            </a:r>
          </a:p>
          <a:p>
            <a:pPr algn="l"/>
            <a:r>
              <a:rPr lang="en-US" dirty="0"/>
              <a:t>    image: "</a:t>
            </a:r>
            <a:r>
              <a:rPr lang="en-US" dirty="0" err="1"/>
              <a:t>redis:alpine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949759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C8FB-445B-7C4B-8F9F-E83AD890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 example: </a:t>
            </a:r>
            <a:r>
              <a:rPr lang="en-US" dirty="0" err="1"/>
              <a:t>requirements.txt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3E1C0-DAE2-A942-BF71-EB19481C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E49F1-502B-0240-9772-04F5DF93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71030-C532-2041-9339-A60E42A1AC55}"/>
              </a:ext>
            </a:extLst>
          </p:cNvPr>
          <p:cNvSpPr txBox="1"/>
          <p:nvPr/>
        </p:nvSpPr>
        <p:spPr>
          <a:xfrm>
            <a:off x="838199" y="1690688"/>
            <a:ext cx="11016727" cy="7694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flask</a:t>
            </a:r>
          </a:p>
          <a:p>
            <a:pPr algn="l"/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7F3B2-73CC-BD4C-8939-6CE3DF1EB600}"/>
              </a:ext>
            </a:extLst>
          </p:cNvPr>
          <p:cNvSpPr txBox="1"/>
          <p:nvPr/>
        </p:nvSpPr>
        <p:spPr>
          <a:xfrm>
            <a:off x="838199" y="3400971"/>
            <a:ext cx="11016727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And run…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&gt;$ docker-compose up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test with: http://0.0.0.0:5000</a:t>
            </a:r>
          </a:p>
        </p:txBody>
      </p:sp>
    </p:spTree>
    <p:extLst>
      <p:ext uri="{BB962C8B-B14F-4D97-AF65-F5344CB8AC3E}">
        <p14:creationId xmlns:p14="http://schemas.microsoft.com/office/powerpoint/2010/main" val="2259066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BCBD-5A0B-2748-ACFC-A8508705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on AWS: Elastic Container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8A117-417F-A949-998A-38510C8D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provides a service to deploy a cluster of containers running on EC2 instances</a:t>
            </a:r>
          </a:p>
          <a:p>
            <a:r>
              <a:rPr lang="en-US" dirty="0"/>
              <a:t>Allows the creation of a Docker registry (Elastic Container Registry) to store and run container images</a:t>
            </a:r>
          </a:p>
          <a:p>
            <a:r>
              <a:rPr lang="en-US" dirty="0"/>
              <a:t>Benefits are that other AWS services can be integrated with containers to manage production use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146CB-6C8A-CF41-A925-C4E8A576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979D1-8F4B-3746-BD8B-22976C50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624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0086C-F8FB-304F-A537-103C0F5B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556B-AF63-7B44-8696-D28CC601F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existing code, use ‘</a:t>
            </a: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ecr</a:t>
            </a:r>
            <a:r>
              <a:rPr lang="en-US" dirty="0"/>
              <a:t>’ to create an image entry in the repository and push the image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26387-E2DD-0845-9C59-481C4276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7EF39-4320-3C45-B5E2-E86CAADD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C52DA1-912B-3242-AFE3-D2397032F79E}"/>
              </a:ext>
            </a:extLst>
          </p:cNvPr>
          <p:cNvSpPr txBox="1"/>
          <p:nvPr/>
        </p:nvSpPr>
        <p:spPr>
          <a:xfrm>
            <a:off x="945776" y="2884786"/>
            <a:ext cx="11016727" cy="29854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AU" dirty="0" err="1"/>
              <a:t>aws</a:t>
            </a:r>
            <a:r>
              <a:rPr lang="en-AU" dirty="0"/>
              <a:t> </a:t>
            </a:r>
            <a:r>
              <a:rPr lang="en-AU" dirty="0" err="1"/>
              <a:t>ecr</a:t>
            </a:r>
            <a:r>
              <a:rPr lang="en-AU" dirty="0"/>
              <a:t> get-login --no-include-email --region ap-southeast-2  # use the output to login</a:t>
            </a:r>
          </a:p>
          <a:p>
            <a:pPr algn="l"/>
            <a:endParaRPr lang="en-AU" dirty="0"/>
          </a:p>
          <a:p>
            <a:pPr algn="l"/>
            <a:r>
              <a:rPr lang="en-AU" dirty="0"/>
              <a:t>docker build -t </a:t>
            </a:r>
            <a:r>
              <a:rPr lang="en-AU" dirty="0" err="1"/>
              <a:t>csprepo</a:t>
            </a:r>
            <a:r>
              <a:rPr lang="en-AU" dirty="0"/>
              <a:t> .</a:t>
            </a:r>
          </a:p>
          <a:p>
            <a:pPr algn="l"/>
            <a:endParaRPr lang="en-AU" dirty="0"/>
          </a:p>
          <a:p>
            <a:pPr algn="l"/>
            <a:r>
              <a:rPr lang="en-AU" dirty="0"/>
              <a:t>docker tag </a:t>
            </a:r>
            <a:r>
              <a:rPr lang="en-AU" dirty="0" err="1"/>
              <a:t>csprepo:latest</a:t>
            </a:r>
            <a:r>
              <a:rPr lang="en-AU" dirty="0"/>
              <a:t> 276536715930.dkr.ecr.ap-southeast-2.amazonaws.com/</a:t>
            </a:r>
            <a:r>
              <a:rPr lang="en-AU" dirty="0" err="1"/>
              <a:t>csprepo:latest</a:t>
            </a:r>
            <a:endParaRPr lang="en-AU" dirty="0"/>
          </a:p>
          <a:p>
            <a:pPr algn="l"/>
            <a:endParaRPr lang="en-AU" dirty="0"/>
          </a:p>
          <a:p>
            <a:pPr algn="l"/>
            <a:r>
              <a:rPr lang="en-AU" dirty="0"/>
              <a:t>docker push 276536715930.dkr.ecr.ap-southeast-2.amazonaws.com/</a:t>
            </a:r>
            <a:r>
              <a:rPr lang="en-AU" dirty="0" err="1"/>
              <a:t>csprepo:latest</a:t>
            </a:r>
            <a:endParaRPr lang="en-AU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7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Term is somewhat ill-defined, generally</a:t>
            </a:r>
          </a:p>
          <a:p>
            <a:pPr lvl="1">
              <a:defRPr/>
            </a:pPr>
            <a:r>
              <a:rPr lang="en-US" dirty="0"/>
              <a:t>A machine that’s implemented in software, rather than hardware</a:t>
            </a:r>
          </a:p>
          <a:p>
            <a:pPr lvl="1">
              <a:defRPr/>
            </a:pPr>
            <a:r>
              <a:rPr lang="en-US" dirty="0"/>
              <a:t>A self-contained environment that acts like a computer</a:t>
            </a:r>
          </a:p>
          <a:p>
            <a:pPr lvl="1">
              <a:defRPr/>
            </a:pPr>
            <a:r>
              <a:rPr lang="en-US" dirty="0"/>
              <a:t>An abstract specification for a computing device (instruction set, etc.)</a:t>
            </a:r>
          </a:p>
          <a:p>
            <a:pPr>
              <a:defRPr/>
            </a:pPr>
            <a:r>
              <a:rPr lang="en-US" dirty="0"/>
              <a:t>Common distinction:</a:t>
            </a:r>
          </a:p>
          <a:p>
            <a:pPr lvl="1">
              <a:defRPr/>
            </a:pPr>
            <a:r>
              <a:rPr lang="en-US" dirty="0"/>
              <a:t>(language-based) virtual machines </a:t>
            </a:r>
          </a:p>
          <a:p>
            <a:pPr lvl="2">
              <a:defRPr/>
            </a:pPr>
            <a:r>
              <a:rPr lang="en-US" dirty="0"/>
              <a:t>Instruction set usually does not resemble any existing architecture</a:t>
            </a:r>
          </a:p>
          <a:p>
            <a:pPr lvl="2">
              <a:defRPr/>
            </a:pPr>
            <a:r>
              <a:rPr lang="en-US" dirty="0"/>
              <a:t>Java VM, </a:t>
            </a:r>
            <a:r>
              <a:rPr lang="en-US" dirty="0" err="1"/>
              <a:t>.Net</a:t>
            </a:r>
            <a:r>
              <a:rPr lang="en-US" dirty="0"/>
              <a:t> CLR, many others</a:t>
            </a:r>
          </a:p>
          <a:p>
            <a:pPr lvl="1">
              <a:defRPr/>
            </a:pPr>
            <a:r>
              <a:rPr lang="en-US" dirty="0"/>
              <a:t>Virtual Machine Monitors (VMM) or Hypervisor</a:t>
            </a:r>
          </a:p>
          <a:p>
            <a:pPr lvl="2">
              <a:defRPr/>
            </a:pPr>
            <a:r>
              <a:rPr lang="en-US" dirty="0"/>
              <a:t>instruction set fully or partially taken from a real architecture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8D8C2-63D3-5B44-8646-CB3C18CE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Select a cluster template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1E2F62AA-AECE-F342-B65B-60B8AC27E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269" y="559398"/>
            <a:ext cx="7123515" cy="566319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5EBED-C0C8-2146-8EAA-7E96D049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598A1-15EC-6141-A026-4CC69F09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>
                <a:solidFill>
                  <a:srgbClr val="898989"/>
                </a:solidFill>
                <a:latin typeface="+mn-lt"/>
              </a:rPr>
              <a:pPr/>
              <a:t>30</a:t>
            </a:fld>
            <a:endParaRPr lang="en-US">
              <a:solidFill>
                <a:srgbClr val="89898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8682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5E7D-1FDF-3447-B9CA-5B591EA2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create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3EA62-E9FC-1044-96B3-F93400D90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will create resources based on CloudFormation Stack:</a:t>
            </a:r>
          </a:p>
          <a:p>
            <a:pPr lvl="1"/>
            <a:r>
              <a:rPr lang="en-US" dirty="0"/>
              <a:t>VPC</a:t>
            </a:r>
          </a:p>
          <a:p>
            <a:pPr lvl="1"/>
            <a:r>
              <a:rPr lang="en-US" dirty="0"/>
              <a:t>Subnets</a:t>
            </a:r>
          </a:p>
          <a:p>
            <a:pPr lvl="1"/>
            <a:r>
              <a:rPr lang="en-US" dirty="0"/>
              <a:t>Internet Gateway</a:t>
            </a:r>
          </a:p>
          <a:p>
            <a:pPr lvl="1"/>
            <a:r>
              <a:rPr lang="en-US" dirty="0"/>
              <a:t>Route tables</a:t>
            </a:r>
          </a:p>
          <a:p>
            <a:r>
              <a:rPr lang="en-US" dirty="0"/>
              <a:t>Note that it doesn’t provision EC2 instances!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06DFE-DBAA-AA4D-AA54-1DA9BC41F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01415-A20A-CD45-94C1-78B292A8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369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2395-CD83-0F4F-A40A-B2A68A69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CA136-7793-7447-9662-CC30AB125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4121150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Fargate</a:t>
            </a:r>
            <a:endParaRPr lang="en-US" dirty="0"/>
          </a:p>
          <a:p>
            <a:pPr lvl="1"/>
            <a:r>
              <a:rPr lang="en-US" dirty="0"/>
              <a:t>Select the permissions, Task Memory and Task CPU</a:t>
            </a:r>
          </a:p>
          <a:p>
            <a:pPr lvl="1"/>
            <a:r>
              <a:rPr lang="en-US" dirty="0"/>
              <a:t>Add container</a:t>
            </a:r>
          </a:p>
          <a:p>
            <a:pPr lvl="2"/>
            <a:r>
              <a:rPr lang="en-US" dirty="0"/>
              <a:t>Pull from ECR or other repository</a:t>
            </a:r>
          </a:p>
          <a:p>
            <a:pPr lvl="2"/>
            <a:r>
              <a:rPr lang="en-US" dirty="0"/>
              <a:t>Specify port mappings</a:t>
            </a:r>
          </a:p>
          <a:p>
            <a:pPr lvl="2"/>
            <a:r>
              <a:rPr lang="en-US" dirty="0"/>
              <a:t>Can specify range of other parameters</a:t>
            </a:r>
          </a:p>
          <a:p>
            <a:pPr lvl="3"/>
            <a:r>
              <a:rPr lang="en-US" dirty="0" err="1"/>
              <a:t>Healthcheck</a:t>
            </a:r>
            <a:r>
              <a:rPr lang="en-US" dirty="0"/>
              <a:t>: is it still functioning</a:t>
            </a:r>
          </a:p>
          <a:p>
            <a:pPr lvl="3"/>
            <a:r>
              <a:rPr lang="en-US" dirty="0"/>
              <a:t>Environment variables</a:t>
            </a:r>
          </a:p>
          <a:p>
            <a:pPr lvl="3"/>
            <a:r>
              <a:rPr lang="en-US" dirty="0"/>
              <a:t>Network settings</a:t>
            </a:r>
          </a:p>
          <a:p>
            <a:pPr lvl="3"/>
            <a:r>
              <a:rPr lang="en-US" dirty="0"/>
              <a:t>Storage and logging</a:t>
            </a:r>
          </a:p>
          <a:p>
            <a:pPr lvl="3"/>
            <a:r>
              <a:rPr lang="en-US" dirty="0"/>
              <a:t>Resource limits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EAA21-B209-214B-A4A2-1E047E83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DA148-D49B-0D4D-9547-5BBB1BBC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32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882CAA-96E5-BE4A-991C-FC64187A5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879" y="0"/>
            <a:ext cx="55118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64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9846-6C35-BE46-A326-D974F524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8835-6FC5-C04A-ADBA-04C393D6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Associate cluster</a:t>
            </a:r>
          </a:p>
          <a:p>
            <a:r>
              <a:rPr lang="en-US" dirty="0"/>
              <a:t>Choose VPC, subnets</a:t>
            </a:r>
          </a:p>
          <a:p>
            <a:r>
              <a:rPr lang="en-US" dirty="0"/>
              <a:t>Allocate memory</a:t>
            </a:r>
          </a:p>
          <a:p>
            <a:r>
              <a:rPr lang="en-US" dirty="0"/>
              <a:t>Allocate roles</a:t>
            </a:r>
          </a:p>
          <a:p>
            <a:r>
              <a:rPr lang="en-US" dirty="0"/>
              <a:t>Run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1CFD1-0B89-3245-89E2-4B8373A7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6AA95-7ADB-A54E-84BC-C65E88BE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014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2BC2-9716-1C46-B932-74E8286D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65938-E9FD-F448-8FB0-23BEBAD2E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Fargate</a:t>
            </a:r>
            <a:r>
              <a:rPr lang="en-US" dirty="0"/>
              <a:t> is an example of serverless computing</a:t>
            </a:r>
          </a:p>
          <a:p>
            <a:r>
              <a:rPr lang="en-US" dirty="0"/>
              <a:t>Don’t need to worry about operating systems or maintaining VMs</a:t>
            </a:r>
          </a:p>
          <a:p>
            <a:r>
              <a:rPr lang="en-US" dirty="0"/>
              <a:t>Other environment for this is Kubernetes</a:t>
            </a:r>
          </a:p>
          <a:p>
            <a:r>
              <a:rPr lang="en-US" dirty="0"/>
              <a:t>Execution is simply a container or in the case of AWS Lambda just a piece of code</a:t>
            </a:r>
          </a:p>
          <a:p>
            <a:pPr lvl="1"/>
            <a:r>
              <a:rPr lang="en-US" dirty="0"/>
              <a:t>Difference is between how applications get executed and the choice of development environment</a:t>
            </a:r>
          </a:p>
          <a:p>
            <a:r>
              <a:rPr lang="en-US" dirty="0"/>
              <a:t>Fits in with Micro Service architectures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64A31B-B70A-F14A-9546-3DD3A8E5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6E0DF-8A39-8440-984D-A5FB93CD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002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EFDC-15AC-2242-B378-9389BF3A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4DCD3-29DA-694E-89E4-E8F59ED46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Lambda removes the container details and allows “functions” to be written</a:t>
            </a:r>
          </a:p>
          <a:p>
            <a:r>
              <a:rPr lang="en-US" dirty="0"/>
              <a:t>Supports different programming environments:</a:t>
            </a:r>
          </a:p>
          <a:p>
            <a:pPr lvl="1"/>
            <a:r>
              <a:rPr lang="en-US" dirty="0"/>
              <a:t>Java, </a:t>
            </a:r>
            <a:r>
              <a:rPr lang="en-US" dirty="0" err="1"/>
              <a:t>Javscript</a:t>
            </a:r>
            <a:r>
              <a:rPr lang="en-US" dirty="0"/>
              <a:t>, Python, C#</a:t>
            </a:r>
          </a:p>
          <a:p>
            <a:r>
              <a:rPr lang="en-US" dirty="0"/>
              <a:t>Functions can be connected to “events” coming from a number of different environments:</a:t>
            </a:r>
          </a:p>
          <a:p>
            <a:pPr lvl="1"/>
            <a:r>
              <a:rPr lang="en-US" dirty="0"/>
              <a:t>HTTP</a:t>
            </a:r>
          </a:p>
          <a:p>
            <a:pPr lvl="1"/>
            <a:r>
              <a:rPr lang="en-US" dirty="0"/>
              <a:t>IoT</a:t>
            </a:r>
          </a:p>
          <a:p>
            <a:pPr lvl="1"/>
            <a:r>
              <a:rPr lang="en-US" dirty="0"/>
              <a:t>Mobile</a:t>
            </a:r>
          </a:p>
          <a:p>
            <a:pPr lvl="1"/>
            <a:r>
              <a:rPr lang="en-US" dirty="0"/>
              <a:t>Other AWS services like Kinesis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38054-D5F6-3549-800A-20236EEC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DF54B-8A8D-3144-AA1D-88F33712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087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A1D8-0998-E94B-BB07-B2EE5613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B9474-48AC-0D46-B9F3-D1EB03240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need to be packaged and uploaded as zip files</a:t>
            </a:r>
          </a:p>
          <a:p>
            <a:r>
              <a:rPr lang="en-US" dirty="0"/>
              <a:t>Can be tested locally using SAM CLI – doing much of the same thing as Docker</a:t>
            </a:r>
          </a:p>
          <a:p>
            <a:r>
              <a:rPr lang="en-US" dirty="0"/>
              <a:t>functions can also be edited using AWS Lambda Console Editor</a:t>
            </a:r>
          </a:p>
          <a:p>
            <a:r>
              <a:rPr lang="en-US" dirty="0"/>
              <a:t>Create a function</a:t>
            </a:r>
          </a:p>
          <a:p>
            <a:pPr lvl="1"/>
            <a:r>
              <a:rPr lang="en-US" dirty="0"/>
              <a:t>Choose language</a:t>
            </a:r>
          </a:p>
          <a:p>
            <a:pPr lvl="1"/>
            <a:r>
              <a:rPr lang="en-US" dirty="0"/>
              <a:t>Role</a:t>
            </a:r>
          </a:p>
          <a:p>
            <a:pPr lvl="1"/>
            <a:r>
              <a:rPr lang="en-US" dirty="0"/>
              <a:t>Template</a:t>
            </a:r>
          </a:p>
          <a:p>
            <a:r>
              <a:rPr lang="en-US" dirty="0"/>
              <a:t>Edit code and test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9F802-2CCF-7746-AB73-2C67A655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317FE-4E6B-0940-80C2-30BE5CA4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6482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6678D-D973-A64C-8AA3-2862F8DE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 API Gateway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7F230-24CC-CA43-B5AB-2475BA609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way to associate a URL with a specific function</a:t>
            </a:r>
          </a:p>
          <a:p>
            <a:r>
              <a:rPr lang="en-US" dirty="0"/>
              <a:t>Allows the specification of functions associated with specific HTTP operations (GET, POST,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Supports CORS Cross Origin Resource Sharing</a:t>
            </a:r>
          </a:p>
          <a:p>
            <a:r>
              <a:rPr lang="en-US" dirty="0"/>
              <a:t>Makes taking </a:t>
            </a:r>
            <a:r>
              <a:rPr lang="en-US"/>
              <a:t>parameters easy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2622D-BBCF-9A41-A974-5B395D37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B06C9-B20C-6548-A2BF-8226C662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10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Virtual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Partitioning</a:t>
            </a:r>
            <a:endParaRPr lang="en-AU" dirty="0"/>
          </a:p>
          <a:p>
            <a:pPr lvl="1"/>
            <a:r>
              <a:rPr lang="en-AU" dirty="0"/>
              <a:t>Run multiple operating systems on one physical machine.</a:t>
            </a:r>
          </a:p>
          <a:p>
            <a:pPr lvl="1"/>
            <a:r>
              <a:rPr lang="en-AU" dirty="0"/>
              <a:t>Divide system resources between virtual machines.</a:t>
            </a:r>
          </a:p>
          <a:p>
            <a:r>
              <a:rPr lang="en-AU" b="1" dirty="0"/>
              <a:t>Isolation</a:t>
            </a:r>
            <a:endParaRPr lang="en-AU" dirty="0"/>
          </a:p>
          <a:p>
            <a:pPr lvl="1"/>
            <a:r>
              <a:rPr lang="en-AU" dirty="0"/>
              <a:t>Provide fault and security isolation at the hardware level.</a:t>
            </a:r>
          </a:p>
          <a:p>
            <a:pPr lvl="1"/>
            <a:r>
              <a:rPr lang="en-AU" dirty="0"/>
              <a:t>Preserve performance with advanced resource controls.</a:t>
            </a:r>
          </a:p>
          <a:p>
            <a:r>
              <a:rPr lang="en-AU" b="1" dirty="0"/>
              <a:t>Encapsulation</a:t>
            </a:r>
            <a:endParaRPr lang="en-AU" dirty="0"/>
          </a:p>
          <a:p>
            <a:pPr lvl="1"/>
            <a:r>
              <a:rPr lang="en-AU" dirty="0"/>
              <a:t>Save the entire state of a virtual machine to files.</a:t>
            </a:r>
          </a:p>
          <a:p>
            <a:pPr lvl="1"/>
            <a:r>
              <a:rPr lang="en-AU" dirty="0"/>
              <a:t>Move and copy virtual machines as easily as moving and copying files.</a:t>
            </a:r>
          </a:p>
          <a:p>
            <a:r>
              <a:rPr lang="en-AU" b="1" dirty="0"/>
              <a:t>Hardware Independence</a:t>
            </a:r>
            <a:endParaRPr lang="en-AU" dirty="0"/>
          </a:p>
          <a:p>
            <a:pPr lvl="1"/>
            <a:r>
              <a:rPr lang="en-AU" dirty="0"/>
              <a:t>Provision or migrate any virtual machine to any physical server.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4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First VM architected by </a:t>
            </a:r>
            <a:r>
              <a:rPr lang="en-US" dirty="0" smtClean="0"/>
              <a:t>IBM in 1972 VM/370 to provide full VM of </a:t>
            </a:r>
            <a:r>
              <a:rPr lang="en-US" dirty="0"/>
              <a:t>mainframe machine</a:t>
            </a:r>
          </a:p>
          <a:p>
            <a:pPr>
              <a:defRPr/>
            </a:pPr>
            <a:r>
              <a:rPr lang="en-US" dirty="0"/>
              <a:t>1997 Virtual PC for Mac by </a:t>
            </a:r>
            <a:r>
              <a:rPr lang="en-US" dirty="0" smtClean="0"/>
              <a:t>Connectix</a:t>
            </a:r>
            <a:endParaRPr lang="en-US" dirty="0"/>
          </a:p>
          <a:p>
            <a:pPr>
              <a:defRPr/>
            </a:pPr>
            <a:r>
              <a:rPr lang="en-US" dirty="0"/>
              <a:t>1999 VMware’s VMware </a:t>
            </a:r>
            <a:r>
              <a:rPr lang="en-US" dirty="0" smtClean="0"/>
              <a:t>Virtual Platform</a:t>
            </a:r>
          </a:p>
          <a:p>
            <a:pPr>
              <a:defRPr/>
            </a:pPr>
            <a:r>
              <a:rPr lang="en-US" dirty="0" smtClean="0"/>
              <a:t>2003 Open Source hypervisor </a:t>
            </a:r>
            <a:r>
              <a:rPr lang="en-US" dirty="0" err="1" smtClean="0"/>
              <a:t>Xen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2005 VMware Player – free VM player</a:t>
            </a:r>
          </a:p>
          <a:p>
            <a:pPr>
              <a:defRPr/>
            </a:pPr>
            <a:r>
              <a:rPr lang="en-US" dirty="0" smtClean="0"/>
              <a:t>2007 </a:t>
            </a:r>
            <a:r>
              <a:rPr lang="en-US" dirty="0" err="1"/>
              <a:t>VirtualBox</a:t>
            </a: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6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23" y="245203"/>
            <a:ext cx="10515600" cy="1325563"/>
          </a:xfrm>
        </p:spPr>
        <p:txBody>
          <a:bodyPr/>
          <a:lstStyle/>
          <a:p>
            <a:r>
              <a:rPr lang="en-US" dirty="0"/>
              <a:t>Types of </a:t>
            </a:r>
            <a:r>
              <a:rPr lang="en-US" dirty="0" err="1"/>
              <a:t>Virtualisation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38A610-4603-1647-8700-4240104B6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162" y="1348697"/>
            <a:ext cx="7520055" cy="48743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E55E1C-FF35-4A4F-908C-C1F018B44C3B}"/>
              </a:ext>
            </a:extLst>
          </p:cNvPr>
          <p:cNvSpPr txBox="1"/>
          <p:nvPr/>
        </p:nvSpPr>
        <p:spPr>
          <a:xfrm>
            <a:off x="360976" y="6498555"/>
            <a:ext cx="1391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Courtesy VMWare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D8DA7C-A7AD-914A-9AE6-ED8AC1972FA2}"/>
              </a:ext>
            </a:extLst>
          </p:cNvPr>
          <p:cNvSpPr txBox="1"/>
          <p:nvPr/>
        </p:nvSpPr>
        <p:spPr>
          <a:xfrm>
            <a:off x="8805988" y="1841836"/>
            <a:ext cx="2477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1 </a:t>
            </a:r>
            <a:r>
              <a:rPr lang="en-US" dirty="0" err="1"/>
              <a:t>Virtualisation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89569-017A-CC48-8381-83A5E4784706}"/>
              </a:ext>
            </a:extLst>
          </p:cNvPr>
          <p:cNvSpPr txBox="1"/>
          <p:nvPr/>
        </p:nvSpPr>
        <p:spPr>
          <a:xfrm>
            <a:off x="8876327" y="2806397"/>
            <a:ext cx="2477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2 </a:t>
            </a:r>
            <a:r>
              <a:rPr lang="en-US" dirty="0" err="1"/>
              <a:t>Virtualisation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7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err="1"/>
              <a:t>Virtualise</a:t>
            </a:r>
            <a:r>
              <a:rPr lang="en-US" dirty="0"/>
              <a:t> hardware</a:t>
            </a:r>
          </a:p>
          <a:p>
            <a:pPr lvl="1">
              <a:defRPr/>
            </a:pPr>
            <a:r>
              <a:rPr lang="en-US" dirty="0"/>
              <a:t>CPU</a:t>
            </a:r>
          </a:p>
          <a:p>
            <a:pPr lvl="1">
              <a:defRPr/>
            </a:pPr>
            <a:r>
              <a:rPr lang="en-US" dirty="0"/>
              <a:t>Memory</a:t>
            </a:r>
          </a:p>
          <a:p>
            <a:pPr lvl="1">
              <a:defRPr/>
            </a:pPr>
            <a:r>
              <a:rPr lang="en-US" dirty="0"/>
              <a:t>Network interfaces</a:t>
            </a:r>
          </a:p>
          <a:p>
            <a:pPr lvl="1">
              <a:defRPr/>
            </a:pPr>
            <a:r>
              <a:rPr lang="en-US" dirty="0"/>
              <a:t>Disks</a:t>
            </a:r>
          </a:p>
          <a:p>
            <a:pPr>
              <a:defRPr/>
            </a:pPr>
            <a:r>
              <a:rPr lang="en-US" dirty="0"/>
              <a:t>VM is stored as a file and so can be saved and migrated along with apps and configuration information</a:t>
            </a:r>
          </a:p>
          <a:p>
            <a:pPr>
              <a:defRPr/>
            </a:pPr>
            <a:r>
              <a:rPr lang="en-US" dirty="0"/>
              <a:t>The aim is to run Operating Systems unchanged however, there is </a:t>
            </a:r>
            <a:r>
              <a:rPr lang="en-US" dirty="0" err="1"/>
              <a:t>Parvirtualization</a:t>
            </a:r>
            <a:endParaRPr lang="en-US" dirty="0"/>
          </a:p>
          <a:p>
            <a:pPr lvl="1">
              <a:defRPr/>
            </a:pPr>
            <a:r>
              <a:rPr lang="en-US" dirty="0"/>
              <a:t>VM OS knows about virtualization and makes specific calls (approach taken by Xen VM)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84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Operating systems normally run in privileged mode</a:t>
            </a:r>
          </a:p>
          <a:p>
            <a:pPr>
              <a:defRPr/>
            </a:pPr>
            <a:r>
              <a:rPr lang="en-US" dirty="0"/>
              <a:t>VM OSs run in user mode</a:t>
            </a:r>
          </a:p>
          <a:p>
            <a:pPr>
              <a:defRPr/>
            </a:pPr>
            <a:r>
              <a:rPr lang="en-US" dirty="0"/>
              <a:t>Most instructions can execute by hardware without hypervisor intervening</a:t>
            </a:r>
          </a:p>
          <a:p>
            <a:pPr>
              <a:defRPr/>
            </a:pPr>
            <a:r>
              <a:rPr lang="en-US" dirty="0"/>
              <a:t>Resource management (memory, peripherals) handled by hypervisor</a:t>
            </a:r>
          </a:p>
          <a:p>
            <a:pPr>
              <a:defRPr/>
            </a:pPr>
            <a:r>
              <a:rPr lang="en-US" dirty="0"/>
              <a:t>In VM privileged instructions are “trapped” by the hypervisor and emulated</a:t>
            </a:r>
          </a:p>
          <a:p>
            <a:pPr lvl="1">
              <a:defRPr/>
            </a:pPr>
            <a:r>
              <a:rPr lang="en-US" dirty="0"/>
              <a:t>Intel and AMD have added instructions to make this possible (not used by VMware)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83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594135-EA7A-FC49-8069-9A75C289F561}"/>
              </a:ext>
            </a:extLst>
          </p:cNvPr>
          <p:cNvCxnSpPr>
            <a:stCxn id="24" idx="3"/>
            <a:endCxn id="13" idx="1"/>
          </p:cNvCxnSpPr>
          <p:nvPr/>
        </p:nvCxnSpPr>
        <p:spPr>
          <a:xfrm>
            <a:off x="5362303" y="2714897"/>
            <a:ext cx="1371600" cy="158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213155-6F0F-954E-BB6E-0BB021D90DB4}"/>
              </a:ext>
            </a:extLst>
          </p:cNvPr>
          <p:cNvCxnSpPr>
            <a:stCxn id="26" idx="3"/>
            <a:endCxn id="14" idx="1"/>
          </p:cNvCxnSpPr>
          <p:nvPr/>
        </p:nvCxnSpPr>
        <p:spPr>
          <a:xfrm>
            <a:off x="5362303" y="3324497"/>
            <a:ext cx="1371600" cy="15240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6064B4-34E3-D743-81A2-899A2EC849DE}"/>
              </a:ext>
            </a:extLst>
          </p:cNvPr>
          <p:cNvCxnSpPr>
            <a:stCxn id="27" idx="3"/>
            <a:endCxn id="15" idx="1"/>
          </p:cNvCxnSpPr>
          <p:nvPr/>
        </p:nvCxnSpPr>
        <p:spPr>
          <a:xfrm>
            <a:off x="5362303" y="3629297"/>
            <a:ext cx="1371600" cy="76200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FB05B6-178D-BB48-870D-20751B9D6023}"/>
              </a:ext>
            </a:extLst>
          </p:cNvPr>
          <p:cNvCxnSpPr>
            <a:stCxn id="28" idx="3"/>
            <a:endCxn id="16" idx="1"/>
          </p:cNvCxnSpPr>
          <p:nvPr/>
        </p:nvCxnSpPr>
        <p:spPr>
          <a:xfrm>
            <a:off x="5362303" y="3934097"/>
            <a:ext cx="1371600" cy="121920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B4AAB2-2F18-4B42-8A58-DE4EA39A028D}"/>
              </a:ext>
            </a:extLst>
          </p:cNvPr>
          <p:cNvCxnSpPr>
            <a:stCxn id="23" idx="3"/>
            <a:endCxn id="17" idx="1"/>
          </p:cNvCxnSpPr>
          <p:nvPr/>
        </p:nvCxnSpPr>
        <p:spPr>
          <a:xfrm>
            <a:off x="5362303" y="2410097"/>
            <a:ext cx="1371600" cy="158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D722F573-D414-1D41-9752-B9EB4B3950F8}"/>
              </a:ext>
            </a:extLst>
          </p:cNvPr>
          <p:cNvSpPr/>
          <p:nvPr/>
        </p:nvSpPr>
        <p:spPr>
          <a:xfrm>
            <a:off x="6733903" y="2638697"/>
            <a:ext cx="76200" cy="152400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63CF05D0-14A2-0148-8F1E-18B3633BB2E1}"/>
              </a:ext>
            </a:extLst>
          </p:cNvPr>
          <p:cNvSpPr/>
          <p:nvPr/>
        </p:nvSpPr>
        <p:spPr>
          <a:xfrm>
            <a:off x="6733903" y="3248297"/>
            <a:ext cx="76200" cy="457200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A995AF40-56FD-3541-AE98-EE0678DFA388}"/>
              </a:ext>
            </a:extLst>
          </p:cNvPr>
          <p:cNvSpPr/>
          <p:nvPr/>
        </p:nvSpPr>
        <p:spPr>
          <a:xfrm>
            <a:off x="6733903" y="3857897"/>
            <a:ext cx="76200" cy="1066800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F973C831-6F4C-CA46-9D78-89FFDB6B3FC9}"/>
              </a:ext>
            </a:extLst>
          </p:cNvPr>
          <p:cNvSpPr/>
          <p:nvPr/>
        </p:nvSpPr>
        <p:spPr>
          <a:xfrm>
            <a:off x="6733903" y="5077097"/>
            <a:ext cx="76200" cy="152400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5FFB4081-EA46-4E46-891B-992184FC726B}"/>
              </a:ext>
            </a:extLst>
          </p:cNvPr>
          <p:cNvSpPr/>
          <p:nvPr/>
        </p:nvSpPr>
        <p:spPr>
          <a:xfrm>
            <a:off x="6733903" y="2333897"/>
            <a:ext cx="76200" cy="152400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F6745EC9-393A-0743-8C5F-BCAC32F543AF}"/>
              </a:ext>
            </a:extLst>
          </p:cNvPr>
          <p:cNvSpPr/>
          <p:nvPr/>
        </p:nvSpPr>
        <p:spPr>
          <a:xfrm>
            <a:off x="6733903" y="2943497"/>
            <a:ext cx="76200" cy="152400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8C5C0B-09C8-3146-88A8-FE02D49D0375}"/>
              </a:ext>
            </a:extLst>
          </p:cNvPr>
          <p:cNvCxnSpPr>
            <a:stCxn id="25" idx="3"/>
            <a:endCxn id="18" idx="1"/>
          </p:cNvCxnSpPr>
          <p:nvPr/>
        </p:nvCxnSpPr>
        <p:spPr>
          <a:xfrm>
            <a:off x="5362303" y="3019697"/>
            <a:ext cx="1371600" cy="158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6149E98A-B3C4-3740-B713-EB42DEEB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Dynamic Binary Translation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3F6F82-29CF-1F42-96E1-57CB4D42E37B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2923903" y="2410097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AE17D45-1A5B-1E46-918E-C4DD458BE834}"/>
              </a:ext>
            </a:extLst>
          </p:cNvPr>
          <p:cNvSpPr/>
          <p:nvPr/>
        </p:nvSpPr>
        <p:spPr>
          <a:xfrm>
            <a:off x="2238103" y="2257697"/>
            <a:ext cx="685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vPC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2FC2B7-329E-9040-9C96-654044857235}"/>
              </a:ext>
            </a:extLst>
          </p:cNvPr>
          <p:cNvSpPr/>
          <p:nvPr/>
        </p:nvSpPr>
        <p:spPr>
          <a:xfrm>
            <a:off x="3152503" y="22576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eax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1FAF80-9932-A447-979A-10C21279EE6A}"/>
              </a:ext>
            </a:extLst>
          </p:cNvPr>
          <p:cNvSpPr/>
          <p:nvPr/>
        </p:nvSpPr>
        <p:spPr>
          <a:xfrm>
            <a:off x="3152503" y="25624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cli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3A000E-3C7D-BA46-A96C-9DAF97B9D670}"/>
              </a:ext>
            </a:extLst>
          </p:cNvPr>
          <p:cNvSpPr/>
          <p:nvPr/>
        </p:nvSpPr>
        <p:spPr>
          <a:xfrm>
            <a:off x="3152503" y="28672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and  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~0xfff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E6BB4D-47A5-3243-B5D4-D3F33D680E84}"/>
              </a:ext>
            </a:extLst>
          </p:cNvPr>
          <p:cNvSpPr/>
          <p:nvPr/>
        </p:nvSpPr>
        <p:spPr>
          <a:xfrm>
            <a:off x="3152503" y="31720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cr3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B6637E-8BBD-D749-B648-A472DE68C0D3}"/>
              </a:ext>
            </a:extLst>
          </p:cNvPr>
          <p:cNvSpPr/>
          <p:nvPr/>
        </p:nvSpPr>
        <p:spPr>
          <a:xfrm>
            <a:off x="3152503" y="34768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sti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12B5F2-F3F7-A041-8D35-620ADB723AB3}"/>
              </a:ext>
            </a:extLst>
          </p:cNvPr>
          <p:cNvSpPr/>
          <p:nvPr/>
        </p:nvSpPr>
        <p:spPr>
          <a:xfrm>
            <a:off x="3152503" y="37816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97CE36E-7A2C-3147-BE72-68850538ED1B}"/>
              </a:ext>
            </a:extLst>
          </p:cNvPr>
          <p:cNvCxnSpPr/>
          <p:nvPr/>
        </p:nvCxnSpPr>
        <p:spPr>
          <a:xfrm rot="5400000">
            <a:off x="1933303" y="3172097"/>
            <a:ext cx="2438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6A877E-6629-EF40-BE14-091096890F13}"/>
              </a:ext>
            </a:extLst>
          </p:cNvPr>
          <p:cNvCxnSpPr/>
          <p:nvPr/>
        </p:nvCxnSpPr>
        <p:spPr>
          <a:xfrm rot="5400000">
            <a:off x="4143897" y="3171303"/>
            <a:ext cx="2438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D75A20B-372A-4C4C-BF7A-CE179C387F72}"/>
              </a:ext>
            </a:extLst>
          </p:cNvPr>
          <p:cNvSpPr/>
          <p:nvPr/>
        </p:nvSpPr>
        <p:spPr>
          <a:xfrm>
            <a:off x="6886303" y="22576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eax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FF55B9-9032-A14A-BC9D-5760CE7D39B2}"/>
              </a:ext>
            </a:extLst>
          </p:cNvPr>
          <p:cNvSpPr/>
          <p:nvPr/>
        </p:nvSpPr>
        <p:spPr>
          <a:xfrm>
            <a:off x="6886303" y="2562497"/>
            <a:ext cx="2209800" cy="3048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[CPU_IE], 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029B01-BAB0-8643-9F55-CC798BF4BEF9}"/>
              </a:ext>
            </a:extLst>
          </p:cNvPr>
          <p:cNvSpPr/>
          <p:nvPr/>
        </p:nvSpPr>
        <p:spPr>
          <a:xfrm>
            <a:off x="6886303" y="28672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and  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~0xfff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2FF683-DF39-8B42-8490-D358CE33BB6B}"/>
              </a:ext>
            </a:extLst>
          </p:cNvPr>
          <p:cNvSpPr/>
          <p:nvPr/>
        </p:nvSpPr>
        <p:spPr>
          <a:xfrm>
            <a:off x="6886303" y="31720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[CO_ARG],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ebx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A19558-1596-2C4F-8753-A26E98ED414E}"/>
              </a:ext>
            </a:extLst>
          </p:cNvPr>
          <p:cNvSpPr/>
          <p:nvPr/>
        </p:nvSpPr>
        <p:spPr>
          <a:xfrm>
            <a:off x="6886303" y="34768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  HANDLE_CR3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5C1513D-0AD2-DD43-803A-B7763A9119D7}"/>
              </a:ext>
            </a:extLst>
          </p:cNvPr>
          <p:cNvSpPr/>
          <p:nvPr/>
        </p:nvSpPr>
        <p:spPr>
          <a:xfrm>
            <a:off x="6886303" y="3781697"/>
            <a:ext cx="2209800" cy="3048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[CPU_IE], 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ACB4ED-B452-8C40-80D8-F7D0ADFBD935}"/>
              </a:ext>
            </a:extLst>
          </p:cNvPr>
          <p:cNvCxnSpPr/>
          <p:nvPr/>
        </p:nvCxnSpPr>
        <p:spPr>
          <a:xfrm rot="5400000">
            <a:off x="5058297" y="3781697"/>
            <a:ext cx="3656806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E3D6D2-8DC0-B84C-AA22-FE08A39B1A7D}"/>
              </a:ext>
            </a:extLst>
          </p:cNvPr>
          <p:cNvCxnSpPr/>
          <p:nvPr/>
        </p:nvCxnSpPr>
        <p:spPr>
          <a:xfrm rot="5400000">
            <a:off x="7268097" y="3780903"/>
            <a:ext cx="3657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8AD23A7-0697-4043-ADA5-46D1C6B35BC0}"/>
              </a:ext>
            </a:extLst>
          </p:cNvPr>
          <p:cNvSpPr/>
          <p:nvPr/>
        </p:nvSpPr>
        <p:spPr>
          <a:xfrm>
            <a:off x="6886303" y="4086497"/>
            <a:ext cx="2209800" cy="3048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  [CPU_IRQ],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D31AAB-C031-6E4C-A42A-164669EB92DE}"/>
              </a:ext>
            </a:extLst>
          </p:cNvPr>
          <p:cNvSpPr/>
          <p:nvPr/>
        </p:nvSpPr>
        <p:spPr>
          <a:xfrm>
            <a:off x="6886303" y="4391297"/>
            <a:ext cx="2209800" cy="3048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jne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68603E1-2BE5-4948-959D-AA28AA31A1B5}"/>
              </a:ext>
            </a:extLst>
          </p:cNvPr>
          <p:cNvSpPr/>
          <p:nvPr/>
        </p:nvSpPr>
        <p:spPr>
          <a:xfrm>
            <a:off x="6886303" y="4696097"/>
            <a:ext cx="2209800" cy="3048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  HANDLE_INTS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E47D95-75C5-C040-821E-72F29B832EB6}"/>
              </a:ext>
            </a:extLst>
          </p:cNvPr>
          <p:cNvSpPr/>
          <p:nvPr/>
        </p:nvSpPr>
        <p:spPr>
          <a:xfrm>
            <a:off x="6886303" y="50008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HANDLE_RET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7F1BF6-C714-4E4B-8B02-53FC1B94E01C}"/>
              </a:ext>
            </a:extLst>
          </p:cNvPr>
          <p:cNvSpPr/>
          <p:nvPr/>
        </p:nvSpPr>
        <p:spPr>
          <a:xfrm>
            <a:off x="9400903" y="2257697"/>
            <a:ext cx="685800" cy="304800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A6E6AE-F93E-C44E-AD9F-7B26EF60077C}"/>
              </a:ext>
            </a:extLst>
          </p:cNvPr>
          <p:cNvSpPr txBox="1"/>
          <p:nvPr/>
        </p:nvSpPr>
        <p:spPr>
          <a:xfrm>
            <a:off x="3618927" y="1495697"/>
            <a:ext cx="127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Guest Code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5B4D72-DFB0-9241-A8DD-1B9B494840B8}"/>
              </a:ext>
            </a:extLst>
          </p:cNvPr>
          <p:cNvSpPr txBox="1"/>
          <p:nvPr/>
        </p:nvSpPr>
        <p:spPr>
          <a:xfrm>
            <a:off x="7057999" y="1495697"/>
            <a:ext cx="186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Translation Cache</a:t>
            </a:r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BE2DCB08-AED1-9642-97E2-AD72974D751D}"/>
              </a:ext>
            </a:extLst>
          </p:cNvPr>
          <p:cNvSpPr/>
          <p:nvPr/>
        </p:nvSpPr>
        <p:spPr>
          <a:xfrm>
            <a:off x="9096103" y="5077097"/>
            <a:ext cx="381000" cy="152400"/>
          </a:xfrm>
          <a:prstGeom prst="rightArrow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47" name="Left-Right Arrow 46">
            <a:extLst>
              <a:ext uri="{FF2B5EF4-FFF2-40B4-BE49-F238E27FC236}">
                <a16:creationId xmlns:a16="http://schemas.microsoft.com/office/drawing/2014/main" id="{3675DF01-BA23-F948-AFAE-00BFC22736B4}"/>
              </a:ext>
            </a:extLst>
          </p:cNvPr>
          <p:cNvSpPr/>
          <p:nvPr/>
        </p:nvSpPr>
        <p:spPr>
          <a:xfrm>
            <a:off x="9096103" y="4772297"/>
            <a:ext cx="381000" cy="152400"/>
          </a:xfrm>
          <a:prstGeom prst="leftRightArrow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48" name="Left-Right Arrow 47">
            <a:extLst>
              <a:ext uri="{FF2B5EF4-FFF2-40B4-BE49-F238E27FC236}">
                <a16:creationId xmlns:a16="http://schemas.microsoft.com/office/drawing/2014/main" id="{8321CF38-EDCE-5344-8968-227C6F66B195}"/>
              </a:ext>
            </a:extLst>
          </p:cNvPr>
          <p:cNvSpPr/>
          <p:nvPr/>
        </p:nvSpPr>
        <p:spPr>
          <a:xfrm>
            <a:off x="9096103" y="3553097"/>
            <a:ext cx="381000" cy="152400"/>
          </a:xfrm>
          <a:prstGeom prst="leftRightArrow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6951C81E-D2A0-2F40-86D9-BEF5569842B8}"/>
              </a:ext>
            </a:extLst>
          </p:cNvPr>
          <p:cNvCxnSpPr/>
          <p:nvPr/>
        </p:nvCxnSpPr>
        <p:spPr>
          <a:xfrm>
            <a:off x="7648303" y="4543697"/>
            <a:ext cx="1219200" cy="457200"/>
          </a:xfrm>
          <a:prstGeom prst="bentConnector3">
            <a:avLst>
              <a:gd name="adj1" fmla="val 100000"/>
            </a:avLst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ight Arrow 49">
            <a:extLst>
              <a:ext uri="{FF2B5EF4-FFF2-40B4-BE49-F238E27FC236}">
                <a16:creationId xmlns:a16="http://schemas.microsoft.com/office/drawing/2014/main" id="{FEAF750D-1345-4B48-B800-547305362296}"/>
              </a:ext>
            </a:extLst>
          </p:cNvPr>
          <p:cNvSpPr/>
          <p:nvPr/>
        </p:nvSpPr>
        <p:spPr>
          <a:xfrm flipH="1">
            <a:off x="9074330" y="2333897"/>
            <a:ext cx="402772" cy="152400"/>
          </a:xfrm>
          <a:prstGeom prst="rightArrow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BAB90E8-7528-B042-B729-3491FF21355D}"/>
              </a:ext>
            </a:extLst>
          </p:cNvPr>
          <p:cNvSpPr txBox="1"/>
          <p:nvPr/>
        </p:nvSpPr>
        <p:spPr>
          <a:xfrm>
            <a:off x="803963" y="6305005"/>
            <a:ext cx="21226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Courtesy Scott Define VMware </a:t>
            </a:r>
            <a:r>
              <a:rPr lang="en-US" sz="1000" dirty="0" err="1"/>
              <a:t>Inc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64513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43491</TotalTime>
  <Words>1827</Words>
  <Application>Microsoft Office PowerPoint</Application>
  <PresentationFormat>Widescreen</PresentationFormat>
  <Paragraphs>385</Paragraphs>
  <Slides>37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Tahoma</vt:lpstr>
      <vt:lpstr>Times New Roman</vt:lpstr>
      <vt:lpstr>Wingdings</vt:lpstr>
      <vt:lpstr>Office Theme</vt:lpstr>
      <vt:lpstr>Virtualisation</vt:lpstr>
      <vt:lpstr>Reading list</vt:lpstr>
      <vt:lpstr>Virtualization</vt:lpstr>
      <vt:lpstr>Properties of Virtual Machines</vt:lpstr>
      <vt:lpstr>History</vt:lpstr>
      <vt:lpstr>Types of Virtualisation</vt:lpstr>
      <vt:lpstr>VM Components</vt:lpstr>
      <vt:lpstr>How it works</vt:lpstr>
      <vt:lpstr>Dynamic Binary Translation</vt:lpstr>
      <vt:lpstr>AWS VM</vt:lpstr>
      <vt:lpstr>VMs and Security</vt:lpstr>
      <vt:lpstr>Other types of virtualization</vt:lpstr>
      <vt:lpstr>Containers</vt:lpstr>
      <vt:lpstr>Docker Architecture</vt:lpstr>
      <vt:lpstr>Docker</vt:lpstr>
      <vt:lpstr>Docker</vt:lpstr>
      <vt:lpstr>Docker underlying technology</vt:lpstr>
      <vt:lpstr>Properties of Containers </vt:lpstr>
      <vt:lpstr>AWS ECS (Elastic Container Service)</vt:lpstr>
      <vt:lpstr>Docker example</vt:lpstr>
      <vt:lpstr>Docker Hub</vt:lpstr>
      <vt:lpstr>Push to Docker Hub</vt:lpstr>
      <vt:lpstr>Basic Docker commands</vt:lpstr>
      <vt:lpstr>Compose example: Dockerfile</vt:lpstr>
      <vt:lpstr>Compose example  app.py</vt:lpstr>
      <vt:lpstr>Compose example: docker-compose.yml</vt:lpstr>
      <vt:lpstr>Compose example: requirements.txt</vt:lpstr>
      <vt:lpstr>Containers on AWS: Elastic Container Service</vt:lpstr>
      <vt:lpstr>Using ECR</vt:lpstr>
      <vt:lpstr>Select a cluster template</vt:lpstr>
      <vt:lpstr>Click create cluster</vt:lpstr>
      <vt:lpstr>Create Task</vt:lpstr>
      <vt:lpstr>Run task</vt:lpstr>
      <vt:lpstr>Serverless Computing</vt:lpstr>
      <vt:lpstr>AWS Lambda</vt:lpstr>
      <vt:lpstr>Example</vt:lpstr>
      <vt:lpstr>Add an API Gateway 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Thivahar Ajay Thennarasu</cp:lastModifiedBy>
  <cp:revision>4076</cp:revision>
  <dcterms:created xsi:type="dcterms:W3CDTF">1999-05-23T11:18:07Z</dcterms:created>
  <dcterms:modified xsi:type="dcterms:W3CDTF">2018-10-30T08:20:39Z</dcterms:modified>
  <cp:category>Lecture</cp:category>
</cp:coreProperties>
</file>