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925" autoAdjust="0"/>
  </p:normalViewPr>
  <p:slideViewPr>
    <p:cSldViewPr snapToGrid="0">
      <p:cViewPr varScale="1">
        <p:scale>
          <a:sx n="115" d="100"/>
          <a:sy n="115" d="100"/>
        </p:scale>
        <p:origin x="912" y="10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 dirty="0"/>
            <a:t>Meteor</a:t>
          </a:r>
          <a:endParaRPr lang="en-US" dirty="0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 dirty="0"/>
            <a:t>HTML 5, CSS3, </a:t>
          </a:r>
          <a:r>
            <a:rPr lang="en-US" dirty="0" err="1"/>
            <a:t>JQuery</a:t>
          </a:r>
          <a:r>
            <a:rPr lang="en-US" dirty="0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/>
            <a:t>Meteor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HTML 5, CSS3, </a:t>
          </a:r>
          <a:r>
            <a:rPr lang="en-US" sz="2700" kern="1200" dirty="0" err="1"/>
            <a:t>JQuery</a:t>
          </a:r>
          <a:r>
            <a:rPr lang="en-US" sz="2700" kern="1200" dirty="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 Django app through </a:t>
            </a:r>
            <a:r>
              <a:rPr lang="en-US" sz="2000" dirty="0" err="1">
                <a:solidFill>
                  <a:schemeClr val="bg1"/>
                </a:solidFill>
              </a:rPr>
              <a:t>Gunicorn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 err="1">
                <a:solidFill>
                  <a:schemeClr val="bg1"/>
                </a:solidFill>
              </a:rPr>
              <a:t>Gunicorn</a:t>
            </a:r>
            <a:r>
              <a:rPr lang="en-US" sz="2400" dirty="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pPr>
              <a:defRPr/>
            </a:pPr>
            <a:r>
              <a:rPr lang="en-AU" sz="2200" dirty="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 dirty="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 dirty="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 dirty="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 dirty="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 dirty="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 dirty="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 dirty="0">
                <a:solidFill>
                  <a:srgbClr val="000000"/>
                </a:solidFill>
              </a:rPr>
              <a:t>Frameworks highlight how to use many features of the </a:t>
            </a:r>
            <a:r>
              <a:rPr lang="en-AU" sz="2200" dirty="0" smtClean="0">
                <a:solidFill>
                  <a:srgbClr val="000000"/>
                </a:solidFill>
              </a:rPr>
              <a:t>cloud</a:t>
            </a:r>
          </a:p>
          <a:p>
            <a:pPr>
              <a:defRPr/>
            </a:pPr>
            <a:r>
              <a:rPr lang="en-AU" sz="2200" b="1" i="1" dirty="0">
                <a:solidFill>
                  <a:srgbClr val="000000"/>
                </a:solidFill>
              </a:rPr>
              <a:t>https://www.zdnet.com/article/what-is-cloud-computing-everything-you-need-to-know-from-public-and-private-cloud-to-software-as-a/</a:t>
            </a:r>
            <a:endParaRPr lang="en-AU" sz="2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Process similar to using DynamoDB from the command line</a:t>
            </a:r>
          </a:p>
          <a:p>
            <a:pPr lvl="1">
              <a:defRPr/>
            </a:pPr>
            <a:r>
              <a:rPr lang="en-AU" dirty="0"/>
              <a:t>Use Boto3</a:t>
            </a:r>
          </a:p>
          <a:p>
            <a:pPr>
              <a:defRPr/>
            </a:pPr>
            <a:r>
              <a:rPr lang="en-AU" dirty="0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'BACKEND': '</a:t>
            </a:r>
            <a:r>
              <a:rPr lang="en-AU" dirty="0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],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the templates directory and add a file </a:t>
            </a:r>
            <a:r>
              <a:rPr lang="en-AU" dirty="0" err="1"/>
              <a:t>files.html</a:t>
            </a:r>
            <a:endParaRPr lang="en-AU" dirty="0"/>
          </a:p>
          <a:p>
            <a:pPr>
              <a:defRPr/>
            </a:pPr>
            <a:r>
              <a:rPr lang="en-AU" dirty="0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 dirty="0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&lt;li&gt;{{ </a:t>
            </a:r>
            <a:r>
              <a:rPr lang="en-AU" dirty="0" err="1">
                <a:solidFill>
                  <a:schemeClr val="tx1"/>
                </a:solidFill>
              </a:rPr>
              <a:t>item.fileName</a:t>
            </a:r>
            <a:r>
              <a:rPr lang="en-AU" dirty="0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	{% </a:t>
            </a:r>
            <a:r>
              <a:rPr lang="en-AU" dirty="0" err="1">
                <a:solidFill>
                  <a:schemeClr val="tx1"/>
                </a:solidFill>
              </a:rPr>
              <a:t>endfor</a:t>
            </a:r>
            <a:r>
              <a:rPr lang="en-AU" dirty="0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&lt;/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view.py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template = </a:t>
            </a:r>
            <a:r>
              <a:rPr lang="en-AU" sz="1800" dirty="0" err="1">
                <a:solidFill>
                  <a:schemeClr val="tx1"/>
                </a:solidFill>
              </a:rPr>
              <a:t>loader.get_template</a:t>
            </a:r>
            <a:r>
              <a:rPr lang="en-AU" sz="1800" dirty="0">
                <a:solidFill>
                  <a:schemeClr val="tx1"/>
                </a:solidFill>
              </a:rPr>
              <a:t>('</a:t>
            </a:r>
            <a:r>
              <a:rPr lang="en-AU" sz="1800" dirty="0" err="1">
                <a:solidFill>
                  <a:schemeClr val="tx1"/>
                </a:solidFill>
              </a:rPr>
              <a:t>files.html</a:t>
            </a:r>
            <a:r>
              <a:rPr lang="en-AU" sz="1800" dirty="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 = boto3.resource('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', </a:t>
            </a:r>
            <a:r>
              <a:rPr lang="en-AU" sz="1800" dirty="0" err="1">
                <a:solidFill>
                  <a:schemeClr val="tx1"/>
                </a:solidFill>
              </a:rPr>
              <a:t>region_name</a:t>
            </a:r>
            <a:r>
              <a:rPr lang="en-AU" sz="1800" dirty="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aws_access_key_id</a:t>
            </a:r>
            <a:r>
              <a:rPr lang="en-AU" sz="1800" dirty="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aws_secret_access_key</a:t>
            </a:r>
            <a:r>
              <a:rPr lang="en-AU" sz="1800" dirty="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table = </a:t>
            </a:r>
            <a:r>
              <a:rPr lang="en-AU" sz="1800" dirty="0" err="1">
                <a:solidFill>
                  <a:schemeClr val="tx1"/>
                </a:solidFill>
              </a:rPr>
              <a:t>dynamodb.Table</a:t>
            </a:r>
            <a:r>
              <a:rPr lang="en-AU" sz="1800" dirty="0">
                <a:solidFill>
                  <a:schemeClr val="tx1"/>
                </a:solidFill>
              </a:rPr>
              <a:t>("</a:t>
            </a:r>
            <a:r>
              <a:rPr lang="en-AU" sz="1800" dirty="0" err="1">
                <a:solidFill>
                  <a:schemeClr val="tx1"/>
                </a:solidFill>
              </a:rPr>
              <a:t>UserFiles</a:t>
            </a:r>
            <a:r>
              <a:rPr lang="en-AU" sz="18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response = </a:t>
            </a:r>
            <a:r>
              <a:rPr lang="en-AU" sz="1800" dirty="0" err="1">
                <a:solidFill>
                  <a:schemeClr val="tx1"/>
                </a:solidFill>
              </a:rPr>
              <a:t>table.scan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except </a:t>
            </a:r>
            <a:r>
              <a:rPr lang="en-AU" sz="1800" dirty="0" err="1">
                <a:solidFill>
                  <a:schemeClr val="tx1"/>
                </a:solidFill>
              </a:rPr>
              <a:t>ClientError</a:t>
            </a:r>
            <a:r>
              <a:rPr lang="en-AU" sz="1800" dirty="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print(</a:t>
            </a:r>
            <a:r>
              <a:rPr lang="en-AU" sz="1800" dirty="0" err="1">
                <a:solidFill>
                  <a:schemeClr val="tx1"/>
                </a:solidFill>
              </a:rPr>
              <a:t>e.response</a:t>
            </a:r>
            <a:r>
              <a:rPr lang="en-AU" sz="1800" dirty="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return </a:t>
            </a:r>
            <a:r>
              <a:rPr lang="en-AU" sz="1800" dirty="0" err="1">
                <a:solidFill>
                  <a:schemeClr val="tx1"/>
                </a:solidFill>
              </a:rPr>
              <a:t>HttpResponseServerError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return </a:t>
            </a:r>
            <a:r>
              <a:rPr lang="en-AU" sz="1800" dirty="0" err="1">
                <a:solidFill>
                  <a:schemeClr val="tx1"/>
                </a:solidFill>
              </a:rPr>
              <a:t>HttpResponse</a:t>
            </a:r>
            <a:r>
              <a:rPr lang="en-AU" sz="1800" dirty="0">
                <a:solidFill>
                  <a:schemeClr val="tx1"/>
                </a:solidFill>
              </a:rPr>
              <a:t>(</a:t>
            </a:r>
            <a:r>
              <a:rPr lang="en-AU" sz="1800" dirty="0" err="1">
                <a:solidFill>
                  <a:schemeClr val="tx1"/>
                </a:solidFill>
              </a:rPr>
              <a:t>template.render</a:t>
            </a:r>
            <a:r>
              <a:rPr lang="en-AU" sz="1800" dirty="0">
                <a:solidFill>
                  <a:schemeClr val="tx1"/>
                </a:solidFill>
              </a:rPr>
              <a:t>(context, request))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25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Queues are used to provide asynchronous processing of messages between applications</a:t>
            </a:r>
          </a:p>
          <a:p>
            <a:r>
              <a:rPr lang="en-US" dirty="0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 dirty="0"/>
              <a:t>Can be of two types:</a:t>
            </a:r>
          </a:p>
          <a:p>
            <a:pPr lvl="1"/>
            <a:r>
              <a:rPr lang="en-US" dirty="0"/>
              <a:t>Standard queue for maximum throughput with best-effort ordering and at least once delivery</a:t>
            </a:r>
          </a:p>
          <a:p>
            <a:pPr lvl="1"/>
            <a:r>
              <a:rPr lang="en-US" dirty="0"/>
              <a:t>FIFO queues which offer strict ordering and exactly once delivery semantics</a:t>
            </a:r>
          </a:p>
          <a:p>
            <a:r>
              <a:rPr lang="en-US" dirty="0"/>
              <a:t>AWS SQS doesn’t provide transaction guarantees whereas other message queue services do (e.g. MSMQ, IBM MQ)</a:t>
            </a:r>
          </a:p>
          <a:p>
            <a:r>
              <a:rPr lang="en-US" dirty="0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27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Celery is a </a:t>
            </a:r>
            <a:r>
              <a:rPr lang="en-US" dirty="0" err="1"/>
              <a:t>Pythonesque</a:t>
            </a:r>
            <a:r>
              <a:rPr lang="en-US" dirty="0"/>
              <a:t> wrapper for message queues that maps queues to tasks in Python (a bit like AWS Lambda) </a:t>
            </a:r>
          </a:p>
          <a:p>
            <a:r>
              <a:rPr lang="en-US" dirty="0"/>
              <a:t>Maps a message from a queue to a method using the decorator @</a:t>
            </a:r>
            <a:r>
              <a:rPr lang="en-US" dirty="0" err="1"/>
              <a:t>app.task</a:t>
            </a:r>
            <a:endParaRPr lang="en-US" dirty="0"/>
          </a:p>
          <a:p>
            <a:r>
              <a:rPr lang="en-US" dirty="0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Monolithic (Mainframe)</a:t>
            </a:r>
          </a:p>
          <a:p>
            <a:pPr lvl="1"/>
            <a:r>
              <a:rPr lang="en-US" dirty="0"/>
              <a:t>Even here there was some </a:t>
            </a:r>
            <a:r>
              <a:rPr lang="en-US" dirty="0" err="1"/>
              <a:t>compartmentalisation</a:t>
            </a:r>
            <a:r>
              <a:rPr lang="en-US" dirty="0"/>
              <a:t> of code into UI, Business Logic and Database</a:t>
            </a:r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/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architectures became dominant</a:t>
            </a:r>
          </a:p>
          <a:p>
            <a:pPr lvl="1"/>
            <a:r>
              <a:rPr lang="en-US" dirty="0"/>
              <a:t>Multi-platform – although still issues with different browsers</a:t>
            </a:r>
          </a:p>
          <a:p>
            <a:pPr lvl="1"/>
            <a:r>
              <a:rPr lang="en-US" dirty="0"/>
              <a:t>Fast to develop and scale</a:t>
            </a:r>
          </a:p>
          <a:p>
            <a:r>
              <a:rPr lang="en-US" dirty="0"/>
              <a:t>Mobile applications ascending</a:t>
            </a:r>
          </a:p>
          <a:p>
            <a:r>
              <a:rPr lang="en-US" dirty="0"/>
              <a:t>Architectures moving to service Web and Mobile</a:t>
            </a:r>
          </a:p>
          <a:p>
            <a:pPr lvl="1"/>
            <a:r>
              <a:rPr lang="en-US" dirty="0"/>
              <a:t>Architect services as “Micro-Services” in serverless or container infrastructure</a:t>
            </a:r>
          </a:p>
          <a:p>
            <a:pPr lvl="1"/>
            <a:r>
              <a:rPr lang="en-US" dirty="0"/>
              <a:t>Loosely coupled services with </a:t>
            </a:r>
            <a:r>
              <a:rPr lang="en-US"/>
              <a:t>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or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can be hosted on Lambda (Serverless), Containers, or can be other Django/Ruby/NodeJS apps</a:t>
            </a:r>
          </a:p>
          <a:p>
            <a:r>
              <a:rPr lang="en-US" dirty="0"/>
              <a:t>Front end is via an API Gateway that defines a programmatic interface to the services</a:t>
            </a:r>
          </a:p>
          <a:p>
            <a:r>
              <a:rPr lang="en-US" dirty="0"/>
              <a:t>Benefits of Rest API based API Gateway are: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Maintains an interface that encapsulates implementation</a:t>
            </a:r>
          </a:p>
          <a:p>
            <a:pPr lvl="1"/>
            <a:r>
              <a:rPr lang="en-US" dirty="0"/>
              <a:t>Can use SQS to allow queues to invoke APIs</a:t>
            </a:r>
          </a:p>
          <a:p>
            <a:r>
              <a:rPr lang="en-US" dirty="0"/>
              <a:t>Need to handle authentication and </a:t>
            </a:r>
            <a:r>
              <a:rPr lang="en-US" dirty="0" err="1"/>
              <a:t>authorisation</a:t>
            </a:r>
            <a:r>
              <a:rPr lang="en-US" dirty="0"/>
              <a:t> for the API</a:t>
            </a:r>
          </a:p>
          <a:p>
            <a:pPr lvl="1"/>
            <a:r>
              <a:rPr lang="en-US" dirty="0"/>
              <a:t>Use IAM either directly or through API Gateway Resource Policies</a:t>
            </a:r>
          </a:p>
          <a:p>
            <a:pPr lvl="1"/>
            <a:r>
              <a:rPr lang="en-US" dirty="0"/>
              <a:t>Use Cognito</a:t>
            </a:r>
          </a:p>
          <a:p>
            <a:pPr lvl="1"/>
            <a:r>
              <a:rPr lang="en-US" dirty="0"/>
              <a:t>Use API keys</a:t>
            </a:r>
          </a:p>
          <a:p>
            <a:pPr lvl="1"/>
            <a:r>
              <a:rPr lang="en-US" dirty="0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b="1" dirty="0"/>
              <a:t>Model</a:t>
            </a:r>
            <a:r>
              <a:rPr lang="en-AU" dirty="0"/>
              <a:t>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 dirty="0"/>
              <a:t>View</a:t>
            </a:r>
            <a:r>
              <a:rPr lang="en-AU" dirty="0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 dirty="0"/>
              <a:t>Controller</a:t>
            </a:r>
            <a:r>
              <a:rPr lang="en-AU" dirty="0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48208</TotalTime>
  <Words>1366</Words>
  <Application>Microsoft Office PowerPoint</Application>
  <PresentationFormat>Widescreen</PresentationFormat>
  <Paragraphs>302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Thivahar Ajay Thennarasu</cp:lastModifiedBy>
  <cp:revision>4121</cp:revision>
  <dcterms:created xsi:type="dcterms:W3CDTF">1999-05-23T11:18:07Z</dcterms:created>
  <dcterms:modified xsi:type="dcterms:W3CDTF">2018-10-30T06:28:27Z</dcterms:modified>
  <cp:category>Lecture</cp:category>
</cp:coreProperties>
</file>