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2" r:id="rId2"/>
    <p:sldId id="257" r:id="rId3"/>
    <p:sldId id="266" r:id="rId4"/>
    <p:sldId id="264" r:id="rId5"/>
    <p:sldId id="269" r:id="rId6"/>
    <p:sldId id="270" r:id="rId7"/>
    <p:sldId id="271" r:id="rId8"/>
    <p:sldId id="273" r:id="rId9"/>
    <p:sldId id="274" r:id="rId10"/>
    <p:sldId id="275" r:id="rId11"/>
    <p:sldId id="276" r:id="rId12"/>
    <p:sldId id="277" r:id="rId13"/>
    <p:sldId id="278"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0" d="100"/>
          <a:sy n="90" d="100"/>
        </p:scale>
        <p:origin x="87"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F76E0-9C68-448E-88EF-655EB0B7FD6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0C87B4B-328F-4D58-9A0D-912AE3C86068}">
      <dgm:prSet custT="1"/>
      <dgm:spPr/>
      <dgm:t>
        <a:bodyPr/>
        <a:lstStyle/>
        <a:p>
          <a:r>
            <a:rPr lang="en-US" sz="1800">
              <a:latin typeface="Times New Roman" panose="02020603050405020304" pitchFamily="18" charset="0"/>
              <a:cs typeface="Times New Roman" panose="02020603050405020304" pitchFamily="18" charset="0"/>
            </a:rPr>
            <a:t>Mô hình siêu thị không thu ngân trong bối cảnh thanh toán điện tử phát triển mạnh là một xu hướng mới trong ngành bán lẻ và dịch vụ.</a:t>
          </a:r>
        </a:p>
      </dgm:t>
    </dgm:pt>
    <dgm:pt modelId="{FAE3448C-9C3A-43DB-838C-13FEABE9FD12}" type="parTrans" cxnId="{9C14F5EC-CDBA-4AAC-84C3-8E7EBD0E3A10}">
      <dgm:prSet/>
      <dgm:spPr/>
      <dgm:t>
        <a:bodyPr/>
        <a:lstStyle/>
        <a:p>
          <a:endParaRPr lang="en-US" sz="2000">
            <a:latin typeface="Times New Roman" panose="02020603050405020304" pitchFamily="18" charset="0"/>
            <a:cs typeface="Times New Roman" panose="02020603050405020304" pitchFamily="18" charset="0"/>
          </a:endParaRPr>
        </a:p>
      </dgm:t>
    </dgm:pt>
    <dgm:pt modelId="{E7F6CF81-9EAC-4AFB-8FBE-1A2044C602B3}" type="sibTrans" cxnId="{9C14F5EC-CDBA-4AAC-84C3-8E7EBD0E3A10}">
      <dgm:prSet/>
      <dgm:spPr/>
      <dgm:t>
        <a:bodyPr/>
        <a:lstStyle/>
        <a:p>
          <a:endParaRPr lang="en-US" sz="2000">
            <a:latin typeface="Times New Roman" panose="02020603050405020304" pitchFamily="18" charset="0"/>
            <a:cs typeface="Times New Roman" panose="02020603050405020304" pitchFamily="18" charset="0"/>
          </a:endParaRPr>
        </a:p>
      </dgm:t>
    </dgm:pt>
    <dgm:pt modelId="{D100B6D3-AB7A-400C-8826-AC1495A29107}">
      <dgm:prSet custT="1"/>
      <dgm:spPr/>
      <dgm:t>
        <a:bodyPr/>
        <a:lstStyle/>
        <a:p>
          <a:r>
            <a:rPr lang="en-US" sz="1800">
              <a:latin typeface="Times New Roman" panose="02020603050405020304" pitchFamily="18" charset="0"/>
              <a:cs typeface="Times New Roman" panose="02020603050405020304" pitchFamily="18" charset="0"/>
            </a:rPr>
            <a:t>Với bài đồ án cuối kì này, chúng em muốn thử sức để thực hiện hoá lại các bước cần thiết của mô hình Mô Hình Siêu Thị Không Thu Ngân - Bài Toán Nhận Diện Sản Phẩm Thương Mại</a:t>
          </a:r>
        </a:p>
      </dgm:t>
    </dgm:pt>
    <dgm:pt modelId="{8D84BD00-FE05-4720-BEEF-1402BCBFCD54}" type="parTrans" cxnId="{5FB6F5A1-7F47-422C-9E4D-E97DC21BAF6B}">
      <dgm:prSet/>
      <dgm:spPr/>
      <dgm:t>
        <a:bodyPr/>
        <a:lstStyle/>
        <a:p>
          <a:endParaRPr lang="en-US" sz="2000">
            <a:latin typeface="Times New Roman" panose="02020603050405020304" pitchFamily="18" charset="0"/>
            <a:cs typeface="Times New Roman" panose="02020603050405020304" pitchFamily="18" charset="0"/>
          </a:endParaRPr>
        </a:p>
      </dgm:t>
    </dgm:pt>
    <dgm:pt modelId="{E8BA566E-1F82-4C77-AD70-99E5E4B4772B}" type="sibTrans" cxnId="{5FB6F5A1-7F47-422C-9E4D-E97DC21BAF6B}">
      <dgm:prSet/>
      <dgm:spPr/>
      <dgm:t>
        <a:bodyPr/>
        <a:lstStyle/>
        <a:p>
          <a:endParaRPr lang="en-US" sz="2000">
            <a:latin typeface="Times New Roman" panose="02020603050405020304" pitchFamily="18" charset="0"/>
            <a:cs typeface="Times New Roman" panose="02020603050405020304" pitchFamily="18" charset="0"/>
          </a:endParaRPr>
        </a:p>
      </dgm:t>
    </dgm:pt>
    <dgm:pt modelId="{A011A7C1-9041-4041-9F99-E6E45E25273B}" type="pres">
      <dgm:prSet presAssocID="{60EF76E0-9C68-448E-88EF-655EB0B7FD6B}" presName="hierChild1" presStyleCnt="0">
        <dgm:presLayoutVars>
          <dgm:chPref val="1"/>
          <dgm:dir/>
          <dgm:animOne val="branch"/>
          <dgm:animLvl val="lvl"/>
          <dgm:resizeHandles/>
        </dgm:presLayoutVars>
      </dgm:prSet>
      <dgm:spPr/>
      <dgm:t>
        <a:bodyPr/>
        <a:lstStyle/>
        <a:p>
          <a:endParaRPr lang="vi-VN"/>
        </a:p>
      </dgm:t>
    </dgm:pt>
    <dgm:pt modelId="{43616723-CA9D-45D7-AFD9-BCB7F7CF969D}" type="pres">
      <dgm:prSet presAssocID="{A0C87B4B-328F-4D58-9A0D-912AE3C86068}" presName="hierRoot1" presStyleCnt="0"/>
      <dgm:spPr/>
    </dgm:pt>
    <dgm:pt modelId="{81E3FC88-A470-4455-B906-C6BD2A83857A}" type="pres">
      <dgm:prSet presAssocID="{A0C87B4B-328F-4D58-9A0D-912AE3C86068}" presName="composite" presStyleCnt="0"/>
      <dgm:spPr/>
    </dgm:pt>
    <dgm:pt modelId="{CC1498C3-4FB3-4BAD-8854-3F57021EAF51}" type="pres">
      <dgm:prSet presAssocID="{A0C87B4B-328F-4D58-9A0D-912AE3C86068}" presName="background" presStyleLbl="node0" presStyleIdx="0" presStyleCnt="2"/>
      <dgm:spPr/>
    </dgm:pt>
    <dgm:pt modelId="{C079B5AA-1580-4B46-AE66-0ED15CF8F21B}" type="pres">
      <dgm:prSet presAssocID="{A0C87B4B-328F-4D58-9A0D-912AE3C86068}" presName="text" presStyleLbl="fgAcc0" presStyleIdx="0" presStyleCnt="2">
        <dgm:presLayoutVars>
          <dgm:chPref val="3"/>
        </dgm:presLayoutVars>
      </dgm:prSet>
      <dgm:spPr/>
      <dgm:t>
        <a:bodyPr/>
        <a:lstStyle/>
        <a:p>
          <a:endParaRPr lang="vi-VN"/>
        </a:p>
      </dgm:t>
    </dgm:pt>
    <dgm:pt modelId="{197BA406-4AEF-4EC7-8DBB-B3E3EC19B197}" type="pres">
      <dgm:prSet presAssocID="{A0C87B4B-328F-4D58-9A0D-912AE3C86068}" presName="hierChild2" presStyleCnt="0"/>
      <dgm:spPr/>
    </dgm:pt>
    <dgm:pt modelId="{7DE7E073-A85E-43DA-A86A-421A6A1EE09F}" type="pres">
      <dgm:prSet presAssocID="{D100B6D3-AB7A-400C-8826-AC1495A29107}" presName="hierRoot1" presStyleCnt="0"/>
      <dgm:spPr/>
    </dgm:pt>
    <dgm:pt modelId="{F66EB426-DFF1-4733-95CB-A985F98D917F}" type="pres">
      <dgm:prSet presAssocID="{D100B6D3-AB7A-400C-8826-AC1495A29107}" presName="composite" presStyleCnt="0"/>
      <dgm:spPr/>
    </dgm:pt>
    <dgm:pt modelId="{42E0A376-AC3E-439E-9601-B369F659B2C7}" type="pres">
      <dgm:prSet presAssocID="{D100B6D3-AB7A-400C-8826-AC1495A29107}" presName="background" presStyleLbl="node0" presStyleIdx="1" presStyleCnt="2"/>
      <dgm:spPr/>
    </dgm:pt>
    <dgm:pt modelId="{7DBA6CA3-1A15-42E7-B456-57F6790EB2AD}" type="pres">
      <dgm:prSet presAssocID="{D100B6D3-AB7A-400C-8826-AC1495A29107}" presName="text" presStyleLbl="fgAcc0" presStyleIdx="1" presStyleCnt="2">
        <dgm:presLayoutVars>
          <dgm:chPref val="3"/>
        </dgm:presLayoutVars>
      </dgm:prSet>
      <dgm:spPr/>
      <dgm:t>
        <a:bodyPr/>
        <a:lstStyle/>
        <a:p>
          <a:endParaRPr lang="vi-VN"/>
        </a:p>
      </dgm:t>
    </dgm:pt>
    <dgm:pt modelId="{6403B069-0EF0-4629-92DC-CEEA15DDD609}" type="pres">
      <dgm:prSet presAssocID="{D100B6D3-AB7A-400C-8826-AC1495A29107}" presName="hierChild2" presStyleCnt="0"/>
      <dgm:spPr/>
    </dgm:pt>
  </dgm:ptLst>
  <dgm:cxnLst>
    <dgm:cxn modelId="{5FB6F5A1-7F47-422C-9E4D-E97DC21BAF6B}" srcId="{60EF76E0-9C68-448E-88EF-655EB0B7FD6B}" destId="{D100B6D3-AB7A-400C-8826-AC1495A29107}" srcOrd="1" destOrd="0" parTransId="{8D84BD00-FE05-4720-BEEF-1402BCBFCD54}" sibTransId="{E8BA566E-1F82-4C77-AD70-99E5E4B4772B}"/>
    <dgm:cxn modelId="{9C14F5EC-CDBA-4AAC-84C3-8E7EBD0E3A10}" srcId="{60EF76E0-9C68-448E-88EF-655EB0B7FD6B}" destId="{A0C87B4B-328F-4D58-9A0D-912AE3C86068}" srcOrd="0" destOrd="0" parTransId="{FAE3448C-9C3A-43DB-838C-13FEABE9FD12}" sibTransId="{E7F6CF81-9EAC-4AFB-8FBE-1A2044C602B3}"/>
    <dgm:cxn modelId="{C0858999-2E86-4F14-9D9D-978C2338E469}" type="presOf" srcId="{60EF76E0-9C68-448E-88EF-655EB0B7FD6B}" destId="{A011A7C1-9041-4041-9F99-E6E45E25273B}" srcOrd="0" destOrd="0" presId="urn:microsoft.com/office/officeart/2005/8/layout/hierarchy1"/>
    <dgm:cxn modelId="{E642F6E3-E89E-4135-9922-E1A5D5473CAE}" type="presOf" srcId="{A0C87B4B-328F-4D58-9A0D-912AE3C86068}" destId="{C079B5AA-1580-4B46-AE66-0ED15CF8F21B}" srcOrd="0" destOrd="0" presId="urn:microsoft.com/office/officeart/2005/8/layout/hierarchy1"/>
    <dgm:cxn modelId="{EED12D63-4CAA-4C8B-AA42-1DA43F4E7068}" type="presOf" srcId="{D100B6D3-AB7A-400C-8826-AC1495A29107}" destId="{7DBA6CA3-1A15-42E7-B456-57F6790EB2AD}" srcOrd="0" destOrd="0" presId="urn:microsoft.com/office/officeart/2005/8/layout/hierarchy1"/>
    <dgm:cxn modelId="{6728C687-82AA-4DFF-9AE4-B295DF934BE0}" type="presParOf" srcId="{A011A7C1-9041-4041-9F99-E6E45E25273B}" destId="{43616723-CA9D-45D7-AFD9-BCB7F7CF969D}" srcOrd="0" destOrd="0" presId="urn:microsoft.com/office/officeart/2005/8/layout/hierarchy1"/>
    <dgm:cxn modelId="{4D0689B3-CEEC-4F04-BEC6-6C7BDD4E762F}" type="presParOf" srcId="{43616723-CA9D-45D7-AFD9-BCB7F7CF969D}" destId="{81E3FC88-A470-4455-B906-C6BD2A83857A}" srcOrd="0" destOrd="0" presId="urn:microsoft.com/office/officeart/2005/8/layout/hierarchy1"/>
    <dgm:cxn modelId="{5DC2B003-BB03-4342-9D10-02FE095DA3D0}" type="presParOf" srcId="{81E3FC88-A470-4455-B906-C6BD2A83857A}" destId="{CC1498C3-4FB3-4BAD-8854-3F57021EAF51}" srcOrd="0" destOrd="0" presId="urn:microsoft.com/office/officeart/2005/8/layout/hierarchy1"/>
    <dgm:cxn modelId="{B7B05841-2653-4D88-B9E1-27CA1859E840}" type="presParOf" srcId="{81E3FC88-A470-4455-B906-C6BD2A83857A}" destId="{C079B5AA-1580-4B46-AE66-0ED15CF8F21B}" srcOrd="1" destOrd="0" presId="urn:microsoft.com/office/officeart/2005/8/layout/hierarchy1"/>
    <dgm:cxn modelId="{839B9A55-D3E8-4BE0-A818-9D596293D055}" type="presParOf" srcId="{43616723-CA9D-45D7-AFD9-BCB7F7CF969D}" destId="{197BA406-4AEF-4EC7-8DBB-B3E3EC19B197}" srcOrd="1" destOrd="0" presId="urn:microsoft.com/office/officeart/2005/8/layout/hierarchy1"/>
    <dgm:cxn modelId="{67DC04B1-C950-4371-91DF-E201F057C5C9}" type="presParOf" srcId="{A011A7C1-9041-4041-9F99-E6E45E25273B}" destId="{7DE7E073-A85E-43DA-A86A-421A6A1EE09F}" srcOrd="1" destOrd="0" presId="urn:microsoft.com/office/officeart/2005/8/layout/hierarchy1"/>
    <dgm:cxn modelId="{9189BA69-B6D9-43F3-BC40-8D3155EE638E}" type="presParOf" srcId="{7DE7E073-A85E-43DA-A86A-421A6A1EE09F}" destId="{F66EB426-DFF1-4733-95CB-A985F98D917F}" srcOrd="0" destOrd="0" presId="urn:microsoft.com/office/officeart/2005/8/layout/hierarchy1"/>
    <dgm:cxn modelId="{63DC57EF-A46A-459B-894A-1363A1140A6C}" type="presParOf" srcId="{F66EB426-DFF1-4733-95CB-A985F98D917F}" destId="{42E0A376-AC3E-439E-9601-B369F659B2C7}" srcOrd="0" destOrd="0" presId="urn:microsoft.com/office/officeart/2005/8/layout/hierarchy1"/>
    <dgm:cxn modelId="{98EA28BE-A170-4B52-9049-A51F2C294AA6}" type="presParOf" srcId="{F66EB426-DFF1-4733-95CB-A985F98D917F}" destId="{7DBA6CA3-1A15-42E7-B456-57F6790EB2AD}" srcOrd="1" destOrd="0" presId="urn:microsoft.com/office/officeart/2005/8/layout/hierarchy1"/>
    <dgm:cxn modelId="{15502120-2564-45D9-BEC1-CD361DFF5DA4}" type="presParOf" srcId="{7DE7E073-A85E-43DA-A86A-421A6A1EE09F}" destId="{6403B069-0EF0-4629-92DC-CEEA15DDD60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70560-9013-47A5-A15F-F3EFA87D86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0B80ACB-1E73-45E5-AB22-6D2E71DC86E4}">
      <dgm:prSet/>
      <dgm:spPr/>
      <dgm:t>
        <a:bodyPr/>
        <a:lstStyle/>
        <a:p>
          <a:r>
            <a:rPr lang="en-US"/>
            <a:t>Từ tập dataset đã có từ trước, dữ liệu đó sẽ được tiền xử lý trước khi đưa vào training.</a:t>
          </a:r>
        </a:p>
      </dgm:t>
    </dgm:pt>
    <dgm:pt modelId="{8F2EF20F-B25C-42F1-AA36-9BD3E8B95D14}" type="parTrans" cxnId="{2C128270-05CD-4607-84D3-EE85477DCD47}">
      <dgm:prSet/>
      <dgm:spPr/>
      <dgm:t>
        <a:bodyPr/>
        <a:lstStyle/>
        <a:p>
          <a:endParaRPr lang="en-US"/>
        </a:p>
      </dgm:t>
    </dgm:pt>
    <dgm:pt modelId="{626BC550-0AF2-4384-8546-9E7DD9C41197}" type="sibTrans" cxnId="{2C128270-05CD-4607-84D3-EE85477DCD47}">
      <dgm:prSet/>
      <dgm:spPr/>
      <dgm:t>
        <a:bodyPr/>
        <a:lstStyle/>
        <a:p>
          <a:endParaRPr lang="en-US"/>
        </a:p>
      </dgm:t>
    </dgm:pt>
    <dgm:pt modelId="{9F5F282C-F4C3-45CB-8B06-F7745622AE48}">
      <dgm:prSet/>
      <dgm:spPr/>
      <dgm:t>
        <a:bodyPr/>
        <a:lstStyle/>
        <a:p>
          <a:r>
            <a:rPr lang="en-US"/>
            <a:t>Sau đó, chúng sẽ được trích xuất các đặc trưng tạo ra các feature map tuong đương.</a:t>
          </a:r>
        </a:p>
      </dgm:t>
    </dgm:pt>
    <dgm:pt modelId="{174D64EB-9E6F-4340-A7D5-B5842E918C84}" type="parTrans" cxnId="{62D04136-B86B-49A5-A63D-4E34B3213BC5}">
      <dgm:prSet/>
      <dgm:spPr/>
      <dgm:t>
        <a:bodyPr/>
        <a:lstStyle/>
        <a:p>
          <a:endParaRPr lang="en-US"/>
        </a:p>
      </dgm:t>
    </dgm:pt>
    <dgm:pt modelId="{E6017E5D-8F84-4799-9A9A-5E0B39FC62F6}" type="sibTrans" cxnId="{62D04136-B86B-49A5-A63D-4E34B3213BC5}">
      <dgm:prSet/>
      <dgm:spPr/>
      <dgm:t>
        <a:bodyPr/>
        <a:lstStyle/>
        <a:p>
          <a:endParaRPr lang="en-US"/>
        </a:p>
      </dgm:t>
    </dgm:pt>
    <dgm:pt modelId="{A9F9D58D-1FBB-4709-9ABB-04223EF6C49B}">
      <dgm:prSet/>
      <dgm:spPr/>
      <dgm:t>
        <a:bodyPr/>
        <a:lstStyle/>
        <a:p>
          <a:r>
            <a:rPr lang="en-US"/>
            <a:t>Những feature map này cuối cùng được đưa vào những thuật toán máy học để phân loại.</a:t>
          </a:r>
        </a:p>
      </dgm:t>
    </dgm:pt>
    <dgm:pt modelId="{BD57EFE2-D440-4382-813C-BAC18A94AF1B}" type="parTrans" cxnId="{3C2004F1-E022-48F2-B85D-346AD5BC9B7C}">
      <dgm:prSet/>
      <dgm:spPr/>
      <dgm:t>
        <a:bodyPr/>
        <a:lstStyle/>
        <a:p>
          <a:endParaRPr lang="en-US"/>
        </a:p>
      </dgm:t>
    </dgm:pt>
    <dgm:pt modelId="{C260D73F-2025-4604-BAB6-3E8C7CFCBED6}" type="sibTrans" cxnId="{3C2004F1-E022-48F2-B85D-346AD5BC9B7C}">
      <dgm:prSet/>
      <dgm:spPr/>
      <dgm:t>
        <a:bodyPr/>
        <a:lstStyle/>
        <a:p>
          <a:endParaRPr lang="en-US"/>
        </a:p>
      </dgm:t>
    </dgm:pt>
    <dgm:pt modelId="{83ACE4CF-991C-4970-BC73-495ECE2D1F71}">
      <dgm:prSet/>
      <dgm:spPr/>
      <dgm:t>
        <a:bodyPr/>
        <a:lstStyle/>
        <a:p>
          <a:r>
            <a:rPr lang="en-US"/>
            <a:t>Tiếp cận theo hướng transfer learning</a:t>
          </a:r>
        </a:p>
      </dgm:t>
    </dgm:pt>
    <dgm:pt modelId="{D1234BF6-305B-4530-A4F8-9F90102AB68B}" type="parTrans" cxnId="{877EE641-8F56-44A1-B67B-9A04D62E5ABB}">
      <dgm:prSet/>
      <dgm:spPr/>
      <dgm:t>
        <a:bodyPr/>
        <a:lstStyle/>
        <a:p>
          <a:endParaRPr lang="en-US"/>
        </a:p>
      </dgm:t>
    </dgm:pt>
    <dgm:pt modelId="{3145113D-8771-4D13-B3F2-DF775A6D7B55}" type="sibTrans" cxnId="{877EE641-8F56-44A1-B67B-9A04D62E5ABB}">
      <dgm:prSet/>
      <dgm:spPr/>
      <dgm:t>
        <a:bodyPr/>
        <a:lstStyle/>
        <a:p>
          <a:endParaRPr lang="en-US"/>
        </a:p>
      </dgm:t>
    </dgm:pt>
    <dgm:pt modelId="{5ADD9592-5E62-43E9-9EB9-D2CEF204645F}">
      <dgm:prSet/>
      <dgm:spPr/>
      <dgm:t>
        <a:bodyPr/>
        <a:lstStyle/>
        <a:p>
          <a:r>
            <a:rPr lang="en-US"/>
            <a:t>Sử dụng nguồn tài nguyên về các bài toán liên quan đến object detection có sẵn để gải quyết vấn đề</a:t>
          </a:r>
        </a:p>
      </dgm:t>
    </dgm:pt>
    <dgm:pt modelId="{D2D3D8A3-4A6D-45C6-AA2F-3A76F66ED3F9}" type="parTrans" cxnId="{605EB02D-385C-454E-8594-21A8C417840D}">
      <dgm:prSet/>
      <dgm:spPr/>
      <dgm:t>
        <a:bodyPr/>
        <a:lstStyle/>
        <a:p>
          <a:endParaRPr lang="en-US"/>
        </a:p>
      </dgm:t>
    </dgm:pt>
    <dgm:pt modelId="{4F5787BE-392B-495A-AC8B-2461933ED97F}" type="sibTrans" cxnId="{605EB02D-385C-454E-8594-21A8C417840D}">
      <dgm:prSet/>
      <dgm:spPr/>
      <dgm:t>
        <a:bodyPr/>
        <a:lstStyle/>
        <a:p>
          <a:endParaRPr lang="en-US"/>
        </a:p>
      </dgm:t>
    </dgm:pt>
    <dgm:pt modelId="{8E2A3150-6013-4DB8-B5B3-FBAE86F255FE}" type="pres">
      <dgm:prSet presAssocID="{9A670560-9013-47A5-A15F-F3EFA87D86CD}" presName="linear" presStyleCnt="0">
        <dgm:presLayoutVars>
          <dgm:animLvl val="lvl"/>
          <dgm:resizeHandles val="exact"/>
        </dgm:presLayoutVars>
      </dgm:prSet>
      <dgm:spPr/>
      <dgm:t>
        <a:bodyPr/>
        <a:lstStyle/>
        <a:p>
          <a:endParaRPr lang="vi-VN"/>
        </a:p>
      </dgm:t>
    </dgm:pt>
    <dgm:pt modelId="{A5DCE308-3296-4B9A-B781-53880EB4533F}" type="pres">
      <dgm:prSet presAssocID="{80B80ACB-1E73-45E5-AB22-6D2E71DC86E4}" presName="parentText" presStyleLbl="node1" presStyleIdx="0" presStyleCnt="5">
        <dgm:presLayoutVars>
          <dgm:chMax val="0"/>
          <dgm:bulletEnabled val="1"/>
        </dgm:presLayoutVars>
      </dgm:prSet>
      <dgm:spPr/>
      <dgm:t>
        <a:bodyPr/>
        <a:lstStyle/>
        <a:p>
          <a:endParaRPr lang="vi-VN"/>
        </a:p>
      </dgm:t>
    </dgm:pt>
    <dgm:pt modelId="{6CB8F5F4-E2F6-4AEC-A238-8133CE9C81F1}" type="pres">
      <dgm:prSet presAssocID="{626BC550-0AF2-4384-8546-9E7DD9C41197}" presName="spacer" presStyleCnt="0"/>
      <dgm:spPr/>
    </dgm:pt>
    <dgm:pt modelId="{EF7C0BA5-F625-4336-B507-EA42B3BC8650}" type="pres">
      <dgm:prSet presAssocID="{9F5F282C-F4C3-45CB-8B06-F7745622AE48}" presName="parentText" presStyleLbl="node1" presStyleIdx="1" presStyleCnt="5">
        <dgm:presLayoutVars>
          <dgm:chMax val="0"/>
          <dgm:bulletEnabled val="1"/>
        </dgm:presLayoutVars>
      </dgm:prSet>
      <dgm:spPr/>
      <dgm:t>
        <a:bodyPr/>
        <a:lstStyle/>
        <a:p>
          <a:endParaRPr lang="vi-VN"/>
        </a:p>
      </dgm:t>
    </dgm:pt>
    <dgm:pt modelId="{520360E6-F413-4645-A531-9DC34B8CB598}" type="pres">
      <dgm:prSet presAssocID="{E6017E5D-8F84-4799-9A9A-5E0B39FC62F6}" presName="spacer" presStyleCnt="0"/>
      <dgm:spPr/>
    </dgm:pt>
    <dgm:pt modelId="{6423F65C-6622-4A6F-A199-36ED3D6490E7}" type="pres">
      <dgm:prSet presAssocID="{A9F9D58D-1FBB-4709-9ABB-04223EF6C49B}" presName="parentText" presStyleLbl="node1" presStyleIdx="2" presStyleCnt="5">
        <dgm:presLayoutVars>
          <dgm:chMax val="0"/>
          <dgm:bulletEnabled val="1"/>
        </dgm:presLayoutVars>
      </dgm:prSet>
      <dgm:spPr/>
      <dgm:t>
        <a:bodyPr/>
        <a:lstStyle/>
        <a:p>
          <a:endParaRPr lang="vi-VN"/>
        </a:p>
      </dgm:t>
    </dgm:pt>
    <dgm:pt modelId="{FDD73F0B-A438-4E54-8A50-BFB15DEC9BB5}" type="pres">
      <dgm:prSet presAssocID="{C260D73F-2025-4604-BAB6-3E8C7CFCBED6}" presName="spacer" presStyleCnt="0"/>
      <dgm:spPr/>
    </dgm:pt>
    <dgm:pt modelId="{4570B575-C280-4CD0-A46D-37275957C0D6}" type="pres">
      <dgm:prSet presAssocID="{83ACE4CF-991C-4970-BC73-495ECE2D1F71}" presName="parentText" presStyleLbl="node1" presStyleIdx="3" presStyleCnt="5">
        <dgm:presLayoutVars>
          <dgm:chMax val="0"/>
          <dgm:bulletEnabled val="1"/>
        </dgm:presLayoutVars>
      </dgm:prSet>
      <dgm:spPr/>
      <dgm:t>
        <a:bodyPr/>
        <a:lstStyle/>
        <a:p>
          <a:endParaRPr lang="vi-VN"/>
        </a:p>
      </dgm:t>
    </dgm:pt>
    <dgm:pt modelId="{C3EB4E58-F8A4-43CD-9CF4-C85D86962592}" type="pres">
      <dgm:prSet presAssocID="{3145113D-8771-4D13-B3F2-DF775A6D7B55}" presName="spacer" presStyleCnt="0"/>
      <dgm:spPr/>
    </dgm:pt>
    <dgm:pt modelId="{5A8F7230-EC1E-4D10-A785-089BF1E46CF9}" type="pres">
      <dgm:prSet presAssocID="{5ADD9592-5E62-43E9-9EB9-D2CEF204645F}" presName="parentText" presStyleLbl="node1" presStyleIdx="4" presStyleCnt="5">
        <dgm:presLayoutVars>
          <dgm:chMax val="0"/>
          <dgm:bulletEnabled val="1"/>
        </dgm:presLayoutVars>
      </dgm:prSet>
      <dgm:spPr/>
      <dgm:t>
        <a:bodyPr/>
        <a:lstStyle/>
        <a:p>
          <a:endParaRPr lang="vi-VN"/>
        </a:p>
      </dgm:t>
    </dgm:pt>
  </dgm:ptLst>
  <dgm:cxnLst>
    <dgm:cxn modelId="{DF41D0CC-1AEE-4FD8-8DE0-8571AAEFEB72}" type="presOf" srcId="{5ADD9592-5E62-43E9-9EB9-D2CEF204645F}" destId="{5A8F7230-EC1E-4D10-A785-089BF1E46CF9}" srcOrd="0" destOrd="0" presId="urn:microsoft.com/office/officeart/2005/8/layout/vList2"/>
    <dgm:cxn modelId="{A9FD8404-CE12-4BC0-9900-2E0E56B623DB}" type="presOf" srcId="{A9F9D58D-1FBB-4709-9ABB-04223EF6C49B}" destId="{6423F65C-6622-4A6F-A199-36ED3D6490E7}" srcOrd="0" destOrd="0" presId="urn:microsoft.com/office/officeart/2005/8/layout/vList2"/>
    <dgm:cxn modelId="{877EE641-8F56-44A1-B67B-9A04D62E5ABB}" srcId="{9A670560-9013-47A5-A15F-F3EFA87D86CD}" destId="{83ACE4CF-991C-4970-BC73-495ECE2D1F71}" srcOrd="3" destOrd="0" parTransId="{D1234BF6-305B-4530-A4F8-9F90102AB68B}" sibTransId="{3145113D-8771-4D13-B3F2-DF775A6D7B55}"/>
    <dgm:cxn modelId="{2C128270-05CD-4607-84D3-EE85477DCD47}" srcId="{9A670560-9013-47A5-A15F-F3EFA87D86CD}" destId="{80B80ACB-1E73-45E5-AB22-6D2E71DC86E4}" srcOrd="0" destOrd="0" parTransId="{8F2EF20F-B25C-42F1-AA36-9BD3E8B95D14}" sibTransId="{626BC550-0AF2-4384-8546-9E7DD9C41197}"/>
    <dgm:cxn modelId="{605EB02D-385C-454E-8594-21A8C417840D}" srcId="{9A670560-9013-47A5-A15F-F3EFA87D86CD}" destId="{5ADD9592-5E62-43E9-9EB9-D2CEF204645F}" srcOrd="4" destOrd="0" parTransId="{D2D3D8A3-4A6D-45C6-AA2F-3A76F66ED3F9}" sibTransId="{4F5787BE-392B-495A-AC8B-2461933ED97F}"/>
    <dgm:cxn modelId="{47A7A0B4-9FCC-4FAC-85C0-9E00F925D065}" type="presOf" srcId="{9A670560-9013-47A5-A15F-F3EFA87D86CD}" destId="{8E2A3150-6013-4DB8-B5B3-FBAE86F255FE}" srcOrd="0" destOrd="0" presId="urn:microsoft.com/office/officeart/2005/8/layout/vList2"/>
    <dgm:cxn modelId="{62D04136-B86B-49A5-A63D-4E34B3213BC5}" srcId="{9A670560-9013-47A5-A15F-F3EFA87D86CD}" destId="{9F5F282C-F4C3-45CB-8B06-F7745622AE48}" srcOrd="1" destOrd="0" parTransId="{174D64EB-9E6F-4340-A7D5-B5842E918C84}" sibTransId="{E6017E5D-8F84-4799-9A9A-5E0B39FC62F6}"/>
    <dgm:cxn modelId="{3C2004F1-E022-48F2-B85D-346AD5BC9B7C}" srcId="{9A670560-9013-47A5-A15F-F3EFA87D86CD}" destId="{A9F9D58D-1FBB-4709-9ABB-04223EF6C49B}" srcOrd="2" destOrd="0" parTransId="{BD57EFE2-D440-4382-813C-BAC18A94AF1B}" sibTransId="{C260D73F-2025-4604-BAB6-3E8C7CFCBED6}"/>
    <dgm:cxn modelId="{9394C945-07E8-4EC0-B2B9-93FA55658305}" type="presOf" srcId="{80B80ACB-1E73-45E5-AB22-6D2E71DC86E4}" destId="{A5DCE308-3296-4B9A-B781-53880EB4533F}" srcOrd="0" destOrd="0" presId="urn:microsoft.com/office/officeart/2005/8/layout/vList2"/>
    <dgm:cxn modelId="{2CA19A06-4AE6-499A-8F91-0E20E483E713}" type="presOf" srcId="{9F5F282C-F4C3-45CB-8B06-F7745622AE48}" destId="{EF7C0BA5-F625-4336-B507-EA42B3BC8650}" srcOrd="0" destOrd="0" presId="urn:microsoft.com/office/officeart/2005/8/layout/vList2"/>
    <dgm:cxn modelId="{28C0B9F9-2162-4B23-8BB6-1C51AC3B8B6F}" type="presOf" srcId="{83ACE4CF-991C-4970-BC73-495ECE2D1F71}" destId="{4570B575-C280-4CD0-A46D-37275957C0D6}" srcOrd="0" destOrd="0" presId="urn:microsoft.com/office/officeart/2005/8/layout/vList2"/>
    <dgm:cxn modelId="{09B3605D-AF97-4EF6-8595-552B9A36B61E}" type="presParOf" srcId="{8E2A3150-6013-4DB8-B5B3-FBAE86F255FE}" destId="{A5DCE308-3296-4B9A-B781-53880EB4533F}" srcOrd="0" destOrd="0" presId="urn:microsoft.com/office/officeart/2005/8/layout/vList2"/>
    <dgm:cxn modelId="{8057DAF8-F158-495A-8EFE-87B772120637}" type="presParOf" srcId="{8E2A3150-6013-4DB8-B5B3-FBAE86F255FE}" destId="{6CB8F5F4-E2F6-4AEC-A238-8133CE9C81F1}" srcOrd="1" destOrd="0" presId="urn:microsoft.com/office/officeart/2005/8/layout/vList2"/>
    <dgm:cxn modelId="{21B377B9-1284-4831-A32D-A935161B8A01}" type="presParOf" srcId="{8E2A3150-6013-4DB8-B5B3-FBAE86F255FE}" destId="{EF7C0BA5-F625-4336-B507-EA42B3BC8650}" srcOrd="2" destOrd="0" presId="urn:microsoft.com/office/officeart/2005/8/layout/vList2"/>
    <dgm:cxn modelId="{3E5B840D-0412-4810-B610-7E031A71C666}" type="presParOf" srcId="{8E2A3150-6013-4DB8-B5B3-FBAE86F255FE}" destId="{520360E6-F413-4645-A531-9DC34B8CB598}" srcOrd="3" destOrd="0" presId="urn:microsoft.com/office/officeart/2005/8/layout/vList2"/>
    <dgm:cxn modelId="{17DAE836-A756-416D-A4B5-6BEC09EC89A7}" type="presParOf" srcId="{8E2A3150-6013-4DB8-B5B3-FBAE86F255FE}" destId="{6423F65C-6622-4A6F-A199-36ED3D6490E7}" srcOrd="4" destOrd="0" presId="urn:microsoft.com/office/officeart/2005/8/layout/vList2"/>
    <dgm:cxn modelId="{10523636-B8F5-4C61-8EE3-33679FEC9893}" type="presParOf" srcId="{8E2A3150-6013-4DB8-B5B3-FBAE86F255FE}" destId="{FDD73F0B-A438-4E54-8A50-BFB15DEC9BB5}" srcOrd="5" destOrd="0" presId="urn:microsoft.com/office/officeart/2005/8/layout/vList2"/>
    <dgm:cxn modelId="{78157FF5-E374-47A9-8F6D-E409B474EBD0}" type="presParOf" srcId="{8E2A3150-6013-4DB8-B5B3-FBAE86F255FE}" destId="{4570B575-C280-4CD0-A46D-37275957C0D6}" srcOrd="6" destOrd="0" presId="urn:microsoft.com/office/officeart/2005/8/layout/vList2"/>
    <dgm:cxn modelId="{B31C938A-CDE7-4D7A-A8A4-6AF1EE662C65}" type="presParOf" srcId="{8E2A3150-6013-4DB8-B5B3-FBAE86F255FE}" destId="{C3EB4E58-F8A4-43CD-9CF4-C85D86962592}" srcOrd="7" destOrd="0" presId="urn:microsoft.com/office/officeart/2005/8/layout/vList2"/>
    <dgm:cxn modelId="{8845C025-18C8-40C9-B632-36796FDBAE9C}" type="presParOf" srcId="{8E2A3150-6013-4DB8-B5B3-FBAE86F255FE}" destId="{5A8F7230-EC1E-4D10-A785-089BF1E46CF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A50D5F-F49D-44D5-9260-A1F115353EB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9A6D2609-0C7E-41B4-878C-4582A2DA9DD3}">
      <dgm:prSet custT="1"/>
      <dgm:spPr/>
      <dgm:t>
        <a:bodyPr/>
        <a:lstStyle/>
        <a:p>
          <a:r>
            <a:rPr lang="en-US" sz="1600">
              <a:latin typeface="Times New Roman" panose="02020603050405020304" pitchFamily="18" charset="0"/>
              <a:cs typeface="Times New Roman" panose="02020603050405020304" pitchFamily="18" charset="0"/>
            </a:rPr>
            <a:t>Upload bộ dữ liệu thu thập được lên google drive.</a:t>
          </a:r>
        </a:p>
      </dgm:t>
    </dgm:pt>
    <dgm:pt modelId="{8B2912BE-1380-446E-8FA7-E9A8B6760367}" type="parTrans" cxnId="{D867804A-7935-4501-8209-39B5436A949A}">
      <dgm:prSet/>
      <dgm:spPr/>
      <dgm:t>
        <a:bodyPr/>
        <a:lstStyle/>
        <a:p>
          <a:endParaRPr lang="en-US" sz="2000">
            <a:latin typeface="Times New Roman" panose="02020603050405020304" pitchFamily="18" charset="0"/>
            <a:cs typeface="Times New Roman" panose="02020603050405020304" pitchFamily="18" charset="0"/>
          </a:endParaRPr>
        </a:p>
      </dgm:t>
    </dgm:pt>
    <dgm:pt modelId="{25F883A6-FC00-4A4E-BB27-45ED6231727B}" type="sibTrans" cxnId="{D867804A-7935-4501-8209-39B5436A949A}">
      <dgm:prSet/>
      <dgm:spPr/>
      <dgm:t>
        <a:bodyPr/>
        <a:lstStyle/>
        <a:p>
          <a:endParaRPr lang="en-US" sz="2000">
            <a:latin typeface="Times New Roman" panose="02020603050405020304" pitchFamily="18" charset="0"/>
            <a:cs typeface="Times New Roman" panose="02020603050405020304" pitchFamily="18" charset="0"/>
          </a:endParaRPr>
        </a:p>
      </dgm:t>
    </dgm:pt>
    <dgm:pt modelId="{900DE025-9C55-4DAC-9CDA-CA756267ACBA}">
      <dgm:prSet custT="1"/>
      <dgm:spPr/>
      <dgm:t>
        <a:bodyPr/>
        <a:lstStyle/>
        <a:p>
          <a:r>
            <a:rPr lang="en-US" sz="1600">
              <a:latin typeface="Times New Roman" panose="02020603050405020304" pitchFamily="18" charset="0"/>
              <a:cs typeface="Times New Roman" panose="02020603050405020304" pitchFamily="18" charset="0"/>
            </a:rPr>
            <a:t>Tải các thư viện và framework cần thiết để train model.</a:t>
          </a:r>
        </a:p>
      </dgm:t>
    </dgm:pt>
    <dgm:pt modelId="{2513D4F5-57CF-44A2-AA7A-5FF4AA56BE09}" type="parTrans" cxnId="{73307DDF-2B77-479F-8421-E24333860AD6}">
      <dgm:prSet/>
      <dgm:spPr/>
      <dgm:t>
        <a:bodyPr/>
        <a:lstStyle/>
        <a:p>
          <a:endParaRPr lang="en-US" sz="2000">
            <a:latin typeface="Times New Roman" panose="02020603050405020304" pitchFamily="18" charset="0"/>
            <a:cs typeface="Times New Roman" panose="02020603050405020304" pitchFamily="18" charset="0"/>
          </a:endParaRPr>
        </a:p>
      </dgm:t>
    </dgm:pt>
    <dgm:pt modelId="{D10FC7FE-5450-4998-9AC2-4C18CDAE243E}" type="sibTrans" cxnId="{73307DDF-2B77-479F-8421-E24333860AD6}">
      <dgm:prSet/>
      <dgm:spPr/>
      <dgm:t>
        <a:bodyPr/>
        <a:lstStyle/>
        <a:p>
          <a:endParaRPr lang="en-US" sz="2000">
            <a:latin typeface="Times New Roman" panose="02020603050405020304" pitchFamily="18" charset="0"/>
            <a:cs typeface="Times New Roman" panose="02020603050405020304" pitchFamily="18" charset="0"/>
          </a:endParaRPr>
        </a:p>
      </dgm:t>
    </dgm:pt>
    <dgm:pt modelId="{0D1FE956-0AB0-4782-80EF-7CA0D1C31CF3}">
      <dgm:prSet custT="1"/>
      <dgm:spPr/>
      <dgm:t>
        <a:bodyPr/>
        <a:lstStyle/>
        <a:p>
          <a:r>
            <a:rPr lang="en-US" sz="1600">
              <a:latin typeface="Times New Roman" panose="02020603050405020304" pitchFamily="18" charset="0"/>
              <a:cs typeface="Times New Roman" panose="02020603050405020304" pitchFamily="18" charset="0"/>
            </a:rPr>
            <a:t>Chuẩn bị lại các file cần thiết để chuẩn bị cho việc training:</a:t>
          </a:r>
        </a:p>
      </dgm:t>
    </dgm:pt>
    <dgm:pt modelId="{3C4A2029-BDFF-4391-8623-A3EC83F44E21}" type="parTrans" cxnId="{B9CC0B6F-D4C1-4B92-9DF6-B06D8C9BF1CF}">
      <dgm:prSet/>
      <dgm:spPr/>
      <dgm:t>
        <a:bodyPr/>
        <a:lstStyle/>
        <a:p>
          <a:endParaRPr lang="en-US" sz="2000">
            <a:latin typeface="Times New Roman" panose="02020603050405020304" pitchFamily="18" charset="0"/>
            <a:cs typeface="Times New Roman" panose="02020603050405020304" pitchFamily="18" charset="0"/>
          </a:endParaRPr>
        </a:p>
      </dgm:t>
    </dgm:pt>
    <dgm:pt modelId="{875338D4-9106-463D-AAFD-BAE12315CE2A}" type="sibTrans" cxnId="{B9CC0B6F-D4C1-4B92-9DF6-B06D8C9BF1CF}">
      <dgm:prSet/>
      <dgm:spPr/>
      <dgm:t>
        <a:bodyPr/>
        <a:lstStyle/>
        <a:p>
          <a:endParaRPr lang="en-US" sz="2000">
            <a:latin typeface="Times New Roman" panose="02020603050405020304" pitchFamily="18" charset="0"/>
            <a:cs typeface="Times New Roman" panose="02020603050405020304" pitchFamily="18" charset="0"/>
          </a:endParaRPr>
        </a:p>
      </dgm:t>
    </dgm:pt>
    <dgm:pt modelId="{81C6EFE3-1FED-4C3D-9357-62A3528792A9}">
      <dgm:prSet custT="1"/>
      <dgm:spPr/>
      <dgm:t>
        <a:bodyPr/>
        <a:lstStyle/>
        <a:p>
          <a:r>
            <a:rPr lang="en-US" sz="1600">
              <a:latin typeface="Times New Roman" panose="02020603050405020304" pitchFamily="18" charset="0"/>
              <a:cs typeface="Times New Roman" panose="02020603050405020304" pitchFamily="18" charset="0"/>
            </a:rPr>
            <a:t>Chuẩn bị file ‘name’ chứa tên các classes sẽ được detect trong bộ datasets</a:t>
          </a:r>
        </a:p>
      </dgm:t>
    </dgm:pt>
    <dgm:pt modelId="{B0448779-852F-4903-9D16-F5A75A3FCFBE}" type="parTrans" cxnId="{E2138F9F-A53D-4756-82CF-12A9440F3B94}">
      <dgm:prSet/>
      <dgm:spPr/>
      <dgm:t>
        <a:bodyPr/>
        <a:lstStyle/>
        <a:p>
          <a:endParaRPr lang="en-US" sz="2000">
            <a:latin typeface="Times New Roman" panose="02020603050405020304" pitchFamily="18" charset="0"/>
            <a:cs typeface="Times New Roman" panose="02020603050405020304" pitchFamily="18" charset="0"/>
          </a:endParaRPr>
        </a:p>
      </dgm:t>
    </dgm:pt>
    <dgm:pt modelId="{00368869-425D-42C8-9DBC-1AB0BC4B5658}" type="sibTrans" cxnId="{E2138F9F-A53D-4756-82CF-12A9440F3B94}">
      <dgm:prSet/>
      <dgm:spPr/>
      <dgm:t>
        <a:bodyPr/>
        <a:lstStyle/>
        <a:p>
          <a:endParaRPr lang="en-US" sz="2000">
            <a:latin typeface="Times New Roman" panose="02020603050405020304" pitchFamily="18" charset="0"/>
            <a:cs typeface="Times New Roman" panose="02020603050405020304" pitchFamily="18" charset="0"/>
          </a:endParaRPr>
        </a:p>
      </dgm:t>
    </dgm:pt>
    <dgm:pt modelId="{D492A779-9C86-48B7-98AD-294198F87C17}">
      <dgm:prSet custT="1"/>
      <dgm:spPr/>
      <dgm:t>
        <a:bodyPr/>
        <a:lstStyle/>
        <a:p>
          <a:r>
            <a:rPr lang="en-US" sz="1600">
              <a:latin typeface="Times New Roman" panose="02020603050405020304" pitchFamily="18" charset="0"/>
              <a:cs typeface="Times New Roman" panose="02020603050405020304" pitchFamily="18" charset="0"/>
            </a:rPr>
            <a:t>Tải về các file data train, test, và validation.</a:t>
          </a:r>
        </a:p>
      </dgm:t>
    </dgm:pt>
    <dgm:pt modelId="{5D020AB6-321D-442F-9FDA-FD9684EFBF06}" type="parTrans" cxnId="{AB427731-2953-4B0F-8A2A-0F4542B8083F}">
      <dgm:prSet/>
      <dgm:spPr/>
      <dgm:t>
        <a:bodyPr/>
        <a:lstStyle/>
        <a:p>
          <a:endParaRPr lang="en-US" sz="2000">
            <a:latin typeface="Times New Roman" panose="02020603050405020304" pitchFamily="18" charset="0"/>
            <a:cs typeface="Times New Roman" panose="02020603050405020304" pitchFamily="18" charset="0"/>
          </a:endParaRPr>
        </a:p>
      </dgm:t>
    </dgm:pt>
    <dgm:pt modelId="{55D301F1-8E53-4EC8-95CC-AD823349D5BC}" type="sibTrans" cxnId="{AB427731-2953-4B0F-8A2A-0F4542B8083F}">
      <dgm:prSet/>
      <dgm:spPr/>
      <dgm:t>
        <a:bodyPr/>
        <a:lstStyle/>
        <a:p>
          <a:endParaRPr lang="en-US" sz="2000">
            <a:latin typeface="Times New Roman" panose="02020603050405020304" pitchFamily="18" charset="0"/>
            <a:cs typeface="Times New Roman" panose="02020603050405020304" pitchFamily="18" charset="0"/>
          </a:endParaRPr>
        </a:p>
      </dgm:t>
    </dgm:pt>
    <dgm:pt modelId="{6185AA27-7838-4929-870A-849FA310E15F}">
      <dgm:prSet custT="1"/>
      <dgm:spPr/>
      <dgm:t>
        <a:bodyPr/>
        <a:lstStyle/>
        <a:p>
          <a:r>
            <a:rPr lang="en-US" sz="1600">
              <a:latin typeface="Times New Roman" panose="02020603050405020304" pitchFamily="18" charset="0"/>
              <a:cs typeface="Times New Roman" panose="02020603050405020304" pitchFamily="18" charset="0"/>
            </a:rPr>
            <a:t>Các thông số train:</a:t>
          </a:r>
        </a:p>
      </dgm:t>
    </dgm:pt>
    <dgm:pt modelId="{96BC90F3-0C8B-4DC3-B7C4-637E77EA27D4}" type="parTrans" cxnId="{D08C6736-82D4-4E5C-AD4E-D2900A75410A}">
      <dgm:prSet/>
      <dgm:spPr/>
      <dgm:t>
        <a:bodyPr/>
        <a:lstStyle/>
        <a:p>
          <a:endParaRPr lang="en-US" sz="2000">
            <a:latin typeface="Times New Roman" panose="02020603050405020304" pitchFamily="18" charset="0"/>
            <a:cs typeface="Times New Roman" panose="02020603050405020304" pitchFamily="18" charset="0"/>
          </a:endParaRPr>
        </a:p>
      </dgm:t>
    </dgm:pt>
    <dgm:pt modelId="{000D96D6-1935-4E03-A712-BBB9B3E3B799}" type="sibTrans" cxnId="{D08C6736-82D4-4E5C-AD4E-D2900A75410A}">
      <dgm:prSet/>
      <dgm:spPr/>
      <dgm:t>
        <a:bodyPr/>
        <a:lstStyle/>
        <a:p>
          <a:endParaRPr lang="en-US" sz="2000">
            <a:latin typeface="Times New Roman" panose="02020603050405020304" pitchFamily="18" charset="0"/>
            <a:cs typeface="Times New Roman" panose="02020603050405020304" pitchFamily="18" charset="0"/>
          </a:endParaRPr>
        </a:p>
      </dgm:t>
    </dgm:pt>
    <dgm:pt modelId="{AA80EADC-0FB7-4B2A-88B1-EAF18E699790}">
      <dgm:prSet custT="1"/>
      <dgm:spPr/>
      <dgm:t>
        <a:bodyPr/>
        <a:lstStyle/>
        <a:p>
          <a:r>
            <a:rPr lang="en-US" sz="1600">
              <a:latin typeface="Times New Roman" panose="02020603050405020304" pitchFamily="18" charset="0"/>
              <a:cs typeface="Times New Roman" panose="02020603050405020304" pitchFamily="18" charset="0"/>
            </a:rPr>
            <a:t>Batch: nếu hoàn thành đủ số lượng batch được set up trước thì tính là hoàn thành 1 iterations. Batch size đặt bằng 8</a:t>
          </a:r>
        </a:p>
      </dgm:t>
    </dgm:pt>
    <dgm:pt modelId="{76773C87-FA14-4BAF-B2B0-7C18EEB5D840}" type="parTrans" cxnId="{9516B0FF-289C-4F9B-B4E9-7900960E4D6A}">
      <dgm:prSet/>
      <dgm:spPr/>
      <dgm:t>
        <a:bodyPr/>
        <a:lstStyle/>
        <a:p>
          <a:endParaRPr lang="en-US" sz="2000">
            <a:latin typeface="Times New Roman" panose="02020603050405020304" pitchFamily="18" charset="0"/>
            <a:cs typeface="Times New Roman" panose="02020603050405020304" pitchFamily="18" charset="0"/>
          </a:endParaRPr>
        </a:p>
      </dgm:t>
    </dgm:pt>
    <dgm:pt modelId="{8D0AA8B2-3A33-44FF-8797-979F1A1B7C4A}" type="sibTrans" cxnId="{9516B0FF-289C-4F9B-B4E9-7900960E4D6A}">
      <dgm:prSet/>
      <dgm:spPr/>
      <dgm:t>
        <a:bodyPr/>
        <a:lstStyle/>
        <a:p>
          <a:endParaRPr lang="en-US" sz="2000">
            <a:latin typeface="Times New Roman" panose="02020603050405020304" pitchFamily="18" charset="0"/>
            <a:cs typeface="Times New Roman" panose="02020603050405020304" pitchFamily="18" charset="0"/>
          </a:endParaRPr>
        </a:p>
      </dgm:t>
    </dgm:pt>
    <dgm:pt modelId="{8F0C2A2E-3EB2-4DE0-995B-2013A1D74822}">
      <dgm:prSet custT="1"/>
      <dgm:spPr/>
      <dgm:t>
        <a:bodyPr/>
        <a:lstStyle/>
        <a:p>
          <a:r>
            <a:rPr lang="en-US" sz="1600">
              <a:latin typeface="Times New Roman" panose="02020603050405020304" pitchFamily="18" charset="0"/>
              <a:cs typeface="Times New Roman" panose="02020603050405020304" pitchFamily="18" charset="0"/>
            </a:rPr>
            <a:t>Class = 55.</a:t>
          </a:r>
        </a:p>
      </dgm:t>
    </dgm:pt>
    <dgm:pt modelId="{E9710E8D-74EA-4B2B-8BAF-39381B7BACAB}" type="parTrans" cxnId="{8EBDE244-6228-464F-8C5C-28A758827587}">
      <dgm:prSet/>
      <dgm:spPr/>
      <dgm:t>
        <a:bodyPr/>
        <a:lstStyle/>
        <a:p>
          <a:endParaRPr lang="en-US" sz="2000">
            <a:latin typeface="Times New Roman" panose="02020603050405020304" pitchFamily="18" charset="0"/>
            <a:cs typeface="Times New Roman" panose="02020603050405020304" pitchFamily="18" charset="0"/>
          </a:endParaRPr>
        </a:p>
      </dgm:t>
    </dgm:pt>
    <dgm:pt modelId="{272CE577-4618-4E22-97DE-7AC2D62E51C5}" type="sibTrans" cxnId="{8EBDE244-6228-464F-8C5C-28A758827587}">
      <dgm:prSet/>
      <dgm:spPr/>
      <dgm:t>
        <a:bodyPr/>
        <a:lstStyle/>
        <a:p>
          <a:endParaRPr lang="en-US" sz="2000">
            <a:latin typeface="Times New Roman" panose="02020603050405020304" pitchFamily="18" charset="0"/>
            <a:cs typeface="Times New Roman" panose="02020603050405020304" pitchFamily="18" charset="0"/>
          </a:endParaRPr>
        </a:p>
      </dgm:t>
    </dgm:pt>
    <dgm:pt modelId="{A20212DE-DF32-4F5D-A233-FF95D925F72F}">
      <dgm:prSet custT="1"/>
      <dgm:spPr/>
      <dgm:t>
        <a:bodyPr/>
        <a:lstStyle/>
        <a:p>
          <a:r>
            <a:rPr lang="en-US" sz="1600">
              <a:latin typeface="Times New Roman" panose="02020603050405020304" pitchFamily="18" charset="0"/>
              <a:cs typeface="Times New Roman" panose="02020603050405020304" pitchFamily="18" charset="0"/>
            </a:rPr>
            <a:t>Filters cố định trong suốt quá trình train.</a:t>
          </a:r>
        </a:p>
      </dgm:t>
    </dgm:pt>
    <dgm:pt modelId="{FDF4170B-E10C-4F04-81A8-3C1616CBDB38}" type="parTrans" cxnId="{CFEBD39E-9885-48E6-B32C-042853BD7E37}">
      <dgm:prSet/>
      <dgm:spPr/>
      <dgm:t>
        <a:bodyPr/>
        <a:lstStyle/>
        <a:p>
          <a:endParaRPr lang="en-US" sz="2000">
            <a:latin typeface="Times New Roman" panose="02020603050405020304" pitchFamily="18" charset="0"/>
            <a:cs typeface="Times New Roman" panose="02020603050405020304" pitchFamily="18" charset="0"/>
          </a:endParaRPr>
        </a:p>
      </dgm:t>
    </dgm:pt>
    <dgm:pt modelId="{328B04E7-D4AE-4730-83C8-E01D8808374B}" type="sibTrans" cxnId="{CFEBD39E-9885-48E6-B32C-042853BD7E37}">
      <dgm:prSet/>
      <dgm:spPr/>
      <dgm:t>
        <a:bodyPr/>
        <a:lstStyle/>
        <a:p>
          <a:endParaRPr lang="en-US" sz="2000">
            <a:latin typeface="Times New Roman" panose="02020603050405020304" pitchFamily="18" charset="0"/>
            <a:cs typeface="Times New Roman" panose="02020603050405020304" pitchFamily="18" charset="0"/>
          </a:endParaRPr>
        </a:p>
      </dgm:t>
    </dgm:pt>
    <dgm:pt modelId="{ED092565-04EA-48C6-B79C-2037796E46C2}">
      <dgm:prSet custT="1"/>
      <dgm:spPr/>
      <dgm:t>
        <a:bodyPr/>
        <a:lstStyle/>
        <a:p>
          <a:r>
            <a:rPr lang="en-US" sz="1600">
              <a:latin typeface="Times New Roman" panose="02020603050405020304" pitchFamily="18" charset="0"/>
              <a:cs typeface="Times New Roman" panose="02020603050405020304" pitchFamily="18" charset="0"/>
            </a:rPr>
            <a:t>Epoch = 10. </a:t>
          </a:r>
        </a:p>
      </dgm:t>
    </dgm:pt>
    <dgm:pt modelId="{8D7F4500-0EE3-4CC6-B855-B6DFA711EAFE}" type="parTrans" cxnId="{FC4E268D-7703-4F44-8387-C058F219E4C5}">
      <dgm:prSet/>
      <dgm:spPr/>
      <dgm:t>
        <a:bodyPr/>
        <a:lstStyle/>
        <a:p>
          <a:endParaRPr lang="en-US" sz="2000">
            <a:latin typeface="Times New Roman" panose="02020603050405020304" pitchFamily="18" charset="0"/>
            <a:cs typeface="Times New Roman" panose="02020603050405020304" pitchFamily="18" charset="0"/>
          </a:endParaRPr>
        </a:p>
      </dgm:t>
    </dgm:pt>
    <dgm:pt modelId="{FAF6872B-C811-4555-A2F1-04116D63A2FF}" type="sibTrans" cxnId="{FC4E268D-7703-4F44-8387-C058F219E4C5}">
      <dgm:prSet/>
      <dgm:spPr/>
      <dgm:t>
        <a:bodyPr/>
        <a:lstStyle/>
        <a:p>
          <a:endParaRPr lang="en-US" sz="2000">
            <a:latin typeface="Times New Roman" panose="02020603050405020304" pitchFamily="18" charset="0"/>
            <a:cs typeface="Times New Roman" panose="02020603050405020304" pitchFamily="18" charset="0"/>
          </a:endParaRPr>
        </a:p>
      </dgm:t>
    </dgm:pt>
    <dgm:pt modelId="{7468DDA4-2272-4904-BF89-DA7B7A89A34A}" type="pres">
      <dgm:prSet presAssocID="{6FA50D5F-F49D-44D5-9260-A1F115353EB5}" presName="linear" presStyleCnt="0">
        <dgm:presLayoutVars>
          <dgm:dir/>
          <dgm:animLvl val="lvl"/>
          <dgm:resizeHandles val="exact"/>
        </dgm:presLayoutVars>
      </dgm:prSet>
      <dgm:spPr/>
      <dgm:t>
        <a:bodyPr/>
        <a:lstStyle/>
        <a:p>
          <a:endParaRPr lang="vi-VN"/>
        </a:p>
      </dgm:t>
    </dgm:pt>
    <dgm:pt modelId="{7DB90A17-FC47-4F0C-89FC-8395D95ADC32}" type="pres">
      <dgm:prSet presAssocID="{9A6D2609-0C7E-41B4-878C-4582A2DA9DD3}" presName="parentLin" presStyleCnt="0"/>
      <dgm:spPr/>
    </dgm:pt>
    <dgm:pt modelId="{B8BCE3E7-5CB3-4A2A-AFFC-0A509D6B0AFC}" type="pres">
      <dgm:prSet presAssocID="{9A6D2609-0C7E-41B4-878C-4582A2DA9DD3}" presName="parentLeftMargin" presStyleLbl="node1" presStyleIdx="0" presStyleCnt="3"/>
      <dgm:spPr/>
      <dgm:t>
        <a:bodyPr/>
        <a:lstStyle/>
        <a:p>
          <a:endParaRPr lang="vi-VN"/>
        </a:p>
      </dgm:t>
    </dgm:pt>
    <dgm:pt modelId="{81991739-0DDB-4625-85BF-FBC9CBDBF5F4}" type="pres">
      <dgm:prSet presAssocID="{9A6D2609-0C7E-41B4-878C-4582A2DA9DD3}" presName="parentText" presStyleLbl="node1" presStyleIdx="0" presStyleCnt="3">
        <dgm:presLayoutVars>
          <dgm:chMax val="0"/>
          <dgm:bulletEnabled val="1"/>
        </dgm:presLayoutVars>
      </dgm:prSet>
      <dgm:spPr/>
      <dgm:t>
        <a:bodyPr/>
        <a:lstStyle/>
        <a:p>
          <a:endParaRPr lang="vi-VN"/>
        </a:p>
      </dgm:t>
    </dgm:pt>
    <dgm:pt modelId="{390038D4-46CD-4273-9D05-C3922AB243B1}" type="pres">
      <dgm:prSet presAssocID="{9A6D2609-0C7E-41B4-878C-4582A2DA9DD3}" presName="negativeSpace" presStyleCnt="0"/>
      <dgm:spPr/>
    </dgm:pt>
    <dgm:pt modelId="{CE6BF1BE-905D-4596-BB51-F22AF757ACE7}" type="pres">
      <dgm:prSet presAssocID="{9A6D2609-0C7E-41B4-878C-4582A2DA9DD3}" presName="childText" presStyleLbl="conFgAcc1" presStyleIdx="0" presStyleCnt="3">
        <dgm:presLayoutVars>
          <dgm:bulletEnabled val="1"/>
        </dgm:presLayoutVars>
      </dgm:prSet>
      <dgm:spPr/>
    </dgm:pt>
    <dgm:pt modelId="{F5BDC345-74B4-4BD2-A14A-645757725FA9}" type="pres">
      <dgm:prSet presAssocID="{25F883A6-FC00-4A4E-BB27-45ED6231727B}" presName="spaceBetweenRectangles" presStyleCnt="0"/>
      <dgm:spPr/>
    </dgm:pt>
    <dgm:pt modelId="{D6C140EB-8761-4FB8-8DC6-A9FC30DF2389}" type="pres">
      <dgm:prSet presAssocID="{900DE025-9C55-4DAC-9CDA-CA756267ACBA}" presName="parentLin" presStyleCnt="0"/>
      <dgm:spPr/>
    </dgm:pt>
    <dgm:pt modelId="{56DB649A-C99B-4B39-A013-ECF3B44C4978}" type="pres">
      <dgm:prSet presAssocID="{900DE025-9C55-4DAC-9CDA-CA756267ACBA}" presName="parentLeftMargin" presStyleLbl="node1" presStyleIdx="0" presStyleCnt="3"/>
      <dgm:spPr/>
      <dgm:t>
        <a:bodyPr/>
        <a:lstStyle/>
        <a:p>
          <a:endParaRPr lang="vi-VN"/>
        </a:p>
      </dgm:t>
    </dgm:pt>
    <dgm:pt modelId="{8E8FE122-C4C6-40BA-8C85-384E22F3A75A}" type="pres">
      <dgm:prSet presAssocID="{900DE025-9C55-4DAC-9CDA-CA756267ACBA}" presName="parentText" presStyleLbl="node1" presStyleIdx="1" presStyleCnt="3">
        <dgm:presLayoutVars>
          <dgm:chMax val="0"/>
          <dgm:bulletEnabled val="1"/>
        </dgm:presLayoutVars>
      </dgm:prSet>
      <dgm:spPr/>
      <dgm:t>
        <a:bodyPr/>
        <a:lstStyle/>
        <a:p>
          <a:endParaRPr lang="vi-VN"/>
        </a:p>
      </dgm:t>
    </dgm:pt>
    <dgm:pt modelId="{A03D4EC0-D7B6-4898-9B55-C2DCE6C39DBA}" type="pres">
      <dgm:prSet presAssocID="{900DE025-9C55-4DAC-9CDA-CA756267ACBA}" presName="negativeSpace" presStyleCnt="0"/>
      <dgm:spPr/>
    </dgm:pt>
    <dgm:pt modelId="{9E6A3865-21DA-46A0-9176-28476A67CA3C}" type="pres">
      <dgm:prSet presAssocID="{900DE025-9C55-4DAC-9CDA-CA756267ACBA}" presName="childText" presStyleLbl="conFgAcc1" presStyleIdx="1" presStyleCnt="3">
        <dgm:presLayoutVars>
          <dgm:bulletEnabled val="1"/>
        </dgm:presLayoutVars>
      </dgm:prSet>
      <dgm:spPr/>
    </dgm:pt>
    <dgm:pt modelId="{A67A5370-EBDD-4F1C-B300-F39D01A67615}" type="pres">
      <dgm:prSet presAssocID="{D10FC7FE-5450-4998-9AC2-4C18CDAE243E}" presName="spaceBetweenRectangles" presStyleCnt="0"/>
      <dgm:spPr/>
    </dgm:pt>
    <dgm:pt modelId="{DD46FB3C-60B6-48B9-81F9-AD1607FA6B80}" type="pres">
      <dgm:prSet presAssocID="{0D1FE956-0AB0-4782-80EF-7CA0D1C31CF3}" presName="parentLin" presStyleCnt="0"/>
      <dgm:spPr/>
    </dgm:pt>
    <dgm:pt modelId="{B2F43E8B-BE82-4A0A-AD6C-558FDF7E67D8}" type="pres">
      <dgm:prSet presAssocID="{0D1FE956-0AB0-4782-80EF-7CA0D1C31CF3}" presName="parentLeftMargin" presStyleLbl="node1" presStyleIdx="1" presStyleCnt="3"/>
      <dgm:spPr/>
      <dgm:t>
        <a:bodyPr/>
        <a:lstStyle/>
        <a:p>
          <a:endParaRPr lang="vi-VN"/>
        </a:p>
      </dgm:t>
    </dgm:pt>
    <dgm:pt modelId="{22D26ACC-14D0-4958-933E-33D8FE9486AD}" type="pres">
      <dgm:prSet presAssocID="{0D1FE956-0AB0-4782-80EF-7CA0D1C31CF3}" presName="parentText" presStyleLbl="node1" presStyleIdx="2" presStyleCnt="3">
        <dgm:presLayoutVars>
          <dgm:chMax val="0"/>
          <dgm:bulletEnabled val="1"/>
        </dgm:presLayoutVars>
      </dgm:prSet>
      <dgm:spPr/>
      <dgm:t>
        <a:bodyPr/>
        <a:lstStyle/>
        <a:p>
          <a:endParaRPr lang="vi-VN"/>
        </a:p>
      </dgm:t>
    </dgm:pt>
    <dgm:pt modelId="{E54DD76E-8428-43EB-A974-5821B65BB7AF}" type="pres">
      <dgm:prSet presAssocID="{0D1FE956-0AB0-4782-80EF-7CA0D1C31CF3}" presName="negativeSpace" presStyleCnt="0"/>
      <dgm:spPr/>
    </dgm:pt>
    <dgm:pt modelId="{619CA762-ACAE-4696-A919-4A6CE864769F}" type="pres">
      <dgm:prSet presAssocID="{0D1FE956-0AB0-4782-80EF-7CA0D1C31CF3}" presName="childText" presStyleLbl="conFgAcc1" presStyleIdx="2" presStyleCnt="3">
        <dgm:presLayoutVars>
          <dgm:bulletEnabled val="1"/>
        </dgm:presLayoutVars>
      </dgm:prSet>
      <dgm:spPr/>
      <dgm:t>
        <a:bodyPr/>
        <a:lstStyle/>
        <a:p>
          <a:endParaRPr lang="vi-VN"/>
        </a:p>
      </dgm:t>
    </dgm:pt>
  </dgm:ptLst>
  <dgm:cxnLst>
    <dgm:cxn modelId="{58FFDA9B-B1AA-461F-91E9-59DAF12A6AF6}" type="presOf" srcId="{9A6D2609-0C7E-41B4-878C-4582A2DA9DD3}" destId="{81991739-0DDB-4625-85BF-FBC9CBDBF5F4}" srcOrd="1" destOrd="0" presId="urn:microsoft.com/office/officeart/2005/8/layout/list1"/>
    <dgm:cxn modelId="{D867804A-7935-4501-8209-39B5436A949A}" srcId="{6FA50D5F-F49D-44D5-9260-A1F115353EB5}" destId="{9A6D2609-0C7E-41B4-878C-4582A2DA9DD3}" srcOrd="0" destOrd="0" parTransId="{8B2912BE-1380-446E-8FA7-E9A8B6760367}" sibTransId="{25F883A6-FC00-4A4E-BB27-45ED6231727B}"/>
    <dgm:cxn modelId="{E2138F9F-A53D-4756-82CF-12A9440F3B94}" srcId="{0D1FE956-0AB0-4782-80EF-7CA0D1C31CF3}" destId="{81C6EFE3-1FED-4C3D-9357-62A3528792A9}" srcOrd="0" destOrd="0" parTransId="{B0448779-852F-4903-9D16-F5A75A3FCFBE}" sibTransId="{00368869-425D-42C8-9DBC-1AB0BC4B5658}"/>
    <dgm:cxn modelId="{3A11B475-9AAF-47DB-AC6D-D6FF49E67C07}" type="presOf" srcId="{D492A779-9C86-48B7-98AD-294198F87C17}" destId="{619CA762-ACAE-4696-A919-4A6CE864769F}" srcOrd="0" destOrd="1" presId="urn:microsoft.com/office/officeart/2005/8/layout/list1"/>
    <dgm:cxn modelId="{7DADEC53-2303-499C-984D-283579BD3F1B}" type="presOf" srcId="{A20212DE-DF32-4F5D-A233-FF95D925F72F}" destId="{619CA762-ACAE-4696-A919-4A6CE864769F}" srcOrd="0" destOrd="5" presId="urn:microsoft.com/office/officeart/2005/8/layout/list1"/>
    <dgm:cxn modelId="{6D0C7756-6E74-4AD2-8A85-E7B5D870B25B}" type="presOf" srcId="{AA80EADC-0FB7-4B2A-88B1-EAF18E699790}" destId="{619CA762-ACAE-4696-A919-4A6CE864769F}" srcOrd="0" destOrd="3" presId="urn:microsoft.com/office/officeart/2005/8/layout/list1"/>
    <dgm:cxn modelId="{E93DE2C0-68D7-4C04-B5BD-695264EBA00F}" type="presOf" srcId="{ED092565-04EA-48C6-B79C-2037796E46C2}" destId="{619CA762-ACAE-4696-A919-4A6CE864769F}" srcOrd="0" destOrd="6" presId="urn:microsoft.com/office/officeart/2005/8/layout/list1"/>
    <dgm:cxn modelId="{442F6A53-737F-4649-9C4F-F2E39F2D810F}" type="presOf" srcId="{900DE025-9C55-4DAC-9CDA-CA756267ACBA}" destId="{8E8FE122-C4C6-40BA-8C85-384E22F3A75A}" srcOrd="1" destOrd="0" presId="urn:microsoft.com/office/officeart/2005/8/layout/list1"/>
    <dgm:cxn modelId="{7BD2664E-F30F-416F-88F3-2672A18CAD69}" type="presOf" srcId="{81C6EFE3-1FED-4C3D-9357-62A3528792A9}" destId="{619CA762-ACAE-4696-A919-4A6CE864769F}" srcOrd="0" destOrd="0" presId="urn:microsoft.com/office/officeart/2005/8/layout/list1"/>
    <dgm:cxn modelId="{D08C6736-82D4-4E5C-AD4E-D2900A75410A}" srcId="{0D1FE956-0AB0-4782-80EF-7CA0D1C31CF3}" destId="{6185AA27-7838-4929-870A-849FA310E15F}" srcOrd="2" destOrd="0" parTransId="{96BC90F3-0C8B-4DC3-B7C4-637E77EA27D4}" sibTransId="{000D96D6-1935-4E03-A712-BBB9B3E3B799}"/>
    <dgm:cxn modelId="{B9CC0B6F-D4C1-4B92-9DF6-B06D8C9BF1CF}" srcId="{6FA50D5F-F49D-44D5-9260-A1F115353EB5}" destId="{0D1FE956-0AB0-4782-80EF-7CA0D1C31CF3}" srcOrd="2" destOrd="0" parTransId="{3C4A2029-BDFF-4391-8623-A3EC83F44E21}" sibTransId="{875338D4-9106-463D-AAFD-BAE12315CE2A}"/>
    <dgm:cxn modelId="{91C82169-6FFB-4FAD-BE08-49291FDAD935}" type="presOf" srcId="{8F0C2A2E-3EB2-4DE0-995B-2013A1D74822}" destId="{619CA762-ACAE-4696-A919-4A6CE864769F}" srcOrd="0" destOrd="4" presId="urn:microsoft.com/office/officeart/2005/8/layout/list1"/>
    <dgm:cxn modelId="{AB427731-2953-4B0F-8A2A-0F4542B8083F}" srcId="{0D1FE956-0AB0-4782-80EF-7CA0D1C31CF3}" destId="{D492A779-9C86-48B7-98AD-294198F87C17}" srcOrd="1" destOrd="0" parTransId="{5D020AB6-321D-442F-9FDA-FD9684EFBF06}" sibTransId="{55D301F1-8E53-4EC8-95CC-AD823349D5BC}"/>
    <dgm:cxn modelId="{4DA3178E-C8AC-4B40-92DE-827A7EB115BE}" type="presOf" srcId="{900DE025-9C55-4DAC-9CDA-CA756267ACBA}" destId="{56DB649A-C99B-4B39-A013-ECF3B44C4978}" srcOrd="0" destOrd="0" presId="urn:microsoft.com/office/officeart/2005/8/layout/list1"/>
    <dgm:cxn modelId="{E6B24F9A-DE5F-4AD0-8B19-C90749E75947}" type="presOf" srcId="{0D1FE956-0AB0-4782-80EF-7CA0D1C31CF3}" destId="{B2F43E8B-BE82-4A0A-AD6C-558FDF7E67D8}" srcOrd="0" destOrd="0" presId="urn:microsoft.com/office/officeart/2005/8/layout/list1"/>
    <dgm:cxn modelId="{9516B0FF-289C-4F9B-B4E9-7900960E4D6A}" srcId="{6185AA27-7838-4929-870A-849FA310E15F}" destId="{AA80EADC-0FB7-4B2A-88B1-EAF18E699790}" srcOrd="0" destOrd="0" parTransId="{76773C87-FA14-4BAF-B2B0-7C18EEB5D840}" sibTransId="{8D0AA8B2-3A33-44FF-8797-979F1A1B7C4A}"/>
    <dgm:cxn modelId="{FC4E268D-7703-4F44-8387-C058F219E4C5}" srcId="{6185AA27-7838-4929-870A-849FA310E15F}" destId="{ED092565-04EA-48C6-B79C-2037796E46C2}" srcOrd="3" destOrd="0" parTransId="{8D7F4500-0EE3-4CC6-B855-B6DFA711EAFE}" sibTransId="{FAF6872B-C811-4555-A2F1-04116D63A2FF}"/>
    <dgm:cxn modelId="{8EBDE244-6228-464F-8C5C-28A758827587}" srcId="{6185AA27-7838-4929-870A-849FA310E15F}" destId="{8F0C2A2E-3EB2-4DE0-995B-2013A1D74822}" srcOrd="1" destOrd="0" parTransId="{E9710E8D-74EA-4B2B-8BAF-39381B7BACAB}" sibTransId="{272CE577-4618-4E22-97DE-7AC2D62E51C5}"/>
    <dgm:cxn modelId="{8D2BF606-D1D2-458C-A086-1E484FA77DD0}" type="presOf" srcId="{9A6D2609-0C7E-41B4-878C-4582A2DA9DD3}" destId="{B8BCE3E7-5CB3-4A2A-AFFC-0A509D6B0AFC}" srcOrd="0" destOrd="0" presId="urn:microsoft.com/office/officeart/2005/8/layout/list1"/>
    <dgm:cxn modelId="{7419DC0E-25BD-4A34-85D6-FD967399C9CC}" type="presOf" srcId="{0D1FE956-0AB0-4782-80EF-7CA0D1C31CF3}" destId="{22D26ACC-14D0-4958-933E-33D8FE9486AD}" srcOrd="1" destOrd="0" presId="urn:microsoft.com/office/officeart/2005/8/layout/list1"/>
    <dgm:cxn modelId="{73307DDF-2B77-479F-8421-E24333860AD6}" srcId="{6FA50D5F-F49D-44D5-9260-A1F115353EB5}" destId="{900DE025-9C55-4DAC-9CDA-CA756267ACBA}" srcOrd="1" destOrd="0" parTransId="{2513D4F5-57CF-44A2-AA7A-5FF4AA56BE09}" sibTransId="{D10FC7FE-5450-4998-9AC2-4C18CDAE243E}"/>
    <dgm:cxn modelId="{0CBB6D15-C6DD-453C-A79F-559659FE7D08}" type="presOf" srcId="{6185AA27-7838-4929-870A-849FA310E15F}" destId="{619CA762-ACAE-4696-A919-4A6CE864769F}" srcOrd="0" destOrd="2" presId="urn:microsoft.com/office/officeart/2005/8/layout/list1"/>
    <dgm:cxn modelId="{CFEBD39E-9885-48E6-B32C-042853BD7E37}" srcId="{6185AA27-7838-4929-870A-849FA310E15F}" destId="{A20212DE-DF32-4F5D-A233-FF95D925F72F}" srcOrd="2" destOrd="0" parTransId="{FDF4170B-E10C-4F04-81A8-3C1616CBDB38}" sibTransId="{328B04E7-D4AE-4730-83C8-E01D8808374B}"/>
    <dgm:cxn modelId="{38E7605F-FA89-48BE-944E-135708718B18}" type="presOf" srcId="{6FA50D5F-F49D-44D5-9260-A1F115353EB5}" destId="{7468DDA4-2272-4904-BF89-DA7B7A89A34A}" srcOrd="0" destOrd="0" presId="urn:microsoft.com/office/officeart/2005/8/layout/list1"/>
    <dgm:cxn modelId="{019E5A7D-EAB1-4F10-8FAD-514208D058DC}" type="presParOf" srcId="{7468DDA4-2272-4904-BF89-DA7B7A89A34A}" destId="{7DB90A17-FC47-4F0C-89FC-8395D95ADC32}" srcOrd="0" destOrd="0" presId="urn:microsoft.com/office/officeart/2005/8/layout/list1"/>
    <dgm:cxn modelId="{33C447CF-4C66-4D91-B0A3-56C2869C4FAC}" type="presParOf" srcId="{7DB90A17-FC47-4F0C-89FC-8395D95ADC32}" destId="{B8BCE3E7-5CB3-4A2A-AFFC-0A509D6B0AFC}" srcOrd="0" destOrd="0" presId="urn:microsoft.com/office/officeart/2005/8/layout/list1"/>
    <dgm:cxn modelId="{8B10B435-FE18-4C03-A29C-BFB124DDC0E3}" type="presParOf" srcId="{7DB90A17-FC47-4F0C-89FC-8395D95ADC32}" destId="{81991739-0DDB-4625-85BF-FBC9CBDBF5F4}" srcOrd="1" destOrd="0" presId="urn:microsoft.com/office/officeart/2005/8/layout/list1"/>
    <dgm:cxn modelId="{5CC6919C-7532-432C-B98F-86394CBB9401}" type="presParOf" srcId="{7468DDA4-2272-4904-BF89-DA7B7A89A34A}" destId="{390038D4-46CD-4273-9D05-C3922AB243B1}" srcOrd="1" destOrd="0" presId="urn:microsoft.com/office/officeart/2005/8/layout/list1"/>
    <dgm:cxn modelId="{10A1B1DA-2E67-4B91-8F60-12882D058D58}" type="presParOf" srcId="{7468DDA4-2272-4904-BF89-DA7B7A89A34A}" destId="{CE6BF1BE-905D-4596-BB51-F22AF757ACE7}" srcOrd="2" destOrd="0" presId="urn:microsoft.com/office/officeart/2005/8/layout/list1"/>
    <dgm:cxn modelId="{A45A45A7-1DCA-460F-94BF-6498E40A9CFA}" type="presParOf" srcId="{7468DDA4-2272-4904-BF89-DA7B7A89A34A}" destId="{F5BDC345-74B4-4BD2-A14A-645757725FA9}" srcOrd="3" destOrd="0" presId="urn:microsoft.com/office/officeart/2005/8/layout/list1"/>
    <dgm:cxn modelId="{BD5D1E9D-8773-4DD0-B830-777001DB655F}" type="presParOf" srcId="{7468DDA4-2272-4904-BF89-DA7B7A89A34A}" destId="{D6C140EB-8761-4FB8-8DC6-A9FC30DF2389}" srcOrd="4" destOrd="0" presId="urn:microsoft.com/office/officeart/2005/8/layout/list1"/>
    <dgm:cxn modelId="{28314EA3-D426-4E72-BA3B-9EAC8FF266FF}" type="presParOf" srcId="{D6C140EB-8761-4FB8-8DC6-A9FC30DF2389}" destId="{56DB649A-C99B-4B39-A013-ECF3B44C4978}" srcOrd="0" destOrd="0" presId="urn:microsoft.com/office/officeart/2005/8/layout/list1"/>
    <dgm:cxn modelId="{0D8FF7DD-3995-4CA2-AC34-068EA46DDEC7}" type="presParOf" srcId="{D6C140EB-8761-4FB8-8DC6-A9FC30DF2389}" destId="{8E8FE122-C4C6-40BA-8C85-384E22F3A75A}" srcOrd="1" destOrd="0" presId="urn:microsoft.com/office/officeart/2005/8/layout/list1"/>
    <dgm:cxn modelId="{FE0E25DB-A02F-43E7-8937-A0E281820A03}" type="presParOf" srcId="{7468DDA4-2272-4904-BF89-DA7B7A89A34A}" destId="{A03D4EC0-D7B6-4898-9B55-C2DCE6C39DBA}" srcOrd="5" destOrd="0" presId="urn:microsoft.com/office/officeart/2005/8/layout/list1"/>
    <dgm:cxn modelId="{1A062752-6878-404A-A62D-A29EEAFEDFDB}" type="presParOf" srcId="{7468DDA4-2272-4904-BF89-DA7B7A89A34A}" destId="{9E6A3865-21DA-46A0-9176-28476A67CA3C}" srcOrd="6" destOrd="0" presId="urn:microsoft.com/office/officeart/2005/8/layout/list1"/>
    <dgm:cxn modelId="{72501DF7-3FC8-400D-A0EF-BD309DAA6DAC}" type="presParOf" srcId="{7468DDA4-2272-4904-BF89-DA7B7A89A34A}" destId="{A67A5370-EBDD-4F1C-B300-F39D01A67615}" srcOrd="7" destOrd="0" presId="urn:microsoft.com/office/officeart/2005/8/layout/list1"/>
    <dgm:cxn modelId="{D9F4C1D9-E0A1-4C59-BD16-595AAD555514}" type="presParOf" srcId="{7468DDA4-2272-4904-BF89-DA7B7A89A34A}" destId="{DD46FB3C-60B6-48B9-81F9-AD1607FA6B80}" srcOrd="8" destOrd="0" presId="urn:microsoft.com/office/officeart/2005/8/layout/list1"/>
    <dgm:cxn modelId="{A3FD29D2-440D-4E84-A5EB-9DE1ABAD4B72}" type="presParOf" srcId="{DD46FB3C-60B6-48B9-81F9-AD1607FA6B80}" destId="{B2F43E8B-BE82-4A0A-AD6C-558FDF7E67D8}" srcOrd="0" destOrd="0" presId="urn:microsoft.com/office/officeart/2005/8/layout/list1"/>
    <dgm:cxn modelId="{2C4ED1F1-EF31-443E-8B7A-771F10E8F006}" type="presParOf" srcId="{DD46FB3C-60B6-48B9-81F9-AD1607FA6B80}" destId="{22D26ACC-14D0-4958-933E-33D8FE9486AD}" srcOrd="1" destOrd="0" presId="urn:microsoft.com/office/officeart/2005/8/layout/list1"/>
    <dgm:cxn modelId="{09719D41-B6C0-4161-A434-745FE3E34C3E}" type="presParOf" srcId="{7468DDA4-2272-4904-BF89-DA7B7A89A34A}" destId="{E54DD76E-8428-43EB-A974-5821B65BB7AF}" srcOrd="9" destOrd="0" presId="urn:microsoft.com/office/officeart/2005/8/layout/list1"/>
    <dgm:cxn modelId="{61BC66E6-F64D-4A5F-A3BB-A31566FD55B2}" type="presParOf" srcId="{7468DDA4-2272-4904-BF89-DA7B7A89A34A}" destId="{619CA762-ACAE-4696-A919-4A6CE864769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577DF9-E39B-45A5-9683-EF2007CAC3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B9FDC74-F209-415A-9C93-8C3E635592B5}">
      <dgm:prSet/>
      <dgm:spPr/>
      <dgm:t>
        <a:bodyPr/>
        <a:lstStyle/>
        <a:p>
          <a:r>
            <a:rPr lang="en-US"/>
            <a:t>Tuy nhiên mô hình bị overfit do bộ dữ liệu chưa đủ lớn cùng với việc chuẩn bị dữ liệu chưa được tốt.</a:t>
          </a:r>
        </a:p>
      </dgm:t>
    </dgm:pt>
    <dgm:pt modelId="{19411A9E-F524-422A-B4D5-0BB430690F4F}" type="parTrans" cxnId="{A5987424-F841-4CE1-9306-6EAFA019243B}">
      <dgm:prSet/>
      <dgm:spPr/>
      <dgm:t>
        <a:bodyPr/>
        <a:lstStyle/>
        <a:p>
          <a:endParaRPr lang="en-US"/>
        </a:p>
      </dgm:t>
    </dgm:pt>
    <dgm:pt modelId="{F5516AE4-98C5-423B-BE77-FF783CB237B4}" type="sibTrans" cxnId="{A5987424-F841-4CE1-9306-6EAFA019243B}">
      <dgm:prSet/>
      <dgm:spPr/>
      <dgm:t>
        <a:bodyPr/>
        <a:lstStyle/>
        <a:p>
          <a:endParaRPr lang="en-US"/>
        </a:p>
      </dgm:t>
    </dgm:pt>
    <dgm:pt modelId="{35A807E8-0AC8-4FB8-B8F1-BB2FE31562E2}">
      <dgm:prSet/>
      <dgm:spPr/>
      <dgm:t>
        <a:bodyPr/>
        <a:lstStyle/>
        <a:p>
          <a:r>
            <a:rPr lang="en-US"/>
            <a:t>Mô hình sẽ dễ sai trên những sản phẩm quá dài và bị trượt mất khỏi khung hình, cũng như những sản phẩm có phản chiếu như ly thủy tinh hay chai nước.</a:t>
          </a:r>
        </a:p>
      </dgm:t>
    </dgm:pt>
    <dgm:pt modelId="{E2B8F126-F621-4DC8-8E35-EDD34BFDD901}" type="parTrans" cxnId="{3DC96EC1-2CEB-47AC-966F-597F4AFAD29D}">
      <dgm:prSet/>
      <dgm:spPr/>
      <dgm:t>
        <a:bodyPr/>
        <a:lstStyle/>
        <a:p>
          <a:endParaRPr lang="en-US"/>
        </a:p>
      </dgm:t>
    </dgm:pt>
    <dgm:pt modelId="{1E4B9374-D57C-4528-AA66-58F12F3F15C6}" type="sibTrans" cxnId="{3DC96EC1-2CEB-47AC-966F-597F4AFAD29D}">
      <dgm:prSet/>
      <dgm:spPr/>
      <dgm:t>
        <a:bodyPr/>
        <a:lstStyle/>
        <a:p>
          <a:endParaRPr lang="en-US"/>
        </a:p>
      </dgm:t>
    </dgm:pt>
    <dgm:pt modelId="{DA912AC9-28A8-4426-B53A-4B8365752DA6}">
      <dgm:prSet custT="1"/>
      <dgm:spPr/>
      <dgm:t>
        <a:bodyPr/>
        <a:lstStyle/>
        <a:p>
          <a:r>
            <a:rPr lang="en-US" sz="1100"/>
            <a:t>Đôi khi mô hình sẽ dự đoán sai những vật dụng </a:t>
          </a:r>
          <a:r>
            <a:rPr lang="en-US" sz="1200">
              <a:latin typeface="Times New Roman" panose="02020603050405020304" pitchFamily="18" charset="0"/>
              <a:cs typeface="Times New Roman" panose="02020603050405020304" pitchFamily="18" charset="0"/>
            </a:rPr>
            <a:t>có</a:t>
          </a:r>
          <a:r>
            <a:rPr lang="en-US" sz="1100"/>
            <a:t> màu sắc gần giống nhau cũng như có kích thước khối giống nhau.</a:t>
          </a:r>
        </a:p>
      </dgm:t>
    </dgm:pt>
    <dgm:pt modelId="{C4588625-7C46-4C48-9F44-4BB5303C6D7D}" type="parTrans" cxnId="{5192849D-5D7D-43FE-9BCD-D505AF347168}">
      <dgm:prSet/>
      <dgm:spPr/>
      <dgm:t>
        <a:bodyPr/>
        <a:lstStyle/>
        <a:p>
          <a:endParaRPr lang="en-US"/>
        </a:p>
      </dgm:t>
    </dgm:pt>
    <dgm:pt modelId="{69D21738-92BB-4142-80AF-FCAC1BFE2AF3}" type="sibTrans" cxnId="{5192849D-5D7D-43FE-9BCD-D505AF347168}">
      <dgm:prSet/>
      <dgm:spPr/>
      <dgm:t>
        <a:bodyPr/>
        <a:lstStyle/>
        <a:p>
          <a:endParaRPr lang="en-US"/>
        </a:p>
      </dgm:t>
    </dgm:pt>
    <dgm:pt modelId="{F8A9882C-EF92-4FCC-A22D-B1628F387EBD}">
      <dgm:prSet/>
      <dgm:spPr/>
      <dgm:t>
        <a:bodyPr/>
        <a:lstStyle/>
        <a:p>
          <a:r>
            <a:rPr lang="en-US"/>
            <a:t>Những góc độ khác nhau cũng ảnh hưởng tới chất lượng dự đoán sản phẩm.</a:t>
          </a:r>
        </a:p>
      </dgm:t>
    </dgm:pt>
    <dgm:pt modelId="{06ADC82B-035F-459F-82B7-FAAA1C6E097E}" type="parTrans" cxnId="{A046F3FF-59F6-4BA6-A801-3FC92323461E}">
      <dgm:prSet/>
      <dgm:spPr/>
      <dgm:t>
        <a:bodyPr/>
        <a:lstStyle/>
        <a:p>
          <a:endParaRPr lang="en-US"/>
        </a:p>
      </dgm:t>
    </dgm:pt>
    <dgm:pt modelId="{2DF4F004-2FE4-44BC-9DD1-452B3023A570}" type="sibTrans" cxnId="{A046F3FF-59F6-4BA6-A801-3FC92323461E}">
      <dgm:prSet/>
      <dgm:spPr/>
      <dgm:t>
        <a:bodyPr/>
        <a:lstStyle/>
        <a:p>
          <a:endParaRPr lang="en-US"/>
        </a:p>
      </dgm:t>
    </dgm:pt>
    <dgm:pt modelId="{799005E4-38F4-4C21-BBDE-CABB7BE4B0A4}">
      <dgm:prSet/>
      <dgm:spPr/>
      <dgm:t>
        <a:bodyPr/>
        <a:lstStyle/>
        <a:p>
          <a:r>
            <a:rPr lang="en-US"/>
            <a:t>Những vật phẩm nằm gần nhau cũng sẽ không được dự đoán tốt do bị che khuất.</a:t>
          </a:r>
        </a:p>
      </dgm:t>
    </dgm:pt>
    <dgm:pt modelId="{F8B51C18-684F-4909-A50D-1B50A8B0CFC4}" type="parTrans" cxnId="{655F00CC-6CC4-4E04-B84E-D8830DCDC14A}">
      <dgm:prSet/>
      <dgm:spPr/>
      <dgm:t>
        <a:bodyPr/>
        <a:lstStyle/>
        <a:p>
          <a:endParaRPr lang="en-US"/>
        </a:p>
      </dgm:t>
    </dgm:pt>
    <dgm:pt modelId="{0D7DDD48-86D5-4F73-AE9B-AF7DA2CC2AC9}" type="sibTrans" cxnId="{655F00CC-6CC4-4E04-B84E-D8830DCDC14A}">
      <dgm:prSet/>
      <dgm:spPr/>
      <dgm:t>
        <a:bodyPr/>
        <a:lstStyle/>
        <a:p>
          <a:endParaRPr lang="en-US"/>
        </a:p>
      </dgm:t>
    </dgm:pt>
    <dgm:pt modelId="{AA7C2074-CFE8-4200-AEFB-2449D063D0F5}" type="pres">
      <dgm:prSet presAssocID="{6F577DF9-E39B-45A5-9683-EF2007CAC3AF}" presName="linear" presStyleCnt="0">
        <dgm:presLayoutVars>
          <dgm:animLvl val="lvl"/>
          <dgm:resizeHandles val="exact"/>
        </dgm:presLayoutVars>
      </dgm:prSet>
      <dgm:spPr/>
      <dgm:t>
        <a:bodyPr/>
        <a:lstStyle/>
        <a:p>
          <a:endParaRPr lang="vi-VN"/>
        </a:p>
      </dgm:t>
    </dgm:pt>
    <dgm:pt modelId="{DC2CF7B6-A46F-4A4B-8218-25280E3D7CDE}" type="pres">
      <dgm:prSet presAssocID="{2B9FDC74-F209-415A-9C93-8C3E635592B5}" presName="parentText" presStyleLbl="node1" presStyleIdx="0" presStyleCnt="5">
        <dgm:presLayoutVars>
          <dgm:chMax val="0"/>
          <dgm:bulletEnabled val="1"/>
        </dgm:presLayoutVars>
      </dgm:prSet>
      <dgm:spPr/>
      <dgm:t>
        <a:bodyPr/>
        <a:lstStyle/>
        <a:p>
          <a:endParaRPr lang="vi-VN"/>
        </a:p>
      </dgm:t>
    </dgm:pt>
    <dgm:pt modelId="{551AC390-CA1A-45B6-8095-3520D79DCFC6}" type="pres">
      <dgm:prSet presAssocID="{F5516AE4-98C5-423B-BE77-FF783CB237B4}" presName="spacer" presStyleCnt="0"/>
      <dgm:spPr/>
    </dgm:pt>
    <dgm:pt modelId="{FCB3857A-E5CD-42A8-94A1-ACBC74F344B0}" type="pres">
      <dgm:prSet presAssocID="{35A807E8-0AC8-4FB8-B8F1-BB2FE31562E2}" presName="parentText" presStyleLbl="node1" presStyleIdx="1" presStyleCnt="5">
        <dgm:presLayoutVars>
          <dgm:chMax val="0"/>
          <dgm:bulletEnabled val="1"/>
        </dgm:presLayoutVars>
      </dgm:prSet>
      <dgm:spPr/>
      <dgm:t>
        <a:bodyPr/>
        <a:lstStyle/>
        <a:p>
          <a:endParaRPr lang="vi-VN"/>
        </a:p>
      </dgm:t>
    </dgm:pt>
    <dgm:pt modelId="{BA902A46-6792-494A-8FFC-89AF80965E61}" type="pres">
      <dgm:prSet presAssocID="{1E4B9374-D57C-4528-AA66-58F12F3F15C6}" presName="spacer" presStyleCnt="0"/>
      <dgm:spPr/>
    </dgm:pt>
    <dgm:pt modelId="{12380A9B-EFA4-4EB2-B170-45349EF3590B}" type="pres">
      <dgm:prSet presAssocID="{DA912AC9-28A8-4426-B53A-4B8365752DA6}" presName="parentText" presStyleLbl="node1" presStyleIdx="2" presStyleCnt="5">
        <dgm:presLayoutVars>
          <dgm:chMax val="0"/>
          <dgm:bulletEnabled val="1"/>
        </dgm:presLayoutVars>
      </dgm:prSet>
      <dgm:spPr/>
      <dgm:t>
        <a:bodyPr/>
        <a:lstStyle/>
        <a:p>
          <a:endParaRPr lang="vi-VN"/>
        </a:p>
      </dgm:t>
    </dgm:pt>
    <dgm:pt modelId="{983AE639-018B-4DEB-9249-22259E7ABF59}" type="pres">
      <dgm:prSet presAssocID="{69D21738-92BB-4142-80AF-FCAC1BFE2AF3}" presName="spacer" presStyleCnt="0"/>
      <dgm:spPr/>
    </dgm:pt>
    <dgm:pt modelId="{8AA67909-5B9B-4AF3-B975-FA9CF7D26958}" type="pres">
      <dgm:prSet presAssocID="{F8A9882C-EF92-4FCC-A22D-B1628F387EBD}" presName="parentText" presStyleLbl="node1" presStyleIdx="3" presStyleCnt="5">
        <dgm:presLayoutVars>
          <dgm:chMax val="0"/>
          <dgm:bulletEnabled val="1"/>
        </dgm:presLayoutVars>
      </dgm:prSet>
      <dgm:spPr/>
      <dgm:t>
        <a:bodyPr/>
        <a:lstStyle/>
        <a:p>
          <a:endParaRPr lang="vi-VN"/>
        </a:p>
      </dgm:t>
    </dgm:pt>
    <dgm:pt modelId="{BF2D9E00-48D2-4FE6-97A2-EB694C2ED618}" type="pres">
      <dgm:prSet presAssocID="{2DF4F004-2FE4-44BC-9DD1-452B3023A570}" presName="spacer" presStyleCnt="0"/>
      <dgm:spPr/>
    </dgm:pt>
    <dgm:pt modelId="{564F7ACD-DE50-4C90-8551-F83FB617EDA9}" type="pres">
      <dgm:prSet presAssocID="{799005E4-38F4-4C21-BBDE-CABB7BE4B0A4}" presName="parentText" presStyleLbl="node1" presStyleIdx="4" presStyleCnt="5">
        <dgm:presLayoutVars>
          <dgm:chMax val="0"/>
          <dgm:bulletEnabled val="1"/>
        </dgm:presLayoutVars>
      </dgm:prSet>
      <dgm:spPr/>
      <dgm:t>
        <a:bodyPr/>
        <a:lstStyle/>
        <a:p>
          <a:endParaRPr lang="vi-VN"/>
        </a:p>
      </dgm:t>
    </dgm:pt>
  </dgm:ptLst>
  <dgm:cxnLst>
    <dgm:cxn modelId="{5192849D-5D7D-43FE-9BCD-D505AF347168}" srcId="{6F577DF9-E39B-45A5-9683-EF2007CAC3AF}" destId="{DA912AC9-28A8-4426-B53A-4B8365752DA6}" srcOrd="2" destOrd="0" parTransId="{C4588625-7C46-4C48-9F44-4BB5303C6D7D}" sibTransId="{69D21738-92BB-4142-80AF-FCAC1BFE2AF3}"/>
    <dgm:cxn modelId="{813064B8-9011-482B-8564-78707CEF376B}" type="presOf" srcId="{DA912AC9-28A8-4426-B53A-4B8365752DA6}" destId="{12380A9B-EFA4-4EB2-B170-45349EF3590B}" srcOrd="0" destOrd="0" presId="urn:microsoft.com/office/officeart/2005/8/layout/vList2"/>
    <dgm:cxn modelId="{A046F3FF-59F6-4BA6-A801-3FC92323461E}" srcId="{6F577DF9-E39B-45A5-9683-EF2007CAC3AF}" destId="{F8A9882C-EF92-4FCC-A22D-B1628F387EBD}" srcOrd="3" destOrd="0" parTransId="{06ADC82B-035F-459F-82B7-FAAA1C6E097E}" sibTransId="{2DF4F004-2FE4-44BC-9DD1-452B3023A570}"/>
    <dgm:cxn modelId="{E4979277-2C5D-43AE-878E-A815421A280C}" type="presOf" srcId="{35A807E8-0AC8-4FB8-B8F1-BB2FE31562E2}" destId="{FCB3857A-E5CD-42A8-94A1-ACBC74F344B0}" srcOrd="0" destOrd="0" presId="urn:microsoft.com/office/officeart/2005/8/layout/vList2"/>
    <dgm:cxn modelId="{DD24A584-CD7E-4DCC-96FC-FBA187C2CF1A}" type="presOf" srcId="{6F577DF9-E39B-45A5-9683-EF2007CAC3AF}" destId="{AA7C2074-CFE8-4200-AEFB-2449D063D0F5}" srcOrd="0" destOrd="0" presId="urn:microsoft.com/office/officeart/2005/8/layout/vList2"/>
    <dgm:cxn modelId="{B3C49D02-E4EC-4505-B95F-F714CC154ECF}" type="presOf" srcId="{2B9FDC74-F209-415A-9C93-8C3E635592B5}" destId="{DC2CF7B6-A46F-4A4B-8218-25280E3D7CDE}" srcOrd="0" destOrd="0" presId="urn:microsoft.com/office/officeart/2005/8/layout/vList2"/>
    <dgm:cxn modelId="{3DC96EC1-2CEB-47AC-966F-597F4AFAD29D}" srcId="{6F577DF9-E39B-45A5-9683-EF2007CAC3AF}" destId="{35A807E8-0AC8-4FB8-B8F1-BB2FE31562E2}" srcOrd="1" destOrd="0" parTransId="{E2B8F126-F621-4DC8-8E35-EDD34BFDD901}" sibTransId="{1E4B9374-D57C-4528-AA66-58F12F3F15C6}"/>
    <dgm:cxn modelId="{870286FD-F682-45AC-AD02-358D1F44491D}" type="presOf" srcId="{F8A9882C-EF92-4FCC-A22D-B1628F387EBD}" destId="{8AA67909-5B9B-4AF3-B975-FA9CF7D26958}" srcOrd="0" destOrd="0" presId="urn:microsoft.com/office/officeart/2005/8/layout/vList2"/>
    <dgm:cxn modelId="{03B5D99A-AB82-4F94-A8DD-12FFAB0DBDF7}" type="presOf" srcId="{799005E4-38F4-4C21-BBDE-CABB7BE4B0A4}" destId="{564F7ACD-DE50-4C90-8551-F83FB617EDA9}" srcOrd="0" destOrd="0" presId="urn:microsoft.com/office/officeart/2005/8/layout/vList2"/>
    <dgm:cxn modelId="{655F00CC-6CC4-4E04-B84E-D8830DCDC14A}" srcId="{6F577DF9-E39B-45A5-9683-EF2007CAC3AF}" destId="{799005E4-38F4-4C21-BBDE-CABB7BE4B0A4}" srcOrd="4" destOrd="0" parTransId="{F8B51C18-684F-4909-A50D-1B50A8B0CFC4}" sibTransId="{0D7DDD48-86D5-4F73-AE9B-AF7DA2CC2AC9}"/>
    <dgm:cxn modelId="{A5987424-F841-4CE1-9306-6EAFA019243B}" srcId="{6F577DF9-E39B-45A5-9683-EF2007CAC3AF}" destId="{2B9FDC74-F209-415A-9C93-8C3E635592B5}" srcOrd="0" destOrd="0" parTransId="{19411A9E-F524-422A-B4D5-0BB430690F4F}" sibTransId="{F5516AE4-98C5-423B-BE77-FF783CB237B4}"/>
    <dgm:cxn modelId="{12B74FEE-BB4F-4162-B9C7-DD3C17E8306A}" type="presParOf" srcId="{AA7C2074-CFE8-4200-AEFB-2449D063D0F5}" destId="{DC2CF7B6-A46F-4A4B-8218-25280E3D7CDE}" srcOrd="0" destOrd="0" presId="urn:microsoft.com/office/officeart/2005/8/layout/vList2"/>
    <dgm:cxn modelId="{DF6457EA-7FF7-4F85-A025-6D5B111E71B4}" type="presParOf" srcId="{AA7C2074-CFE8-4200-AEFB-2449D063D0F5}" destId="{551AC390-CA1A-45B6-8095-3520D79DCFC6}" srcOrd="1" destOrd="0" presId="urn:microsoft.com/office/officeart/2005/8/layout/vList2"/>
    <dgm:cxn modelId="{8EC646C7-FEAB-4797-9032-786E375D593E}" type="presParOf" srcId="{AA7C2074-CFE8-4200-AEFB-2449D063D0F5}" destId="{FCB3857A-E5CD-42A8-94A1-ACBC74F344B0}" srcOrd="2" destOrd="0" presId="urn:microsoft.com/office/officeart/2005/8/layout/vList2"/>
    <dgm:cxn modelId="{73F07F48-23D2-43E1-8181-0E845D055783}" type="presParOf" srcId="{AA7C2074-CFE8-4200-AEFB-2449D063D0F5}" destId="{BA902A46-6792-494A-8FFC-89AF80965E61}" srcOrd="3" destOrd="0" presId="urn:microsoft.com/office/officeart/2005/8/layout/vList2"/>
    <dgm:cxn modelId="{37B4EAEE-8F37-41FC-A417-95566EAA6F45}" type="presParOf" srcId="{AA7C2074-CFE8-4200-AEFB-2449D063D0F5}" destId="{12380A9B-EFA4-4EB2-B170-45349EF3590B}" srcOrd="4" destOrd="0" presId="urn:microsoft.com/office/officeart/2005/8/layout/vList2"/>
    <dgm:cxn modelId="{7591CF17-248F-4D2A-ACE5-176D8F6D1964}" type="presParOf" srcId="{AA7C2074-CFE8-4200-AEFB-2449D063D0F5}" destId="{983AE639-018B-4DEB-9249-22259E7ABF59}" srcOrd="5" destOrd="0" presId="urn:microsoft.com/office/officeart/2005/8/layout/vList2"/>
    <dgm:cxn modelId="{F118E2FD-A74D-459B-A5F0-EA770D12719F}" type="presParOf" srcId="{AA7C2074-CFE8-4200-AEFB-2449D063D0F5}" destId="{8AA67909-5B9B-4AF3-B975-FA9CF7D26958}" srcOrd="6" destOrd="0" presId="urn:microsoft.com/office/officeart/2005/8/layout/vList2"/>
    <dgm:cxn modelId="{B7B1A865-EE91-4379-91DA-1FCB560E729D}" type="presParOf" srcId="{AA7C2074-CFE8-4200-AEFB-2449D063D0F5}" destId="{BF2D9E00-48D2-4FE6-97A2-EB694C2ED618}" srcOrd="7" destOrd="0" presId="urn:microsoft.com/office/officeart/2005/8/layout/vList2"/>
    <dgm:cxn modelId="{4491265D-7641-43A1-B322-C296C0E7333C}" type="presParOf" srcId="{AA7C2074-CFE8-4200-AEFB-2449D063D0F5}" destId="{564F7ACD-DE50-4C90-8551-F83FB617EDA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498C3-4FB3-4BAD-8854-3F57021EAF51}">
      <dsp:nvSpPr>
        <dsp:cNvPr id="0" name=""/>
        <dsp:cNvSpPr/>
      </dsp:nvSpPr>
      <dsp:spPr>
        <a:xfrm>
          <a:off x="860" y="568256"/>
          <a:ext cx="3021825" cy="1918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9B5AA-1580-4B46-AE66-0ED15CF8F21B}">
      <dsp:nvSpPr>
        <dsp:cNvPr id="0" name=""/>
        <dsp:cNvSpPr/>
      </dsp:nvSpPr>
      <dsp:spPr>
        <a:xfrm>
          <a:off x="336619" y="887226"/>
          <a:ext cx="3021825" cy="19188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Mô hình siêu thị không thu ngân trong bối cảnh thanh toán điện tử phát triển mạnh là một xu hướng mới trong ngành bán lẻ và dịch vụ.</a:t>
          </a:r>
        </a:p>
      </dsp:txBody>
      <dsp:txXfrm>
        <a:off x="392820" y="943427"/>
        <a:ext cx="2909423" cy="1806457"/>
      </dsp:txXfrm>
    </dsp:sp>
    <dsp:sp modelId="{42E0A376-AC3E-439E-9601-B369F659B2C7}">
      <dsp:nvSpPr>
        <dsp:cNvPr id="0" name=""/>
        <dsp:cNvSpPr/>
      </dsp:nvSpPr>
      <dsp:spPr>
        <a:xfrm>
          <a:off x="3694203" y="568256"/>
          <a:ext cx="3021825" cy="1918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BA6CA3-1A15-42E7-B456-57F6790EB2AD}">
      <dsp:nvSpPr>
        <dsp:cNvPr id="0" name=""/>
        <dsp:cNvSpPr/>
      </dsp:nvSpPr>
      <dsp:spPr>
        <a:xfrm>
          <a:off x="4029962" y="887226"/>
          <a:ext cx="3021825" cy="19188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Với bài đồ án cuối kì này, chúng em muốn thử sức để thực hiện hoá lại các bước cần thiết của mô hình Mô Hình Siêu Thị Không Thu Ngân - Bài Toán Nhận Diện Sản Phẩm Thương Mại</a:t>
          </a:r>
        </a:p>
      </dsp:txBody>
      <dsp:txXfrm>
        <a:off x="4086163" y="943427"/>
        <a:ext cx="2909423" cy="1806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CE308-3296-4B9A-B781-53880EB4533F}">
      <dsp:nvSpPr>
        <dsp:cNvPr id="0" name=""/>
        <dsp:cNvSpPr/>
      </dsp:nvSpPr>
      <dsp:spPr>
        <a:xfrm>
          <a:off x="0" y="32134"/>
          <a:ext cx="574365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Từ tập dataset đã có từ trước, dữ liệu đó sẽ được tiền xử lý trước khi đưa vào training.</a:t>
          </a:r>
        </a:p>
      </dsp:txBody>
      <dsp:txXfrm>
        <a:off x="27187" y="59321"/>
        <a:ext cx="5689277" cy="502546"/>
      </dsp:txXfrm>
    </dsp:sp>
    <dsp:sp modelId="{EF7C0BA5-F625-4336-B507-EA42B3BC8650}">
      <dsp:nvSpPr>
        <dsp:cNvPr id="0" name=""/>
        <dsp:cNvSpPr/>
      </dsp:nvSpPr>
      <dsp:spPr>
        <a:xfrm>
          <a:off x="0" y="629374"/>
          <a:ext cx="574365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Sau đó, chúng sẽ được trích xuất các đặc trưng tạo ra các feature map tuong đương.</a:t>
          </a:r>
        </a:p>
      </dsp:txBody>
      <dsp:txXfrm>
        <a:off x="27187" y="656561"/>
        <a:ext cx="5689277" cy="502546"/>
      </dsp:txXfrm>
    </dsp:sp>
    <dsp:sp modelId="{6423F65C-6622-4A6F-A199-36ED3D6490E7}">
      <dsp:nvSpPr>
        <dsp:cNvPr id="0" name=""/>
        <dsp:cNvSpPr/>
      </dsp:nvSpPr>
      <dsp:spPr>
        <a:xfrm>
          <a:off x="0" y="1226614"/>
          <a:ext cx="574365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Những feature map này cuối cùng được đưa vào những thuật toán máy học để phân loại.</a:t>
          </a:r>
        </a:p>
      </dsp:txBody>
      <dsp:txXfrm>
        <a:off x="27187" y="1253801"/>
        <a:ext cx="5689277" cy="502546"/>
      </dsp:txXfrm>
    </dsp:sp>
    <dsp:sp modelId="{4570B575-C280-4CD0-A46D-37275957C0D6}">
      <dsp:nvSpPr>
        <dsp:cNvPr id="0" name=""/>
        <dsp:cNvSpPr/>
      </dsp:nvSpPr>
      <dsp:spPr>
        <a:xfrm>
          <a:off x="0" y="1823854"/>
          <a:ext cx="574365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Tiếp cận theo hướng transfer learning</a:t>
          </a:r>
        </a:p>
      </dsp:txBody>
      <dsp:txXfrm>
        <a:off x="27187" y="1851041"/>
        <a:ext cx="5689277" cy="502546"/>
      </dsp:txXfrm>
    </dsp:sp>
    <dsp:sp modelId="{5A8F7230-EC1E-4D10-A785-089BF1E46CF9}">
      <dsp:nvSpPr>
        <dsp:cNvPr id="0" name=""/>
        <dsp:cNvSpPr/>
      </dsp:nvSpPr>
      <dsp:spPr>
        <a:xfrm>
          <a:off x="0" y="2421094"/>
          <a:ext cx="574365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a:t>Sử dụng nguồn tài nguyên về các bài toán liên quan đến object detection có sẵn để gải quyết vấn đề</a:t>
          </a:r>
        </a:p>
      </dsp:txBody>
      <dsp:txXfrm>
        <a:off x="27187" y="2448281"/>
        <a:ext cx="5689277" cy="502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BF1BE-905D-4596-BB51-F22AF757ACE7}">
      <dsp:nvSpPr>
        <dsp:cNvPr id="0" name=""/>
        <dsp:cNvSpPr/>
      </dsp:nvSpPr>
      <dsp:spPr>
        <a:xfrm>
          <a:off x="0" y="286576"/>
          <a:ext cx="675545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991739-0DDB-4625-85BF-FBC9CBDBF5F4}">
      <dsp:nvSpPr>
        <dsp:cNvPr id="0" name=""/>
        <dsp:cNvSpPr/>
      </dsp:nvSpPr>
      <dsp:spPr>
        <a:xfrm>
          <a:off x="337772" y="35656"/>
          <a:ext cx="4728815"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8738" tIns="0" rIns="178738" bIns="0" numCol="1" spcCol="1270" anchor="ctr" anchorCtr="0">
          <a:noAutofit/>
        </a:bodyPr>
        <a:lstStyle/>
        <a:p>
          <a:pPr lvl="0" algn="l"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Upload bộ dữ liệu thu thập được lên google drive.</a:t>
          </a:r>
        </a:p>
      </dsp:txBody>
      <dsp:txXfrm>
        <a:off x="362270" y="60154"/>
        <a:ext cx="4679819" cy="452844"/>
      </dsp:txXfrm>
    </dsp:sp>
    <dsp:sp modelId="{9E6A3865-21DA-46A0-9176-28476A67CA3C}">
      <dsp:nvSpPr>
        <dsp:cNvPr id="0" name=""/>
        <dsp:cNvSpPr/>
      </dsp:nvSpPr>
      <dsp:spPr>
        <a:xfrm>
          <a:off x="0" y="1057696"/>
          <a:ext cx="675545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8FE122-C4C6-40BA-8C85-384E22F3A75A}">
      <dsp:nvSpPr>
        <dsp:cNvPr id="0" name=""/>
        <dsp:cNvSpPr/>
      </dsp:nvSpPr>
      <dsp:spPr>
        <a:xfrm>
          <a:off x="337772" y="806776"/>
          <a:ext cx="4728815"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8738" tIns="0" rIns="178738" bIns="0" numCol="1" spcCol="1270" anchor="ctr" anchorCtr="0">
          <a:noAutofit/>
        </a:bodyPr>
        <a:lstStyle/>
        <a:p>
          <a:pPr lvl="0" algn="l"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Tải các thư viện và framework cần thiết để train model.</a:t>
          </a:r>
        </a:p>
      </dsp:txBody>
      <dsp:txXfrm>
        <a:off x="362270" y="831274"/>
        <a:ext cx="4679819" cy="452844"/>
      </dsp:txXfrm>
    </dsp:sp>
    <dsp:sp modelId="{619CA762-ACAE-4696-A919-4A6CE864769F}">
      <dsp:nvSpPr>
        <dsp:cNvPr id="0" name=""/>
        <dsp:cNvSpPr/>
      </dsp:nvSpPr>
      <dsp:spPr>
        <a:xfrm>
          <a:off x="0" y="1828816"/>
          <a:ext cx="6755450" cy="26239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4298" tIns="354076" rIns="52429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Chuẩn bị file ‘name’ chứa tên các classes sẽ được detect trong bộ datasets</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Tải về các file data train, test, và validation.</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Các thông số train:</a:t>
          </a:r>
        </a:p>
        <a:p>
          <a:pPr marL="342900" lvl="2"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Batch: nếu hoàn thành đủ số lượng batch được set up trước thì tính là hoàn thành 1 iterations. Batch size đặt bằng 8</a:t>
          </a:r>
        </a:p>
        <a:p>
          <a:pPr marL="342900" lvl="2"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Class = 55.</a:t>
          </a:r>
        </a:p>
        <a:p>
          <a:pPr marL="342900" lvl="2"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Filters cố định trong suốt quá trình train.</a:t>
          </a:r>
        </a:p>
        <a:p>
          <a:pPr marL="342900" lvl="2"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Epoch = 10. </a:t>
          </a:r>
        </a:p>
      </dsp:txBody>
      <dsp:txXfrm>
        <a:off x="0" y="1828816"/>
        <a:ext cx="6755450" cy="2623950"/>
      </dsp:txXfrm>
    </dsp:sp>
    <dsp:sp modelId="{22D26ACC-14D0-4958-933E-33D8FE9486AD}">
      <dsp:nvSpPr>
        <dsp:cNvPr id="0" name=""/>
        <dsp:cNvSpPr/>
      </dsp:nvSpPr>
      <dsp:spPr>
        <a:xfrm>
          <a:off x="337772" y="1577896"/>
          <a:ext cx="4728815"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8738" tIns="0" rIns="178738" bIns="0" numCol="1" spcCol="1270" anchor="ctr" anchorCtr="0">
          <a:noAutofit/>
        </a:bodyPr>
        <a:lstStyle/>
        <a:p>
          <a:pPr lvl="0" algn="l"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Chuẩn bị lại các file cần thiết để chuẩn bị cho việc training:</a:t>
          </a:r>
        </a:p>
      </dsp:txBody>
      <dsp:txXfrm>
        <a:off x="362270" y="1602394"/>
        <a:ext cx="4679819"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CF7B6-A46F-4A4B-8218-25280E3D7CDE}">
      <dsp:nvSpPr>
        <dsp:cNvPr id="0" name=""/>
        <dsp:cNvSpPr/>
      </dsp:nvSpPr>
      <dsp:spPr>
        <a:xfrm>
          <a:off x="0" y="293072"/>
          <a:ext cx="561367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Tuy nhiên mô hình bị overfit do bộ dữ liệu chưa đủ lớn cùng với việc chuẩn bị dữ liệu chưa được tốt.</a:t>
          </a:r>
        </a:p>
      </dsp:txBody>
      <dsp:txXfrm>
        <a:off x="25245" y="318317"/>
        <a:ext cx="5563187" cy="466650"/>
      </dsp:txXfrm>
    </dsp:sp>
    <dsp:sp modelId="{FCB3857A-E5CD-42A8-94A1-ACBC74F344B0}">
      <dsp:nvSpPr>
        <dsp:cNvPr id="0" name=""/>
        <dsp:cNvSpPr/>
      </dsp:nvSpPr>
      <dsp:spPr>
        <a:xfrm>
          <a:off x="0" y="847652"/>
          <a:ext cx="561367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Mô hình sẽ dễ sai trên những sản phẩm quá dài và bị trượt mất khỏi khung hình, cũng như những sản phẩm có phản chiếu như ly thủy tinh hay chai nước.</a:t>
          </a:r>
        </a:p>
      </dsp:txBody>
      <dsp:txXfrm>
        <a:off x="25245" y="872897"/>
        <a:ext cx="5563187" cy="466650"/>
      </dsp:txXfrm>
    </dsp:sp>
    <dsp:sp modelId="{12380A9B-EFA4-4EB2-B170-45349EF3590B}">
      <dsp:nvSpPr>
        <dsp:cNvPr id="0" name=""/>
        <dsp:cNvSpPr/>
      </dsp:nvSpPr>
      <dsp:spPr>
        <a:xfrm>
          <a:off x="0" y="1402232"/>
          <a:ext cx="561367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kern="1200"/>
            <a:t>Đôi khi mô hình sẽ dự đoán sai những vật dụng </a:t>
          </a:r>
          <a:r>
            <a:rPr lang="en-US" sz="1200" kern="1200">
              <a:latin typeface="Times New Roman" panose="02020603050405020304" pitchFamily="18" charset="0"/>
              <a:cs typeface="Times New Roman" panose="02020603050405020304" pitchFamily="18" charset="0"/>
            </a:rPr>
            <a:t>có</a:t>
          </a:r>
          <a:r>
            <a:rPr lang="en-US" sz="1100" kern="1200"/>
            <a:t> màu sắc gần giống nhau cũng như có kích thước khối giống nhau.</a:t>
          </a:r>
        </a:p>
      </dsp:txBody>
      <dsp:txXfrm>
        <a:off x="25245" y="1427477"/>
        <a:ext cx="5563187" cy="466650"/>
      </dsp:txXfrm>
    </dsp:sp>
    <dsp:sp modelId="{8AA67909-5B9B-4AF3-B975-FA9CF7D26958}">
      <dsp:nvSpPr>
        <dsp:cNvPr id="0" name=""/>
        <dsp:cNvSpPr/>
      </dsp:nvSpPr>
      <dsp:spPr>
        <a:xfrm>
          <a:off x="0" y="1956812"/>
          <a:ext cx="561367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Những góc độ khác nhau cũng ảnh hưởng tới chất lượng dự đoán sản phẩm.</a:t>
          </a:r>
        </a:p>
      </dsp:txBody>
      <dsp:txXfrm>
        <a:off x="25245" y="1982057"/>
        <a:ext cx="5563187" cy="466650"/>
      </dsp:txXfrm>
    </dsp:sp>
    <dsp:sp modelId="{564F7ACD-DE50-4C90-8551-F83FB617EDA9}">
      <dsp:nvSpPr>
        <dsp:cNvPr id="0" name=""/>
        <dsp:cNvSpPr/>
      </dsp:nvSpPr>
      <dsp:spPr>
        <a:xfrm>
          <a:off x="0" y="2511392"/>
          <a:ext cx="561367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Những vật phẩm nằm gần nhau cũng sẽ không được dự đoán tốt do bị che khuất.</a:t>
          </a:r>
        </a:p>
      </dsp:txBody>
      <dsp:txXfrm>
        <a:off x="25245" y="2536637"/>
        <a:ext cx="5563187" cy="4666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6C461-D3F2-5FAB-6E08-402090FC2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8B05A1C-3C9F-FE20-6763-AEDCC1942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DFCB964-8747-27BE-6F4E-21E2D584CAF6}"/>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5" name="Footer Placeholder 4">
            <a:extLst>
              <a:ext uri="{FF2B5EF4-FFF2-40B4-BE49-F238E27FC236}">
                <a16:creationId xmlns:a16="http://schemas.microsoft.com/office/drawing/2014/main" xmlns="" id="{97B38F99-7E97-DFF9-BE2F-0B083C63C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ADECDD-886A-8004-A025-7B58BA1287AA}"/>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182776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D11AB-3DEB-8DC0-BD20-6906C0FD54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2AE745C-8127-E061-1E8E-2423D82AE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53E264-D23F-2F9E-CC9C-E8D74BC76DC3}"/>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5" name="Footer Placeholder 4">
            <a:extLst>
              <a:ext uri="{FF2B5EF4-FFF2-40B4-BE49-F238E27FC236}">
                <a16:creationId xmlns:a16="http://schemas.microsoft.com/office/drawing/2014/main" xmlns="" id="{EC4903AE-8A69-A8B4-0B09-1A4D69AFD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B3216C-E422-911F-EE13-6A37E961B603}"/>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144110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809524-6C10-16C2-6830-C1CB2FE6F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A61FF07-9515-AA1B-DD4A-26D707487B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290BD3-8016-046D-1B2A-41FD996AF47E}"/>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5" name="Footer Placeholder 4">
            <a:extLst>
              <a:ext uri="{FF2B5EF4-FFF2-40B4-BE49-F238E27FC236}">
                <a16:creationId xmlns:a16="http://schemas.microsoft.com/office/drawing/2014/main" xmlns="" id="{6DEAE574-F7B4-DA59-E51A-292FCD5FE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78A416-C99C-9B79-A2E5-4264C17F93A2}"/>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344963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56E4B6-D651-F7D4-DBC8-FBA3CECE6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0C4B669-6641-3CFC-6EC5-2F81070CD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A771B30-37D2-E49C-9C9A-2723EC784381}"/>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5" name="Footer Placeholder 4">
            <a:extLst>
              <a:ext uri="{FF2B5EF4-FFF2-40B4-BE49-F238E27FC236}">
                <a16:creationId xmlns:a16="http://schemas.microsoft.com/office/drawing/2014/main" xmlns="" id="{71BD1EC7-2714-4B4C-0C16-E021AA429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3B083E8-AF22-01D8-B289-15E5E3F80AFE}"/>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213286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C0BDD-7A32-6F7D-4098-FA0D28B0F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92CA0D3-A15F-A08A-C7F2-04F66DB09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78F0962-20FC-E57E-4FEC-146D887CF0D7}"/>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5" name="Footer Placeholder 4">
            <a:extLst>
              <a:ext uri="{FF2B5EF4-FFF2-40B4-BE49-F238E27FC236}">
                <a16:creationId xmlns:a16="http://schemas.microsoft.com/office/drawing/2014/main" xmlns="" id="{B89A66FA-784B-A8D0-7600-63B01881C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0F2CDF-C703-EEA0-F594-86F3773142CC}"/>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303523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30B70-1A61-F52C-7FBD-97D602B88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619B3F2-0951-F3F6-3728-15724281F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96531C7-578C-75A5-5C44-16D963838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364B42A-59EC-BC9C-ADB1-671B76E1C209}"/>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6" name="Footer Placeholder 5">
            <a:extLst>
              <a:ext uri="{FF2B5EF4-FFF2-40B4-BE49-F238E27FC236}">
                <a16:creationId xmlns:a16="http://schemas.microsoft.com/office/drawing/2014/main" xmlns="" id="{D26651B1-1A56-9928-CA3E-32D1C6AAC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14787A-BB0A-017C-98C4-FEFEBDF7B0CA}"/>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35210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AD08D-4AC1-A3A7-FF28-1D8E0E0AFB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A014ACF-3315-53FD-C64B-98AE5FEFC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39FF08B-870F-E5B2-7528-1C3516DCC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F3DADEA-8FE1-DAED-9094-16CE88BE0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DEA1F46-6DAD-DE20-409D-1DD33C4D03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CCD46D0-0A89-0856-0150-71FCEE58F1FF}"/>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8" name="Footer Placeholder 7">
            <a:extLst>
              <a:ext uri="{FF2B5EF4-FFF2-40B4-BE49-F238E27FC236}">
                <a16:creationId xmlns:a16="http://schemas.microsoft.com/office/drawing/2014/main" xmlns="" id="{A5719E05-784F-613F-CE06-10A476AA9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C03D22E-1D8D-3B48-0362-63A0189F1D6A}"/>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182127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C8A6-76E6-4EDD-C285-CC8C18C05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8190F22-CA05-7256-3096-2FD0B11AC9BC}"/>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4" name="Footer Placeholder 3">
            <a:extLst>
              <a:ext uri="{FF2B5EF4-FFF2-40B4-BE49-F238E27FC236}">
                <a16:creationId xmlns:a16="http://schemas.microsoft.com/office/drawing/2014/main" xmlns="" id="{AC93E6AD-B8D2-EEF3-EA6A-4A6A90A845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CBFAA1C-A9C1-082C-3FEB-5FFCB9CB15AD}"/>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203093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17338FD-6E32-134E-019A-235CD611AD38}"/>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3" name="Footer Placeholder 2">
            <a:extLst>
              <a:ext uri="{FF2B5EF4-FFF2-40B4-BE49-F238E27FC236}">
                <a16:creationId xmlns:a16="http://schemas.microsoft.com/office/drawing/2014/main" xmlns="" id="{78BF7192-AF7B-812B-DFA1-142A42B6A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7BDCCE1-7B71-7CDA-3987-B9ED6924F989}"/>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77746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F872C-2892-5F16-D26D-A82E848A9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8045951-10FF-8F49-7C32-A783E9E0D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729423D-4C8B-C9A4-6AD8-508E24732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DE6C9B-7836-8814-AA13-93D9A07518AC}"/>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6" name="Footer Placeholder 5">
            <a:extLst>
              <a:ext uri="{FF2B5EF4-FFF2-40B4-BE49-F238E27FC236}">
                <a16:creationId xmlns:a16="http://schemas.microsoft.com/office/drawing/2014/main" xmlns="" id="{0C7892A9-76A6-A9AE-C665-160A07324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DF7074-49AA-2C90-B37D-0BB56C6B2C9D}"/>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292603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B43E08-0CD1-AF48-2CFB-3DD4AF2AB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4CB8856-1880-D354-00E2-129CE75124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CC5F2D7-BD4E-A2E5-68E1-C9858A25C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A602018-0C74-025A-22D4-E514A1C32511}"/>
              </a:ext>
            </a:extLst>
          </p:cNvPr>
          <p:cNvSpPr>
            <a:spLocks noGrp="1"/>
          </p:cNvSpPr>
          <p:nvPr>
            <p:ph type="dt" sz="half" idx="10"/>
          </p:nvPr>
        </p:nvSpPr>
        <p:spPr/>
        <p:txBody>
          <a:bodyPr/>
          <a:lstStyle/>
          <a:p>
            <a:fld id="{6226EB9A-405E-4CA7-AFA0-28F0496B451F}" type="datetimeFigureOut">
              <a:rPr lang="en-US" smtClean="0"/>
              <a:t>7/10/2023</a:t>
            </a:fld>
            <a:endParaRPr lang="en-US"/>
          </a:p>
        </p:txBody>
      </p:sp>
      <p:sp>
        <p:nvSpPr>
          <p:cNvPr id="6" name="Footer Placeholder 5">
            <a:extLst>
              <a:ext uri="{FF2B5EF4-FFF2-40B4-BE49-F238E27FC236}">
                <a16:creationId xmlns:a16="http://schemas.microsoft.com/office/drawing/2014/main" xmlns="" id="{232C2CC2-6A03-BB60-3C0D-8848ED3C8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8E801C1-A0CA-D0BE-1E02-F9C532D5C700}"/>
              </a:ext>
            </a:extLst>
          </p:cNvPr>
          <p:cNvSpPr>
            <a:spLocks noGrp="1"/>
          </p:cNvSpPr>
          <p:nvPr>
            <p:ph type="sldNum" sz="quarter" idx="12"/>
          </p:nvPr>
        </p:nvSpPr>
        <p:spPr/>
        <p:txBody>
          <a:bodyPr/>
          <a:lstStyle/>
          <a:p>
            <a:fld id="{A1789877-37AA-47BD-AEA8-A45D68401C81}" type="slidenum">
              <a:rPr lang="en-US" smtClean="0"/>
              <a:t>‹#›</a:t>
            </a:fld>
            <a:endParaRPr lang="en-US"/>
          </a:p>
        </p:txBody>
      </p:sp>
    </p:spTree>
    <p:extLst>
      <p:ext uri="{BB962C8B-B14F-4D97-AF65-F5344CB8AC3E}">
        <p14:creationId xmlns:p14="http://schemas.microsoft.com/office/powerpoint/2010/main" val="222913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22E3098-C390-5BCA-4EA1-C2C584DDED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C1BADE9-4599-F699-5AE2-9E4D05264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1DBBAF-EA40-83FE-D069-E76F18944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6EB9A-405E-4CA7-AFA0-28F0496B451F}" type="datetimeFigureOut">
              <a:rPr lang="en-US" smtClean="0"/>
              <a:t>7/10/2023</a:t>
            </a:fld>
            <a:endParaRPr lang="en-US"/>
          </a:p>
        </p:txBody>
      </p:sp>
      <p:sp>
        <p:nvSpPr>
          <p:cNvPr id="5" name="Footer Placeholder 4">
            <a:extLst>
              <a:ext uri="{FF2B5EF4-FFF2-40B4-BE49-F238E27FC236}">
                <a16:creationId xmlns:a16="http://schemas.microsoft.com/office/drawing/2014/main" xmlns="" id="{82BEFF52-A372-DE4E-A134-883419816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1130192-BC4C-A213-6C46-EB0E0DAD4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89877-37AA-47BD-AEA8-A45D68401C81}" type="slidenum">
              <a:rPr lang="en-US" smtClean="0"/>
              <a:t>‹#›</a:t>
            </a:fld>
            <a:endParaRPr lang="en-US"/>
          </a:p>
        </p:txBody>
      </p:sp>
    </p:spTree>
    <p:extLst>
      <p:ext uri="{BB962C8B-B14F-4D97-AF65-F5344CB8AC3E}">
        <p14:creationId xmlns:p14="http://schemas.microsoft.com/office/powerpoint/2010/main" val="36645024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C862FC2-F49E-3A8A-8432-6B10296387B1}"/>
              </a:ext>
            </a:extLst>
          </p:cNvPr>
          <p:cNvSpPr txBox="1"/>
          <p:nvPr/>
        </p:nvSpPr>
        <p:spPr>
          <a:xfrm>
            <a:off x="2553077" y="161010"/>
            <a:ext cx="8421268" cy="1035989"/>
          </a:xfrm>
          <a:prstGeom prst="rect">
            <a:avLst/>
          </a:prstGeom>
          <a:noFill/>
        </p:spPr>
        <p:txBody>
          <a:bodyPr wrap="square">
            <a:spAutoFit/>
          </a:bodyPr>
          <a:lstStyle/>
          <a:p>
            <a:pPr marL="0" marR="0" algn="ctr">
              <a:lnSpc>
                <a:spcPct val="115000"/>
              </a:lnSpc>
              <a:spcBef>
                <a:spcPts val="0"/>
              </a:spcBef>
              <a:spcAft>
                <a:spcPts val="1000"/>
              </a:spcAft>
            </a:pPr>
            <a:r>
              <a:rPr lang="en-US" sz="2400" b="1" kern="100">
                <a:effectLst/>
                <a:latin typeface="Times New Roman" panose="02020603050405020304" pitchFamily="18" charset="0"/>
                <a:ea typeface="Calibri" panose="020F0502020204030204" pitchFamily="34" charset="0"/>
                <a:cs typeface="Times New Roman" panose="02020603050405020304" pitchFamily="18" charset="0"/>
              </a:rPr>
              <a:t>ĐẠI HỌC QUỐC GIA TP. HỒ CHÍ MINH</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2400" b="1" kern="100">
                <a:effectLst/>
                <a:latin typeface="Times New Roman" panose="02020603050405020304" pitchFamily="18" charset="0"/>
                <a:ea typeface="Calibri" panose="020F0502020204030204" pitchFamily="34" charset="0"/>
                <a:cs typeface="Times New Roman" panose="02020603050405020304" pitchFamily="18" charset="0"/>
              </a:rPr>
              <a:t>TRƯỜNG ĐẠI HỌC CÔNG NGHỆ </a:t>
            </a:r>
            <a:r>
              <a:rPr lang="en-US" sz="2400" b="1" kern="100">
                <a:ln w="9525" cap="rnd" cmpd="sng" algn="ctr">
                  <a:solidFill>
                    <a:srgbClr val="000000">
                      <a:alpha val="0"/>
                    </a:srgbClr>
                  </a:solidFill>
                  <a:prstDash val="solid"/>
                  <a:bevel/>
                </a:ln>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b="1" kern="100">
                <a:effectLst/>
                <a:latin typeface="Times New Roman" panose="02020603050405020304" pitchFamily="18" charset="0"/>
                <a:ea typeface="Calibri" panose="020F0502020204030204" pitchFamily="34" charset="0"/>
                <a:cs typeface="Times New Roman" panose="02020603050405020304" pitchFamily="18" charset="0"/>
              </a:rPr>
              <a:t> TIN</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descr="Brand-name Identity">
            <a:extLst>
              <a:ext uri="{FF2B5EF4-FFF2-40B4-BE49-F238E27FC236}">
                <a16:creationId xmlns:a16="http://schemas.microsoft.com/office/drawing/2014/main" xmlns="" id="{8EF83CC0-266B-2E8F-FF4F-70D6104D9E5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33" y="79204"/>
            <a:ext cx="2467444" cy="2501034"/>
          </a:xfrm>
          <a:prstGeom prst="rect">
            <a:avLst/>
          </a:prstGeom>
          <a:noFill/>
          <a:ln>
            <a:noFill/>
          </a:ln>
        </p:spPr>
      </p:pic>
      <p:sp>
        <p:nvSpPr>
          <p:cNvPr id="11" name="TextBox 10">
            <a:extLst>
              <a:ext uri="{FF2B5EF4-FFF2-40B4-BE49-F238E27FC236}">
                <a16:creationId xmlns:a16="http://schemas.microsoft.com/office/drawing/2014/main" xmlns="" id="{1B673248-FF7E-6FEE-46F1-20C9A3F44BBB}"/>
              </a:ext>
            </a:extLst>
          </p:cNvPr>
          <p:cNvSpPr txBox="1"/>
          <p:nvPr/>
        </p:nvSpPr>
        <p:spPr>
          <a:xfrm>
            <a:off x="2166788" y="1857044"/>
            <a:ext cx="10433858" cy="678327"/>
          </a:xfrm>
          <a:prstGeom prst="rect">
            <a:avLst/>
          </a:prstGeom>
          <a:noFill/>
        </p:spPr>
        <p:txBody>
          <a:bodyPr wrap="square">
            <a:spAutoFit/>
          </a:bodyPr>
          <a:lstStyle/>
          <a:p>
            <a:pPr marL="0" marR="0" algn="ctr">
              <a:lnSpc>
                <a:spcPct val="115000"/>
              </a:lnSpc>
              <a:spcBef>
                <a:spcPts val="0"/>
              </a:spcBef>
              <a:spcAft>
                <a:spcPts val="1000"/>
              </a:spcAft>
            </a:pPr>
            <a:r>
              <a:rPr lang="en-US" sz="3600" b="1" kern="1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Đề tài: NHẬN BIẾT SẢN PHẨM BÁN LẺ</a:t>
            </a:r>
            <a:endParaRPr lang="vi-VN" sz="28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xmlns="" id="{0489D99F-CBAE-556C-4E58-9EA446F6118B}"/>
              </a:ext>
            </a:extLst>
          </p:cNvPr>
          <p:cNvSpPr txBox="1"/>
          <p:nvPr/>
        </p:nvSpPr>
        <p:spPr>
          <a:xfrm>
            <a:off x="85633" y="4600956"/>
            <a:ext cx="6097508" cy="2177840"/>
          </a:xfrm>
          <a:prstGeom prst="rect">
            <a:avLst/>
          </a:prstGeom>
          <a:noFill/>
        </p:spPr>
        <p:txBody>
          <a:bodyPr wrap="square">
            <a:spAutoFit/>
          </a:bodyPr>
          <a:lstStyle/>
          <a:p>
            <a:pPr marL="0" marR="0">
              <a:lnSpc>
                <a:spcPct val="115000"/>
              </a:lnSpc>
              <a:spcBef>
                <a:spcPts val="0"/>
              </a:spcBef>
              <a:spcAft>
                <a:spcPts val="1000"/>
              </a:spcAf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Nhóm thực hiện:</a:t>
            </a:r>
            <a:endParaRPr lang="en-US" sz="1400" b="1" kern="10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15000"/>
              </a:lnSpc>
              <a:spcAft>
                <a:spcPts val="1000"/>
              </a:spcAft>
              <a:buFont typeface="Arial" panose="020B0604020202020204" pitchFamily="34" charset="0"/>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Ngô Xuân Cường-21520663</a:t>
            </a:r>
            <a:endParaRPr lang="vi-VN" sz="1400" kern="100">
              <a:effectLst/>
              <a:latin typeface="Times New Roman" panose="02020603050405020304" pitchFamily="18" charset="0"/>
              <a:ea typeface="Calibri" panose="020F0502020204030204" pitchFamily="34" charset="0"/>
              <a:cs typeface="Times New Roman" panose="02020603050405020304" pitchFamily="18" charset="0"/>
            </a:endParaRPr>
          </a:p>
          <a:p>
            <a:pPr marL="1200150" marR="0" indent="-285750">
              <a:lnSpc>
                <a:spcPct val="115000"/>
              </a:lnSpc>
              <a:spcBef>
                <a:spcPts val="0"/>
              </a:spcBef>
              <a:spcAft>
                <a:spcPts val="10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Thi Vĩnh Huy-21522165</a:t>
            </a:r>
            <a:endParaRPr lang="vi-VN" sz="1400" kern="100">
              <a:effectLst/>
              <a:latin typeface="Times New Roman" panose="02020603050405020304" pitchFamily="18" charset="0"/>
              <a:ea typeface="Calibri" panose="020F0502020204030204" pitchFamily="34" charset="0"/>
              <a:cs typeface="Times New Roman" panose="02020603050405020304" pitchFamily="18" charset="0"/>
            </a:endParaRPr>
          </a:p>
          <a:p>
            <a:pPr marL="1200150" marR="0" indent="-285750">
              <a:lnSpc>
                <a:spcPct val="115000"/>
              </a:lnSpc>
              <a:spcBef>
                <a:spcPts val="0"/>
              </a:spcBef>
              <a:spcAft>
                <a:spcPts val="10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Trần Thanh Hà-21521749</a:t>
            </a:r>
            <a:endParaRPr lang="vi-VN" sz="1400" kern="100">
              <a:effectLst/>
              <a:latin typeface="Times New Roman" panose="02020603050405020304" pitchFamily="18" charset="0"/>
              <a:ea typeface="Calibri" panose="020F0502020204030204" pitchFamily="34" charset="0"/>
              <a:cs typeface="Times New Roman" panose="02020603050405020304" pitchFamily="18" charset="0"/>
            </a:endParaRPr>
          </a:p>
          <a:p>
            <a:pPr marL="1200150" marR="0" indent="-285750">
              <a:lnSpc>
                <a:spcPct val="115000"/>
              </a:lnSpc>
              <a:spcBef>
                <a:spcPts val="0"/>
              </a:spcBef>
              <a:spcAft>
                <a:spcPts val="10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Phi Quang Đạt-21520711</a:t>
            </a:r>
            <a:endParaRPr lang="vi-VN" sz="14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xmlns="" id="{4DA108FE-BA92-5807-60BB-B0FBF413DDD8}"/>
              </a:ext>
            </a:extLst>
          </p:cNvPr>
          <p:cNvSpPr txBox="1"/>
          <p:nvPr/>
        </p:nvSpPr>
        <p:spPr>
          <a:xfrm>
            <a:off x="3334029" y="2909471"/>
            <a:ext cx="6023420" cy="1035989"/>
          </a:xfrm>
          <a:prstGeom prst="rect">
            <a:avLst/>
          </a:prstGeom>
          <a:noFill/>
        </p:spPr>
        <p:txBody>
          <a:bodyPr wrap="square">
            <a:spAutoFit/>
          </a:bodyPr>
          <a:lstStyle/>
          <a:p>
            <a:pPr marL="0" marR="0" algn="ctr">
              <a:lnSpc>
                <a:spcPct val="115000"/>
              </a:lnSpc>
              <a:spcBef>
                <a:spcPts val="0"/>
              </a:spcBef>
              <a:spcAft>
                <a:spcPts val="1000"/>
              </a:spcAft>
            </a:pPr>
            <a:r>
              <a:rPr lang="en-US" sz="2400" b="1" kern="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Giảng viên :   Phạm Nguyễn Trường An</a:t>
            </a:r>
            <a:endParaRPr lang="vi-VN" kern="100">
              <a:effectLst/>
              <a:latin typeface="Times New Roman" panose="02020603050405020304" pitchFamily="18" charset="0"/>
              <a:ea typeface="Calibri" panose="020F0502020204030204" pitchFamily="34" charset="0"/>
              <a:cs typeface="Times New Roman" panose="02020603050405020304" pitchFamily="18" charset="0"/>
            </a:endParaRPr>
          </a:p>
          <a:p>
            <a:pPr marL="1371600" marR="0" algn="ctr">
              <a:lnSpc>
                <a:spcPct val="115000"/>
              </a:lnSpc>
              <a:spcBef>
                <a:spcPts val="0"/>
              </a:spcBef>
              <a:spcAft>
                <a:spcPts val="1000"/>
              </a:spcAft>
            </a:pPr>
            <a:r>
              <a:rPr lang="en-US" sz="2400" b="1" kern="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Lê đình Duy</a:t>
            </a:r>
            <a:endParaRPr lang="vi-VN" kern="1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7" name="Graphic 16" descr="Search Inventory with solid fill">
            <a:extLst>
              <a:ext uri="{FF2B5EF4-FFF2-40B4-BE49-F238E27FC236}">
                <a16:creationId xmlns:a16="http://schemas.microsoft.com/office/drawing/2014/main" xmlns="" id="{40E300F3-BACC-0782-35CE-AA082A9F24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357449" y="4111193"/>
            <a:ext cx="2980660" cy="2980660"/>
          </a:xfrm>
          <a:prstGeom prst="rect">
            <a:avLst/>
          </a:prstGeom>
        </p:spPr>
      </p:pic>
      <p:pic>
        <p:nvPicPr>
          <p:cNvPr id="19" name="Graphic 18" descr="Beginning with solid fill">
            <a:extLst>
              <a:ext uri="{FF2B5EF4-FFF2-40B4-BE49-F238E27FC236}">
                <a16:creationId xmlns:a16="http://schemas.microsoft.com/office/drawing/2014/main" xmlns="" id="{96DF98FA-003B-DB63-B43B-889C17DACA6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flipH="1">
            <a:off x="8089604" y="5614613"/>
            <a:ext cx="1509760" cy="1509760"/>
          </a:xfrm>
          <a:prstGeom prst="rect">
            <a:avLst/>
          </a:prstGeom>
        </p:spPr>
      </p:pic>
    </p:spTree>
    <p:extLst>
      <p:ext uri="{BB962C8B-B14F-4D97-AF65-F5344CB8AC3E}">
        <p14:creationId xmlns:p14="http://schemas.microsoft.com/office/powerpoint/2010/main" val="1789453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xmlns="" id="{864BFBE4-4B5E-D758-DEFA-D9CD71E8AB0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effectLst/>
                <a:latin typeface="+mj-lt"/>
                <a:ea typeface="+mj-ea"/>
                <a:cs typeface="+mj-cs"/>
              </a:rPr>
              <a:t>Thông số dữ liệu</a:t>
            </a:r>
            <a:r>
              <a:rPr lang="en-US" sz="3800" kern="1200">
                <a:solidFill>
                  <a:schemeClr val="tx1"/>
                </a:solidFill>
                <a:effectLst/>
                <a:latin typeface="+mj-lt"/>
                <a:ea typeface="+mj-ea"/>
                <a:cs typeface="+mj-cs"/>
              </a:rPr>
              <a:t/>
            </a:r>
            <a:br>
              <a:rPr lang="en-US" sz="3800" kern="1200">
                <a:solidFill>
                  <a:schemeClr val="tx1"/>
                </a:solidFill>
                <a:effectLst/>
                <a:latin typeface="+mj-lt"/>
                <a:ea typeface="+mj-ea"/>
                <a:cs typeface="+mj-cs"/>
              </a:rPr>
            </a:br>
            <a:endParaRPr lang="en-US" sz="3800" kern="1200">
              <a:solidFill>
                <a:schemeClr val="tx1"/>
              </a:solidFill>
              <a:latin typeface="+mj-lt"/>
              <a:ea typeface="+mj-ea"/>
              <a:cs typeface="+mj-cs"/>
            </a:endParaRPr>
          </a:p>
        </p:txBody>
      </p:sp>
      <p:sp>
        <p:nvSpPr>
          <p:cNvPr id="15"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E755D12-BF76-3FF7-6FB3-FB47E61388DF}"/>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342900" marR="0" lvl="0" indent="-228600">
              <a:lnSpc>
                <a:spcPct val="90000"/>
              </a:lnSpc>
              <a:spcBef>
                <a:spcPts val="0"/>
              </a:spcBef>
              <a:spcAft>
                <a:spcPts val="0"/>
              </a:spcAft>
              <a:buFont typeface="Arial" panose="020B0604020202020204" pitchFamily="34" charset="0"/>
              <a:buChar char="•"/>
            </a:pPr>
            <a:r>
              <a:rPr lang="en-US" sz="1900">
                <a:effectLst/>
              </a:rPr>
              <a:t>Nhận xét thông số:</a:t>
            </a:r>
          </a:p>
          <a:p>
            <a:pPr marL="342900" marR="0" lvl="0" indent="-228600">
              <a:lnSpc>
                <a:spcPct val="90000"/>
              </a:lnSpc>
              <a:spcBef>
                <a:spcPts val="0"/>
              </a:spcBef>
              <a:spcAft>
                <a:spcPts val="1000"/>
              </a:spcAft>
              <a:buFont typeface="Arial" panose="020B0604020202020204" pitchFamily="34" charset="0"/>
              <a:buChar char="•"/>
            </a:pPr>
            <a:r>
              <a:rPr lang="en-US" sz="1900">
                <a:effectLst/>
              </a:rPr>
              <a:t>Bộ dữ liệu có sự chênh lệch giữa các class, tuy nhiên, chênh lệch là không lớn vì lúc chụp , nhóm đã quy đinh số lượng ảnh của mỗi class không quá 150.</a:t>
            </a:r>
          </a:p>
          <a:p>
            <a:pPr marL="342900" indent="-228600">
              <a:lnSpc>
                <a:spcPct val="90000"/>
              </a:lnSpc>
              <a:spcAft>
                <a:spcPts val="1000"/>
              </a:spcAft>
              <a:buFont typeface="Arial" panose="020B0604020202020204" pitchFamily="34" charset="0"/>
              <a:buChar char="•"/>
            </a:pPr>
            <a:r>
              <a:rPr lang="en-US" sz="1900">
                <a:effectLst/>
              </a:rPr>
              <a:t>Model train từ bộ dữ liệu này dự đoán sẽ không bị bias, tuy nhiên, vẫn có thể xảy ra trường hợp bị overfitting.</a:t>
            </a:r>
          </a:p>
          <a:p>
            <a:pPr marL="342900" marR="0" lvl="0" indent="-228600">
              <a:lnSpc>
                <a:spcPct val="90000"/>
              </a:lnSpc>
              <a:spcBef>
                <a:spcPts val="0"/>
              </a:spcBef>
              <a:spcAft>
                <a:spcPts val="1000"/>
              </a:spcAft>
              <a:buFont typeface="Arial" panose="020B0604020202020204" pitchFamily="34" charset="0"/>
              <a:buChar char="•"/>
            </a:pPr>
            <a:endParaRPr lang="en-US" sz="1900">
              <a:effectLst/>
            </a:endParaRPr>
          </a:p>
        </p:txBody>
      </p:sp>
      <p:pic>
        <p:nvPicPr>
          <p:cNvPr id="6" name="Picture 5" descr="No description available.">
            <a:extLst>
              <a:ext uri="{FF2B5EF4-FFF2-40B4-BE49-F238E27FC236}">
                <a16:creationId xmlns:a16="http://schemas.microsoft.com/office/drawing/2014/main" xmlns="" id="{3C07A3F9-CC4B-E182-5E8B-88F983299EEA}"/>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654296" y="1685810"/>
            <a:ext cx="6903720" cy="3486379"/>
          </a:xfrm>
          <a:prstGeom prst="rect">
            <a:avLst/>
          </a:prstGeom>
          <a:noFill/>
        </p:spPr>
      </p:pic>
    </p:spTree>
    <p:extLst>
      <p:ext uri="{BB962C8B-B14F-4D97-AF65-F5344CB8AC3E}">
        <p14:creationId xmlns:p14="http://schemas.microsoft.com/office/powerpoint/2010/main" val="245737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2024787-8780-54D8-8099-A2DF60D05365}"/>
              </a:ext>
            </a:extLst>
          </p:cNvPr>
          <p:cNvSpPr>
            <a:spLocks noGrp="1"/>
          </p:cNvSpPr>
          <p:nvPr>
            <p:ph type="title"/>
          </p:nvPr>
        </p:nvSpPr>
        <p:spPr>
          <a:xfrm>
            <a:off x="1371597" y="348865"/>
            <a:ext cx="10044023" cy="877729"/>
          </a:xfrm>
        </p:spPr>
        <p:txBody>
          <a:bodyPr anchor="ctr">
            <a:normAutofit/>
          </a:bodyPr>
          <a:lstStyle/>
          <a:p>
            <a:r>
              <a:rPr lang="en-US" sz="2800" b="1" kern="1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Training và đánh giá model</a:t>
            </a:r>
            <a:r>
              <a:rPr lang="vi-VN" sz="28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r>
            <a:br>
              <a:rPr lang="vi-VN" sz="28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a:solidFill>
                <a:srgbClr val="FFFFFF"/>
              </a:solidFill>
            </a:endParaRPr>
          </a:p>
        </p:txBody>
      </p:sp>
      <p:sp>
        <p:nvSpPr>
          <p:cNvPr id="7" name="TextBox 6">
            <a:extLst>
              <a:ext uri="{FF2B5EF4-FFF2-40B4-BE49-F238E27FC236}">
                <a16:creationId xmlns:a16="http://schemas.microsoft.com/office/drawing/2014/main" xmlns="" id="{AA1EBEA4-E690-8482-50A7-F0998B4B25C1}"/>
              </a:ext>
            </a:extLst>
          </p:cNvPr>
          <p:cNvSpPr txBox="1"/>
          <p:nvPr/>
        </p:nvSpPr>
        <p:spPr>
          <a:xfrm>
            <a:off x="644056" y="2519899"/>
            <a:ext cx="5743651" cy="372859"/>
          </a:xfrm>
          <a:prstGeom prst="rect">
            <a:avLst/>
          </a:prstGeom>
          <a:noFill/>
        </p:spPr>
        <p:txBody>
          <a:bodyPr wrap="square">
            <a:spAutoFit/>
          </a:bodyPr>
          <a:lstStyle/>
          <a:p>
            <a:pPr marL="322326" indent="-322326" defTabSz="859536">
              <a:lnSpc>
                <a:spcPct val="115000"/>
              </a:lnSpc>
              <a:spcAft>
                <a:spcPts val="940"/>
              </a:spcAft>
              <a:buFont typeface="+mj-lt"/>
              <a:buAutoNum type="alphaLcParenR"/>
            </a:pPr>
            <a:r>
              <a:rPr lang="en-US" sz="1692" kern="100">
                <a:solidFill>
                  <a:schemeClr val="tx1"/>
                </a:solidFill>
                <a:latin typeface="Times New Roman" panose="02020603050405020304" pitchFamily="18" charset="0"/>
                <a:ea typeface="+mn-ea"/>
                <a:cs typeface="Times New Roman" panose="02020603050405020304" pitchFamily="18" charset="0"/>
              </a:rPr>
              <a:t>Hướng tiếp cận và quá trình chọn model của nhóm:</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xmlns="" id="{36C8EB65-EEA7-A537-BD23-D653E0C37E2A}"/>
              </a:ext>
            </a:extLst>
          </p:cNvPr>
          <p:cNvSpPr txBox="1"/>
          <p:nvPr/>
        </p:nvSpPr>
        <p:spPr>
          <a:xfrm>
            <a:off x="6919004" y="2916464"/>
            <a:ext cx="4652881" cy="1268217"/>
          </a:xfrm>
          <a:prstGeom prst="rect">
            <a:avLst/>
          </a:prstGeom>
          <a:noFill/>
        </p:spPr>
        <p:txBody>
          <a:bodyPr wrap="square">
            <a:spAutoFit/>
          </a:bodyPr>
          <a:lstStyle/>
          <a:p>
            <a:pPr defTabSz="859536">
              <a:lnSpc>
                <a:spcPct val="115000"/>
              </a:lnSpc>
              <a:spcAft>
                <a:spcPts val="940"/>
              </a:spcAft>
            </a:pPr>
            <a:r>
              <a:rPr lang="en-US" sz="1692" kern="100">
                <a:solidFill>
                  <a:schemeClr val="tx1"/>
                </a:solidFill>
                <a:latin typeface="Times New Roman" panose="02020603050405020304" pitchFamily="18" charset="0"/>
                <a:ea typeface="+mn-ea"/>
                <a:cs typeface="Times New Roman" panose="02020603050405020304" pitchFamily="18" charset="0"/>
              </a:rPr>
              <a:t>Sau khi lựa chọn, nhóm quyết định sẽ sử dụng mô hình YOLOv8, được xem là mô hình object detection tốt nhất hiện nay để huấn luyện và giải quyết bài toán.</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TextBox 4">
            <a:extLst>
              <a:ext uri="{FF2B5EF4-FFF2-40B4-BE49-F238E27FC236}">
                <a16:creationId xmlns:a16="http://schemas.microsoft.com/office/drawing/2014/main" xmlns="" id="{5B891212-6EFC-0792-0376-3AD890438D1E}"/>
              </a:ext>
            </a:extLst>
          </p:cNvPr>
          <p:cNvGraphicFramePr/>
          <p:nvPr>
            <p:extLst>
              <p:ext uri="{D42A27DB-BD31-4B8C-83A1-F6EECF244321}">
                <p14:modId xmlns:p14="http://schemas.microsoft.com/office/powerpoint/2010/main" val="1935637240"/>
              </p:ext>
            </p:extLst>
          </p:nvPr>
        </p:nvGraphicFramePr>
        <p:xfrm>
          <a:off x="909705" y="2887915"/>
          <a:ext cx="5743651" cy="3010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560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F8B45B91-5B69-5336-F521-882F8F978C95}"/>
              </a:ext>
            </a:extLst>
          </p:cNvPr>
          <p:cNvSpPr txBox="1"/>
          <p:nvPr/>
        </p:nvSpPr>
        <p:spPr>
          <a:xfrm>
            <a:off x="3706738" y="296041"/>
            <a:ext cx="6097424" cy="622799"/>
          </a:xfrm>
          <a:prstGeom prst="rect">
            <a:avLst/>
          </a:prstGeom>
          <a:noFill/>
        </p:spPr>
        <p:txBody>
          <a:bodyPr wrap="square">
            <a:spAutoFit/>
          </a:bodyPr>
          <a:lstStyle/>
          <a:p>
            <a:pPr marR="0" lvl="0">
              <a:lnSpc>
                <a:spcPct val="115000"/>
              </a:lnSpc>
              <a:spcBef>
                <a:spcPts val="0"/>
              </a:spcBef>
              <a:spcAft>
                <a:spcPts val="0"/>
              </a:spcAft>
            </a:pP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Quá trình train model:</a:t>
            </a:r>
            <a:endParaRPr lang="vi-VN" sz="3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xmlns="" id="{532E2E20-7C25-C64C-493A-B9602EBD584A}"/>
              </a:ext>
            </a:extLst>
          </p:cNvPr>
          <p:cNvSpPr txBox="1"/>
          <p:nvPr/>
        </p:nvSpPr>
        <p:spPr>
          <a:xfrm>
            <a:off x="7240424" y="1641306"/>
            <a:ext cx="4951576" cy="2251899"/>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Khó khăn trong quá trình train:</a:t>
            </a:r>
            <a:endParaRPr lang="vi-VN"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Quá trình train diễn ra rất chậm. Tốn hơn 1 tiếng cho 1 epoch. Nguyên nhân:</a:t>
            </a:r>
            <a:endParaRPr lang="vi-VN"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1000"/>
              </a:spcAft>
              <a:buFont typeface="Wingdings" panose="05000000000000000000" pitchFamily="2"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Dữ liệu khá lớn.</a:t>
            </a:r>
            <a:endParaRPr lang="vi-VN" sz="2000" kern="1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a:effectLst/>
                <a:latin typeface="Times New Roman" panose="02020603050405020304" pitchFamily="18" charset="0"/>
                <a:ea typeface="Calibri" panose="020F0502020204030204" pitchFamily="34" charset="0"/>
                <a:cs typeface="Times New Roman" panose="02020603050405020304" pitchFamily="18" charset="0"/>
              </a:rPr>
              <a:t>Số ảnh được xử lý mỗi lần chạy chỉ là 2, nên thời gian train lâu</a:t>
            </a:r>
            <a:endParaRPr lang="en-US" sz="2000">
              <a:latin typeface="Times New Roman" panose="02020603050405020304" pitchFamily="18" charset="0"/>
              <a:cs typeface="Times New Roman" panose="02020603050405020304" pitchFamily="18" charset="0"/>
            </a:endParaRPr>
          </a:p>
        </p:txBody>
      </p:sp>
      <p:graphicFrame>
        <p:nvGraphicFramePr>
          <p:cNvPr id="15" name="TextBox 8">
            <a:extLst>
              <a:ext uri="{FF2B5EF4-FFF2-40B4-BE49-F238E27FC236}">
                <a16:creationId xmlns:a16="http://schemas.microsoft.com/office/drawing/2014/main" xmlns="" id="{C0404ECA-8982-310E-AA63-252B0FD4FEE1}"/>
              </a:ext>
            </a:extLst>
          </p:cNvPr>
          <p:cNvGraphicFramePr/>
          <p:nvPr>
            <p:extLst>
              <p:ext uri="{D42A27DB-BD31-4B8C-83A1-F6EECF244321}">
                <p14:modId xmlns:p14="http://schemas.microsoft.com/office/powerpoint/2010/main" val="622967652"/>
              </p:ext>
            </p:extLst>
          </p:nvPr>
        </p:nvGraphicFramePr>
        <p:xfrm>
          <a:off x="484974" y="1288533"/>
          <a:ext cx="6755450" cy="4488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116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5D1A02B-2EDC-9479-9BED-9959365B2DFE}"/>
              </a:ext>
            </a:extLst>
          </p:cNvPr>
          <p:cNvSpPr txBox="1"/>
          <p:nvPr/>
        </p:nvSpPr>
        <p:spPr>
          <a:xfrm>
            <a:off x="4304588" y="189286"/>
            <a:ext cx="4471943" cy="613245"/>
          </a:xfrm>
          <a:prstGeom prst="rect">
            <a:avLst/>
          </a:prstGeom>
          <a:noFill/>
        </p:spPr>
        <p:txBody>
          <a:bodyPr wrap="square">
            <a:spAutoFit/>
          </a:bodyPr>
          <a:lstStyle/>
          <a:p>
            <a:pPr marR="0" lvl="0">
              <a:lnSpc>
                <a:spcPct val="115000"/>
              </a:lnSpc>
              <a:spcBef>
                <a:spcPts val="0"/>
              </a:spcBef>
              <a:spcAft>
                <a:spcPts val="1000"/>
              </a:spcAft>
            </a:pPr>
            <a:r>
              <a:rPr lang="en-US" sz="3200" b="1"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Kết quả và đánh giá:</a:t>
            </a:r>
            <a:endParaRPr lang="vi-VN" sz="3200" b="1"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No description available.">
            <a:extLst>
              <a:ext uri="{FF2B5EF4-FFF2-40B4-BE49-F238E27FC236}">
                <a16:creationId xmlns:a16="http://schemas.microsoft.com/office/drawing/2014/main" xmlns="" id="{ED93B961-3B51-147C-68E2-713C85815B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170" y="3007836"/>
            <a:ext cx="3796030" cy="3395028"/>
          </a:xfrm>
          <a:prstGeom prst="rect">
            <a:avLst/>
          </a:prstGeom>
          <a:noFill/>
          <a:ln>
            <a:noFill/>
          </a:ln>
        </p:spPr>
      </p:pic>
      <p:pic>
        <p:nvPicPr>
          <p:cNvPr id="7" name="Picture 6" descr="No description available.">
            <a:extLst>
              <a:ext uri="{FF2B5EF4-FFF2-40B4-BE49-F238E27FC236}">
                <a16:creationId xmlns:a16="http://schemas.microsoft.com/office/drawing/2014/main" xmlns="" id="{E1D80B8D-FD98-E875-34DA-59617ED0981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7412" y="1310322"/>
            <a:ext cx="4052570" cy="3395028"/>
          </a:xfrm>
          <a:prstGeom prst="rect">
            <a:avLst/>
          </a:prstGeom>
          <a:noFill/>
          <a:ln>
            <a:noFill/>
          </a:ln>
        </p:spPr>
      </p:pic>
      <p:sp>
        <p:nvSpPr>
          <p:cNvPr id="24" name="TextBox 23">
            <a:extLst>
              <a:ext uri="{FF2B5EF4-FFF2-40B4-BE49-F238E27FC236}">
                <a16:creationId xmlns:a16="http://schemas.microsoft.com/office/drawing/2014/main" xmlns="" id="{1F75FD3D-5337-DCF5-46D7-AE69C1232ABC}"/>
              </a:ext>
            </a:extLst>
          </p:cNvPr>
          <p:cNvSpPr txBox="1"/>
          <p:nvPr/>
        </p:nvSpPr>
        <p:spPr>
          <a:xfrm>
            <a:off x="-89672" y="910293"/>
            <a:ext cx="6097424" cy="1881734"/>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kern="100">
                <a:effectLst/>
                <a:latin typeface="Times New Roman" panose="02020603050405020304" pitchFamily="18" charset="0"/>
                <a:ea typeface="Calibri" panose="020F0502020204030204" pitchFamily="34" charset="0"/>
                <a:cs typeface="Times New Roman" panose="02020603050405020304" pitchFamily="18" charset="0"/>
              </a:rPr>
              <a:t>Đánh giá model bằng mAP:</a:t>
            </a:r>
            <a:endParaRPr lang="vi-VN" kern="10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Font typeface="Wingdings" panose="05000000000000000000" pitchFamily="2" charset="2"/>
              <a:buChar char=""/>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IoU: độ do overlap giữa các bbox, cụ thể là giữa grounth truth bounding box - bao quanh chính xác bbox của vật thể - là bbox mà chúng em đã lable với bounding box mà mô hình dự đoán.</a:t>
            </a:r>
            <a:endParaRPr lang="vi-V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1000"/>
              </a:spcAft>
              <a:buFont typeface="Wingdings" panose="05000000000000000000" pitchFamily="2" charset="2"/>
              <a:buChar char=""/>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AP: là chỉ số có quan hệ mật thiết với chỉ số precision(phần trăm các bbox được dự đoán là đúng) và recall (tỉ lệ phần trăm các bbox được dự đoán đều chính xác.</a:t>
            </a:r>
            <a:endParaRPr lang="vi-VN"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xmlns="" id="{D5D87E46-657D-6786-1E6E-9FFE9EEE6EDF}"/>
              </a:ext>
            </a:extLst>
          </p:cNvPr>
          <p:cNvSpPr txBox="1"/>
          <p:nvPr/>
        </p:nvSpPr>
        <p:spPr>
          <a:xfrm>
            <a:off x="5505629" y="5188396"/>
            <a:ext cx="6140152" cy="138211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Khó khan khi đánh giá model:</a:t>
            </a:r>
            <a:endParaRPr lang="vi-VN"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Mặc định ban đầu, do chính sách của colab notebook, các session khi train liên tục bị crashed giữa chừng, làm ảnh hưởng đến quá trình nắm bắt độ chính xác của model. Nhưng sau khi điều chỉnh lại thì phần khó khăn đã được khắc phục.</a:t>
            </a:r>
            <a:endParaRPr lang="vi-VN"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xmlns="" id="{B4F2E1D9-F4D9-4AD7-689B-CD3E059C6CDD}"/>
              </a:ext>
            </a:extLst>
          </p:cNvPr>
          <p:cNvSpPr txBox="1"/>
          <p:nvPr/>
        </p:nvSpPr>
        <p:spPr>
          <a:xfrm>
            <a:off x="4304588" y="3665944"/>
            <a:ext cx="4339127" cy="886589"/>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Model detect trên dữ liệu test</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vi-VN" sz="1100"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Model dự đoán khá chính xác các sản phẩ</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m </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trong bộ test</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vi-VN"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7715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CD06DFB-2962-41E0-500A-F7E8E414E92D}"/>
              </a:ext>
            </a:extLst>
          </p:cNvPr>
          <p:cNvSpPr txBox="1"/>
          <p:nvPr/>
        </p:nvSpPr>
        <p:spPr>
          <a:xfrm>
            <a:off x="4304588" y="189286"/>
            <a:ext cx="4471943" cy="613245"/>
          </a:xfrm>
          <a:prstGeom prst="rect">
            <a:avLst/>
          </a:prstGeom>
          <a:noFill/>
        </p:spPr>
        <p:txBody>
          <a:bodyPr wrap="square">
            <a:spAutoFit/>
          </a:bodyPr>
          <a:lstStyle/>
          <a:p>
            <a:pPr marR="0" lvl="0">
              <a:lnSpc>
                <a:spcPct val="115000"/>
              </a:lnSpc>
              <a:spcBef>
                <a:spcPts val="0"/>
              </a:spcBef>
              <a:spcAft>
                <a:spcPts val="1000"/>
              </a:spcAft>
            </a:pPr>
            <a:r>
              <a:rPr lang="en-US" sz="3200" b="1"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Kết quả và đánh giá:</a:t>
            </a:r>
            <a:endParaRPr lang="vi-VN" sz="3200" b="1"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descr="No description available.">
            <a:extLst>
              <a:ext uri="{FF2B5EF4-FFF2-40B4-BE49-F238E27FC236}">
                <a16:creationId xmlns:a16="http://schemas.microsoft.com/office/drawing/2014/main" xmlns="" id="{05F892D9-942D-A92B-9290-4699A9BA796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885" y="979100"/>
            <a:ext cx="2495550" cy="4116687"/>
          </a:xfrm>
          <a:prstGeom prst="rect">
            <a:avLst/>
          </a:prstGeom>
          <a:noFill/>
          <a:ln>
            <a:noFill/>
          </a:ln>
        </p:spPr>
      </p:pic>
      <p:pic>
        <p:nvPicPr>
          <p:cNvPr id="10" name="Picture 9" descr="A blue bottle on a tile floor&#10;&#10;Description automatically generated">
            <a:extLst>
              <a:ext uri="{FF2B5EF4-FFF2-40B4-BE49-F238E27FC236}">
                <a16:creationId xmlns:a16="http://schemas.microsoft.com/office/drawing/2014/main" xmlns="" id="{BE3A9A40-A082-8713-D51C-B390AE3F3824}"/>
              </a:ext>
            </a:extLst>
          </p:cNvPr>
          <p:cNvPicPr/>
          <p:nvPr/>
        </p:nvPicPr>
        <p:blipFill>
          <a:blip r:embed="rId3"/>
          <a:stretch>
            <a:fillRect/>
          </a:stretch>
        </p:blipFill>
        <p:spPr>
          <a:xfrm>
            <a:off x="4457700" y="1808013"/>
            <a:ext cx="1638300" cy="2066925"/>
          </a:xfrm>
          <a:prstGeom prst="rect">
            <a:avLst/>
          </a:prstGeom>
        </p:spPr>
      </p:pic>
      <p:pic>
        <p:nvPicPr>
          <p:cNvPr id="12" name="Picture 11" descr="A bottle of toilet paper&#10;&#10;Description automatically generated">
            <a:extLst>
              <a:ext uri="{FF2B5EF4-FFF2-40B4-BE49-F238E27FC236}">
                <a16:creationId xmlns:a16="http://schemas.microsoft.com/office/drawing/2014/main" xmlns="" id="{2C12DE7A-A3F2-95F7-F0EC-B3163464FFD7}"/>
              </a:ext>
            </a:extLst>
          </p:cNvPr>
          <p:cNvPicPr/>
          <p:nvPr/>
        </p:nvPicPr>
        <p:blipFill>
          <a:blip r:embed="rId4"/>
          <a:stretch>
            <a:fillRect/>
          </a:stretch>
        </p:blipFill>
        <p:spPr>
          <a:xfrm>
            <a:off x="6096000" y="1808013"/>
            <a:ext cx="1552575" cy="2036445"/>
          </a:xfrm>
          <a:prstGeom prst="rect">
            <a:avLst/>
          </a:prstGeom>
        </p:spPr>
      </p:pic>
      <p:pic>
        <p:nvPicPr>
          <p:cNvPr id="13" name="Picture 12" descr="No description available.">
            <a:extLst>
              <a:ext uri="{FF2B5EF4-FFF2-40B4-BE49-F238E27FC236}">
                <a16:creationId xmlns:a16="http://schemas.microsoft.com/office/drawing/2014/main" xmlns="" id="{B63D56F8-E7BB-36C9-9B07-908EBBC5D30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648344" y="1015277"/>
            <a:ext cx="3036570" cy="4080510"/>
          </a:xfrm>
          <a:prstGeom prst="rect">
            <a:avLst/>
          </a:prstGeom>
          <a:noFill/>
          <a:ln>
            <a:noFill/>
          </a:ln>
        </p:spPr>
      </p:pic>
      <p:sp>
        <p:nvSpPr>
          <p:cNvPr id="15" name="TextBox 14">
            <a:extLst>
              <a:ext uri="{FF2B5EF4-FFF2-40B4-BE49-F238E27FC236}">
                <a16:creationId xmlns:a16="http://schemas.microsoft.com/office/drawing/2014/main" xmlns="" id="{226EDBF4-ED6E-474A-6413-D5300310B37D}"/>
              </a:ext>
            </a:extLst>
          </p:cNvPr>
          <p:cNvSpPr txBox="1"/>
          <p:nvPr/>
        </p:nvSpPr>
        <p:spPr>
          <a:xfrm>
            <a:off x="-258510" y="5447371"/>
            <a:ext cx="4061389" cy="1027782"/>
          </a:xfrm>
          <a:prstGeom prst="rect">
            <a:avLst/>
          </a:prstGeom>
          <a:noFill/>
        </p:spPr>
        <p:txBody>
          <a:bodyPr wrap="square">
            <a:spAutoFit/>
          </a:bodyPr>
          <a:lstStyle/>
          <a:p>
            <a:pPr marL="742950" marR="0" lvl="1" indent="-285750">
              <a:lnSpc>
                <a:spcPct val="115000"/>
              </a:lnSpc>
              <a:spcBef>
                <a:spcPts val="0"/>
              </a:spcBef>
              <a:spcAft>
                <a:spcPts val="100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Có những sản phẩm mà model không dự đoán được hoặc dự đoán sai:</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xmlns="" id="{762761E3-B1EB-B968-75AC-312BCAE763EB}"/>
              </a:ext>
            </a:extLst>
          </p:cNvPr>
          <p:cNvSpPr txBox="1"/>
          <p:nvPr/>
        </p:nvSpPr>
        <p:spPr>
          <a:xfrm>
            <a:off x="3704780" y="4419589"/>
            <a:ext cx="4356218" cy="1027782"/>
          </a:xfrm>
          <a:prstGeom prst="rect">
            <a:avLst/>
          </a:prstGeom>
          <a:noFill/>
        </p:spPr>
        <p:txBody>
          <a:bodyPr wrap="square">
            <a:spAutoFit/>
          </a:bodyPr>
          <a:lstStyle/>
          <a:p>
            <a:pPr marL="742950" marR="0" lvl="1" indent="-285750">
              <a:lnSpc>
                <a:spcPct val="115000"/>
              </a:lnSpc>
              <a:spcBef>
                <a:spcPts val="0"/>
              </a:spcBef>
              <a:spcAft>
                <a:spcPts val="100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Nguyên nhân dự đoán: sản phẩm bị khuất một phần, hoặc nằm ở vị trí góc quay không có trong tập train.</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xmlns="" id="{28C26E35-170E-E6F9-FE1C-4925D94B70DB}"/>
              </a:ext>
            </a:extLst>
          </p:cNvPr>
          <p:cNvSpPr txBox="1"/>
          <p:nvPr/>
        </p:nvSpPr>
        <p:spPr>
          <a:xfrm>
            <a:off x="8648343" y="5308533"/>
            <a:ext cx="3117078" cy="923330"/>
          </a:xfrm>
          <a:prstGeom prst="rect">
            <a:avLst/>
          </a:prstGeom>
          <a:noFill/>
        </p:spPr>
        <p:txBody>
          <a:bodyPr wrap="square">
            <a:spAutoFit/>
          </a:bodyPr>
          <a:lstStyle/>
          <a:p>
            <a:pPr marL="285750" indent="-285750">
              <a:buFont typeface="Courier New" panose="02070309020205020404" pitchFamily="49" charset="0"/>
              <a:buChar char="o"/>
            </a:pPr>
            <a:r>
              <a:rPr lang="en-US" sz="1800">
                <a:effectLst/>
                <a:latin typeface="Times New Roman" panose="02020603050405020304" pitchFamily="18" charset="0"/>
                <a:ea typeface="Calibri" panose="020F0502020204030204" pitchFamily="34" charset="0"/>
              </a:rPr>
              <a:t>Nguyên nhân dự đoán: phản chiếu của nước trong chai khiến mô hình sự đoán sai.</a:t>
            </a:r>
            <a:endParaRPr lang="en-US"/>
          </a:p>
        </p:txBody>
      </p:sp>
    </p:spTree>
    <p:extLst>
      <p:ext uri="{BB962C8B-B14F-4D97-AF65-F5344CB8AC3E}">
        <p14:creationId xmlns:p14="http://schemas.microsoft.com/office/powerpoint/2010/main" val="2306234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xmlns="" id="{69D184B2-2226-4E31-BCCB-4443307674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xmlns="" id="{1AC4D4E3-486A-464A-8EC8-D448810972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xmlns="" id="{864DE13E-58EB-4475-B79C-0D4FC65123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xmlns="" id="{D544D527-DEC4-0E83-9065-6ED33626129C}"/>
              </a:ext>
            </a:extLst>
          </p:cNvPr>
          <p:cNvSpPr txBox="1"/>
          <p:nvPr/>
        </p:nvSpPr>
        <p:spPr>
          <a:xfrm>
            <a:off x="6832267" y="2763076"/>
            <a:ext cx="3888948" cy="1720086"/>
          </a:xfrm>
          <a:prstGeom prst="rect">
            <a:avLst/>
          </a:prstGeom>
          <a:noFill/>
        </p:spPr>
        <p:txBody>
          <a:bodyPr wrap="square">
            <a:spAutoFit/>
          </a:bodyPr>
          <a:lstStyle/>
          <a:p>
            <a:pPr marL="277749" indent="-277749" defTabSz="740664">
              <a:lnSpc>
                <a:spcPct val="115000"/>
              </a:lnSpc>
              <a:buFont typeface="Times New Roman" panose="02020603050405020304" pitchFamily="18" charset="0"/>
              <a:buChar char="-"/>
            </a:pPr>
            <a:r>
              <a:rPr lang="en-US" sz="2000" kern="100">
                <a:solidFill>
                  <a:schemeClr val="tx1"/>
                </a:solidFill>
                <a:latin typeface="Times New Roman" panose="02020603050405020304" pitchFamily="18" charset="0"/>
                <a:ea typeface="+mn-ea"/>
                <a:cs typeface="Times New Roman" panose="02020603050405020304" pitchFamily="18" charset="0"/>
              </a:rPr>
              <a:t>Trường hợp detect đúng:</a:t>
            </a:r>
            <a:endParaRPr lang="vi-VN" kern="100">
              <a:solidFill>
                <a:schemeClr val="tx1"/>
              </a:solidFill>
              <a:latin typeface="Calibri" panose="020F0502020204030204" pitchFamily="34" charset="0"/>
              <a:ea typeface="+mn-ea"/>
              <a:cs typeface="Times New Roman" panose="02020603050405020304" pitchFamily="18" charset="0"/>
            </a:endParaRPr>
          </a:p>
          <a:p>
            <a:pPr marL="277749" indent="-277749" defTabSz="740664">
              <a:lnSpc>
                <a:spcPct val="115000"/>
              </a:lnSpc>
              <a:buFont typeface="Symbol" panose="05050102010706020507" pitchFamily="18" charset="2"/>
              <a:buChar char=""/>
            </a:pPr>
            <a:r>
              <a:rPr lang="en-US" sz="1458" kern="100">
                <a:solidFill>
                  <a:schemeClr val="tx1"/>
                </a:solidFill>
                <a:latin typeface="Times New Roman" panose="02020603050405020304" pitchFamily="18" charset="0"/>
                <a:cs typeface="Times New Roman" panose="02020603050405020304" pitchFamily="18" charset="0"/>
              </a:rPr>
              <a:t>Do màu sắc của những sản phẩm đặc trưng và khác biệt.</a:t>
            </a:r>
            <a:endParaRPr lang="vi-VN" sz="1296" kern="100">
              <a:solidFill>
                <a:schemeClr val="tx1"/>
              </a:solidFill>
              <a:latin typeface="Times New Roman" panose="02020603050405020304" pitchFamily="18" charset="0"/>
              <a:cs typeface="Times New Roman" panose="02020603050405020304" pitchFamily="18" charset="0"/>
            </a:endParaRPr>
          </a:p>
          <a:p>
            <a:pPr marL="277749" indent="-277749" defTabSz="740664">
              <a:lnSpc>
                <a:spcPct val="115000"/>
              </a:lnSpc>
              <a:buFont typeface="Symbol" panose="05050102010706020507" pitchFamily="18" charset="2"/>
              <a:buChar char=""/>
            </a:pPr>
            <a:r>
              <a:rPr lang="en-US" sz="1458" kern="100">
                <a:solidFill>
                  <a:schemeClr val="tx1"/>
                </a:solidFill>
                <a:latin typeface="Times New Roman" panose="02020603050405020304" pitchFamily="18" charset="0"/>
                <a:cs typeface="Times New Roman" panose="02020603050405020304" pitchFamily="18" charset="0"/>
              </a:rPr>
              <a:t>Số lượng ảnh được huấn luyện cũng tương đối so với những class khác.</a:t>
            </a:r>
            <a:endParaRPr lang="vi-VN" sz="1296" kern="100">
              <a:solidFill>
                <a:schemeClr val="tx1"/>
              </a:solidFill>
              <a:latin typeface="Times New Roman" panose="02020603050405020304" pitchFamily="18" charset="0"/>
              <a:cs typeface="Times New Roman" panose="02020603050405020304" pitchFamily="18" charset="0"/>
            </a:endParaRPr>
          </a:p>
          <a:p>
            <a:pPr marL="277749" indent="-277749" defTabSz="740664">
              <a:lnSpc>
                <a:spcPct val="115000"/>
              </a:lnSpc>
              <a:spcAft>
                <a:spcPts val="810"/>
              </a:spcAft>
              <a:buFont typeface="Symbol" panose="05050102010706020507" pitchFamily="18" charset="2"/>
              <a:buChar char=""/>
            </a:pPr>
            <a:r>
              <a:rPr lang="en-US" sz="1458" kern="100">
                <a:solidFill>
                  <a:schemeClr val="tx1"/>
                </a:solidFill>
                <a:latin typeface="Times New Roman" panose="02020603050405020304" pitchFamily="18" charset="0"/>
                <a:cs typeface="Times New Roman" panose="02020603050405020304" pitchFamily="18" charset="0"/>
              </a:rPr>
              <a:t>Góc độ và ánh sáng giống với trong ảnh train</a:t>
            </a:r>
            <a:r>
              <a:rPr lang="en-US" sz="1458" kern="100">
                <a:solidFill>
                  <a:schemeClr val="tx1"/>
                </a:solidFill>
                <a:latin typeface="Times New Roman" panose="02020603050405020304" pitchFamily="18" charset="0"/>
                <a:ea typeface="+mn-ea"/>
                <a:cs typeface="Times New Roman" panose="02020603050405020304" pitchFamily="18" charset="0"/>
              </a:rPr>
              <a:t>.</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xmlns="" id="{8279C7CE-CE7E-57BD-E37A-208538159B6F}"/>
              </a:ext>
            </a:extLst>
          </p:cNvPr>
          <p:cNvSpPr txBox="1"/>
          <p:nvPr/>
        </p:nvSpPr>
        <p:spPr>
          <a:xfrm>
            <a:off x="4921169" y="822991"/>
            <a:ext cx="3428072" cy="622799"/>
          </a:xfrm>
          <a:prstGeom prst="rect">
            <a:avLst/>
          </a:prstGeom>
          <a:noFill/>
        </p:spPr>
        <p:txBody>
          <a:bodyPr wrap="square">
            <a:spAutoFit/>
          </a:bodyPr>
          <a:lstStyle/>
          <a:p>
            <a:pPr defTabSz="740664">
              <a:lnSpc>
                <a:spcPct val="115000"/>
              </a:lnSpc>
              <a:spcAft>
                <a:spcPts val="810"/>
              </a:spcAft>
            </a:pPr>
            <a:r>
              <a:rPr lang="en-US" sz="3200" b="1" kern="100">
                <a:solidFill>
                  <a:schemeClr val="accent1">
                    <a:lumMod val="75000"/>
                  </a:schemeClr>
                </a:solidFill>
                <a:latin typeface="Times New Roman" panose="02020603050405020304" pitchFamily="18" charset="0"/>
                <a:ea typeface="+mn-ea"/>
                <a:cs typeface="Times New Roman" panose="02020603050405020304" pitchFamily="18" charset="0"/>
              </a:rPr>
              <a:t>Kết luận chung: </a:t>
            </a:r>
            <a:endParaRPr lang="vi-VN" sz="3200" b="1" kern="1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xmlns="" id="{BE8B3956-0D4B-CD67-C41A-82DBD733A89A}"/>
              </a:ext>
            </a:extLst>
          </p:cNvPr>
          <p:cNvSpPr txBox="1"/>
          <p:nvPr/>
        </p:nvSpPr>
        <p:spPr>
          <a:xfrm>
            <a:off x="821926" y="1753915"/>
            <a:ext cx="7818492" cy="390363"/>
          </a:xfrm>
          <a:prstGeom prst="rect">
            <a:avLst/>
          </a:prstGeom>
          <a:noFill/>
        </p:spPr>
        <p:txBody>
          <a:bodyPr wrap="square">
            <a:spAutoFit/>
          </a:bodyPr>
          <a:lstStyle/>
          <a:p>
            <a:pPr defTabSz="740664">
              <a:lnSpc>
                <a:spcPct val="115000"/>
              </a:lnSpc>
              <a:spcAft>
                <a:spcPts val="810"/>
              </a:spcAft>
            </a:pPr>
            <a:r>
              <a:rPr lang="en-US" kern="100">
                <a:solidFill>
                  <a:schemeClr val="tx1"/>
                </a:solidFill>
                <a:latin typeface="Times New Roman" panose="02020603050405020304" pitchFamily="18" charset="0"/>
                <a:ea typeface="+mn-ea"/>
                <a:cs typeface="Times New Roman" panose="02020603050405020304" pitchFamily="18" charset="0"/>
                <a:sym typeface="Wingdings" panose="05000000000000000000" pitchFamily="2" charset="2"/>
              </a:rPr>
              <a:t></a:t>
            </a:r>
            <a:r>
              <a:rPr lang="en-US" kern="100">
                <a:solidFill>
                  <a:schemeClr val="tx1"/>
                </a:solidFill>
                <a:latin typeface="Times New Roman" panose="02020603050405020304" pitchFamily="18" charset="0"/>
                <a:ea typeface="+mn-ea"/>
                <a:cs typeface="Times New Roman" panose="02020603050405020304" pitchFamily="18" charset="0"/>
              </a:rPr>
              <a:t> Mô hình dự đoán khá tốt trên những bức hình rõ ràng, có logo với độ sáng tốt.</a:t>
            </a:r>
            <a:endParaRPr lang="vi-VN" sz="2000" kern="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extBox 10">
            <a:extLst>
              <a:ext uri="{FF2B5EF4-FFF2-40B4-BE49-F238E27FC236}">
                <a16:creationId xmlns:a16="http://schemas.microsoft.com/office/drawing/2014/main" xmlns="" id="{9D20F1FB-DEDC-9557-9CA5-571EACD13CEF}"/>
              </a:ext>
            </a:extLst>
          </p:cNvPr>
          <p:cNvGraphicFramePr/>
          <p:nvPr>
            <p:extLst>
              <p:ext uri="{D42A27DB-BD31-4B8C-83A1-F6EECF244321}">
                <p14:modId xmlns:p14="http://schemas.microsoft.com/office/powerpoint/2010/main" val="3401638875"/>
              </p:ext>
            </p:extLst>
          </p:nvPr>
        </p:nvGraphicFramePr>
        <p:xfrm>
          <a:off x="821926" y="2452403"/>
          <a:ext cx="5613677" cy="3321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08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7C1F7E32-1829-D76E-0FEA-4820A1C4ADAE}"/>
              </a:ext>
            </a:extLst>
          </p:cNvPr>
          <p:cNvSpPr txBox="1"/>
          <p:nvPr/>
        </p:nvSpPr>
        <p:spPr>
          <a:xfrm>
            <a:off x="699713" y="248038"/>
            <a:ext cx="7063721" cy="1159200"/>
          </a:xfrm>
          <a:prstGeom prst="rect">
            <a:avLst/>
          </a:prstGeom>
        </p:spPr>
        <p:txBody>
          <a:bodyPr vert="horz" lIns="91440" tIns="45720" rIns="91440" bIns="45720" rtlCol="0" anchor="ctr">
            <a:normAutofit/>
          </a:bodyPr>
          <a:lstStyle/>
          <a:p>
            <a:pPr marL="342900" marR="0" lvl="0" indent="-342900">
              <a:lnSpc>
                <a:spcPct val="90000"/>
              </a:lnSpc>
              <a:spcBef>
                <a:spcPct val="0"/>
              </a:spcBef>
              <a:spcAft>
                <a:spcPts val="1000"/>
              </a:spcAft>
            </a:pPr>
            <a:r>
              <a:rPr lang="en-US" sz="4000" b="1" kern="1200">
                <a:solidFill>
                  <a:srgbClr val="FFFFFF"/>
                </a:solidFill>
                <a:effectLst/>
                <a:latin typeface="Times New Roman" panose="02020603050405020304" pitchFamily="18" charset="0"/>
                <a:ea typeface="+mj-ea"/>
                <a:cs typeface="Times New Roman" panose="02020603050405020304" pitchFamily="18" charset="0"/>
              </a:rPr>
              <a:t>Tổng quan về đồ án</a:t>
            </a:r>
            <a:endParaRPr lang="en-US" sz="4000" kern="1200">
              <a:solidFill>
                <a:srgbClr val="FFFFFF"/>
              </a:solidFill>
              <a:effectLst/>
              <a:latin typeface="Times New Roman" panose="02020603050405020304" pitchFamily="18" charset="0"/>
              <a:ea typeface="+mj-ea"/>
              <a:cs typeface="Times New Roman" panose="02020603050405020304" pitchFamily="18" charset="0"/>
            </a:endParaRPr>
          </a:p>
        </p:txBody>
      </p:sp>
      <p:sp>
        <p:nvSpPr>
          <p:cNvPr id="14" name="TextBox 13">
            <a:extLst>
              <a:ext uri="{FF2B5EF4-FFF2-40B4-BE49-F238E27FC236}">
                <a16:creationId xmlns:a16="http://schemas.microsoft.com/office/drawing/2014/main" xmlns="" id="{649C66A2-3FB8-E57A-38EA-641CA511BD0E}"/>
              </a:ext>
            </a:extLst>
          </p:cNvPr>
          <p:cNvSpPr txBox="1"/>
          <p:nvPr/>
        </p:nvSpPr>
        <p:spPr>
          <a:xfrm>
            <a:off x="8056428" y="3429000"/>
            <a:ext cx="4135571" cy="1631216"/>
          </a:xfrm>
          <a:prstGeom prst="rect">
            <a:avLst/>
          </a:prstGeom>
          <a:noFill/>
        </p:spPr>
        <p:txBody>
          <a:bodyPr wrap="square">
            <a:spAutoFit/>
          </a:bodyPr>
          <a:lstStyle/>
          <a:p>
            <a:r>
              <a:rPr lang="en-US" sz="2000">
                <a:effectLst/>
                <a:latin typeface="Times New Roman" panose="02020603050405020304" pitchFamily="18" charset="0"/>
                <a:ea typeface="Calibri" panose="020F0502020204030204" pitchFamily="34" charset="0"/>
                <a:cs typeface="Times New Roman" panose="02020603050405020304" pitchFamily="18" charset="0"/>
              </a:rPr>
              <a:t>Lợi ích: </a:t>
            </a:r>
          </a:p>
          <a:p>
            <a:pPr marL="285750" indent="-285750">
              <a:buFont typeface="Wingdings" panose="05000000000000000000" pitchFamily="2" charset="2"/>
              <a:buChar char="ü"/>
            </a:pPr>
            <a:r>
              <a:rPr lang="en-US" sz="2000">
                <a:effectLst/>
                <a:latin typeface="Times New Roman" panose="02020603050405020304" pitchFamily="18" charset="0"/>
                <a:ea typeface="Calibri" panose="020F0502020204030204" pitchFamily="34" charset="0"/>
                <a:cs typeface="Times New Roman" panose="02020603050405020304" pitchFamily="18" charset="0"/>
              </a:rPr>
              <a:t>Tăng tốc độ thanh toán</a:t>
            </a:r>
          </a:p>
          <a:p>
            <a:pPr marL="285750" indent="-285750">
              <a:buFont typeface="Wingdings" panose="05000000000000000000" pitchFamily="2" charset="2"/>
              <a:buChar char="ü"/>
            </a:pPr>
            <a:r>
              <a:rPr lang="en-US" sz="2000">
                <a:effectLst/>
                <a:latin typeface="Times New Roman" panose="02020603050405020304" pitchFamily="18" charset="0"/>
                <a:ea typeface="Calibri" panose="020F0502020204030204" pitchFamily="34" charset="0"/>
                <a:cs typeface="Times New Roman" panose="02020603050405020304" pitchFamily="18" charset="0"/>
              </a:rPr>
              <a:t>Giảm chi phí nhân lực</a:t>
            </a:r>
          </a:p>
          <a:p>
            <a:pPr marL="285750" indent="-285750">
              <a:buFont typeface="Wingdings" panose="05000000000000000000" pitchFamily="2" charset="2"/>
              <a:buChar char="ü"/>
            </a:pPr>
            <a:r>
              <a:rPr lang="en-US" sz="2000">
                <a:effectLst/>
                <a:latin typeface="Times New Roman" panose="02020603050405020304" pitchFamily="18" charset="0"/>
                <a:ea typeface="Calibri" panose="020F0502020204030204" pitchFamily="34" charset="0"/>
                <a:cs typeface="Times New Roman" panose="02020603050405020304" pitchFamily="18" charset="0"/>
              </a:rPr>
              <a:t>Nâng cao trải nghiệm người dung</a:t>
            </a:r>
          </a:p>
          <a:p>
            <a:pPr marL="285750" indent="-285750">
              <a:buFont typeface="Wingdings" panose="05000000000000000000" pitchFamily="2" charset="2"/>
              <a:buChar char="ü"/>
            </a:pPr>
            <a:r>
              <a:rPr lang="en-US" sz="2000">
                <a:effectLst/>
                <a:latin typeface="Times New Roman" panose="02020603050405020304" pitchFamily="18" charset="0"/>
                <a:ea typeface="Calibri" panose="020F0502020204030204" pitchFamily="34" charset="0"/>
                <a:cs typeface="Times New Roman" panose="02020603050405020304" pitchFamily="18" charset="0"/>
              </a:rPr>
              <a:t>Đáng tin cậy và chính xác</a:t>
            </a:r>
            <a:endParaRPr lang="en-US" sz="2000">
              <a:latin typeface="Times New Roman" panose="02020603050405020304" pitchFamily="18" charset="0"/>
              <a:cs typeface="Times New Roman" panose="02020603050405020304" pitchFamily="18" charset="0"/>
            </a:endParaRPr>
          </a:p>
        </p:txBody>
      </p:sp>
      <p:graphicFrame>
        <p:nvGraphicFramePr>
          <p:cNvPr id="24" name="TextBox 10">
            <a:extLst>
              <a:ext uri="{FF2B5EF4-FFF2-40B4-BE49-F238E27FC236}">
                <a16:creationId xmlns:a16="http://schemas.microsoft.com/office/drawing/2014/main" xmlns="" id="{FE23670C-E6DA-AF30-98AD-CE53779722AE}"/>
              </a:ext>
            </a:extLst>
          </p:cNvPr>
          <p:cNvGraphicFramePr/>
          <p:nvPr>
            <p:extLst>
              <p:ext uri="{D42A27DB-BD31-4B8C-83A1-F6EECF244321}">
                <p14:modId xmlns:p14="http://schemas.microsoft.com/office/powerpoint/2010/main" val="2804904762"/>
              </p:ext>
            </p:extLst>
          </p:nvPr>
        </p:nvGraphicFramePr>
        <p:xfrm>
          <a:off x="262551" y="1822347"/>
          <a:ext cx="7052649" cy="3374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427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B1FC3E0-F597-F510-3C41-0101847F84FC}"/>
              </a:ext>
            </a:extLst>
          </p:cNvPr>
          <p:cNvSpPr txBox="1"/>
          <p:nvPr/>
        </p:nvSpPr>
        <p:spPr>
          <a:xfrm>
            <a:off x="233128" y="1525482"/>
            <a:ext cx="6097424" cy="2322174"/>
          </a:xfrm>
          <a:prstGeom prst="rect">
            <a:avLst/>
          </a:prstGeom>
          <a:noFill/>
        </p:spPr>
        <p:txBody>
          <a:bodyPr wrap="square">
            <a:spAutoFit/>
          </a:bodyPr>
          <a:lstStyle/>
          <a:p>
            <a:pPr marL="342900" marR="0" lvl="0" indent="-342900">
              <a:lnSpc>
                <a:spcPct val="115000"/>
              </a:lnSpc>
              <a:spcBef>
                <a:spcPts val="0"/>
              </a:spcBef>
              <a:spcAft>
                <a:spcPts val="0"/>
              </a:spcAft>
              <a:buFont typeface="Times New Roman" panose="02020603050405020304" pitchFamily="18"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INPUT:</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00" smtClean="0">
                <a:effectLst/>
                <a:latin typeface="Times New Roman" panose="02020603050405020304" pitchFamily="18" charset="0"/>
                <a:ea typeface="Calibri" panose="020F0502020204030204" pitchFamily="34" charset="0"/>
                <a:cs typeface="Times New Roman" panose="02020603050405020304" pitchFamily="18" charset="0"/>
              </a:rPr>
              <a:t>Độ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phân giải tối thiểu 480p</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Video được quay trực diện sản phẩm, cách sản phẩm từ 5 -15cm</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Tất cảc sản phẩm được đặt nằm ngang, hoặc đứng tuỳ thuộc hình dạng sản phẩm (ưu tiên đặt các sản phẩm nằm ngang)</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Video không có noises, ánh sáng tốt (ISO camera &gt; 100)</a:t>
            </a:r>
            <a:endParaRPr lang="vi-V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xmlns="" id="{B27C2D69-3B9A-0FAB-9BCD-B429DAB1ADE1}"/>
              </a:ext>
            </a:extLst>
          </p:cNvPr>
          <p:cNvSpPr txBox="1"/>
          <p:nvPr/>
        </p:nvSpPr>
        <p:spPr>
          <a:xfrm>
            <a:off x="6171063" y="1525482"/>
            <a:ext cx="6097424" cy="3406061"/>
          </a:xfrm>
          <a:prstGeom prst="rect">
            <a:avLst/>
          </a:prstGeom>
          <a:noFill/>
        </p:spPr>
        <p:txBody>
          <a:bodyPr wrap="square">
            <a:spAutoFit/>
          </a:bodyPr>
          <a:lstStyle/>
          <a:p>
            <a:pPr marL="342900" marR="0" lvl="0" indent="-342900">
              <a:lnSpc>
                <a:spcPct val="115000"/>
              </a:lnSpc>
              <a:spcBef>
                <a:spcPts val="0"/>
              </a:spcBef>
              <a:spcAft>
                <a:spcPts val="0"/>
              </a:spcAft>
              <a:buFont typeface="Times New Roman" panose="02020603050405020304" pitchFamily="18"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OUTPUT:</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Video đầu vào với các thông tin được hiển thị trên video cụ thể như sau:</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15000"/>
              </a:lnSpc>
              <a:spcBef>
                <a:spcPts val="0"/>
              </a:spcBef>
              <a:spcAft>
                <a:spcPts val="0"/>
              </a:spcAft>
              <a:buFont typeface="Courier New" panose="02070309020205020404" pitchFamily="49" charset="0"/>
              <a:buChar char="o"/>
            </a:pPr>
            <a:r>
              <a:rPr lang="en-US" sz="1800" kern="100" smtClean="0">
                <a:effectLst/>
                <a:latin typeface="Times New Roman" panose="02020603050405020304" pitchFamily="18" charset="0"/>
                <a:ea typeface="Calibri" panose="020F0502020204030204" pitchFamily="34" charset="0"/>
                <a:cs typeface="Times New Roman" panose="02020603050405020304" pitchFamily="18" charset="0"/>
              </a:rPr>
              <a:t>Bbox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bao quanh các sản phẩm được nhận diện đi kèm với tên sản phẩm+chỉ số biểu thị độ chính xác của sản phẩm nhận diện</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15000"/>
              </a:lnSpc>
              <a:spcBef>
                <a:spcPts val="0"/>
              </a:spcBef>
              <a:spcAft>
                <a:spcPts val="100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Tên sản phẩm, tổng số lượng, tổng giá sản phẩm được nhận diện.</a:t>
            </a:r>
          </a:p>
          <a:p>
            <a:pPr marL="285750" indent="-285750">
              <a:lnSpc>
                <a:spcPct val="115000"/>
              </a:lnSpc>
              <a:spcAft>
                <a:spcPts val="1000"/>
              </a:spcAft>
              <a:buFont typeface="Courier New" panose="02070309020205020404" pitchFamily="49" charset="0"/>
              <a:buChar char="o"/>
            </a:pPr>
            <a:r>
              <a:rPr lang="en-US" sz="1800">
                <a:effectLst/>
                <a:latin typeface="Times New Roman" panose="02020603050405020304" pitchFamily="18" charset="0"/>
                <a:ea typeface="Calibri" panose="020F0502020204030204" pitchFamily="34" charset="0"/>
              </a:rPr>
              <a:t>Bill thanh toán format file text, có tổng giá khách hàng phải thanh toán</a:t>
            </a:r>
            <a:r>
              <a:rPr lang="en-US" kern="100">
                <a:latin typeface="Times New Roman" panose="02020603050405020304" pitchFamily="18" charset="0"/>
                <a:ea typeface="Calibri" panose="020F0502020204030204" pitchFamily="34" charset="0"/>
                <a:cs typeface="Times New Roman" panose="02020603050405020304" pitchFamily="18" charset="0"/>
              </a:rPr>
              <a:t>.</a:t>
            </a:r>
            <a:endParaRPr lang="en-US"/>
          </a:p>
        </p:txBody>
      </p:sp>
      <p:sp>
        <p:nvSpPr>
          <p:cNvPr id="11" name="TextBox 10">
            <a:extLst>
              <a:ext uri="{FF2B5EF4-FFF2-40B4-BE49-F238E27FC236}">
                <a16:creationId xmlns:a16="http://schemas.microsoft.com/office/drawing/2014/main" xmlns="" id="{F8D2FD58-1F7C-97FC-BA58-AFE5DFEC5467}"/>
              </a:ext>
            </a:extLst>
          </p:cNvPr>
          <p:cNvSpPr txBox="1"/>
          <p:nvPr/>
        </p:nvSpPr>
        <p:spPr>
          <a:xfrm>
            <a:off x="2888805" y="481912"/>
            <a:ext cx="6102350" cy="622799"/>
          </a:xfrm>
          <a:prstGeom prst="rect">
            <a:avLst/>
          </a:prstGeom>
          <a:noFill/>
        </p:spPr>
        <p:txBody>
          <a:bodyPr wrap="square">
            <a:spAutoFit/>
          </a:bodyPr>
          <a:lstStyle/>
          <a:p>
            <a:pPr marR="0" lvl="0">
              <a:lnSpc>
                <a:spcPct val="115000"/>
              </a:lnSpc>
              <a:spcBef>
                <a:spcPts val="0"/>
              </a:spcBef>
              <a:spcAft>
                <a:spcPts val="1000"/>
              </a:spcAft>
            </a:pP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Mô tả Input và Output của bài toán</a:t>
            </a:r>
            <a:endParaRPr lang="vi-VN" sz="28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755745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2A6F700-81F2-1648-46B0-03F0401F810B}"/>
              </a:ext>
            </a:extLst>
          </p:cNvPr>
          <p:cNvSpPr txBox="1"/>
          <p:nvPr/>
        </p:nvSpPr>
        <p:spPr>
          <a:xfrm>
            <a:off x="630936" y="639520"/>
            <a:ext cx="3429000" cy="1719072"/>
          </a:xfrm>
          <a:prstGeom prst="rect">
            <a:avLst/>
          </a:prstGeom>
        </p:spPr>
        <p:txBody>
          <a:bodyPr vert="horz" lIns="91440" tIns="45720" rIns="91440" bIns="45720" rtlCol="0" anchor="b">
            <a:normAutofit fontScale="92500"/>
          </a:bodyPr>
          <a:lstStyle/>
          <a:p>
            <a:pPr marR="0" lvl="0">
              <a:lnSpc>
                <a:spcPct val="90000"/>
              </a:lnSpc>
              <a:spcBef>
                <a:spcPct val="0"/>
              </a:spcBef>
              <a:spcAft>
                <a:spcPts val="1000"/>
              </a:spcAft>
            </a:pPr>
            <a:r>
              <a:rPr lang="en-US" sz="5000" b="1" kern="1200">
                <a:solidFill>
                  <a:schemeClr val="tx1"/>
                </a:solidFill>
                <a:effectLst/>
                <a:latin typeface="Times New Roman" panose="02020603050405020304" pitchFamily="18" charset="0"/>
                <a:ea typeface="+mj-ea"/>
                <a:cs typeface="Times New Roman" panose="02020603050405020304" pitchFamily="18" charset="0"/>
              </a:rPr>
              <a:t>Các nghiên cứu đi trước</a:t>
            </a:r>
            <a:endParaRPr lang="en-US" sz="5000" kern="1200">
              <a:solidFill>
                <a:schemeClr val="tx1"/>
              </a:solidFill>
              <a:effectLst/>
              <a:latin typeface="Times New Roman" panose="02020603050405020304" pitchFamily="18" charset="0"/>
              <a:ea typeface="+mj-ea"/>
              <a:cs typeface="Times New Roman" panose="02020603050405020304" pitchFamily="18" charset="0"/>
            </a:endParaRPr>
          </a:p>
        </p:txBody>
      </p:sp>
      <p:sp>
        <p:nvSpPr>
          <p:cNvPr id="28"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2BA1B243-B642-04DB-C9CD-BFB63583A913}"/>
              </a:ext>
            </a:extLst>
          </p:cNvPr>
          <p:cNvSpPr txBox="1"/>
          <p:nvPr/>
        </p:nvSpPr>
        <p:spPr>
          <a:xfrm>
            <a:off x="299103" y="2807208"/>
            <a:ext cx="4084890" cy="3410712"/>
          </a:xfrm>
          <a:prstGeom prst="rect">
            <a:avLst/>
          </a:prstGeom>
        </p:spPr>
        <p:txBody>
          <a:bodyPr vert="horz" lIns="91440" tIns="45720" rIns="91440" bIns="45720" rtlCol="0" anchor="t">
            <a:normAutofit/>
          </a:bodyPr>
          <a:lstStyle/>
          <a:p>
            <a:pPr marL="342900" marR="0" lvl="0" indent="-228600">
              <a:lnSpc>
                <a:spcPct val="90000"/>
              </a:lnSpc>
              <a:spcBef>
                <a:spcPts val="0"/>
              </a:spcBef>
              <a:spcAft>
                <a:spcPts val="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Deep Learning for Retail Product Recognition: Challenges and Techniques:</a:t>
            </a:r>
          </a:p>
          <a:p>
            <a:pPr marL="342900" marR="0" lvl="0" indent="-228600">
              <a:lnSpc>
                <a:spcPct val="90000"/>
              </a:lnSpc>
              <a:spcBef>
                <a:spcPts val="0"/>
              </a:spcBef>
              <a:spcAft>
                <a:spcPts val="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Theo bài báo:</a:t>
            </a:r>
          </a:p>
          <a:p>
            <a:pPr marL="342900" marR="0" lvl="0" indent="-228600">
              <a:lnSpc>
                <a:spcPct val="90000"/>
              </a:lnSpc>
              <a:spcBef>
                <a:spcPts val="0"/>
              </a:spcBef>
              <a:spcAft>
                <a:spcPts val="100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Những nhà nghiên cứu đã áp dụng nhiều kỹ thuật vào những bộ dataset khác nhau để đánh giá hiệu quả của chúng. Những bộ dữ liệu GroZi-120, Grozi-320k, COCO, Freiburg Grocery Dataset, Cigarette Dataset, Grocery Store Dataset, GP181 Dataset, D2S Dataset và RPC Dataset sẽ được dùng để train và đánh giá qua các kỹ thuật khác nhau gồm: Mask R-CNN, FCIS, Faster R-CNN, RetinaNet. Bảng kết quả thu được như sau:</a:t>
            </a:r>
          </a:p>
        </p:txBody>
      </p:sp>
      <p:graphicFrame>
        <p:nvGraphicFramePr>
          <p:cNvPr id="7" name="Table 6">
            <a:extLst>
              <a:ext uri="{FF2B5EF4-FFF2-40B4-BE49-F238E27FC236}">
                <a16:creationId xmlns:a16="http://schemas.microsoft.com/office/drawing/2014/main" xmlns="" id="{D64CBF30-5F23-0BC0-D81E-9E06286F3194}"/>
              </a:ext>
            </a:extLst>
          </p:cNvPr>
          <p:cNvGraphicFramePr>
            <a:graphicFrameLocks noGrp="1"/>
          </p:cNvGraphicFramePr>
          <p:nvPr>
            <p:extLst>
              <p:ext uri="{D42A27DB-BD31-4B8C-83A1-F6EECF244321}">
                <p14:modId xmlns:p14="http://schemas.microsoft.com/office/powerpoint/2010/main" val="3370059258"/>
              </p:ext>
            </p:extLst>
          </p:nvPr>
        </p:nvGraphicFramePr>
        <p:xfrm>
          <a:off x="4654296" y="1582187"/>
          <a:ext cx="6903722" cy="3693628"/>
        </p:xfrm>
        <a:graphic>
          <a:graphicData uri="http://schemas.openxmlformats.org/drawingml/2006/table">
            <a:tbl>
              <a:tblPr firstRow="1" firstCol="1" bandRow="1">
                <a:noFill/>
                <a:tableStyleId>{5C22544A-7EE6-4342-B048-85BDC9FD1C3A}</a:tableStyleId>
              </a:tblPr>
              <a:tblGrid>
                <a:gridCol w="2231164">
                  <a:extLst>
                    <a:ext uri="{9D8B030D-6E8A-4147-A177-3AD203B41FA5}">
                      <a16:colId xmlns:a16="http://schemas.microsoft.com/office/drawing/2014/main" xmlns="" val="2147842914"/>
                    </a:ext>
                  </a:extLst>
                </a:gridCol>
                <a:gridCol w="1348876">
                  <a:extLst>
                    <a:ext uri="{9D8B030D-6E8A-4147-A177-3AD203B41FA5}">
                      <a16:colId xmlns:a16="http://schemas.microsoft.com/office/drawing/2014/main" xmlns="" val="1203358895"/>
                    </a:ext>
                  </a:extLst>
                </a:gridCol>
                <a:gridCol w="1661841">
                  <a:extLst>
                    <a:ext uri="{9D8B030D-6E8A-4147-A177-3AD203B41FA5}">
                      <a16:colId xmlns:a16="http://schemas.microsoft.com/office/drawing/2014/main" xmlns="" val="846078962"/>
                    </a:ext>
                  </a:extLst>
                </a:gridCol>
                <a:gridCol w="1661841">
                  <a:extLst>
                    <a:ext uri="{9D8B030D-6E8A-4147-A177-3AD203B41FA5}">
                      <a16:colId xmlns:a16="http://schemas.microsoft.com/office/drawing/2014/main" xmlns="" val="811275484"/>
                    </a:ext>
                  </a:extLst>
                </a:gridCol>
              </a:tblGrid>
              <a:tr h="1059628">
                <a:tc>
                  <a:txBody>
                    <a:bodyPr/>
                    <a:lstStyle/>
                    <a:p>
                      <a:pPr marL="0" marR="0">
                        <a:lnSpc>
                          <a:spcPct val="115000"/>
                        </a:lnSpc>
                        <a:spcBef>
                          <a:spcPts val="0"/>
                        </a:spcBef>
                        <a:spcAft>
                          <a:spcPts val="0"/>
                        </a:spcAft>
                      </a:pPr>
                      <a:r>
                        <a:rPr lang="en-US" sz="2000" b="0" kern="100" cap="none" spc="60">
                          <a:solidFill>
                            <a:schemeClr val="bg1"/>
                          </a:solidFill>
                          <a:effectLst/>
                        </a:rPr>
                        <a:t>Approaches</a:t>
                      </a:r>
                      <a:endParaRPr lang="vi-VN" sz="2000" b="0" kern="100" cap="none" spc="6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nchor="ctr">
                    <a:lnL w="12700" cmpd="sng">
                      <a:noFill/>
                    </a:lnL>
                    <a:lnR w="12700" cmpd="sng">
                      <a:noFill/>
                      <a:prstDash val="solid"/>
                    </a:lnR>
                    <a:lnT w="19050" cap="flat" cmpd="sng" algn="ctr">
                      <a:noFill/>
                      <a:prstDash val="solid"/>
                    </a:lnT>
                    <a:lnB w="12700" cmpd="sng">
                      <a:noFill/>
                      <a:prstDash val="solid"/>
                    </a:lnB>
                    <a:solidFill>
                      <a:schemeClr val="accent1"/>
                    </a:solidFill>
                  </a:tcPr>
                </a:tc>
                <a:tc>
                  <a:txBody>
                    <a:bodyPr/>
                    <a:lstStyle/>
                    <a:p>
                      <a:pPr marL="0" marR="0">
                        <a:lnSpc>
                          <a:spcPct val="115000"/>
                        </a:lnSpc>
                        <a:spcBef>
                          <a:spcPts val="0"/>
                        </a:spcBef>
                        <a:spcAft>
                          <a:spcPts val="0"/>
                        </a:spcAft>
                      </a:pPr>
                      <a:r>
                        <a:rPr lang="en-US" sz="2000" b="0" kern="100" cap="none" spc="60">
                          <a:solidFill>
                            <a:schemeClr val="bg1"/>
                          </a:solidFill>
                          <a:effectLst/>
                        </a:rPr>
                        <a:t>mAP (%)</a:t>
                      </a:r>
                      <a:endParaRPr lang="vi-VN" sz="2000" b="0" kern="100" cap="none" spc="6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tc>
                  <a:txBody>
                    <a:bodyPr/>
                    <a:lstStyle/>
                    <a:p>
                      <a:pPr marL="0" marR="0">
                        <a:lnSpc>
                          <a:spcPct val="115000"/>
                        </a:lnSpc>
                        <a:spcBef>
                          <a:spcPts val="0"/>
                        </a:spcBef>
                        <a:spcAft>
                          <a:spcPts val="0"/>
                        </a:spcAft>
                      </a:pPr>
                      <a:r>
                        <a:rPr lang="en-US" sz="2000" b="0" kern="100" cap="none" spc="60">
                          <a:solidFill>
                            <a:schemeClr val="bg1"/>
                          </a:solidFill>
                          <a:effectLst/>
                        </a:rPr>
                        <a:t>mAP50 (%)</a:t>
                      </a:r>
                      <a:endParaRPr lang="vi-VN" sz="2000" b="0" kern="100" cap="none" spc="6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tc>
                  <a:txBody>
                    <a:bodyPr/>
                    <a:lstStyle/>
                    <a:p>
                      <a:pPr marL="0" marR="0">
                        <a:lnSpc>
                          <a:spcPct val="115000"/>
                        </a:lnSpc>
                        <a:spcBef>
                          <a:spcPts val="0"/>
                        </a:spcBef>
                        <a:spcAft>
                          <a:spcPts val="0"/>
                        </a:spcAft>
                      </a:pPr>
                      <a:r>
                        <a:rPr lang="en-US" sz="2000" b="0" kern="100" cap="none" spc="60">
                          <a:solidFill>
                            <a:schemeClr val="bg1"/>
                          </a:solidFill>
                          <a:effectLst/>
                        </a:rPr>
                        <a:t>mAP75 (%)</a:t>
                      </a:r>
                      <a:endParaRPr lang="vi-VN" sz="2000" b="0" kern="100" cap="none" spc="6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extLst>
                  <a:ext uri="{0D108BD9-81ED-4DB2-BD59-A6C34878D82A}">
                    <a16:rowId xmlns:a16="http://schemas.microsoft.com/office/drawing/2014/main" xmlns="" val="4145908853"/>
                  </a:ext>
                </a:extLst>
              </a:tr>
              <a:tr h="658500">
                <a:tc>
                  <a:txBody>
                    <a:bodyPr/>
                    <a:lstStyle/>
                    <a:p>
                      <a:pPr marL="0" marR="0">
                        <a:lnSpc>
                          <a:spcPct val="115000"/>
                        </a:lnSpc>
                        <a:spcBef>
                          <a:spcPts val="0"/>
                        </a:spcBef>
                        <a:spcAft>
                          <a:spcPts val="0"/>
                        </a:spcAft>
                      </a:pPr>
                      <a:r>
                        <a:rPr lang="en-US" sz="1800" b="1" kern="100" cap="none" spc="0">
                          <a:solidFill>
                            <a:schemeClr val="tx1"/>
                          </a:solidFill>
                          <a:effectLst/>
                        </a:rPr>
                        <a:t>Mask R-CNN</a:t>
                      </a:r>
                      <a:endParaRPr lang="vi-VN"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800" kern="100" cap="none" spc="0">
                          <a:solidFill>
                            <a:schemeClr val="tx1"/>
                          </a:solidFill>
                          <a:effectLst/>
                        </a:rPr>
                        <a:t>78.3</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800" kern="100" cap="none" spc="0">
                          <a:solidFill>
                            <a:schemeClr val="tx1"/>
                          </a:solidFill>
                          <a:effectLst/>
                        </a:rPr>
                        <a:t>89.8</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800" kern="100" cap="none" spc="0">
                          <a:solidFill>
                            <a:schemeClr val="tx1"/>
                          </a:solidFill>
                          <a:effectLst/>
                        </a:rPr>
                        <a:t>84.9</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xmlns="" val="200128593"/>
                  </a:ext>
                </a:extLst>
              </a:tr>
              <a:tr h="658500">
                <a:tc>
                  <a:txBody>
                    <a:bodyPr/>
                    <a:lstStyle/>
                    <a:p>
                      <a:pPr marL="0" marR="0">
                        <a:lnSpc>
                          <a:spcPct val="115000"/>
                        </a:lnSpc>
                        <a:spcBef>
                          <a:spcPts val="0"/>
                        </a:spcBef>
                        <a:spcAft>
                          <a:spcPts val="0"/>
                        </a:spcAft>
                      </a:pPr>
                      <a:r>
                        <a:rPr lang="en-US" sz="1800" b="1" kern="100" cap="none" spc="0">
                          <a:solidFill>
                            <a:schemeClr val="tx1"/>
                          </a:solidFill>
                          <a:effectLst/>
                        </a:rPr>
                        <a:t>FCIS</a:t>
                      </a:r>
                      <a:endParaRPr lang="vi-VN"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800" kern="100" cap="none" spc="0">
                          <a:solidFill>
                            <a:schemeClr val="tx1"/>
                          </a:solidFill>
                          <a:effectLst/>
                        </a:rPr>
                        <a:t>68.3</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800" kern="100" cap="none" spc="0">
                          <a:solidFill>
                            <a:schemeClr val="tx1"/>
                          </a:solidFill>
                          <a:effectLst/>
                        </a:rPr>
                        <a:t>88.5</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800" kern="100" cap="none" spc="0">
                          <a:solidFill>
                            <a:schemeClr val="tx1"/>
                          </a:solidFill>
                          <a:effectLst/>
                        </a:rPr>
                        <a:t>80.9</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1445899004"/>
                  </a:ext>
                </a:extLst>
              </a:tr>
              <a:tr h="658500">
                <a:tc>
                  <a:txBody>
                    <a:bodyPr/>
                    <a:lstStyle/>
                    <a:p>
                      <a:pPr marL="0" marR="0">
                        <a:lnSpc>
                          <a:spcPct val="115000"/>
                        </a:lnSpc>
                        <a:spcBef>
                          <a:spcPts val="0"/>
                        </a:spcBef>
                        <a:spcAft>
                          <a:spcPts val="0"/>
                        </a:spcAft>
                      </a:pPr>
                      <a:r>
                        <a:rPr lang="en-US" sz="1800" b="1" kern="100" cap="none" spc="0">
                          <a:solidFill>
                            <a:schemeClr val="tx1"/>
                          </a:solidFill>
                          <a:effectLst/>
                        </a:rPr>
                        <a:t>Faster R-CNN</a:t>
                      </a:r>
                      <a:endParaRPr lang="vi-VN"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800" kern="100" cap="none" spc="0">
                          <a:solidFill>
                            <a:schemeClr val="tx1"/>
                          </a:solidFill>
                          <a:effectLst/>
                        </a:rPr>
                        <a:t>78.0</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800" kern="100" cap="none" spc="0">
                          <a:solidFill>
                            <a:schemeClr val="tx1"/>
                          </a:solidFill>
                          <a:effectLst/>
                        </a:rPr>
                        <a:t>90.3</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800" kern="100" cap="none" spc="0">
                          <a:solidFill>
                            <a:schemeClr val="tx1"/>
                          </a:solidFill>
                          <a:effectLst/>
                        </a:rPr>
                        <a:t>84.8</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xmlns="" val="4267247969"/>
                  </a:ext>
                </a:extLst>
              </a:tr>
              <a:tr h="658500">
                <a:tc>
                  <a:txBody>
                    <a:bodyPr/>
                    <a:lstStyle/>
                    <a:p>
                      <a:pPr marL="0" marR="0">
                        <a:lnSpc>
                          <a:spcPct val="115000"/>
                        </a:lnSpc>
                        <a:spcBef>
                          <a:spcPts val="0"/>
                        </a:spcBef>
                        <a:spcAft>
                          <a:spcPts val="0"/>
                        </a:spcAft>
                      </a:pPr>
                      <a:r>
                        <a:rPr lang="en-US" sz="1800" b="1" kern="100" cap="none" spc="0">
                          <a:solidFill>
                            <a:schemeClr val="tx1"/>
                          </a:solidFill>
                          <a:effectLst/>
                        </a:rPr>
                        <a:t>RetinaNet</a:t>
                      </a:r>
                      <a:endParaRPr lang="vi-VN"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800" kern="100" cap="none" spc="0">
                          <a:solidFill>
                            <a:schemeClr val="tx1"/>
                          </a:solidFill>
                          <a:effectLst/>
                        </a:rPr>
                        <a:t>80.1</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800" kern="100" cap="none" spc="0">
                          <a:solidFill>
                            <a:schemeClr val="tx1"/>
                          </a:solidFill>
                          <a:effectLst/>
                        </a:rPr>
                        <a:t>89.6</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800" kern="100" cap="none" spc="0">
                          <a:solidFill>
                            <a:schemeClr val="tx1"/>
                          </a:solidFill>
                          <a:effectLst/>
                        </a:rPr>
                        <a:t>84.5</a:t>
                      </a:r>
                      <a:endParaRPr lang="vi-VN"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674" marR="329619" marT="117118" marB="20051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2008821718"/>
                  </a:ext>
                </a:extLst>
              </a:tr>
            </a:tbl>
          </a:graphicData>
        </a:graphic>
      </p:graphicFrame>
    </p:spTree>
    <p:extLst>
      <p:ext uri="{BB962C8B-B14F-4D97-AF65-F5344CB8AC3E}">
        <p14:creationId xmlns:p14="http://schemas.microsoft.com/office/powerpoint/2010/main" val="284871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65D4C915-BFE1-E1D6-4727-9D0572849F44}"/>
              </a:ext>
            </a:extLst>
          </p:cNvPr>
          <p:cNvSpPr txBox="1"/>
          <p:nvPr/>
        </p:nvSpPr>
        <p:spPr>
          <a:xfrm>
            <a:off x="3286570" y="341900"/>
            <a:ext cx="6097424" cy="622799"/>
          </a:xfrm>
          <a:prstGeom prst="rect">
            <a:avLst/>
          </a:prstGeom>
          <a:noFill/>
        </p:spPr>
        <p:txBody>
          <a:bodyPr wrap="square">
            <a:spAutoFit/>
          </a:bodyPr>
          <a:lstStyle/>
          <a:p>
            <a:pPr marL="342900" marR="0" lvl="0" indent="-342900">
              <a:lnSpc>
                <a:spcPct val="115000"/>
              </a:lnSpc>
              <a:spcBef>
                <a:spcPts val="0"/>
              </a:spcBef>
              <a:spcAft>
                <a:spcPts val="0"/>
              </a:spcAft>
              <a:buFont typeface="Times New Roman" panose="02020603050405020304" pitchFamily="18" charset="0"/>
              <a:buChar char="-"/>
            </a:pPr>
            <a:r>
              <a:rPr lang="en-US" sz="32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Tổng kết của bài báo nghiên cứu:</a:t>
            </a:r>
            <a:endParaRPr lang="vi-VN" sz="28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7BF3BFF9-FA5D-FBA7-0469-2EE9C41F3B81}"/>
              </a:ext>
            </a:extLst>
          </p:cNvPr>
          <p:cNvSpPr txBox="1"/>
          <p:nvPr/>
        </p:nvSpPr>
        <p:spPr>
          <a:xfrm>
            <a:off x="590370" y="2389675"/>
            <a:ext cx="5019592" cy="1047979"/>
          </a:xfrm>
          <a:prstGeom prst="rect">
            <a:avLst/>
          </a:prstGeom>
          <a:noFill/>
        </p:spPr>
        <p:txBody>
          <a:bodyPr wrap="square">
            <a:spAutoFit/>
          </a:bodyPr>
          <a:lstStyle/>
          <a:p>
            <a:pPr marL="342900" marR="0" lvl="0" indent="-342900">
              <a:lnSpc>
                <a:spcPct val="115000"/>
              </a:lnSpc>
              <a:spcBef>
                <a:spcPts val="0"/>
              </a:spcBef>
              <a:spcAft>
                <a:spcPts val="0"/>
              </a:spcAft>
              <a:buFont typeface="Courier New" panose="02070309020205020404" pitchFamily="49" charset="0"/>
              <a:buChar char="o"/>
            </a:pPr>
            <a:r>
              <a:rPr lang="en-US" sz="1800" kern="100" smtClean="0">
                <a:effectLst/>
                <a:latin typeface="Times New Roman" panose="02020603050405020304" pitchFamily="18" charset="0"/>
                <a:ea typeface="Calibri" panose="020F0502020204030204" pitchFamily="34" charset="0"/>
                <a:cs typeface="Times New Roman" panose="02020603050405020304" pitchFamily="18" charset="0"/>
              </a:rPr>
              <a:t>Hạn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chế về dữ liệu</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Biến thể nội thủy tinh (các sản phẩm có thủy tinh có sự phản xạ từ môi trường xung quanh</a:t>
            </a:r>
            <a:r>
              <a:rPr lang="en-US" sz="1800" kern="1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xmlns="" id="{24FD990A-9B19-0B9E-5434-6F5A39AEF839}"/>
              </a:ext>
            </a:extLst>
          </p:cNvPr>
          <p:cNvSpPr txBox="1"/>
          <p:nvPr/>
        </p:nvSpPr>
        <p:spPr>
          <a:xfrm>
            <a:off x="300884" y="2069597"/>
            <a:ext cx="6097424" cy="423834"/>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Thách thức:</a:t>
            </a:r>
            <a:endParaRPr lang="vi-VN"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xmlns="" id="{DA344747-5350-0CD1-E627-CD71CF7EB329}"/>
              </a:ext>
            </a:extLst>
          </p:cNvPr>
          <p:cNvSpPr txBox="1"/>
          <p:nvPr/>
        </p:nvSpPr>
        <p:spPr>
          <a:xfrm>
            <a:off x="1323178" y="5368205"/>
            <a:ext cx="8573568" cy="1027782"/>
          </a:xfrm>
          <a:prstGeom prst="rect">
            <a:avLst/>
          </a:prstGeom>
          <a:noFill/>
        </p:spPr>
        <p:txBody>
          <a:bodyPr wrap="square">
            <a:spAutoFit/>
          </a:bodyPr>
          <a:lstStyle/>
          <a:p>
            <a:pPr marL="342900" marR="0" lvl="0" indent="-342900">
              <a:lnSpc>
                <a:spcPct val="115000"/>
              </a:lnSpc>
              <a:spcBef>
                <a:spcPts val="0"/>
              </a:spcBef>
              <a:spcAft>
                <a:spcPts val="1000"/>
              </a:spcAft>
              <a:buFont typeface="Times New Roman" panose="02020603050405020304" pitchFamily="18" charset="0"/>
              <a:buChar char="-"/>
            </a:pPr>
            <a:r>
              <a:rPr lang="en-US" sz="1800" kern="1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Nhận xét từ bài báo: Bài báo có đề cập đến việc YOLO9000 đã cung cấp một phương pháp có thể phát hiện 9000 lớp đối tượng, nhưng không khả thi trong trường hợp phát hiện sản phẩm vì chi phí chú thích cao.</a:t>
            </a:r>
            <a:endParaRPr lang="vi-VN" sz="1600" kern="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xmlns="" id="{D1D57017-5E35-3162-A62D-9F788BBD3535}"/>
              </a:ext>
            </a:extLst>
          </p:cNvPr>
          <p:cNvSpPr txBox="1"/>
          <p:nvPr/>
        </p:nvSpPr>
        <p:spPr>
          <a:xfrm>
            <a:off x="6212973" y="2303649"/>
            <a:ext cx="5408596" cy="2620526"/>
          </a:xfrm>
          <a:prstGeom prst="rect">
            <a:avLst/>
          </a:prstGeom>
          <a:noFill/>
        </p:spPr>
        <p:txBody>
          <a:bodyPr wrap="square">
            <a:spAutoFit/>
          </a:bodyPr>
          <a:lstStyle/>
          <a:p>
            <a:pPr marL="342900" marR="0" lvl="0" indent="-342900">
              <a:lnSpc>
                <a:spcPct val="115000"/>
              </a:lnSpc>
              <a:spcBef>
                <a:spcPts val="0"/>
              </a:spcBef>
              <a:spcAft>
                <a:spcPts val="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Generating data with deep neural networks</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Graph neural networks with deep learning</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Cross-domain recognition with transfer learning</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Joint feature learning from text information on packaging</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Incremental learning with the CNN</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Courier New" panose="02070309020205020404" pitchFamily="49" charset="0"/>
              <a:buChar char="o"/>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The regression-based object detection methods for retail product recognition</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xmlns="" id="{22CF8C3F-D373-F86C-8168-3FB28D91C983}"/>
              </a:ext>
            </a:extLst>
          </p:cNvPr>
          <p:cNvSpPr txBox="1"/>
          <p:nvPr/>
        </p:nvSpPr>
        <p:spPr>
          <a:xfrm>
            <a:off x="5899448" y="1978252"/>
            <a:ext cx="6217064" cy="423834"/>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Các kỹ thuật đã sử dụng trong nghiên cứu:</a:t>
            </a:r>
            <a:endParaRPr lang="vi-VN"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964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EC5EA33-5EE4-0932-A794-7D348929990E}"/>
              </a:ext>
            </a:extLst>
          </p:cNvPr>
          <p:cNvSpPr>
            <a:spLocks noGrp="1"/>
          </p:cNvSpPr>
          <p:nvPr>
            <p:ph type="title"/>
          </p:nvPr>
        </p:nvSpPr>
        <p:spPr>
          <a:xfrm>
            <a:off x="1371599" y="294538"/>
            <a:ext cx="9895951" cy="1033669"/>
          </a:xfrm>
        </p:spPr>
        <p:txBody>
          <a:bodyPr>
            <a:normAutofit/>
          </a:bodyPr>
          <a:lstStyle/>
          <a:p>
            <a:pPr algn="ctr"/>
            <a:r>
              <a:rPr lang="en-US" sz="3200" b="1"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Xây dựng dataset</a:t>
            </a:r>
            <a:r>
              <a:rPr lang="vi-VN" sz="32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r>
            <a:br>
              <a:rPr lang="vi-VN" sz="32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320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61073F4A-D874-1758-58DA-807BA5376740}"/>
              </a:ext>
            </a:extLst>
          </p:cNvPr>
          <p:cNvSpPr txBox="1"/>
          <p:nvPr/>
        </p:nvSpPr>
        <p:spPr>
          <a:xfrm>
            <a:off x="459350" y="2116295"/>
            <a:ext cx="6097424" cy="390684"/>
          </a:xfrm>
          <a:prstGeom prst="rect">
            <a:avLst/>
          </a:prstGeom>
          <a:noFill/>
        </p:spPr>
        <p:txBody>
          <a:bodyPr wrap="square">
            <a:spAutoFit/>
          </a:bodyPr>
          <a:lstStyle/>
          <a:p>
            <a:pPr marL="342900" marR="0" lvl="0" indent="-342900">
              <a:lnSpc>
                <a:spcPct val="115000"/>
              </a:lnSpc>
              <a:spcBef>
                <a:spcPts val="0"/>
              </a:spcBef>
              <a:spcAft>
                <a:spcPts val="1000"/>
              </a:spcAft>
              <a:buFont typeface="Times New Roman" panose="02020603050405020304" pitchFamily="18"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Dataset được nhóm xây dựng thủ công.</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xmlns="" id="{574DA098-9360-467C-C221-A408E6410804}"/>
              </a:ext>
            </a:extLst>
          </p:cNvPr>
          <p:cNvSpPr txBox="1"/>
          <p:nvPr/>
        </p:nvSpPr>
        <p:spPr>
          <a:xfrm>
            <a:off x="459349" y="2580656"/>
            <a:ext cx="7001129" cy="2939074"/>
          </a:xfrm>
          <a:prstGeom prst="rect">
            <a:avLst/>
          </a:prstGeom>
          <a:noFill/>
        </p:spPr>
        <p:txBody>
          <a:bodyPr wrap="square">
            <a:spAutoFit/>
          </a:bodyPr>
          <a:lstStyle/>
          <a:p>
            <a:pPr marL="342900" marR="0" lvl="0" indent="-342900">
              <a:lnSpc>
                <a:spcPct val="115000"/>
              </a:lnSpc>
              <a:spcBef>
                <a:spcPts val="0"/>
              </a:spcBef>
              <a:spcAft>
                <a:spcPts val="0"/>
              </a:spcAft>
              <a:buFont typeface="Times New Roman" panose="02020603050405020304" pitchFamily="18"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Nguyên nhân:</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Những bộ dữ liệu có sẵn chưa phù hợp với yêu cầu và mục tiêu của bài toán là nhận diện sản phẩm. Nguyên nhân là do các sản phẩm được bán phổ biến ở các tạp hóa và siêu thị ở Việt Nam không được xuất hiên nhiều và cũng như điều kiện background của sản phẩm chưa phù hợp với bài toán.</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Dữ liệu chụp thủ công dễ kiểm soát theo yêu cầu của nhóm. Việc sản phẩm được chụp quy định của bài toán sẽ giúp model dễ huấn luyện và cho những kết quả cao hơn.</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63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xmlns="" id="{3E2B244A-3B3B-0D60-B54D-B26F43FF71B7}"/>
              </a:ext>
            </a:extLst>
          </p:cNvPr>
          <p:cNvSpPr txBox="1">
            <a:spLocks/>
          </p:cNvSpPr>
          <p:nvPr/>
        </p:nvSpPr>
        <p:spPr>
          <a:xfrm>
            <a:off x="1285638" y="339610"/>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kern="100">
                <a:solidFill>
                  <a:schemeClr val="bg1"/>
                </a:solidFill>
                <a:latin typeface="Times New Roman" panose="02020603050405020304" pitchFamily="18" charset="0"/>
                <a:ea typeface="Calibri" panose="020F0502020204030204" pitchFamily="34" charset="0"/>
                <a:cs typeface="Times New Roman" panose="02020603050405020304" pitchFamily="18" charset="0"/>
              </a:rPr>
              <a:t>Xây dựng dataset</a:t>
            </a:r>
            <a:r>
              <a:rPr lang="vi-VN" sz="3200" kern="10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r>
            <a:br>
              <a:rPr lang="vi-VN" sz="3200" kern="10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endParaRPr lang="en-US" sz="320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10D19B07-A16F-74CB-BE4B-E402AEF95C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14">
            <a:extLst>
              <a:ext uri="{FF2B5EF4-FFF2-40B4-BE49-F238E27FC236}">
                <a16:creationId xmlns:a16="http://schemas.microsoft.com/office/drawing/2014/main" xmlns="" id="{C12E8088-0F31-5F22-C7FA-2E3C95924984}"/>
              </a:ext>
            </a:extLst>
          </p:cNvPr>
          <p:cNvSpPr txBox="1"/>
          <p:nvPr/>
        </p:nvSpPr>
        <p:spPr>
          <a:xfrm>
            <a:off x="289092" y="1937042"/>
            <a:ext cx="6199974" cy="417871"/>
          </a:xfrm>
          <a:prstGeom prst="rect">
            <a:avLst/>
          </a:prstGeom>
          <a:noFill/>
        </p:spPr>
        <p:txBody>
          <a:bodyPr wrap="square">
            <a:spAutoFit/>
          </a:bodyPr>
          <a:lstStyle/>
          <a:p>
            <a:pPr marL="342900" marR="0" lvl="0" indent="-342900">
              <a:lnSpc>
                <a:spcPct val="115000"/>
              </a:lnSpc>
              <a:spcBef>
                <a:spcPts val="0"/>
              </a:spcBef>
              <a:spcAft>
                <a:spcPts val="1000"/>
              </a:spcAft>
              <a:buFont typeface="+mj-lt"/>
              <a:buAutoNum type="alphaLcParen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Những tiêu chí đặt ra về ảnh chụp sản phẩm:</a:t>
            </a:r>
            <a:endParaRPr lang="vi-VN"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7885CC60-C333-0C1C-E99A-AF2C77F1FF86}"/>
                  </a:ext>
                </a:extLst>
              </p:cNvPr>
              <p:cNvSpPr txBox="1"/>
              <p:nvPr/>
            </p:nvSpPr>
            <p:spPr>
              <a:xfrm>
                <a:off x="561885" y="2422536"/>
                <a:ext cx="4762145" cy="205171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Sản phẩm nằm trong hình, ưu tiên đặt sản phẩm giữa hình.</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Background là nền sáng.</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Góc máy trực đặt trực diện từ trên xuống hoặc nghiêng một góc &lt; </a:t>
                </a:r>
                <a14:m>
                  <m:oMath xmlns:m="http://schemas.openxmlformats.org/officeDocument/2006/math">
                    <m:sSup>
                      <m:sSupPr>
                        <m:ctrlPr>
                          <a:rPr lang="vi-VN" sz="16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45</m:t>
                        </m:r>
                      </m:e>
                      <m:sup>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0</m:t>
                        </m:r>
                      </m:sup>
                    </m:sSup>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Một sản phẩm sẽ được đặt và chụp theo nhiều góc độ khác nhau để tăng khả năng nhận diện:</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7885CC60-C333-0C1C-E99A-AF2C77F1FF86}"/>
                  </a:ext>
                </a:extLst>
              </p:cNvPr>
              <p:cNvSpPr txBox="1">
                <a:spLocks noRot="1" noChangeAspect="1" noMove="1" noResize="1" noEditPoints="1" noAdjustHandles="1" noChangeArrowheads="1" noChangeShapeType="1" noTextEdit="1"/>
              </p:cNvSpPr>
              <p:nvPr/>
            </p:nvSpPr>
            <p:spPr>
              <a:xfrm>
                <a:off x="561885" y="2422536"/>
                <a:ext cx="4762145" cy="2051716"/>
              </a:xfrm>
              <a:prstGeom prst="rect">
                <a:avLst/>
              </a:prstGeom>
              <a:blipFill>
                <a:blip r:embed="rId2"/>
                <a:stretch>
                  <a:fillRect l="-640" t="-297" b="-296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xmlns="" id="{39E48DF0-20F2-8D11-7BC3-17D568064CF8}"/>
              </a:ext>
            </a:extLst>
          </p:cNvPr>
          <p:cNvSpPr txBox="1"/>
          <p:nvPr/>
        </p:nvSpPr>
        <p:spPr>
          <a:xfrm>
            <a:off x="5558329" y="1883666"/>
            <a:ext cx="6097424" cy="417871"/>
          </a:xfrm>
          <a:prstGeom prst="rect">
            <a:avLst/>
          </a:prstGeom>
          <a:noFill/>
        </p:spPr>
        <p:txBody>
          <a:bodyPr wrap="square">
            <a:spAutoFit/>
          </a:bodyPr>
          <a:lstStyle/>
          <a:p>
            <a:pPr marL="342900" marR="0" lvl="0" indent="-342900">
              <a:lnSpc>
                <a:spcPct val="115000"/>
              </a:lnSpc>
              <a:spcBef>
                <a:spcPts val="0"/>
              </a:spcBef>
              <a:spcAft>
                <a:spcPts val="1000"/>
              </a:spcAft>
              <a:buFont typeface="+mj-lt"/>
              <a:buAutoNum type="alphaLcParenR" startAt="2"/>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Quá trình thu thập dữ liệu:</a:t>
            </a:r>
            <a:endParaRPr lang="vi-VN"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xmlns="" id="{08A01785-91A5-1EFC-6707-BB5B0EA0D10C}"/>
              </a:ext>
            </a:extLst>
          </p:cNvPr>
          <p:cNvSpPr txBox="1"/>
          <p:nvPr/>
        </p:nvSpPr>
        <p:spPr>
          <a:xfrm>
            <a:off x="5858753" y="2422536"/>
            <a:ext cx="6097424" cy="205171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Chọn địa điểm tiếp cận sản phẩm: sản phầm chủ yếu được lấy từ siêu thị Coopmart, CoopSmile và Familymart cũng như những tạp hóa và cửa hàng tiện lợi khác.</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Ảnh sẽ được chụp bằng điện thoại cá nhân của từng thành viên để tăng tốc độ, cũng như số lượng của việc thu thập dữ liệu.</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Ảnh sau đó sẽ được tải lên google drive riêng của nhóm và để qua các bước sau.</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925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xmlns="" id="{A2EBB189-8177-058D-B8E4-1526A519A33B}"/>
              </a:ext>
            </a:extLst>
          </p:cNvPr>
          <p:cNvPicPr>
            <a:picLocks noGrp="1" noChangeAspect="1"/>
          </p:cNvPicPr>
          <p:nvPr>
            <p:ph idx="1"/>
          </p:nvPr>
        </p:nvPicPr>
        <p:blipFill rotWithShape="1">
          <a:blip r:embed="rId2"/>
          <a:srcRect b="19"/>
          <a:stretch/>
        </p:blipFill>
        <p:spPr>
          <a:xfrm>
            <a:off x="-1504" y="0"/>
            <a:ext cx="12191980" cy="6856718"/>
          </a:xfrm>
          <a:prstGeom prst="rect">
            <a:avLst/>
          </a:prstGeom>
        </p:spPr>
      </p:pic>
      <p:sp>
        <p:nvSpPr>
          <p:cNvPr id="4" name="Title 1">
            <a:extLst>
              <a:ext uri="{FF2B5EF4-FFF2-40B4-BE49-F238E27FC236}">
                <a16:creationId xmlns:a16="http://schemas.microsoft.com/office/drawing/2014/main" xmlns="" id="{3E2B244A-3B3B-0D60-B54D-B26F43FF71B7}"/>
              </a:ext>
            </a:extLst>
          </p:cNvPr>
          <p:cNvSpPr txBox="1">
            <a:spLocks/>
          </p:cNvSpPr>
          <p:nvPr/>
        </p:nvSpPr>
        <p:spPr>
          <a:xfrm>
            <a:off x="1523999" y="4469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kern="100">
                <a:solidFill>
                  <a:schemeClr val="bg1"/>
                </a:solidFill>
                <a:latin typeface="Times New Roman" panose="02020603050405020304" pitchFamily="18" charset="0"/>
                <a:ea typeface="Calibri" panose="020F0502020204030204" pitchFamily="34" charset="0"/>
                <a:cs typeface="Times New Roman" panose="02020603050405020304" pitchFamily="18" charset="0"/>
              </a:rPr>
              <a:t>Xây dựng dataset</a:t>
            </a:r>
            <a:r>
              <a:rPr lang="vi-VN" sz="3200" kern="10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r>
            <a:br>
              <a:rPr lang="vi-VN" sz="3200" kern="10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endParaRPr lang="en-US" sz="320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F1C6201F-D493-4A4F-B232-664690681563}"/>
              </a:ext>
            </a:extLst>
          </p:cNvPr>
          <p:cNvSpPr txBox="1"/>
          <p:nvPr/>
        </p:nvSpPr>
        <p:spPr>
          <a:xfrm>
            <a:off x="394174" y="2221686"/>
            <a:ext cx="6097424" cy="417871"/>
          </a:xfrm>
          <a:prstGeom prst="rect">
            <a:avLst/>
          </a:prstGeom>
          <a:noFill/>
        </p:spPr>
        <p:txBody>
          <a:bodyPr wrap="square">
            <a:spAutoFit/>
          </a:bodyPr>
          <a:lstStyle/>
          <a:p>
            <a:pPr marR="0" lvl="0">
              <a:lnSpc>
                <a:spcPct val="115000"/>
              </a:lnSpc>
              <a:spcBef>
                <a:spcPts val="0"/>
              </a:spcBef>
              <a:spcAft>
                <a:spcPts val="1000"/>
              </a:spcAft>
            </a:pPr>
            <a:r>
              <a:rPr lang="en-US" sz="2000" kern="100">
                <a:latin typeface="Times New Roman" panose="02020603050405020304" pitchFamily="18" charset="0"/>
                <a:ea typeface="Calibri" panose="020F0502020204030204" pitchFamily="34" charset="0"/>
                <a:cs typeface="Times New Roman" panose="02020603050405020304" pitchFamily="18" charset="0"/>
              </a:rPr>
              <a:t>c)   </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Những vấn đề gặp phải khi thu thập dữ liệu:</a:t>
            </a:r>
            <a:endParaRPr lang="vi-VN"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xmlns="" id="{61E0996A-6AA6-7452-05C7-3CFD0C18B0E8}"/>
              </a:ext>
            </a:extLst>
          </p:cNvPr>
          <p:cNvSpPr txBox="1"/>
          <p:nvPr/>
        </p:nvSpPr>
        <p:spPr>
          <a:xfrm>
            <a:off x="6776815" y="2210299"/>
            <a:ext cx="6204246" cy="418513"/>
          </a:xfrm>
          <a:prstGeom prst="rect">
            <a:avLst/>
          </a:prstGeom>
          <a:noFill/>
        </p:spPr>
        <p:txBody>
          <a:bodyPr wrap="square">
            <a:spAutoFit/>
          </a:bodyPr>
          <a:lstStyle/>
          <a:p>
            <a:pPr marR="0" lvl="0">
              <a:lnSpc>
                <a:spcPct val="115000"/>
              </a:lnSpc>
              <a:spcBef>
                <a:spcPts val="0"/>
              </a:spcBef>
              <a:spcAft>
                <a:spcPts val="100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d)  Về </a:t>
            </a: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dataset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xmlns="" id="{ED483221-048E-866D-D7D8-7A31629E2318}"/>
              </a:ext>
            </a:extLst>
          </p:cNvPr>
          <p:cNvSpPr txBox="1"/>
          <p:nvPr/>
        </p:nvSpPr>
        <p:spPr>
          <a:xfrm>
            <a:off x="707164" y="2600983"/>
            <a:ext cx="5471445" cy="1485407"/>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smtClean="0">
                <a:effectLst/>
                <a:latin typeface="Times New Roman" panose="02020603050405020304" pitchFamily="18" charset="0"/>
                <a:ea typeface="Calibri" panose="020F0502020204030204" pitchFamily="34" charset="0"/>
                <a:cs typeface="Times New Roman" panose="02020603050405020304" pitchFamily="18" charset="0"/>
              </a:rPr>
              <a:t>Số </a:t>
            </a: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lượng ảnh yêu cầu khá lớn nên việc thu thập tốn khá nhiều thời gian. Cần thời gian là 7 ngày để có thể hoàn thành được việc thu thập dữ liệu.</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Có khá nhiều ảnh có chứa những vật không liên quan hoặc nhiễu, nên phải tốn thời gian để lọc bớt ảnh.</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xmlns="" id="{8F32448B-E9C6-D726-7A17-DA654FF9EE9A}"/>
              </a:ext>
            </a:extLst>
          </p:cNvPr>
          <p:cNvSpPr txBox="1"/>
          <p:nvPr/>
        </p:nvSpPr>
        <p:spPr>
          <a:xfrm>
            <a:off x="6996869" y="2716214"/>
            <a:ext cx="4967243" cy="1485407"/>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Bộ dữ liệu tổng bao gồm 5678 tấm ảnh chụp 55 class khác nhau, có sự chênh lệch về ảnh trong mỗi class.</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Bộ dữ liệu được chia train test và validation theo tỉ lệ 5397: 217; 58. Ngoài ra, model còn được test thông qua một số video dài từ 1 đến 2 phút của nhóm.</a:t>
            </a:r>
            <a:endParaRPr lang="vi-VN"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xmlns="" id="{DB3FC87E-F26A-FDEF-1F72-4E1730288A7A}"/>
              </a:ext>
            </a:extLst>
          </p:cNvPr>
          <p:cNvSpPr txBox="1"/>
          <p:nvPr/>
        </p:nvSpPr>
        <p:spPr>
          <a:xfrm>
            <a:off x="6776815" y="4643769"/>
            <a:ext cx="6490530" cy="390684"/>
          </a:xfrm>
          <a:prstGeom prst="rect">
            <a:avLst/>
          </a:prstGeom>
          <a:noFill/>
        </p:spPr>
        <p:txBody>
          <a:bodyPr wrap="square">
            <a:spAutoFit/>
          </a:bodyPr>
          <a:lstStyle/>
          <a:p>
            <a:pPr marR="0" lvl="0">
              <a:lnSpc>
                <a:spcPct val="115000"/>
              </a:lnSpc>
              <a:spcBef>
                <a:spcPts val="0"/>
              </a:spcBef>
              <a:spcAft>
                <a:spcPts val="100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e)   Nhận xét:</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xmlns="" id="{6F131766-B390-35B1-2D8C-808E83769253}"/>
              </a:ext>
            </a:extLst>
          </p:cNvPr>
          <p:cNvSpPr txBox="1"/>
          <p:nvPr/>
        </p:nvSpPr>
        <p:spPr>
          <a:xfrm>
            <a:off x="7029549" y="5219007"/>
            <a:ext cx="4390401" cy="709233"/>
          </a:xfrm>
          <a:prstGeom prst="rect">
            <a:avLst/>
          </a:prstGeom>
          <a:noFill/>
        </p:spPr>
        <p:txBody>
          <a:bodyPr wrap="square">
            <a:spAutoFit/>
          </a:bodyPr>
          <a:lstStyle/>
          <a:p>
            <a:pPr marL="342900" marR="0" lvl="0" indent="-342900">
              <a:lnSpc>
                <a:spcPct val="115000"/>
              </a:lnSpc>
              <a:spcBef>
                <a:spcPts val="0"/>
              </a:spcBef>
              <a:spcAft>
                <a:spcPts val="100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Data được làm thủ công nên khá ‘clean’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Giảm bớt thời gian tiền xử lý dữ liệu</a:t>
            </a:r>
            <a:endParaRPr lang="vi-VN" sz="16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78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151139A-886F-4B97-8815-729AD3831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xmlns="" id="{AB5E08C4-8CDD-4623-A5B8-E998C6DEE3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5F33878-D502-4FFA-8ACE-F2AECDB2A2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3539FEE-81D3-4406-802E-60B20B16F4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DC701763-729E-462F-A5A8-E0DEFEB1E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6C32F6C-D000-A51E-5156-0AAD37C08FE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b="1">
                <a:solidFill>
                  <a:srgbClr val="FFFFFF"/>
                </a:solidFill>
                <a:effectLst/>
              </a:rPr>
              <a:t>Thông số dữ liệu</a:t>
            </a:r>
            <a:r>
              <a:rPr lang="en-US" sz="2800">
                <a:solidFill>
                  <a:srgbClr val="FFFFFF"/>
                </a:solidFill>
                <a:effectLst/>
              </a:rPr>
              <a:t/>
            </a:r>
            <a:br>
              <a:rPr lang="en-US" sz="2800">
                <a:solidFill>
                  <a:srgbClr val="FFFFFF"/>
                </a:solidFill>
                <a:effectLst/>
              </a:rPr>
            </a:br>
            <a:endParaRPr lang="en-US" sz="2800">
              <a:solidFill>
                <a:srgbClr val="FFFFFF"/>
              </a:solidFill>
            </a:endParaRPr>
          </a:p>
        </p:txBody>
      </p:sp>
      <p:pic>
        <p:nvPicPr>
          <p:cNvPr id="5" name="Picture 4" descr="No description available.">
            <a:extLst>
              <a:ext uri="{FF2B5EF4-FFF2-40B4-BE49-F238E27FC236}">
                <a16:creationId xmlns:a16="http://schemas.microsoft.com/office/drawing/2014/main" xmlns="" id="{D1A48DAE-5EEA-5864-E588-C87404B92F5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715748" y="2615263"/>
            <a:ext cx="5131088" cy="3129962"/>
          </a:xfrm>
          <a:prstGeom prst="rect">
            <a:avLst/>
          </a:prstGeom>
          <a:noFill/>
        </p:spPr>
      </p:pic>
      <p:pic>
        <p:nvPicPr>
          <p:cNvPr id="4" name="Picture 3" descr="No description available.">
            <a:extLst>
              <a:ext uri="{FF2B5EF4-FFF2-40B4-BE49-F238E27FC236}">
                <a16:creationId xmlns:a16="http://schemas.microsoft.com/office/drawing/2014/main" xmlns="" id="{AC9FF8C7-EA81-2D32-84D8-AB43471B9D64}"/>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345165" y="2452919"/>
            <a:ext cx="5131087" cy="3527622"/>
          </a:xfrm>
          <a:prstGeom prst="rect">
            <a:avLst/>
          </a:prstGeom>
          <a:noFill/>
        </p:spPr>
      </p:pic>
    </p:spTree>
    <p:extLst>
      <p:ext uri="{BB962C8B-B14F-4D97-AF65-F5344CB8AC3E}">
        <p14:creationId xmlns:p14="http://schemas.microsoft.com/office/powerpoint/2010/main" val="1856182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1795</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Xây dựng dataset </vt:lpstr>
      <vt:lpstr>PowerPoint Presentation</vt:lpstr>
      <vt:lpstr>PowerPoint Presentation</vt:lpstr>
      <vt:lpstr>Thông số dữ liệu </vt:lpstr>
      <vt:lpstr>Thông số dữ liệu </vt:lpstr>
      <vt:lpstr>Training và đánh giá model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 Vĩnh Huy</dc:creator>
  <cp:lastModifiedBy>Microsoft account</cp:lastModifiedBy>
  <cp:revision>2</cp:revision>
  <dcterms:created xsi:type="dcterms:W3CDTF">2023-07-10T13:29:02Z</dcterms:created>
  <dcterms:modified xsi:type="dcterms:W3CDTF">2023-07-10T16:34:28Z</dcterms:modified>
</cp:coreProperties>
</file>