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1" r:id="rId9"/>
    <p:sldId id="262" r:id="rId10"/>
  </p:sldIdLst>
  <p:sldSz cx="9144000" cy="5143500" type="screen16x9"/>
  <p:notesSz cx="6858000" cy="9144000"/>
  <p:embeddedFontLst>
    <p:embeddedFont>
      <p:font typeface="Roboto" panose="020B0604020202020204" charset="0"/>
      <p:regular r:id="rId12"/>
      <p:bold r:id="rId13"/>
      <p:italic r:id="rId14"/>
      <p:boldItalic r:id="rId15"/>
    </p:embeddedFont>
    <p:embeddedFont>
      <p:font typeface="Tahoma" panose="020B0604030504040204" pitchFamily="34" charset="0"/>
      <p:regular r:id="rId16"/>
      <p:bold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2CDE04F-5727-B8BB-1C02-DE592489F17A}" v="302" dt="2024-01-30T10:36:38.768"/>
    <p1510:client id="{86BC185A-ED70-02AE-8AA6-402DE04A6C55}" v="34" dt="2024-01-30T12:20:10.685"/>
    <p1510:client id="{B1BBBFCA-C5CF-8564-5A1E-7BDB44E9E1D9}" v="29" dt="2024-01-30T12:13:24.7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8" d="100"/>
          <a:sy n="118" d="100"/>
        </p:scale>
        <p:origin x="198" y="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869017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0d8a3913e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0d8a3913e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37881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0d8a3913ea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0d8a3913ea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7565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fe14d3b49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fe14d3b49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70782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0d8a3913ea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0d8a3913ea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55790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0d8a3913ea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0d8a3913ea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72013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>
          <a:extLst>
            <a:ext uri="{FF2B5EF4-FFF2-40B4-BE49-F238E27FC236}">
              <a16:creationId xmlns:a16="http://schemas.microsoft.com/office/drawing/2014/main" xmlns="" id="{89542688-8FA6-9FE4-D045-9B9A67C98F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0d8a3913ea_0_129:notes">
            <a:extLst>
              <a:ext uri="{FF2B5EF4-FFF2-40B4-BE49-F238E27FC236}">
                <a16:creationId xmlns:a16="http://schemas.microsoft.com/office/drawing/2014/main" xmlns="" id="{A7B3AF4E-8878-85C6-9B45-3C6A10A44A2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0d8a3913ea_0_129:notes">
            <a:extLst>
              <a:ext uri="{FF2B5EF4-FFF2-40B4-BE49-F238E27FC236}">
                <a16:creationId xmlns:a16="http://schemas.microsoft.com/office/drawing/2014/main" xmlns="" id="{B92BF799-60D7-1A20-37B6-DBE6F636498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74548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>
          <a:extLst>
            <a:ext uri="{FF2B5EF4-FFF2-40B4-BE49-F238E27FC236}">
              <a16:creationId xmlns:a16="http://schemas.microsoft.com/office/drawing/2014/main" xmlns="" id="{6559AF41-8275-5598-F5EB-85D288D954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0d8a3913ea_0_129:notes">
            <a:extLst>
              <a:ext uri="{FF2B5EF4-FFF2-40B4-BE49-F238E27FC236}">
                <a16:creationId xmlns:a16="http://schemas.microsoft.com/office/drawing/2014/main" xmlns="" id="{6B010A20-8BA9-7E01-63E1-615751E58C4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0d8a3913ea_0_129:notes">
            <a:extLst>
              <a:ext uri="{FF2B5EF4-FFF2-40B4-BE49-F238E27FC236}">
                <a16:creationId xmlns:a16="http://schemas.microsoft.com/office/drawing/2014/main" xmlns="" id="{B67031A0-6E2E-23DB-D5E2-5AE714BBACA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33468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0d8a3913ea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0d8a3913ea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1278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0d8a3913ea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0d8a3913ea_0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88656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- R01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>
            <a:spLocks noGrp="1"/>
          </p:cNvSpPr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- R01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- R01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 rot="10800000" flipH="1">
            <a:off x="0" y="728400"/>
            <a:ext cx="9144000" cy="4085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4"/>
          <p:cNvSpPr/>
          <p:nvPr/>
        </p:nvSpPr>
        <p:spPr>
          <a:xfrm>
            <a:off x="0" y="711888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471900" y="57875"/>
            <a:ext cx="82221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471900" y="820500"/>
            <a:ext cx="8222100" cy="390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83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  <a:defRPr sz="2200">
                <a:solidFill>
                  <a:srgbClr val="000000"/>
                </a:solidFill>
              </a:defRPr>
            </a:lvl1pPr>
            <a:lvl2pPr marL="914400" lvl="1" indent="-3556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000"/>
              <a:buChar char="○"/>
              <a:defRPr sz="2000">
                <a:solidFill>
                  <a:srgbClr val="000000"/>
                </a:solidFill>
              </a:defRPr>
            </a:lvl2pPr>
            <a:lvl3pPr marL="1371600" lvl="2" indent="-3429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■"/>
              <a:defRPr sz="1800">
                <a:solidFill>
                  <a:srgbClr val="000000"/>
                </a:solidFill>
              </a:defRPr>
            </a:lvl3pPr>
            <a:lvl4pPr marL="1828800" lvl="3" indent="-3302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  <a:defRPr sz="1600">
                <a:solidFill>
                  <a:srgbClr val="000000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523550" y="4813799"/>
            <a:ext cx="548700" cy="27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" name="Google Shape;22;p4"/>
          <p:cNvSpPr txBox="1"/>
          <p:nvPr/>
        </p:nvSpPr>
        <p:spPr>
          <a:xfrm>
            <a:off x="471900" y="4803525"/>
            <a:ext cx="8133300" cy="2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UIT.CS519.ResearchMethodology</a:t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0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0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body" idx="1"/>
          </p:nvPr>
        </p:nvSpPr>
        <p:spPr>
          <a:xfrm>
            <a:off x="57150" y="41634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gi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title"/>
          </p:nvPr>
        </p:nvSpPr>
        <p:spPr>
          <a:xfrm>
            <a:off x="420489" y="417094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" sz="3600" b="1"/>
              <a:t>TÊN ĐỀ TÀI - </a:t>
            </a:r>
            <a:r>
              <a:rPr lang="vi-VN" sz="3600"/>
              <a:t>TEXT2VIDEO-ZERO: TEXT TO IMAGE DIFFUSION MODEL ARE ZERO-SHOT VIDEO GENERATORS</a:t>
            </a:r>
            <a:endParaRPr sz="3600" b="1"/>
          </a:p>
        </p:txBody>
      </p:sp>
      <p:sp>
        <p:nvSpPr>
          <p:cNvPr id="67" name="Google Shape;67;p13"/>
          <p:cNvSpPr txBox="1">
            <a:spLocks noGrp="1"/>
          </p:cNvSpPr>
          <p:nvPr>
            <p:ph type="title"/>
          </p:nvPr>
        </p:nvSpPr>
        <p:spPr>
          <a:xfrm>
            <a:off x="2675050" y="2262538"/>
            <a:ext cx="39318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400" b="1"/>
              <a:t>Thi Vĩnh Huy - 21252165</a:t>
            </a:r>
            <a:endParaRPr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title"/>
          </p:nvPr>
        </p:nvSpPr>
        <p:spPr>
          <a:xfrm>
            <a:off x="471900" y="57875"/>
            <a:ext cx="8222100" cy="6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Tóm tắt </a:t>
            </a:r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1"/>
          </p:nvPr>
        </p:nvSpPr>
        <p:spPr>
          <a:xfrm>
            <a:off x="471900" y="820500"/>
            <a:ext cx="8222100" cy="390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●"/>
            </a:pPr>
            <a:r>
              <a:rPr lang="en" dirty="0" err="1"/>
              <a:t>Lớp</a:t>
            </a:r>
            <a:r>
              <a:rPr lang="en" dirty="0"/>
              <a:t>: CS519.</a:t>
            </a:r>
            <a:r>
              <a:rPr lang="vi-VN" dirty="0"/>
              <a:t>O11</a:t>
            </a:r>
            <a:endParaRPr dirty="0"/>
          </a:p>
          <a:p>
            <a:pPr>
              <a:buFont typeface="Arial"/>
              <a:buChar char="●"/>
            </a:pPr>
            <a:r>
              <a:rPr lang="en" dirty="0"/>
              <a:t>Link </a:t>
            </a:r>
            <a:r>
              <a:rPr lang="en" dirty="0" err="1"/>
              <a:t>Github</a:t>
            </a:r>
            <a:r>
              <a:rPr lang="en" dirty="0"/>
              <a:t> : https://github.com/thivinhhuy/CS519.O11</a:t>
            </a:r>
            <a:endParaRPr dirty="0"/>
          </a:p>
          <a:p>
            <a:r>
              <a:rPr lang="en" dirty="0"/>
              <a:t>Link YouTube video:</a:t>
            </a:r>
            <a:r>
              <a:rPr lang="en"/>
              <a:t> </a:t>
            </a:r>
            <a:r>
              <a:rPr lang="vi-VN"/>
              <a:t> https://youtu.be/Vygg2AjB4ZM</a:t>
            </a:r>
            <a:endParaRPr/>
          </a:p>
          <a:p>
            <a:r>
              <a:rPr lang="en" dirty="0" err="1"/>
              <a:t>Thi</a:t>
            </a:r>
            <a:r>
              <a:rPr lang="en" dirty="0"/>
              <a:t> </a:t>
            </a:r>
            <a:r>
              <a:rPr lang="en" dirty="0" err="1"/>
              <a:t>Vĩnh</a:t>
            </a:r>
            <a:r>
              <a:rPr lang="en" dirty="0"/>
              <a:t> Huy - 21522165</a:t>
            </a: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9144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471900" y="57875"/>
            <a:ext cx="8222100" cy="6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Giới thiệu</a:t>
            </a:r>
            <a:endParaRPr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3360" y="4022429"/>
            <a:ext cx="497687" cy="50183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4398" y="4044921"/>
            <a:ext cx="469373" cy="49303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97122" y="4044920"/>
            <a:ext cx="489047" cy="49303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54266" y="4069985"/>
            <a:ext cx="459971" cy="4711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9938" y="4042561"/>
            <a:ext cx="472228" cy="48182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65517" y="4037765"/>
            <a:ext cx="484492" cy="486422"/>
          </a:xfrm>
          <a:prstGeom prst="rect">
            <a:avLst/>
          </a:prstGeom>
        </p:spPr>
      </p:pic>
      <p:pic>
        <p:nvPicPr>
          <p:cNvPr id="2" name="Hình ảnh 1" descr="Ảnh có chứa nhạc cụ, ghita, gấu trúc, con gấu&#10;&#10;Mô tả được tự động tạo">
            <a:extLst>
              <a:ext uri="{FF2B5EF4-FFF2-40B4-BE49-F238E27FC236}">
                <a16:creationId xmlns:a16="http://schemas.microsoft.com/office/drawing/2014/main" xmlns="" id="{1E3CCA40-A91C-BFA6-EAE9-718F90C7F9B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67804" y="1863969"/>
            <a:ext cx="2022231" cy="2022231"/>
          </a:xfrm>
          <a:prstGeom prst="rect">
            <a:avLst/>
          </a:prstGeom>
        </p:spPr>
      </p:pic>
      <p:pic>
        <p:nvPicPr>
          <p:cNvPr id="4" name="Hình ảnh 3" descr="Ảnh có chứa ảnh chụp màn hình, màu trắng, Hình chữ nhật, hàng&#10;&#10;Mô tả được tự động tạo">
            <a:extLst>
              <a:ext uri="{FF2B5EF4-FFF2-40B4-BE49-F238E27FC236}">
                <a16:creationId xmlns:a16="http://schemas.microsoft.com/office/drawing/2014/main" xmlns="" id="{E7244CD0-1AF9-4EBC-468C-24B3463046B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152534" y="2876916"/>
            <a:ext cx="1533525" cy="752475"/>
          </a:xfrm>
          <a:prstGeom prst="rect">
            <a:avLst/>
          </a:prstGeom>
        </p:spPr>
      </p:pic>
      <p:sp>
        <p:nvSpPr>
          <p:cNvPr id="14" name="Hộp Văn bản 13">
            <a:extLst>
              <a:ext uri="{FF2B5EF4-FFF2-40B4-BE49-F238E27FC236}">
                <a16:creationId xmlns:a16="http://schemas.microsoft.com/office/drawing/2014/main" xmlns="" id="{AF1BEC3D-ACF5-A958-6B95-C84983B6663F}"/>
              </a:ext>
            </a:extLst>
          </p:cNvPr>
          <p:cNvSpPr txBox="1"/>
          <p:nvPr/>
        </p:nvSpPr>
        <p:spPr>
          <a:xfrm>
            <a:off x="74734" y="756138"/>
            <a:ext cx="5416060" cy="18158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Char char="•"/>
            </a:pPr>
            <a:r>
              <a:rPr lang="vi-VN" err="1"/>
              <a:t>Video</a:t>
            </a:r>
            <a:r>
              <a:rPr lang="vi-VN"/>
              <a:t> là một phương tiện truyền thông ngày càng quan trọng trong cuộc sống hiện đại.</a:t>
            </a:r>
          </a:p>
          <a:p>
            <a:pPr marL="285750" indent="-285750">
              <a:buChar char="•"/>
            </a:pPr>
            <a:r>
              <a:rPr lang="vi-VN" err="1"/>
              <a:t>Video</a:t>
            </a:r>
            <a:r>
              <a:rPr lang="vi-VN"/>
              <a:t> được sử dụng trong nhiều ứng dụng khác nhau, chẳng hạn như tin tức, giáo dục, giải trí, tiếp thị và truyền thông xã hội.</a:t>
            </a:r>
          </a:p>
          <a:p>
            <a:pPr marL="285750" indent="-285750">
              <a:buChar char="•"/>
            </a:pPr>
            <a:r>
              <a:rPr lang="vi-VN" dirty="0"/>
              <a:t>Tuy nhiên, tạo </a:t>
            </a:r>
            <a:r>
              <a:rPr lang="vi-VN" dirty="0" err="1"/>
              <a:t>video</a:t>
            </a:r>
            <a:r>
              <a:rPr lang="vi-VN" dirty="0"/>
              <a:t> là một quá trình tốn nhiều thời gian và công sức.</a:t>
            </a:r>
          </a:p>
          <a:p>
            <a:endParaRPr lang="vi-VN" dirty="0"/>
          </a:p>
        </p:txBody>
      </p:sp>
      <p:sp>
        <p:nvSpPr>
          <p:cNvPr id="15" name="Hộp Văn bản 14">
            <a:extLst>
              <a:ext uri="{FF2B5EF4-FFF2-40B4-BE49-F238E27FC236}">
                <a16:creationId xmlns:a16="http://schemas.microsoft.com/office/drawing/2014/main" xmlns="" id="{C7989395-9179-3052-F4BE-D451288ED403}"/>
              </a:ext>
            </a:extLst>
          </p:cNvPr>
          <p:cNvSpPr txBox="1"/>
          <p:nvPr/>
        </p:nvSpPr>
        <p:spPr>
          <a:xfrm>
            <a:off x="307730" y="3108080"/>
            <a:ext cx="3683976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vi-VN" dirty="0">
                <a:latin typeface="Tahoma"/>
                <a:ea typeface="Tahoma"/>
                <a:cs typeface="Tahoma"/>
              </a:rPr>
              <a:t>A </a:t>
            </a:r>
            <a:r>
              <a:rPr lang="vi-VN" dirty="0" err="1">
                <a:latin typeface="Tahoma"/>
                <a:ea typeface="Tahoma"/>
                <a:cs typeface="Tahoma"/>
              </a:rPr>
              <a:t>panda</a:t>
            </a:r>
            <a:r>
              <a:rPr lang="vi-VN" dirty="0">
                <a:latin typeface="Tahoma"/>
                <a:ea typeface="Tahoma"/>
                <a:cs typeface="Tahoma"/>
              </a:rPr>
              <a:t> </a:t>
            </a:r>
            <a:r>
              <a:rPr lang="vi-VN" dirty="0" err="1">
                <a:latin typeface="Tahoma"/>
                <a:ea typeface="Tahoma"/>
                <a:cs typeface="Tahoma"/>
              </a:rPr>
              <a:t>is</a:t>
            </a:r>
            <a:r>
              <a:rPr lang="vi-VN" dirty="0">
                <a:latin typeface="Tahoma"/>
                <a:ea typeface="Tahoma"/>
                <a:cs typeface="Tahoma"/>
              </a:rPr>
              <a:t> </a:t>
            </a:r>
            <a:r>
              <a:rPr lang="vi-VN" dirty="0" err="1">
                <a:latin typeface="Tahoma"/>
                <a:ea typeface="Tahoma"/>
                <a:cs typeface="Tahoma"/>
              </a:rPr>
              <a:t>playing</a:t>
            </a:r>
            <a:r>
              <a:rPr lang="vi-VN" dirty="0">
                <a:latin typeface="Tahoma"/>
                <a:ea typeface="Tahoma"/>
                <a:cs typeface="Tahoma"/>
              </a:rPr>
              <a:t> </a:t>
            </a:r>
            <a:r>
              <a:rPr lang="vi-VN" dirty="0" err="1">
                <a:latin typeface="Tahoma"/>
                <a:ea typeface="Tahoma"/>
                <a:cs typeface="Tahoma"/>
              </a:rPr>
              <a:t>guitar</a:t>
            </a:r>
            <a:r>
              <a:rPr lang="vi-VN" dirty="0">
                <a:latin typeface="Tahoma"/>
                <a:ea typeface="Tahoma"/>
                <a:cs typeface="Tahoma"/>
              </a:rPr>
              <a:t> </a:t>
            </a:r>
            <a:r>
              <a:rPr lang="vi-VN" dirty="0" err="1">
                <a:latin typeface="Tahoma"/>
                <a:ea typeface="Tahoma"/>
                <a:cs typeface="Tahoma"/>
              </a:rPr>
              <a:t>on</a:t>
            </a:r>
            <a:r>
              <a:rPr lang="vi-VN" dirty="0">
                <a:latin typeface="Tahoma"/>
                <a:ea typeface="Tahoma"/>
                <a:cs typeface="Tahoma"/>
              </a:rPr>
              <a:t> </a:t>
            </a:r>
            <a:r>
              <a:rPr lang="vi-VN" dirty="0" err="1">
                <a:latin typeface="Tahoma"/>
                <a:ea typeface="Tahoma"/>
                <a:cs typeface="Tahoma"/>
              </a:rPr>
              <a:t>Times</a:t>
            </a:r>
            <a:r>
              <a:rPr lang="vi-VN" dirty="0">
                <a:latin typeface="Tahoma"/>
                <a:ea typeface="Tahoma"/>
                <a:cs typeface="Tahoma"/>
              </a:rPr>
              <a:t> </a:t>
            </a:r>
            <a:r>
              <a:rPr lang="vi-VN" dirty="0" err="1">
                <a:latin typeface="Tahoma"/>
                <a:ea typeface="Tahoma"/>
                <a:cs typeface="Tahoma"/>
              </a:rPr>
              <a:t>square</a:t>
            </a:r>
            <a:r>
              <a:rPr lang="vi-VN" dirty="0">
                <a:latin typeface="Tahoma"/>
                <a:ea typeface="Tahoma"/>
                <a:cs typeface="Tahoma"/>
              </a:rPr>
              <a:t> </a:t>
            </a:r>
            <a:endParaRPr lang="vi-VN" dirty="0"/>
          </a:p>
          <a:p>
            <a:pPr algn="l"/>
            <a:endParaRPr lang="vi-V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title"/>
          </p:nvPr>
        </p:nvSpPr>
        <p:spPr>
          <a:xfrm>
            <a:off x="471900" y="57875"/>
            <a:ext cx="8222100" cy="6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Mục tiêu</a:t>
            </a:r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body" idx="1"/>
          </p:nvPr>
        </p:nvSpPr>
        <p:spPr>
          <a:xfrm>
            <a:off x="471900" y="820500"/>
            <a:ext cx="8222100" cy="248404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Roboto"/>
              <a:buChar char="●"/>
            </a:pPr>
            <a:r>
              <a:rPr lang="en" err="1">
                <a:latin typeface="Arial"/>
                <a:cs typeface="Arial"/>
              </a:rPr>
              <a:t>Tạo</a:t>
            </a:r>
            <a:r>
              <a:rPr lang="en" dirty="0">
                <a:latin typeface="Arial"/>
                <a:cs typeface="Arial"/>
              </a:rPr>
              <a:t> video </a:t>
            </a:r>
            <a:r>
              <a:rPr lang="en" err="1">
                <a:latin typeface="Arial"/>
                <a:cs typeface="Arial"/>
              </a:rPr>
              <a:t>từ</a:t>
            </a:r>
            <a:r>
              <a:rPr lang="en" dirty="0">
                <a:latin typeface="Arial"/>
                <a:cs typeface="Arial"/>
              </a:rPr>
              <a:t> </a:t>
            </a:r>
            <a:r>
              <a:rPr lang="en" err="1">
                <a:latin typeface="Arial"/>
                <a:cs typeface="Arial"/>
              </a:rPr>
              <a:t>văn</a:t>
            </a:r>
            <a:r>
              <a:rPr lang="en" dirty="0">
                <a:latin typeface="Arial"/>
                <a:cs typeface="Arial"/>
              </a:rPr>
              <a:t> </a:t>
            </a:r>
            <a:r>
              <a:rPr lang="en" err="1">
                <a:latin typeface="Arial"/>
                <a:cs typeface="Arial"/>
              </a:rPr>
              <a:t>bản</a:t>
            </a:r>
            <a:r>
              <a:rPr lang="en" dirty="0">
                <a:latin typeface="Arial"/>
                <a:cs typeface="Arial"/>
              </a:rPr>
              <a:t> </a:t>
            </a:r>
            <a:r>
              <a:rPr lang="en" err="1">
                <a:latin typeface="Arial"/>
                <a:cs typeface="Arial"/>
              </a:rPr>
              <a:t>không</a:t>
            </a:r>
            <a:r>
              <a:rPr lang="en" dirty="0">
                <a:latin typeface="Arial"/>
                <a:cs typeface="Arial"/>
              </a:rPr>
              <a:t> </a:t>
            </a:r>
            <a:r>
              <a:rPr lang="en" err="1">
                <a:latin typeface="Arial"/>
                <a:cs typeface="Arial"/>
              </a:rPr>
              <a:t>huấn</a:t>
            </a:r>
            <a:r>
              <a:rPr lang="en" dirty="0">
                <a:latin typeface="Arial"/>
                <a:cs typeface="Arial"/>
              </a:rPr>
              <a:t> </a:t>
            </a:r>
            <a:r>
              <a:rPr lang="en" err="1">
                <a:latin typeface="Arial"/>
                <a:cs typeface="Arial"/>
              </a:rPr>
              <a:t>luyện</a:t>
            </a:r>
            <a:r>
              <a:rPr lang="en" dirty="0">
                <a:latin typeface="Arial"/>
                <a:cs typeface="Arial"/>
              </a:rPr>
              <a:t> (zero-shot text-to-video).</a:t>
            </a:r>
          </a:p>
          <a:p>
            <a:pPr>
              <a:lnSpc>
                <a:spcPct val="114999"/>
              </a:lnSpc>
            </a:pPr>
            <a:r>
              <a:rPr lang="en" dirty="0" err="1">
                <a:latin typeface="Arial"/>
                <a:cs typeface="Arial"/>
              </a:rPr>
              <a:t>Đề</a:t>
            </a:r>
            <a:r>
              <a:rPr lang="en" dirty="0">
                <a:latin typeface="Arial"/>
                <a:cs typeface="Arial"/>
              </a:rPr>
              <a:t> </a:t>
            </a:r>
            <a:r>
              <a:rPr lang="en" dirty="0" err="1">
                <a:latin typeface="Arial"/>
                <a:cs typeface="Arial"/>
              </a:rPr>
              <a:t>xuất</a:t>
            </a:r>
            <a:r>
              <a:rPr lang="en" dirty="0">
                <a:latin typeface="Arial"/>
                <a:cs typeface="Arial"/>
              </a:rPr>
              <a:t> </a:t>
            </a:r>
            <a:r>
              <a:rPr lang="en" dirty="0" err="1">
                <a:latin typeface="Arial"/>
                <a:cs typeface="Arial"/>
              </a:rPr>
              <a:t>một</a:t>
            </a:r>
            <a:r>
              <a:rPr lang="en" dirty="0">
                <a:latin typeface="Arial"/>
                <a:cs typeface="Arial"/>
              </a:rPr>
              <a:t> </a:t>
            </a:r>
            <a:r>
              <a:rPr lang="en" dirty="0" err="1">
                <a:latin typeface="Arial"/>
                <a:cs typeface="Arial"/>
              </a:rPr>
              <a:t>cách</a:t>
            </a:r>
            <a:r>
              <a:rPr lang="en" dirty="0">
                <a:latin typeface="Arial"/>
                <a:cs typeface="Arial"/>
              </a:rPr>
              <a:t> </a:t>
            </a:r>
            <a:r>
              <a:rPr lang="en" dirty="0" err="1">
                <a:latin typeface="Arial"/>
                <a:cs typeface="Arial"/>
              </a:rPr>
              <a:t>tiếp</a:t>
            </a:r>
            <a:r>
              <a:rPr lang="en" dirty="0">
                <a:latin typeface="Arial"/>
                <a:cs typeface="Arial"/>
              </a:rPr>
              <a:t> </a:t>
            </a:r>
            <a:r>
              <a:rPr lang="en" dirty="0" err="1">
                <a:latin typeface="Arial"/>
                <a:cs typeface="Arial"/>
              </a:rPr>
              <a:t>cận</a:t>
            </a:r>
            <a:r>
              <a:rPr lang="en" dirty="0">
                <a:latin typeface="Arial"/>
                <a:cs typeface="Arial"/>
              </a:rPr>
              <a:t> </a:t>
            </a:r>
            <a:r>
              <a:rPr lang="en" dirty="0" err="1">
                <a:latin typeface="Arial"/>
                <a:cs typeface="Arial"/>
              </a:rPr>
              <a:t>tiết</a:t>
            </a:r>
            <a:r>
              <a:rPr lang="en" dirty="0">
                <a:latin typeface="Arial"/>
                <a:cs typeface="Arial"/>
              </a:rPr>
              <a:t> </a:t>
            </a:r>
            <a:r>
              <a:rPr lang="en" dirty="0" err="1">
                <a:latin typeface="Arial"/>
                <a:cs typeface="Arial"/>
              </a:rPr>
              <a:t>kiệm</a:t>
            </a:r>
            <a:r>
              <a:rPr lang="en" dirty="0">
                <a:latin typeface="Arial"/>
                <a:cs typeface="Arial"/>
              </a:rPr>
              <a:t> chi </a:t>
            </a:r>
            <a:r>
              <a:rPr lang="en" dirty="0" err="1">
                <a:latin typeface="Arial"/>
                <a:cs typeface="Arial"/>
              </a:rPr>
              <a:t>phí</a:t>
            </a:r>
            <a:r>
              <a:rPr lang="en" dirty="0">
                <a:latin typeface="Arial"/>
                <a:cs typeface="Arial"/>
              </a:rPr>
              <a:t> </a:t>
            </a:r>
            <a:r>
              <a:rPr lang="en" dirty="0" err="1">
                <a:latin typeface="Arial"/>
                <a:cs typeface="Arial"/>
              </a:rPr>
              <a:t>để</a:t>
            </a:r>
            <a:r>
              <a:rPr lang="en" dirty="0">
                <a:latin typeface="Arial"/>
                <a:cs typeface="Arial"/>
              </a:rPr>
              <a:t> </a:t>
            </a:r>
            <a:r>
              <a:rPr lang="en" dirty="0" err="1">
                <a:latin typeface="Arial"/>
                <a:cs typeface="Arial"/>
              </a:rPr>
              <a:t>giải</a:t>
            </a:r>
            <a:r>
              <a:rPr lang="en" dirty="0">
                <a:latin typeface="Arial"/>
                <a:cs typeface="Arial"/>
              </a:rPr>
              <a:t> </a:t>
            </a:r>
            <a:r>
              <a:rPr lang="en" dirty="0" err="1">
                <a:latin typeface="Arial"/>
                <a:cs typeface="Arial"/>
              </a:rPr>
              <a:t>quyết</a:t>
            </a:r>
            <a:r>
              <a:rPr lang="en" dirty="0">
                <a:latin typeface="Arial"/>
                <a:cs typeface="Arial"/>
              </a:rPr>
              <a:t> </a:t>
            </a:r>
            <a:r>
              <a:rPr lang="en" dirty="0" err="1">
                <a:latin typeface="Arial"/>
                <a:cs typeface="Arial"/>
              </a:rPr>
              <a:t>nhiệm</a:t>
            </a:r>
            <a:r>
              <a:rPr lang="en" dirty="0">
                <a:latin typeface="Arial"/>
                <a:cs typeface="Arial"/>
              </a:rPr>
              <a:t> </a:t>
            </a:r>
            <a:r>
              <a:rPr lang="en" dirty="0" err="1">
                <a:latin typeface="Arial"/>
                <a:cs typeface="Arial"/>
              </a:rPr>
              <a:t>vụ</a:t>
            </a:r>
            <a:r>
              <a:rPr lang="en" dirty="0">
                <a:latin typeface="Arial"/>
                <a:cs typeface="Arial"/>
              </a:rPr>
              <a:t> </a:t>
            </a:r>
            <a:r>
              <a:rPr lang="en" dirty="0" err="1">
                <a:latin typeface="Arial"/>
                <a:cs typeface="Arial"/>
              </a:rPr>
              <a:t>này</a:t>
            </a:r>
            <a:r>
              <a:rPr lang="en" dirty="0">
                <a:latin typeface="Arial"/>
                <a:cs typeface="Arial"/>
              </a:rPr>
              <a:t>.</a:t>
            </a:r>
          </a:p>
          <a:p>
            <a:pPr>
              <a:lnSpc>
                <a:spcPct val="114999"/>
              </a:lnSpc>
              <a:buFont typeface="Arial"/>
              <a:buChar char="●"/>
            </a:pPr>
            <a:r>
              <a:rPr lang="en" dirty="0" err="1">
                <a:latin typeface="Arial"/>
                <a:cs typeface="Arial"/>
              </a:rPr>
              <a:t>Đánh</a:t>
            </a:r>
            <a:r>
              <a:rPr lang="en" dirty="0">
                <a:latin typeface="Arial"/>
                <a:cs typeface="Arial"/>
              </a:rPr>
              <a:t> </a:t>
            </a:r>
            <a:r>
              <a:rPr lang="en" dirty="0" err="1">
                <a:latin typeface="Arial"/>
                <a:cs typeface="Arial"/>
              </a:rPr>
              <a:t>giá</a:t>
            </a:r>
            <a:r>
              <a:rPr lang="en" dirty="0">
                <a:latin typeface="Arial"/>
                <a:cs typeface="Arial"/>
              </a:rPr>
              <a:t> </a:t>
            </a:r>
            <a:r>
              <a:rPr lang="en" dirty="0" err="1">
                <a:latin typeface="Arial"/>
                <a:cs typeface="Arial"/>
              </a:rPr>
              <a:t>hiệu</a:t>
            </a:r>
            <a:r>
              <a:rPr lang="en" dirty="0">
                <a:latin typeface="Arial"/>
                <a:cs typeface="Arial"/>
              </a:rPr>
              <a:t> </a:t>
            </a:r>
            <a:r>
              <a:rPr lang="en" dirty="0" err="1">
                <a:latin typeface="Arial"/>
                <a:cs typeface="Arial"/>
              </a:rPr>
              <a:t>suất</a:t>
            </a:r>
            <a:r>
              <a:rPr lang="en" dirty="0">
                <a:latin typeface="Arial"/>
                <a:cs typeface="Arial"/>
              </a:rPr>
              <a:t> </a:t>
            </a:r>
            <a:r>
              <a:rPr lang="en" dirty="0" err="1">
                <a:latin typeface="Arial"/>
                <a:cs typeface="Arial"/>
              </a:rPr>
              <a:t>của</a:t>
            </a:r>
            <a:r>
              <a:rPr lang="en" dirty="0">
                <a:latin typeface="Arial"/>
                <a:cs typeface="Arial"/>
              </a:rPr>
              <a:t> </a:t>
            </a:r>
            <a:r>
              <a:rPr lang="en" dirty="0" err="1">
                <a:latin typeface="Arial"/>
                <a:cs typeface="Arial"/>
              </a:rPr>
              <a:t>cách</a:t>
            </a:r>
            <a:r>
              <a:rPr lang="en" dirty="0">
                <a:latin typeface="Arial"/>
                <a:cs typeface="Arial"/>
              </a:rPr>
              <a:t> </a:t>
            </a:r>
            <a:r>
              <a:rPr lang="en" dirty="0" err="1">
                <a:latin typeface="Arial"/>
                <a:cs typeface="Arial"/>
              </a:rPr>
              <a:t>tiếp</a:t>
            </a:r>
            <a:r>
              <a:rPr lang="en" dirty="0">
                <a:latin typeface="Arial"/>
                <a:cs typeface="Arial"/>
              </a:rPr>
              <a:t> </a:t>
            </a:r>
            <a:r>
              <a:rPr lang="en" dirty="0" err="1">
                <a:latin typeface="Arial"/>
                <a:cs typeface="Arial"/>
              </a:rPr>
              <a:t>cận</a:t>
            </a:r>
            <a:r>
              <a:rPr lang="en" dirty="0">
                <a:latin typeface="Arial"/>
                <a:cs typeface="Arial"/>
              </a:rPr>
              <a:t> </a:t>
            </a:r>
            <a:r>
              <a:rPr lang="en" dirty="0" err="1">
                <a:latin typeface="Arial"/>
                <a:cs typeface="Arial"/>
              </a:rPr>
              <a:t>được</a:t>
            </a:r>
            <a:r>
              <a:rPr lang="en" dirty="0">
                <a:latin typeface="Arial"/>
                <a:cs typeface="Arial"/>
              </a:rPr>
              <a:t> </a:t>
            </a:r>
            <a:r>
              <a:rPr lang="en" dirty="0" err="1">
                <a:latin typeface="Arial"/>
                <a:cs typeface="Arial"/>
              </a:rPr>
              <a:t>đề</a:t>
            </a:r>
            <a:r>
              <a:rPr lang="en" dirty="0">
                <a:latin typeface="Arial"/>
                <a:cs typeface="Arial"/>
              </a:rPr>
              <a:t> </a:t>
            </a:r>
            <a:r>
              <a:rPr lang="en" dirty="0" err="1">
                <a:latin typeface="Arial"/>
                <a:cs typeface="Arial"/>
              </a:rPr>
              <a:t>xuất</a:t>
            </a:r>
            <a:r>
              <a:rPr lang="en" dirty="0">
                <a:latin typeface="Arial"/>
                <a:cs typeface="Arial"/>
              </a:rPr>
              <a:t> </a:t>
            </a:r>
            <a:r>
              <a:rPr lang="en" dirty="0" err="1">
                <a:latin typeface="Arial"/>
                <a:cs typeface="Arial"/>
              </a:rPr>
              <a:t>trên</a:t>
            </a:r>
            <a:r>
              <a:rPr lang="en" dirty="0">
                <a:latin typeface="Arial"/>
                <a:cs typeface="Arial"/>
              </a:rPr>
              <a:t> </a:t>
            </a:r>
            <a:r>
              <a:rPr lang="en" dirty="0" err="1">
                <a:latin typeface="Arial"/>
                <a:cs typeface="Arial"/>
              </a:rPr>
              <a:t>một</a:t>
            </a:r>
            <a:r>
              <a:rPr lang="en" dirty="0">
                <a:latin typeface="Arial"/>
                <a:cs typeface="Arial"/>
              </a:rPr>
              <a:t> </a:t>
            </a:r>
            <a:r>
              <a:rPr lang="en" dirty="0" err="1">
                <a:latin typeface="Arial"/>
                <a:cs typeface="Arial"/>
              </a:rPr>
              <a:t>số</a:t>
            </a:r>
            <a:r>
              <a:rPr lang="en" dirty="0">
                <a:latin typeface="Arial"/>
                <a:cs typeface="Arial"/>
              </a:rPr>
              <a:t> </a:t>
            </a:r>
            <a:r>
              <a:rPr lang="en" dirty="0" err="1">
                <a:latin typeface="Arial"/>
                <a:cs typeface="Arial"/>
              </a:rPr>
              <a:t>bộ</a:t>
            </a:r>
            <a:r>
              <a:rPr lang="en" dirty="0">
                <a:latin typeface="Arial"/>
                <a:cs typeface="Arial"/>
              </a:rPr>
              <a:t> </a:t>
            </a:r>
            <a:r>
              <a:rPr lang="en" dirty="0" err="1">
                <a:latin typeface="Arial"/>
                <a:cs typeface="Arial"/>
              </a:rPr>
              <a:t>dữ</a:t>
            </a:r>
            <a:r>
              <a:rPr lang="en" dirty="0">
                <a:latin typeface="Arial"/>
                <a:cs typeface="Arial"/>
              </a:rPr>
              <a:t> </a:t>
            </a:r>
            <a:r>
              <a:rPr lang="en" dirty="0" err="1">
                <a:latin typeface="Arial"/>
                <a:cs typeface="Arial"/>
              </a:rPr>
              <a:t>liệu</a:t>
            </a:r>
            <a:r>
              <a:rPr lang="en" dirty="0">
                <a:latin typeface="Arial"/>
                <a:cs typeface="Arial"/>
              </a:rPr>
              <a:t> video.</a:t>
            </a: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latin typeface="Arial"/>
              <a:cs typeface="Arial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latin typeface="Arial"/>
              <a:cs typeface="Arial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latin typeface="Arial"/>
              <a:cs typeface="Arial"/>
            </a:endParaRPr>
          </a:p>
          <a:p>
            <a:pPr marL="9144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>
            <a:spLocks noGrp="1"/>
          </p:cNvSpPr>
          <p:nvPr>
            <p:ph type="title"/>
          </p:nvPr>
        </p:nvSpPr>
        <p:spPr>
          <a:xfrm>
            <a:off x="471900" y="57875"/>
            <a:ext cx="8222100" cy="6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Nội dung và Phương pháp</a:t>
            </a:r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body" idx="1"/>
          </p:nvPr>
        </p:nvSpPr>
        <p:spPr>
          <a:xfrm>
            <a:off x="471900" y="820500"/>
            <a:ext cx="8345192" cy="20708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Arial"/>
              <a:buChar char="•"/>
            </a:pPr>
            <a:r>
              <a:rPr lang="en" dirty="0" err="1">
                <a:latin typeface="Arial"/>
                <a:cs typeface="Arial"/>
              </a:rPr>
              <a:t>Sử</a:t>
            </a:r>
            <a:r>
              <a:rPr lang="en" dirty="0">
                <a:latin typeface="Arial"/>
                <a:cs typeface="Arial"/>
              </a:rPr>
              <a:t> </a:t>
            </a:r>
            <a:r>
              <a:rPr lang="en" dirty="0" err="1">
                <a:latin typeface="Arial"/>
                <a:cs typeface="Arial"/>
              </a:rPr>
              <a:t>dụng</a:t>
            </a:r>
            <a:r>
              <a:rPr lang="en" dirty="0">
                <a:latin typeface="Arial"/>
                <a:cs typeface="Arial"/>
              </a:rPr>
              <a:t> </a:t>
            </a:r>
            <a:r>
              <a:rPr lang="en" dirty="0" err="1">
                <a:latin typeface="Arial"/>
                <a:cs typeface="Arial"/>
              </a:rPr>
              <a:t>một</a:t>
            </a:r>
            <a:r>
              <a:rPr lang="en" dirty="0">
                <a:latin typeface="Arial"/>
                <a:cs typeface="Arial"/>
              </a:rPr>
              <a:t> </a:t>
            </a:r>
            <a:r>
              <a:rPr lang="en" dirty="0" err="1">
                <a:latin typeface="Arial"/>
                <a:cs typeface="Arial"/>
              </a:rPr>
              <a:t>mô</a:t>
            </a:r>
            <a:r>
              <a:rPr lang="en" dirty="0">
                <a:latin typeface="Arial"/>
                <a:cs typeface="Arial"/>
              </a:rPr>
              <a:t> </a:t>
            </a:r>
            <a:r>
              <a:rPr lang="en" dirty="0" err="1">
                <a:latin typeface="Arial"/>
                <a:cs typeface="Arial"/>
              </a:rPr>
              <a:t>hình</a:t>
            </a:r>
            <a:r>
              <a:rPr lang="en" dirty="0">
                <a:latin typeface="Arial"/>
                <a:cs typeface="Arial"/>
              </a:rPr>
              <a:t> </a:t>
            </a:r>
            <a:r>
              <a:rPr lang="en" dirty="0" err="1">
                <a:latin typeface="Arial"/>
                <a:cs typeface="Arial"/>
              </a:rPr>
              <a:t>khuếch</a:t>
            </a:r>
            <a:r>
              <a:rPr lang="en" dirty="0">
                <a:latin typeface="Arial"/>
                <a:cs typeface="Arial"/>
              </a:rPr>
              <a:t> </a:t>
            </a:r>
            <a:r>
              <a:rPr lang="en" dirty="0" err="1">
                <a:latin typeface="Arial"/>
                <a:cs typeface="Arial"/>
              </a:rPr>
              <a:t>tán</a:t>
            </a:r>
            <a:r>
              <a:rPr lang="en" dirty="0">
                <a:latin typeface="Arial"/>
                <a:cs typeface="Arial"/>
              </a:rPr>
              <a:t> </a:t>
            </a:r>
            <a:r>
              <a:rPr lang="en" dirty="0" err="1">
                <a:latin typeface="Arial"/>
                <a:cs typeface="Arial"/>
              </a:rPr>
              <a:t>văn</a:t>
            </a:r>
            <a:r>
              <a:rPr lang="en" dirty="0">
                <a:latin typeface="Arial"/>
                <a:cs typeface="Arial"/>
              </a:rPr>
              <a:t> </a:t>
            </a:r>
            <a:r>
              <a:rPr lang="en" dirty="0" err="1">
                <a:latin typeface="Arial"/>
                <a:cs typeface="Arial"/>
              </a:rPr>
              <a:t>bản</a:t>
            </a:r>
            <a:r>
              <a:rPr lang="en" dirty="0">
                <a:latin typeface="Arial"/>
                <a:cs typeface="Arial"/>
              </a:rPr>
              <a:t> </a:t>
            </a:r>
            <a:r>
              <a:rPr lang="en" dirty="0" err="1">
                <a:latin typeface="Arial"/>
                <a:cs typeface="Arial"/>
              </a:rPr>
              <a:t>thành</a:t>
            </a:r>
            <a:r>
              <a:rPr lang="en" dirty="0">
                <a:latin typeface="Arial"/>
                <a:cs typeface="Arial"/>
              </a:rPr>
              <a:t> </a:t>
            </a:r>
            <a:r>
              <a:rPr lang="en" dirty="0" err="1">
                <a:latin typeface="Arial"/>
                <a:cs typeface="Arial"/>
              </a:rPr>
              <a:t>hình</a:t>
            </a:r>
            <a:r>
              <a:rPr lang="en" dirty="0">
                <a:latin typeface="Arial"/>
                <a:cs typeface="Arial"/>
              </a:rPr>
              <a:t> </a:t>
            </a:r>
            <a:r>
              <a:rPr lang="en" dirty="0" err="1">
                <a:latin typeface="Arial"/>
                <a:cs typeface="Arial"/>
              </a:rPr>
              <a:t>ảnh</a:t>
            </a:r>
            <a:r>
              <a:rPr lang="en" dirty="0">
                <a:latin typeface="Arial"/>
                <a:cs typeface="Arial"/>
              </a:rPr>
              <a:t> </a:t>
            </a:r>
            <a:r>
              <a:rPr lang="en" dirty="0" err="1">
                <a:latin typeface="Arial"/>
                <a:cs typeface="Arial"/>
              </a:rPr>
              <a:t>đã</a:t>
            </a:r>
            <a:r>
              <a:rPr lang="en" dirty="0">
                <a:latin typeface="Arial"/>
                <a:cs typeface="Arial"/>
              </a:rPr>
              <a:t> </a:t>
            </a:r>
            <a:r>
              <a:rPr lang="en" dirty="0" err="1">
                <a:latin typeface="Arial"/>
                <a:cs typeface="Arial"/>
              </a:rPr>
              <a:t>được</a:t>
            </a:r>
            <a:r>
              <a:rPr lang="en" dirty="0">
                <a:latin typeface="Arial"/>
                <a:cs typeface="Arial"/>
              </a:rPr>
              <a:t> </a:t>
            </a:r>
            <a:r>
              <a:rPr lang="en" dirty="0" err="1">
                <a:latin typeface="Arial"/>
                <a:cs typeface="Arial"/>
              </a:rPr>
              <a:t>huấn</a:t>
            </a:r>
            <a:r>
              <a:rPr lang="en" dirty="0">
                <a:latin typeface="Arial"/>
                <a:cs typeface="Arial"/>
              </a:rPr>
              <a:t> </a:t>
            </a:r>
            <a:r>
              <a:rPr lang="en" dirty="0" err="1">
                <a:latin typeface="Arial"/>
                <a:cs typeface="Arial"/>
              </a:rPr>
              <a:t>luyện</a:t>
            </a:r>
            <a:r>
              <a:rPr lang="en" dirty="0">
                <a:latin typeface="Arial"/>
                <a:cs typeface="Arial"/>
              </a:rPr>
              <a:t> </a:t>
            </a:r>
            <a:r>
              <a:rPr lang="en" dirty="0" err="1">
                <a:latin typeface="Arial"/>
                <a:cs typeface="Arial"/>
              </a:rPr>
              <a:t>trước</a:t>
            </a:r>
            <a:r>
              <a:rPr lang="en" dirty="0">
                <a:latin typeface="Arial"/>
                <a:cs typeface="Arial"/>
              </a:rPr>
              <a:t> </a:t>
            </a:r>
            <a:r>
              <a:rPr lang="en" dirty="0" err="1">
                <a:latin typeface="Arial"/>
                <a:cs typeface="Arial"/>
              </a:rPr>
              <a:t>để</a:t>
            </a:r>
            <a:r>
              <a:rPr lang="en" dirty="0">
                <a:latin typeface="Arial"/>
                <a:cs typeface="Arial"/>
              </a:rPr>
              <a:t> </a:t>
            </a:r>
            <a:r>
              <a:rPr lang="en" dirty="0" err="1">
                <a:latin typeface="Arial"/>
                <a:cs typeface="Arial"/>
              </a:rPr>
              <a:t>tạo</a:t>
            </a:r>
            <a:r>
              <a:rPr lang="en" dirty="0">
                <a:latin typeface="Arial"/>
                <a:cs typeface="Arial"/>
              </a:rPr>
              <a:t> </a:t>
            </a:r>
            <a:r>
              <a:rPr lang="en" dirty="0" err="1">
                <a:latin typeface="Arial"/>
                <a:cs typeface="Arial"/>
              </a:rPr>
              <a:t>ra</a:t>
            </a:r>
            <a:r>
              <a:rPr lang="en" dirty="0">
                <a:latin typeface="Arial"/>
                <a:cs typeface="Arial"/>
              </a:rPr>
              <a:t> </a:t>
            </a:r>
            <a:r>
              <a:rPr lang="en" dirty="0" err="1">
                <a:latin typeface="Arial"/>
                <a:cs typeface="Arial"/>
              </a:rPr>
              <a:t>một</a:t>
            </a:r>
            <a:r>
              <a:rPr lang="en" dirty="0">
                <a:latin typeface="Arial"/>
                <a:cs typeface="Arial"/>
              </a:rPr>
              <a:t> </a:t>
            </a:r>
            <a:r>
              <a:rPr lang="en" dirty="0" err="1">
                <a:latin typeface="Arial"/>
                <a:cs typeface="Arial"/>
              </a:rPr>
              <a:t>loạt</a:t>
            </a:r>
            <a:r>
              <a:rPr lang="en" dirty="0">
                <a:latin typeface="Arial"/>
                <a:cs typeface="Arial"/>
              </a:rPr>
              <a:t> </a:t>
            </a:r>
            <a:r>
              <a:rPr lang="en" dirty="0" err="1">
                <a:latin typeface="Arial"/>
                <a:cs typeface="Arial"/>
              </a:rPr>
              <a:t>các</a:t>
            </a:r>
            <a:r>
              <a:rPr lang="en" dirty="0">
                <a:latin typeface="Arial"/>
                <a:cs typeface="Arial"/>
              </a:rPr>
              <a:t> </a:t>
            </a:r>
            <a:r>
              <a:rPr lang="en" dirty="0" err="1">
                <a:latin typeface="Arial"/>
                <a:cs typeface="Arial"/>
              </a:rPr>
              <a:t>khung</a:t>
            </a:r>
            <a:r>
              <a:rPr lang="en" dirty="0">
                <a:latin typeface="Arial"/>
                <a:cs typeface="Arial"/>
              </a:rPr>
              <a:t> </a:t>
            </a:r>
            <a:r>
              <a:rPr lang="en" dirty="0" err="1">
                <a:latin typeface="Arial"/>
                <a:cs typeface="Arial"/>
              </a:rPr>
              <a:t>hình</a:t>
            </a:r>
            <a:r>
              <a:rPr lang="en" dirty="0">
                <a:latin typeface="Arial"/>
                <a:cs typeface="Arial"/>
              </a:rPr>
              <a:t> video </a:t>
            </a:r>
            <a:r>
              <a:rPr lang="en" dirty="0" err="1">
                <a:latin typeface="Arial"/>
                <a:cs typeface="Arial"/>
              </a:rPr>
              <a:t>từ</a:t>
            </a:r>
            <a:r>
              <a:rPr lang="en" dirty="0">
                <a:latin typeface="Arial"/>
                <a:cs typeface="Arial"/>
              </a:rPr>
              <a:t> </a:t>
            </a:r>
            <a:r>
              <a:rPr lang="en" dirty="0" err="1">
                <a:latin typeface="Arial"/>
                <a:cs typeface="Arial"/>
              </a:rPr>
              <a:t>mô</a:t>
            </a:r>
            <a:r>
              <a:rPr lang="en" dirty="0">
                <a:latin typeface="Arial"/>
                <a:cs typeface="Arial"/>
              </a:rPr>
              <a:t> </a:t>
            </a:r>
            <a:r>
              <a:rPr lang="en" dirty="0" err="1">
                <a:latin typeface="Arial"/>
                <a:cs typeface="Arial"/>
              </a:rPr>
              <a:t>tả</a:t>
            </a:r>
            <a:r>
              <a:rPr lang="en" dirty="0">
                <a:latin typeface="Arial"/>
                <a:cs typeface="Arial"/>
              </a:rPr>
              <a:t> </a:t>
            </a:r>
            <a:r>
              <a:rPr lang="en" dirty="0" err="1">
                <a:latin typeface="Arial"/>
                <a:cs typeface="Arial"/>
              </a:rPr>
              <a:t>bằng</a:t>
            </a:r>
            <a:r>
              <a:rPr lang="en" dirty="0">
                <a:latin typeface="Arial"/>
                <a:cs typeface="Arial"/>
              </a:rPr>
              <a:t> </a:t>
            </a:r>
            <a:r>
              <a:rPr lang="en" dirty="0" err="1">
                <a:latin typeface="Arial"/>
                <a:cs typeface="Arial"/>
              </a:rPr>
              <a:t>văn</a:t>
            </a:r>
            <a:r>
              <a:rPr lang="en" dirty="0">
                <a:latin typeface="Arial"/>
                <a:cs typeface="Arial"/>
              </a:rPr>
              <a:t> </a:t>
            </a:r>
            <a:r>
              <a:rPr lang="en" dirty="0" err="1">
                <a:latin typeface="Arial"/>
                <a:cs typeface="Arial"/>
              </a:rPr>
              <a:t>bản</a:t>
            </a:r>
            <a:r>
              <a:rPr lang="en" dirty="0">
                <a:latin typeface="Arial"/>
                <a:cs typeface="Arial"/>
              </a:rPr>
              <a:t>.</a:t>
            </a:r>
          </a:p>
          <a:p>
            <a:pPr>
              <a:lnSpc>
                <a:spcPct val="114999"/>
              </a:lnSpc>
              <a:buFont typeface="Arial"/>
              <a:buChar char="•"/>
            </a:pPr>
            <a:r>
              <a:rPr lang="en" dirty="0" err="1">
                <a:latin typeface="Arial"/>
                <a:cs typeface="Arial"/>
              </a:rPr>
              <a:t>Áp</a:t>
            </a:r>
            <a:r>
              <a:rPr lang="en" dirty="0">
                <a:latin typeface="Arial"/>
                <a:cs typeface="Arial"/>
              </a:rPr>
              <a:t> </a:t>
            </a:r>
            <a:r>
              <a:rPr lang="en" dirty="0" err="1">
                <a:latin typeface="Arial"/>
                <a:cs typeface="Arial"/>
              </a:rPr>
              <a:t>dụng</a:t>
            </a:r>
            <a:r>
              <a:rPr lang="en" dirty="0">
                <a:latin typeface="Arial"/>
                <a:cs typeface="Arial"/>
              </a:rPr>
              <a:t> </a:t>
            </a:r>
            <a:r>
              <a:rPr lang="en" dirty="0" err="1">
                <a:latin typeface="Arial"/>
                <a:cs typeface="Arial"/>
              </a:rPr>
              <a:t>hai</a:t>
            </a:r>
            <a:r>
              <a:rPr lang="en" dirty="0">
                <a:latin typeface="Arial"/>
                <a:cs typeface="Arial"/>
              </a:rPr>
              <a:t> </a:t>
            </a:r>
            <a:r>
              <a:rPr lang="en" dirty="0" err="1">
                <a:latin typeface="Arial"/>
                <a:cs typeface="Arial"/>
              </a:rPr>
              <a:t>kỹ</a:t>
            </a:r>
            <a:r>
              <a:rPr lang="en" dirty="0">
                <a:latin typeface="Arial"/>
                <a:cs typeface="Arial"/>
              </a:rPr>
              <a:t> </a:t>
            </a:r>
            <a:r>
              <a:rPr lang="en" dirty="0" err="1">
                <a:latin typeface="Arial"/>
                <a:cs typeface="Arial"/>
              </a:rPr>
              <a:t>thuật</a:t>
            </a:r>
            <a:r>
              <a:rPr lang="en" dirty="0">
                <a:latin typeface="Arial"/>
                <a:cs typeface="Arial"/>
              </a:rPr>
              <a:t> </a:t>
            </a:r>
            <a:r>
              <a:rPr lang="en" dirty="0" err="1">
                <a:latin typeface="Arial"/>
                <a:cs typeface="Arial"/>
              </a:rPr>
              <a:t>để</a:t>
            </a:r>
            <a:r>
              <a:rPr lang="en" dirty="0">
                <a:latin typeface="Arial"/>
                <a:cs typeface="Arial"/>
              </a:rPr>
              <a:t> </a:t>
            </a:r>
            <a:r>
              <a:rPr lang="en" dirty="0" err="1">
                <a:latin typeface="Arial"/>
                <a:cs typeface="Arial"/>
              </a:rPr>
              <a:t>đảm</a:t>
            </a:r>
            <a:r>
              <a:rPr lang="en" dirty="0">
                <a:latin typeface="Arial"/>
                <a:cs typeface="Arial"/>
              </a:rPr>
              <a:t> </a:t>
            </a:r>
            <a:r>
              <a:rPr lang="en" dirty="0" err="1">
                <a:latin typeface="Arial"/>
                <a:cs typeface="Arial"/>
              </a:rPr>
              <a:t>bảo</a:t>
            </a:r>
            <a:r>
              <a:rPr lang="en" dirty="0">
                <a:latin typeface="Arial"/>
                <a:cs typeface="Arial"/>
              </a:rPr>
              <a:t> </a:t>
            </a:r>
            <a:r>
              <a:rPr lang="en" dirty="0" err="1">
                <a:latin typeface="Arial"/>
                <a:cs typeface="Arial"/>
              </a:rPr>
              <a:t>tính</a:t>
            </a:r>
            <a:r>
              <a:rPr lang="en" dirty="0">
                <a:latin typeface="Arial"/>
                <a:cs typeface="Arial"/>
              </a:rPr>
              <a:t> </a:t>
            </a:r>
            <a:r>
              <a:rPr lang="en" dirty="0" err="1">
                <a:latin typeface="Arial"/>
                <a:cs typeface="Arial"/>
              </a:rPr>
              <a:t>nhất</a:t>
            </a:r>
            <a:r>
              <a:rPr lang="en" dirty="0">
                <a:latin typeface="Arial"/>
                <a:cs typeface="Arial"/>
              </a:rPr>
              <a:t> </a:t>
            </a:r>
            <a:r>
              <a:rPr lang="en" dirty="0" err="1">
                <a:latin typeface="Arial"/>
                <a:cs typeface="Arial"/>
              </a:rPr>
              <a:t>quán</a:t>
            </a:r>
            <a:r>
              <a:rPr lang="en" dirty="0">
                <a:latin typeface="Arial"/>
                <a:cs typeface="Arial"/>
              </a:rPr>
              <a:t> </a:t>
            </a:r>
            <a:r>
              <a:rPr lang="en" dirty="0" err="1">
                <a:latin typeface="Arial"/>
                <a:cs typeface="Arial"/>
              </a:rPr>
              <a:t>về</a:t>
            </a:r>
            <a:r>
              <a:rPr lang="en" dirty="0">
                <a:latin typeface="Arial"/>
                <a:cs typeface="Arial"/>
              </a:rPr>
              <a:t> </a:t>
            </a:r>
            <a:r>
              <a:rPr lang="en" dirty="0" err="1">
                <a:latin typeface="Arial"/>
                <a:cs typeface="Arial"/>
              </a:rPr>
              <a:t>thời</a:t>
            </a:r>
            <a:r>
              <a:rPr lang="en" dirty="0">
                <a:latin typeface="Arial"/>
                <a:cs typeface="Arial"/>
              </a:rPr>
              <a:t> </a:t>
            </a:r>
            <a:r>
              <a:rPr lang="en" dirty="0" err="1">
                <a:latin typeface="Arial"/>
                <a:cs typeface="Arial"/>
              </a:rPr>
              <a:t>gian</a:t>
            </a:r>
            <a:r>
              <a:rPr lang="en" dirty="0">
                <a:latin typeface="Arial"/>
                <a:cs typeface="Arial"/>
              </a:rPr>
              <a:t> </a:t>
            </a:r>
            <a:r>
              <a:rPr lang="en" dirty="0" err="1">
                <a:latin typeface="Arial"/>
                <a:cs typeface="Arial"/>
              </a:rPr>
              <a:t>của</a:t>
            </a:r>
            <a:r>
              <a:rPr lang="en" dirty="0">
                <a:latin typeface="Arial"/>
                <a:cs typeface="Arial"/>
              </a:rPr>
              <a:t> </a:t>
            </a:r>
            <a:r>
              <a:rPr lang="en" dirty="0" err="1">
                <a:latin typeface="Arial"/>
                <a:cs typeface="Arial"/>
              </a:rPr>
              <a:t>các</a:t>
            </a:r>
            <a:r>
              <a:rPr lang="en" dirty="0">
                <a:latin typeface="Arial"/>
                <a:cs typeface="Arial"/>
              </a:rPr>
              <a:t> </a:t>
            </a:r>
            <a:r>
              <a:rPr lang="en" dirty="0" err="1">
                <a:latin typeface="Arial"/>
                <a:cs typeface="Arial"/>
              </a:rPr>
              <a:t>khung</a:t>
            </a:r>
            <a:r>
              <a:rPr lang="en" dirty="0">
                <a:latin typeface="Arial"/>
                <a:cs typeface="Arial"/>
              </a:rPr>
              <a:t> </a:t>
            </a:r>
            <a:r>
              <a:rPr lang="en" dirty="0" err="1">
                <a:latin typeface="Arial"/>
                <a:cs typeface="Arial"/>
              </a:rPr>
              <a:t>hình</a:t>
            </a:r>
            <a:r>
              <a:rPr lang="en" dirty="0">
                <a:latin typeface="Arial"/>
                <a:cs typeface="Arial"/>
              </a:rPr>
              <a:t>:</a:t>
            </a:r>
          </a:p>
          <a:p>
            <a:pPr>
              <a:lnSpc>
                <a:spcPct val="114999"/>
              </a:lnSpc>
              <a:buFont typeface="Arial"/>
              <a:buChar char="•"/>
            </a:pPr>
            <a:endParaRPr lang="en" sz="1800" dirty="0">
              <a:latin typeface="Arial"/>
              <a:cs typeface="Arial"/>
            </a:endParaRPr>
          </a:p>
          <a:p>
            <a:pPr>
              <a:lnSpc>
                <a:spcPct val="114999"/>
              </a:lnSpc>
              <a:buFont typeface="Arial"/>
              <a:buChar char="•"/>
            </a:pPr>
            <a:endParaRPr lang="en" sz="1800" dirty="0">
              <a:latin typeface="Arial"/>
              <a:cs typeface="Arial"/>
            </a:endParaRPr>
          </a:p>
          <a:p>
            <a:pPr indent="0">
              <a:lnSpc>
                <a:spcPct val="114999"/>
              </a:lnSpc>
              <a:spcBef>
                <a:spcPts val="1600"/>
              </a:spcBef>
              <a:buNone/>
            </a:pPr>
            <a:endParaRPr lang="en" dirty="0">
              <a:latin typeface="Arial"/>
              <a:cs typeface="Arial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latin typeface="Arial"/>
              <a:cs typeface="Arial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latin typeface="Arial"/>
              <a:cs typeface="Arial"/>
            </a:endParaRPr>
          </a:p>
          <a:p>
            <a:pPr marL="9144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800">
              <a:latin typeface="Arial"/>
              <a:cs typeface="Arial"/>
            </a:endParaRPr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xmlns="" id="{2C156EA5-A149-3751-3B51-AEABB67EBADD}"/>
              </a:ext>
            </a:extLst>
          </p:cNvPr>
          <p:cNvSpPr txBox="1"/>
          <p:nvPr/>
        </p:nvSpPr>
        <p:spPr>
          <a:xfrm>
            <a:off x="1063869" y="2892668"/>
            <a:ext cx="7754814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Courier New"/>
              <a:buChar char="o"/>
            </a:pPr>
            <a:r>
              <a:rPr lang="vi-VN" sz="1600" dirty="0"/>
              <a:t>Thêm thông tin chuyển động vào mã tiềm ẩn của các khung hình: </a:t>
            </a:r>
            <a:endParaRPr lang="vi-VN" sz="1600"/>
          </a:p>
          <a:p>
            <a:pPr marL="285750" indent="-285750">
              <a:buFont typeface="Courier New"/>
              <a:buChar char="o"/>
            </a:pPr>
            <a:r>
              <a:rPr lang="vi-VN" sz="1600" dirty="0"/>
              <a:t>Sử dụng sự chú ý giữa các khung hình: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>
          <a:extLst>
            <a:ext uri="{FF2B5EF4-FFF2-40B4-BE49-F238E27FC236}">
              <a16:creationId xmlns:a16="http://schemas.microsoft.com/office/drawing/2014/main" xmlns="" id="{4F95B40D-12EB-4A69-7A35-6AF3EB6109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>
            <a:extLst>
              <a:ext uri="{FF2B5EF4-FFF2-40B4-BE49-F238E27FC236}">
                <a16:creationId xmlns:a16="http://schemas.microsoft.com/office/drawing/2014/main" xmlns="" id="{5A635837-9BDD-EA69-BBBD-C9A67690CA9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71900" y="57875"/>
            <a:ext cx="8222100" cy="6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Nội dung và Phương pháp</a:t>
            </a:r>
            <a:endParaRPr/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xmlns="" id="{D0F9FA1D-C52F-1110-0ECE-5276D1A7DAD7}"/>
              </a:ext>
            </a:extLst>
          </p:cNvPr>
          <p:cNvSpPr txBox="1"/>
          <p:nvPr/>
        </p:nvSpPr>
        <p:spPr>
          <a:xfrm>
            <a:off x="457199" y="3050929"/>
            <a:ext cx="7754814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Font typeface="Arial"/>
              <a:buChar char="•"/>
            </a:pPr>
            <a:r>
              <a:rPr lang="vi-VN"/>
              <a:t>Đào tạo mô hình khuếch tán hình ảnh tới văn bản:</a:t>
            </a:r>
            <a:endParaRPr lang="vi-VN" dirty="0"/>
          </a:p>
          <a:p>
            <a:endParaRPr lang="vi-VN" dirty="0"/>
          </a:p>
          <a:p>
            <a:pPr marL="285750" indent="-285750">
              <a:buFont typeface="Courier New"/>
              <a:buChar char="o"/>
            </a:pPr>
            <a:endParaRPr lang="vi-VN" dirty="0"/>
          </a:p>
        </p:txBody>
      </p:sp>
      <p:pic>
        <p:nvPicPr>
          <p:cNvPr id="5" name="Hình ảnh 4" descr="Ảnh có chứa văn bản, ảnh chụp màn hình, thiết kế&#10;&#10;Mô tả được tự động tạo">
            <a:extLst>
              <a:ext uri="{FF2B5EF4-FFF2-40B4-BE49-F238E27FC236}">
                <a16:creationId xmlns:a16="http://schemas.microsoft.com/office/drawing/2014/main" xmlns="" id="{0E5CBEC8-F165-2C5E-54C9-D421C0F238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7555" y="752842"/>
            <a:ext cx="6099664" cy="1817810"/>
          </a:xfrm>
          <a:prstGeom prst="rect">
            <a:avLst/>
          </a:prstGeom>
        </p:spPr>
      </p:pic>
      <p:sp>
        <p:nvSpPr>
          <p:cNvPr id="6" name="Hộp Văn bản 5">
            <a:extLst>
              <a:ext uri="{FF2B5EF4-FFF2-40B4-BE49-F238E27FC236}">
                <a16:creationId xmlns:a16="http://schemas.microsoft.com/office/drawing/2014/main" xmlns="" id="{42CF7714-BCA1-2A7E-D664-3E99951E7C46}"/>
              </a:ext>
            </a:extLst>
          </p:cNvPr>
          <p:cNvSpPr txBox="1"/>
          <p:nvPr/>
        </p:nvSpPr>
        <p:spPr>
          <a:xfrm>
            <a:off x="668215" y="3472961"/>
            <a:ext cx="731519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vi-VN" sz="1200" dirty="0"/>
              <a:t>Đào tạo một mô hình khuếch tán hình ảnh tới văn bản trên bộ dữ liệu đã thu thập được.</a:t>
            </a:r>
          </a:p>
        </p:txBody>
      </p:sp>
      <p:sp>
        <p:nvSpPr>
          <p:cNvPr id="7" name="Hộp Văn bản 6">
            <a:extLst>
              <a:ext uri="{FF2B5EF4-FFF2-40B4-BE49-F238E27FC236}">
                <a16:creationId xmlns:a16="http://schemas.microsoft.com/office/drawing/2014/main" xmlns="" id="{C1AFA3FD-2A7B-AF74-E711-78B0F8EFE0CD}"/>
              </a:ext>
            </a:extLst>
          </p:cNvPr>
          <p:cNvSpPr txBox="1"/>
          <p:nvPr/>
        </p:nvSpPr>
        <p:spPr>
          <a:xfrm>
            <a:off x="470388" y="3912575"/>
            <a:ext cx="7754814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Font typeface="Arial"/>
              <a:buChar char="•"/>
            </a:pPr>
            <a:r>
              <a:rPr lang="vi-VN" dirty="0"/>
              <a:t>Tạo </a:t>
            </a:r>
            <a:r>
              <a:rPr lang="vi-VN" dirty="0" err="1"/>
              <a:t>latent</a:t>
            </a:r>
            <a:r>
              <a:rPr lang="vi-VN" dirty="0"/>
              <a:t> </a:t>
            </a:r>
            <a:r>
              <a:rPr lang="vi-VN" dirty="0" err="1"/>
              <a:t>codes</a:t>
            </a:r>
            <a:r>
              <a:rPr lang="vi-VN" dirty="0"/>
              <a:t> cho </a:t>
            </a:r>
            <a:r>
              <a:rPr lang="vi-VN" dirty="0" err="1"/>
              <a:t>video</a:t>
            </a:r>
            <a:r>
              <a:rPr lang="vi-VN" dirty="0"/>
              <a:t>:</a:t>
            </a:r>
          </a:p>
          <a:p>
            <a:endParaRPr lang="vi-VN" dirty="0"/>
          </a:p>
          <a:p>
            <a:pPr marL="285750" indent="-285750">
              <a:buFont typeface="Courier New"/>
              <a:buChar char="o"/>
            </a:pPr>
            <a:endParaRPr lang="vi-VN" dirty="0"/>
          </a:p>
        </p:txBody>
      </p:sp>
      <p:sp>
        <p:nvSpPr>
          <p:cNvPr id="8" name="Hộp Văn bản 7">
            <a:extLst>
              <a:ext uri="{FF2B5EF4-FFF2-40B4-BE49-F238E27FC236}">
                <a16:creationId xmlns:a16="http://schemas.microsoft.com/office/drawing/2014/main" xmlns="" id="{CACA0F97-7654-8C9C-16DE-D7C85BC3E963}"/>
              </a:ext>
            </a:extLst>
          </p:cNvPr>
          <p:cNvSpPr txBox="1"/>
          <p:nvPr/>
        </p:nvSpPr>
        <p:spPr>
          <a:xfrm>
            <a:off x="668215" y="4281853"/>
            <a:ext cx="731519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vi-VN" sz="1200" dirty="0"/>
              <a:t>Sử dụng mô hình khuếch tán hình ảnh tới văn bản để tạo ra một chuỗi các </a:t>
            </a:r>
            <a:r>
              <a:rPr lang="vi-VN" sz="1200" dirty="0" err="1"/>
              <a:t>latent</a:t>
            </a:r>
            <a:r>
              <a:rPr lang="vi-VN" sz="1200" dirty="0"/>
              <a:t> </a:t>
            </a:r>
            <a:r>
              <a:rPr lang="vi-VN" sz="1200" dirty="0" err="1"/>
              <a:t>codes</a:t>
            </a:r>
            <a:r>
              <a:rPr lang="vi-VN" sz="1200" dirty="0"/>
              <a:t> cho </a:t>
            </a:r>
            <a:r>
              <a:rPr lang="vi-VN" sz="1200" dirty="0" err="1"/>
              <a:t>video</a:t>
            </a:r>
            <a:r>
              <a:rPr lang="vi-VN" sz="1200" dirty="0"/>
              <a:t>.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538704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>
          <a:extLst>
            <a:ext uri="{FF2B5EF4-FFF2-40B4-BE49-F238E27FC236}">
              <a16:creationId xmlns:a16="http://schemas.microsoft.com/office/drawing/2014/main" xmlns="" id="{FF053E80-18B4-AAFD-119A-7B3B589256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>
            <a:extLst>
              <a:ext uri="{FF2B5EF4-FFF2-40B4-BE49-F238E27FC236}">
                <a16:creationId xmlns:a16="http://schemas.microsoft.com/office/drawing/2014/main" xmlns="" id="{E0D14588-207E-7162-04BE-509C7A56AD9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71900" y="57875"/>
            <a:ext cx="8222100" cy="6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Nội dung và Phương pháp</a:t>
            </a:r>
            <a:endParaRPr/>
          </a:p>
        </p:txBody>
      </p:sp>
      <p:sp>
        <p:nvSpPr>
          <p:cNvPr id="6" name="Hộp Văn bản 5">
            <a:extLst>
              <a:ext uri="{FF2B5EF4-FFF2-40B4-BE49-F238E27FC236}">
                <a16:creationId xmlns:a16="http://schemas.microsoft.com/office/drawing/2014/main" xmlns="" id="{2F49E6AE-FF7C-697B-5C49-2CD8E6EF21D6}"/>
              </a:ext>
            </a:extLst>
          </p:cNvPr>
          <p:cNvSpPr txBox="1"/>
          <p:nvPr/>
        </p:nvSpPr>
        <p:spPr>
          <a:xfrm>
            <a:off x="351692" y="2751991"/>
            <a:ext cx="7754814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Font typeface="Arial"/>
              <a:buChar char="•"/>
            </a:pPr>
            <a:r>
              <a:rPr lang="vi-VN" dirty="0"/>
              <a:t>Mô hình hóa </a:t>
            </a:r>
            <a:r>
              <a:rPr lang="vi-VN" dirty="0" err="1"/>
              <a:t>motion</a:t>
            </a:r>
            <a:r>
              <a:rPr lang="vi-VN" dirty="0"/>
              <a:t> </a:t>
            </a:r>
            <a:r>
              <a:rPr lang="vi-VN" dirty="0" err="1"/>
              <a:t>dynamics</a:t>
            </a:r>
            <a:r>
              <a:rPr lang="vi-VN" dirty="0"/>
              <a:t> in </a:t>
            </a:r>
            <a:r>
              <a:rPr lang="vi-VN" dirty="0" err="1"/>
              <a:t>latent</a:t>
            </a:r>
            <a:r>
              <a:rPr lang="vi-VN" dirty="0"/>
              <a:t> </a:t>
            </a:r>
            <a:r>
              <a:rPr lang="vi-VN" dirty="0" err="1"/>
              <a:t>codes</a:t>
            </a:r>
            <a:r>
              <a:rPr lang="vi-VN" dirty="0"/>
              <a:t>:</a:t>
            </a:r>
          </a:p>
          <a:p>
            <a:endParaRPr lang="vi-VN" dirty="0"/>
          </a:p>
          <a:p>
            <a:pPr marL="285750" indent="-285750">
              <a:buFont typeface="Courier New"/>
              <a:buChar char="o"/>
            </a:pPr>
            <a:endParaRPr lang="vi-VN" dirty="0"/>
          </a:p>
        </p:txBody>
      </p:sp>
      <p:pic>
        <p:nvPicPr>
          <p:cNvPr id="8" name="Hình ảnh 7" descr="Ảnh có chứa văn bản, ảnh chụp màn hình, thiết kế&#10;&#10;Mô tả được tự động tạo">
            <a:extLst>
              <a:ext uri="{FF2B5EF4-FFF2-40B4-BE49-F238E27FC236}">
                <a16:creationId xmlns:a16="http://schemas.microsoft.com/office/drawing/2014/main" xmlns="" id="{E5FBF7AD-2805-1012-33DF-090B0F2BF0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7555" y="752842"/>
            <a:ext cx="6099664" cy="1817810"/>
          </a:xfrm>
          <a:prstGeom prst="rect">
            <a:avLst/>
          </a:prstGeom>
        </p:spPr>
      </p:pic>
      <p:sp>
        <p:nvSpPr>
          <p:cNvPr id="10" name="Hộp Văn bản 9">
            <a:extLst>
              <a:ext uri="{FF2B5EF4-FFF2-40B4-BE49-F238E27FC236}">
                <a16:creationId xmlns:a16="http://schemas.microsoft.com/office/drawing/2014/main" xmlns="" id="{4F557055-C2C2-57A4-07A5-64C257ECBD65}"/>
              </a:ext>
            </a:extLst>
          </p:cNvPr>
          <p:cNvSpPr txBox="1"/>
          <p:nvPr/>
        </p:nvSpPr>
        <p:spPr>
          <a:xfrm>
            <a:off x="633046" y="3033346"/>
            <a:ext cx="731519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vi-VN" sz="1200" dirty="0"/>
              <a:t>Sử dụng một mô hình hồi quy hoặc mô hình động để mô hình hóa </a:t>
            </a:r>
            <a:r>
              <a:rPr lang="vi-VN" sz="1200" dirty="0" err="1"/>
              <a:t>motion</a:t>
            </a:r>
            <a:r>
              <a:rPr lang="vi-VN" sz="1200" dirty="0"/>
              <a:t> </a:t>
            </a:r>
            <a:r>
              <a:rPr lang="vi-VN" sz="1200" dirty="0" err="1"/>
              <a:t>dynamics</a:t>
            </a:r>
            <a:r>
              <a:rPr lang="vi-VN" sz="1200" dirty="0"/>
              <a:t> in </a:t>
            </a:r>
            <a:r>
              <a:rPr lang="vi-VN" sz="1200" dirty="0" err="1"/>
              <a:t>latent</a:t>
            </a:r>
            <a:r>
              <a:rPr lang="vi-VN" sz="1200" dirty="0"/>
              <a:t> </a:t>
            </a:r>
            <a:r>
              <a:rPr lang="vi-VN" sz="1200" dirty="0" err="1"/>
              <a:t>codes</a:t>
            </a:r>
            <a:r>
              <a:rPr lang="vi-VN" sz="1200" dirty="0"/>
              <a:t>.</a:t>
            </a:r>
            <a:endParaRPr lang="vi-VN" dirty="0"/>
          </a:p>
        </p:txBody>
      </p:sp>
      <p:sp>
        <p:nvSpPr>
          <p:cNvPr id="12" name="Hộp Văn bản 11">
            <a:extLst>
              <a:ext uri="{FF2B5EF4-FFF2-40B4-BE49-F238E27FC236}">
                <a16:creationId xmlns:a16="http://schemas.microsoft.com/office/drawing/2014/main" xmlns="" id="{6995741A-961A-E5E0-5FCE-A47C4AA50C42}"/>
              </a:ext>
            </a:extLst>
          </p:cNvPr>
          <p:cNvSpPr txBox="1"/>
          <p:nvPr/>
        </p:nvSpPr>
        <p:spPr>
          <a:xfrm>
            <a:off x="351692" y="3310302"/>
            <a:ext cx="7754814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Font typeface="Arial"/>
              <a:buChar char="•"/>
            </a:pPr>
            <a:r>
              <a:rPr lang="vi-VN" dirty="0"/>
              <a:t>Tạo </a:t>
            </a:r>
            <a:r>
              <a:rPr lang="vi-VN" dirty="0" err="1"/>
              <a:t>video</a:t>
            </a:r>
            <a:r>
              <a:rPr lang="vi-VN" dirty="0"/>
              <a:t> từ </a:t>
            </a:r>
            <a:r>
              <a:rPr lang="vi-VN" dirty="0" err="1"/>
              <a:t>latent</a:t>
            </a:r>
            <a:r>
              <a:rPr lang="vi-VN" dirty="0"/>
              <a:t> </a:t>
            </a:r>
            <a:r>
              <a:rPr lang="vi-VN" dirty="0" err="1"/>
              <a:t>codes</a:t>
            </a:r>
            <a:r>
              <a:rPr lang="vi-VN" dirty="0"/>
              <a:t>:</a:t>
            </a:r>
          </a:p>
          <a:p>
            <a:endParaRPr lang="vi-VN" dirty="0"/>
          </a:p>
          <a:p>
            <a:pPr marL="285750" indent="-285750">
              <a:buFont typeface="Courier New"/>
              <a:buChar char="o"/>
            </a:pPr>
            <a:endParaRPr lang="vi-VN" dirty="0"/>
          </a:p>
        </p:txBody>
      </p:sp>
      <p:sp>
        <p:nvSpPr>
          <p:cNvPr id="14" name="Hộp Văn bản 13">
            <a:extLst>
              <a:ext uri="{FF2B5EF4-FFF2-40B4-BE49-F238E27FC236}">
                <a16:creationId xmlns:a16="http://schemas.microsoft.com/office/drawing/2014/main" xmlns="" id="{8F41269A-BEB0-2ADC-0A9C-6FCE2564A133}"/>
              </a:ext>
            </a:extLst>
          </p:cNvPr>
          <p:cNvSpPr txBox="1"/>
          <p:nvPr/>
        </p:nvSpPr>
        <p:spPr>
          <a:xfrm>
            <a:off x="633046" y="3613638"/>
            <a:ext cx="731519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vi-VN" sz="1200" dirty="0"/>
              <a:t>Sử dụng các </a:t>
            </a:r>
            <a:r>
              <a:rPr lang="vi-VN" sz="1200" dirty="0" err="1"/>
              <a:t>latent</a:t>
            </a:r>
            <a:r>
              <a:rPr lang="vi-VN" sz="1200" dirty="0"/>
              <a:t> </a:t>
            </a:r>
            <a:r>
              <a:rPr lang="vi-VN" sz="1200" dirty="0" err="1"/>
              <a:t>codes</a:t>
            </a:r>
            <a:r>
              <a:rPr lang="vi-VN" sz="1200" dirty="0"/>
              <a:t> đã được mô hình hóa để tạo ra một chuỗi các hình ảnh.</a:t>
            </a:r>
            <a:endParaRPr lang="vi-VN" dirty="0"/>
          </a:p>
        </p:txBody>
      </p:sp>
      <p:sp>
        <p:nvSpPr>
          <p:cNvPr id="15" name="Hộp Văn bản 14">
            <a:extLst>
              <a:ext uri="{FF2B5EF4-FFF2-40B4-BE49-F238E27FC236}">
                <a16:creationId xmlns:a16="http://schemas.microsoft.com/office/drawing/2014/main" xmlns="" id="{D4A9F477-712C-B0DC-26AF-C27B0A57998B}"/>
              </a:ext>
            </a:extLst>
          </p:cNvPr>
          <p:cNvSpPr txBox="1"/>
          <p:nvPr/>
        </p:nvSpPr>
        <p:spPr>
          <a:xfrm>
            <a:off x="351691" y="4000498"/>
            <a:ext cx="7754814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Font typeface="Arial"/>
              <a:buChar char="•"/>
            </a:pPr>
            <a:r>
              <a:rPr lang="vi-VN" dirty="0"/>
              <a:t>Liên kết các hình ảnh lại với nhau để tạo thành </a:t>
            </a:r>
            <a:r>
              <a:rPr lang="vi-VN" dirty="0" err="1"/>
              <a:t>video</a:t>
            </a:r>
            <a:r>
              <a:rPr lang="vi-VN" dirty="0"/>
              <a:t>:</a:t>
            </a:r>
          </a:p>
          <a:p>
            <a:endParaRPr lang="vi-VN" dirty="0"/>
          </a:p>
          <a:p>
            <a:pPr marL="285750" indent="-285750">
              <a:buFont typeface="Courier New"/>
              <a:buChar char="o"/>
            </a:pP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0386410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>
            <a:spLocks noGrp="1"/>
          </p:cNvSpPr>
          <p:nvPr>
            <p:ph type="title"/>
          </p:nvPr>
        </p:nvSpPr>
        <p:spPr>
          <a:xfrm>
            <a:off x="471900" y="57875"/>
            <a:ext cx="8222100" cy="6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Kết quả dự kiến</a:t>
            </a:r>
            <a:endParaRPr/>
          </a:p>
        </p:txBody>
      </p:sp>
      <p:sp>
        <p:nvSpPr>
          <p:cNvPr id="97" name="Google Shape;97;p18"/>
          <p:cNvSpPr txBox="1">
            <a:spLocks noGrp="1"/>
          </p:cNvSpPr>
          <p:nvPr>
            <p:ph type="body" idx="1"/>
          </p:nvPr>
        </p:nvSpPr>
        <p:spPr>
          <a:xfrm>
            <a:off x="471900" y="820500"/>
            <a:ext cx="8222100" cy="390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Roboto"/>
              <a:buChar char="●"/>
            </a:pPr>
            <a:r>
              <a:rPr lang="en" dirty="0" err="1">
                <a:latin typeface="Arial"/>
                <a:cs typeface="Arial"/>
              </a:rPr>
              <a:t>Tạo</a:t>
            </a:r>
            <a:r>
              <a:rPr lang="en" dirty="0">
                <a:latin typeface="Arial"/>
                <a:cs typeface="Arial"/>
              </a:rPr>
              <a:t> </a:t>
            </a:r>
            <a:r>
              <a:rPr lang="en" dirty="0" err="1">
                <a:latin typeface="Arial"/>
                <a:cs typeface="Arial"/>
              </a:rPr>
              <a:t>ra</a:t>
            </a:r>
            <a:r>
              <a:rPr lang="en" dirty="0">
                <a:latin typeface="Arial"/>
                <a:cs typeface="Arial"/>
              </a:rPr>
              <a:t> video </a:t>
            </a:r>
            <a:r>
              <a:rPr lang="en" dirty="0" err="1">
                <a:latin typeface="Arial"/>
                <a:cs typeface="Arial"/>
              </a:rPr>
              <a:t>chất</a:t>
            </a:r>
            <a:r>
              <a:rPr lang="en" dirty="0">
                <a:latin typeface="Arial"/>
                <a:cs typeface="Arial"/>
              </a:rPr>
              <a:t> </a:t>
            </a:r>
            <a:r>
              <a:rPr lang="en" dirty="0" err="1">
                <a:latin typeface="Arial"/>
                <a:cs typeface="Arial"/>
              </a:rPr>
              <a:t>lượng</a:t>
            </a:r>
            <a:r>
              <a:rPr lang="en" dirty="0">
                <a:latin typeface="Arial"/>
                <a:cs typeface="Arial"/>
              </a:rPr>
              <a:t> </a:t>
            </a:r>
            <a:r>
              <a:rPr lang="en" dirty="0" err="1">
                <a:latin typeface="Arial"/>
                <a:cs typeface="Arial"/>
              </a:rPr>
              <a:t>cao</a:t>
            </a:r>
            <a:r>
              <a:rPr lang="en" dirty="0">
                <a:latin typeface="Arial"/>
                <a:cs typeface="Arial"/>
              </a:rPr>
              <a:t> </a:t>
            </a:r>
            <a:r>
              <a:rPr lang="en" dirty="0" err="1">
                <a:latin typeface="Arial"/>
                <a:cs typeface="Arial"/>
              </a:rPr>
              <a:t>và</a:t>
            </a:r>
            <a:r>
              <a:rPr lang="en" dirty="0">
                <a:latin typeface="Arial"/>
                <a:cs typeface="Arial"/>
              </a:rPr>
              <a:t> </a:t>
            </a:r>
            <a:r>
              <a:rPr lang="en" dirty="0" err="1">
                <a:latin typeface="Arial"/>
                <a:cs typeface="Arial"/>
              </a:rPr>
              <a:t>nhất</a:t>
            </a:r>
            <a:r>
              <a:rPr lang="en" dirty="0">
                <a:latin typeface="Arial"/>
                <a:cs typeface="Arial"/>
              </a:rPr>
              <a:t> </a:t>
            </a:r>
            <a:r>
              <a:rPr lang="en" dirty="0" err="1">
                <a:latin typeface="Arial"/>
                <a:cs typeface="Arial"/>
              </a:rPr>
              <a:t>quán</a:t>
            </a:r>
            <a:r>
              <a:rPr lang="en" dirty="0">
                <a:latin typeface="Arial"/>
                <a:cs typeface="Arial"/>
              </a:rPr>
              <a:t> </a:t>
            </a:r>
            <a:r>
              <a:rPr lang="en" dirty="0" err="1">
                <a:latin typeface="Arial"/>
                <a:cs typeface="Arial"/>
              </a:rPr>
              <a:t>từ</a:t>
            </a:r>
            <a:r>
              <a:rPr lang="en" dirty="0">
                <a:latin typeface="Arial"/>
                <a:cs typeface="Arial"/>
              </a:rPr>
              <a:t> </a:t>
            </a:r>
            <a:r>
              <a:rPr lang="en" dirty="0" err="1">
                <a:latin typeface="Arial"/>
                <a:cs typeface="Arial"/>
              </a:rPr>
              <a:t>văn</a:t>
            </a:r>
            <a:r>
              <a:rPr lang="en" dirty="0">
                <a:latin typeface="Arial"/>
                <a:cs typeface="Arial"/>
              </a:rPr>
              <a:t> </a:t>
            </a:r>
            <a:r>
              <a:rPr lang="en" dirty="0" err="1">
                <a:latin typeface="Arial"/>
                <a:cs typeface="Arial"/>
              </a:rPr>
              <a:t>bản</a:t>
            </a:r>
            <a:r>
              <a:rPr lang="en" dirty="0">
                <a:latin typeface="Arial"/>
                <a:cs typeface="Arial"/>
              </a:rPr>
              <a:t>.</a:t>
            </a:r>
            <a:endParaRPr lang="vi-VN" dirty="0">
              <a:latin typeface="Arial"/>
              <a:cs typeface="Arial"/>
            </a:endParaRPr>
          </a:p>
          <a:p>
            <a:pPr>
              <a:lnSpc>
                <a:spcPct val="114999"/>
              </a:lnSpc>
              <a:buFont typeface="Roboto"/>
              <a:buChar char="●"/>
            </a:pPr>
            <a:r>
              <a:rPr lang="en" dirty="0">
                <a:latin typeface="Arial"/>
                <a:cs typeface="Arial"/>
              </a:rPr>
              <a:t>Video </a:t>
            </a:r>
            <a:r>
              <a:rPr lang="en" dirty="0" err="1">
                <a:latin typeface="Arial"/>
                <a:cs typeface="Arial"/>
              </a:rPr>
              <a:t>được</a:t>
            </a:r>
            <a:r>
              <a:rPr lang="en" dirty="0">
                <a:latin typeface="Arial"/>
                <a:cs typeface="Arial"/>
              </a:rPr>
              <a:t> </a:t>
            </a:r>
            <a:r>
              <a:rPr lang="en" dirty="0" err="1">
                <a:latin typeface="Arial"/>
                <a:cs typeface="Arial"/>
              </a:rPr>
              <a:t>tạo</a:t>
            </a:r>
            <a:r>
              <a:rPr lang="en" dirty="0">
                <a:latin typeface="Arial"/>
                <a:cs typeface="Arial"/>
              </a:rPr>
              <a:t> </a:t>
            </a:r>
            <a:r>
              <a:rPr lang="en" dirty="0" err="1">
                <a:latin typeface="Arial"/>
                <a:cs typeface="Arial"/>
              </a:rPr>
              <a:t>ra</a:t>
            </a:r>
            <a:r>
              <a:rPr lang="en" dirty="0">
                <a:latin typeface="Arial"/>
                <a:cs typeface="Arial"/>
              </a:rPr>
              <a:t> </a:t>
            </a:r>
            <a:r>
              <a:rPr lang="en" dirty="0" err="1">
                <a:latin typeface="Arial"/>
                <a:cs typeface="Arial"/>
              </a:rPr>
              <a:t>phải</a:t>
            </a:r>
            <a:r>
              <a:rPr lang="en" dirty="0">
                <a:latin typeface="Arial"/>
                <a:cs typeface="Arial"/>
              </a:rPr>
              <a:t> </a:t>
            </a:r>
            <a:r>
              <a:rPr lang="en" dirty="0" err="1">
                <a:latin typeface="Arial"/>
                <a:cs typeface="Arial"/>
              </a:rPr>
              <a:t>có</a:t>
            </a:r>
            <a:r>
              <a:rPr lang="en" dirty="0">
                <a:latin typeface="Arial"/>
                <a:cs typeface="Arial"/>
              </a:rPr>
              <a:t> </a:t>
            </a:r>
            <a:r>
              <a:rPr lang="en" dirty="0" err="1">
                <a:latin typeface="Arial"/>
                <a:cs typeface="Arial"/>
              </a:rPr>
              <a:t>nội</a:t>
            </a:r>
            <a:r>
              <a:rPr lang="en" dirty="0">
                <a:latin typeface="Arial"/>
                <a:cs typeface="Arial"/>
              </a:rPr>
              <a:t> dung </a:t>
            </a:r>
            <a:r>
              <a:rPr lang="en" dirty="0" err="1">
                <a:latin typeface="Arial"/>
                <a:cs typeface="Arial"/>
              </a:rPr>
              <a:t>phù</a:t>
            </a:r>
            <a:r>
              <a:rPr lang="en" dirty="0">
                <a:latin typeface="Arial"/>
                <a:cs typeface="Arial"/>
              </a:rPr>
              <a:t> </a:t>
            </a:r>
            <a:r>
              <a:rPr lang="en" dirty="0" err="1">
                <a:latin typeface="Arial"/>
                <a:cs typeface="Arial"/>
              </a:rPr>
              <a:t>hợp</a:t>
            </a:r>
            <a:r>
              <a:rPr lang="en" dirty="0">
                <a:latin typeface="Arial"/>
                <a:cs typeface="Arial"/>
              </a:rPr>
              <a:t> </a:t>
            </a:r>
            <a:r>
              <a:rPr lang="en" dirty="0" err="1">
                <a:latin typeface="Arial"/>
                <a:cs typeface="Arial"/>
              </a:rPr>
              <a:t>với</a:t>
            </a:r>
            <a:r>
              <a:rPr lang="en" dirty="0">
                <a:latin typeface="Arial"/>
                <a:cs typeface="Arial"/>
              </a:rPr>
              <a:t> </a:t>
            </a:r>
            <a:r>
              <a:rPr lang="en" dirty="0" err="1">
                <a:latin typeface="Arial"/>
                <a:cs typeface="Arial"/>
              </a:rPr>
              <a:t>văn</a:t>
            </a:r>
            <a:r>
              <a:rPr lang="en" dirty="0">
                <a:latin typeface="Arial"/>
                <a:cs typeface="Arial"/>
              </a:rPr>
              <a:t> </a:t>
            </a:r>
            <a:r>
              <a:rPr lang="en" dirty="0" err="1">
                <a:latin typeface="Arial"/>
                <a:cs typeface="Arial"/>
              </a:rPr>
              <a:t>bản</a:t>
            </a:r>
            <a:r>
              <a:rPr lang="en" dirty="0">
                <a:latin typeface="Arial"/>
                <a:cs typeface="Arial"/>
              </a:rPr>
              <a:t>.</a:t>
            </a:r>
          </a:p>
          <a:p>
            <a:pPr>
              <a:lnSpc>
                <a:spcPct val="114999"/>
              </a:lnSpc>
              <a:buFont typeface="Roboto"/>
              <a:buChar char="●"/>
            </a:pPr>
            <a:r>
              <a:rPr lang="en" dirty="0">
                <a:latin typeface="Arial"/>
                <a:cs typeface="Arial"/>
              </a:rPr>
              <a:t>Video </a:t>
            </a:r>
            <a:r>
              <a:rPr lang="en" dirty="0" err="1">
                <a:latin typeface="Arial"/>
                <a:cs typeface="Arial"/>
              </a:rPr>
              <a:t>phải</a:t>
            </a:r>
            <a:r>
              <a:rPr lang="en" dirty="0">
                <a:latin typeface="Arial"/>
                <a:cs typeface="Arial"/>
              </a:rPr>
              <a:t> </a:t>
            </a:r>
            <a:r>
              <a:rPr lang="en" dirty="0" err="1">
                <a:latin typeface="Arial"/>
                <a:cs typeface="Arial"/>
              </a:rPr>
              <a:t>có</a:t>
            </a:r>
            <a:r>
              <a:rPr lang="en" dirty="0">
                <a:latin typeface="Arial"/>
                <a:cs typeface="Arial"/>
              </a:rPr>
              <a:t> </a:t>
            </a:r>
            <a:r>
              <a:rPr lang="en" dirty="0" err="1">
                <a:latin typeface="Arial"/>
                <a:cs typeface="Arial"/>
              </a:rPr>
              <a:t>thể</a:t>
            </a:r>
            <a:r>
              <a:rPr lang="en" dirty="0">
                <a:latin typeface="Arial"/>
                <a:cs typeface="Arial"/>
              </a:rPr>
              <a:t> </a:t>
            </a:r>
            <a:r>
              <a:rPr lang="en" dirty="0" err="1">
                <a:latin typeface="Arial"/>
                <a:cs typeface="Arial"/>
              </a:rPr>
              <a:t>được</a:t>
            </a:r>
            <a:r>
              <a:rPr lang="en" dirty="0">
                <a:latin typeface="Arial"/>
                <a:cs typeface="Arial"/>
              </a:rPr>
              <a:t> </a:t>
            </a:r>
            <a:r>
              <a:rPr lang="en" dirty="0" err="1">
                <a:latin typeface="Arial"/>
                <a:cs typeface="Arial"/>
              </a:rPr>
              <a:t>tạo</a:t>
            </a:r>
            <a:r>
              <a:rPr lang="en" dirty="0">
                <a:latin typeface="Arial"/>
                <a:cs typeface="Arial"/>
              </a:rPr>
              <a:t> </a:t>
            </a:r>
            <a:r>
              <a:rPr lang="en" dirty="0" err="1">
                <a:latin typeface="Arial"/>
                <a:cs typeface="Arial"/>
              </a:rPr>
              <a:t>ra</a:t>
            </a:r>
            <a:r>
              <a:rPr lang="en" dirty="0">
                <a:latin typeface="Arial"/>
                <a:cs typeface="Arial"/>
              </a:rPr>
              <a:t> </a:t>
            </a:r>
            <a:r>
              <a:rPr lang="en" dirty="0" err="1">
                <a:latin typeface="Arial"/>
                <a:cs typeface="Arial"/>
              </a:rPr>
              <a:t>một</a:t>
            </a:r>
            <a:r>
              <a:rPr lang="en" dirty="0">
                <a:latin typeface="Arial"/>
                <a:cs typeface="Arial"/>
              </a:rPr>
              <a:t> </a:t>
            </a:r>
            <a:r>
              <a:rPr lang="en" dirty="0" err="1">
                <a:latin typeface="Arial"/>
                <a:cs typeface="Arial"/>
              </a:rPr>
              <a:t>cách</a:t>
            </a:r>
            <a:r>
              <a:rPr lang="en" dirty="0">
                <a:latin typeface="Arial"/>
                <a:cs typeface="Arial"/>
              </a:rPr>
              <a:t> </a:t>
            </a:r>
            <a:r>
              <a:rPr lang="en" dirty="0" err="1">
                <a:latin typeface="Arial"/>
                <a:cs typeface="Arial"/>
              </a:rPr>
              <a:t>nhanh</a:t>
            </a:r>
            <a:r>
              <a:rPr lang="en" dirty="0">
                <a:latin typeface="Arial"/>
                <a:cs typeface="Arial"/>
              </a:rPr>
              <a:t> </a:t>
            </a:r>
            <a:r>
              <a:rPr lang="en" dirty="0" err="1">
                <a:latin typeface="Arial"/>
                <a:cs typeface="Arial"/>
              </a:rPr>
              <a:t>chóng</a:t>
            </a:r>
            <a:r>
              <a:rPr lang="en" dirty="0">
                <a:latin typeface="Arial"/>
                <a:cs typeface="Arial"/>
              </a:rPr>
              <a:t> </a:t>
            </a:r>
            <a:r>
              <a:rPr lang="en" dirty="0" err="1">
                <a:latin typeface="Arial"/>
                <a:cs typeface="Arial"/>
              </a:rPr>
              <a:t>và</a:t>
            </a:r>
            <a:r>
              <a:rPr lang="en" dirty="0">
                <a:latin typeface="Arial"/>
                <a:cs typeface="Arial"/>
              </a:rPr>
              <a:t> </a:t>
            </a:r>
            <a:r>
              <a:rPr lang="en" dirty="0" err="1">
                <a:latin typeface="Arial"/>
                <a:cs typeface="Arial"/>
              </a:rPr>
              <a:t>dễ</a:t>
            </a:r>
            <a:r>
              <a:rPr lang="en" dirty="0">
                <a:latin typeface="Arial"/>
                <a:cs typeface="Arial"/>
              </a:rPr>
              <a:t> </a:t>
            </a:r>
            <a:r>
              <a:rPr lang="en" dirty="0" err="1">
                <a:latin typeface="Arial"/>
                <a:cs typeface="Arial"/>
              </a:rPr>
              <a:t>dàng</a:t>
            </a:r>
            <a:r>
              <a:rPr lang="en" dirty="0">
                <a:latin typeface="Arial"/>
                <a:cs typeface="Arial"/>
              </a:rPr>
              <a:t>.</a:t>
            </a:r>
          </a:p>
          <a:p>
            <a:pPr>
              <a:lnSpc>
                <a:spcPct val="114999"/>
              </a:lnSpc>
              <a:buFont typeface="Roboto"/>
              <a:buChar char="●"/>
            </a:pPr>
            <a:r>
              <a:rPr lang="en" dirty="0">
                <a:latin typeface="Arial"/>
                <a:cs typeface="Arial"/>
              </a:rPr>
              <a:t>Video </a:t>
            </a:r>
            <a:r>
              <a:rPr lang="en" dirty="0" err="1">
                <a:latin typeface="Arial"/>
                <a:cs typeface="Arial"/>
              </a:rPr>
              <a:t>phải</a:t>
            </a:r>
            <a:r>
              <a:rPr lang="en" dirty="0">
                <a:latin typeface="Arial"/>
                <a:cs typeface="Arial"/>
              </a:rPr>
              <a:t> </a:t>
            </a:r>
            <a:r>
              <a:rPr lang="en" dirty="0" err="1">
                <a:latin typeface="Arial"/>
                <a:cs typeface="Arial"/>
              </a:rPr>
              <a:t>có</a:t>
            </a:r>
            <a:r>
              <a:rPr lang="en" dirty="0">
                <a:latin typeface="Arial"/>
                <a:cs typeface="Arial"/>
              </a:rPr>
              <a:t> </a:t>
            </a:r>
            <a:r>
              <a:rPr lang="en" dirty="0" err="1">
                <a:latin typeface="Arial"/>
                <a:cs typeface="Arial"/>
              </a:rPr>
              <a:t>thể</a:t>
            </a:r>
            <a:r>
              <a:rPr lang="en" dirty="0">
                <a:latin typeface="Arial"/>
                <a:cs typeface="Arial"/>
              </a:rPr>
              <a:t> </a:t>
            </a:r>
            <a:r>
              <a:rPr lang="en" dirty="0" err="1">
                <a:latin typeface="Arial"/>
                <a:cs typeface="Arial"/>
              </a:rPr>
              <a:t>được</a:t>
            </a:r>
            <a:r>
              <a:rPr lang="en" dirty="0">
                <a:latin typeface="Arial"/>
                <a:cs typeface="Arial"/>
              </a:rPr>
              <a:t> </a:t>
            </a:r>
            <a:r>
              <a:rPr lang="en" dirty="0" err="1">
                <a:latin typeface="Arial"/>
                <a:cs typeface="Arial"/>
              </a:rPr>
              <a:t>tạo</a:t>
            </a:r>
            <a:r>
              <a:rPr lang="en" dirty="0">
                <a:latin typeface="Arial"/>
                <a:cs typeface="Arial"/>
              </a:rPr>
              <a:t> </a:t>
            </a:r>
            <a:r>
              <a:rPr lang="en" dirty="0" err="1">
                <a:latin typeface="Arial"/>
                <a:cs typeface="Arial"/>
              </a:rPr>
              <a:t>ra</a:t>
            </a:r>
            <a:r>
              <a:rPr lang="en" dirty="0">
                <a:latin typeface="Arial"/>
                <a:cs typeface="Arial"/>
              </a:rPr>
              <a:t> </a:t>
            </a:r>
            <a:r>
              <a:rPr lang="en" dirty="0" err="1">
                <a:latin typeface="Arial"/>
                <a:cs typeface="Arial"/>
              </a:rPr>
              <a:t>với</a:t>
            </a:r>
            <a:r>
              <a:rPr lang="en" dirty="0">
                <a:latin typeface="Arial"/>
                <a:cs typeface="Arial"/>
              </a:rPr>
              <a:t> chi </a:t>
            </a:r>
            <a:r>
              <a:rPr lang="en" dirty="0" err="1">
                <a:latin typeface="Arial"/>
                <a:cs typeface="Arial"/>
              </a:rPr>
              <a:t>phí</a:t>
            </a:r>
            <a:r>
              <a:rPr lang="en" dirty="0">
                <a:latin typeface="Arial"/>
                <a:cs typeface="Arial"/>
              </a:rPr>
              <a:t> </a:t>
            </a:r>
            <a:r>
              <a:rPr lang="en" dirty="0" err="1">
                <a:latin typeface="Arial"/>
                <a:cs typeface="Arial"/>
              </a:rPr>
              <a:t>thấp</a:t>
            </a:r>
            <a:r>
              <a:rPr lang="en" dirty="0">
                <a:latin typeface="Arial"/>
                <a:cs typeface="Arial"/>
              </a:rPr>
              <a:t>.</a:t>
            </a:r>
          </a:p>
          <a:p>
            <a:pPr marL="457200" lvl="0" indent="-3683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●"/>
            </a:pPr>
            <a:endParaRPr lang="en" dirty="0">
              <a:latin typeface="Arial"/>
              <a:cs typeface="Arial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latin typeface="Arial"/>
              <a:cs typeface="Arial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latin typeface="Arial"/>
              <a:cs typeface="Arial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latin typeface="Arial"/>
              <a:cs typeface="Arial"/>
            </a:endParaRPr>
          </a:p>
          <a:p>
            <a:pPr marL="9144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>
            <a:spLocks noGrp="1"/>
          </p:cNvSpPr>
          <p:nvPr>
            <p:ph type="title"/>
          </p:nvPr>
        </p:nvSpPr>
        <p:spPr>
          <a:xfrm>
            <a:off x="471900" y="57875"/>
            <a:ext cx="8222100" cy="6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Tài liệu tham khảo</a:t>
            </a:r>
            <a:endParaRPr/>
          </a:p>
        </p:txBody>
      </p:sp>
      <p:sp>
        <p:nvSpPr>
          <p:cNvPr id="103" name="Google Shape;103;p19"/>
          <p:cNvSpPr txBox="1">
            <a:spLocks noGrp="1"/>
          </p:cNvSpPr>
          <p:nvPr>
            <p:ph type="body" idx="1"/>
          </p:nvPr>
        </p:nvSpPr>
        <p:spPr>
          <a:xfrm>
            <a:off x="471900" y="820500"/>
            <a:ext cx="8222100" cy="390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Roboto"/>
              <a:buChar char="●"/>
            </a:pPr>
            <a:r>
              <a:rPr lang="en" sz="1200" dirty="0">
                <a:latin typeface="Arial"/>
                <a:cs typeface="Arial"/>
              </a:rPr>
              <a:t>[1]. KHACHATRYAN, Levon, et al. Text2video-zero: Text-to-image diffusion models are zero-shot video generators. 2023.</a:t>
            </a:r>
            <a:endParaRPr lang="vi-VN" sz="1200">
              <a:latin typeface="Arial"/>
              <a:cs typeface="Arial"/>
            </a:endParaRPr>
          </a:p>
          <a:p>
            <a:pPr>
              <a:lnSpc>
                <a:spcPct val="114999"/>
              </a:lnSpc>
              <a:buFont typeface="Roboto"/>
              <a:buChar char="●"/>
            </a:pPr>
            <a:r>
              <a:rPr lang="en" sz="1200" dirty="0">
                <a:latin typeface="Arial"/>
                <a:cs typeface="Arial"/>
              </a:rPr>
              <a:t>[2]. Jonathan Ho, William Chan, Chitwan </a:t>
            </a:r>
            <a:r>
              <a:rPr lang="en" sz="1200" err="1">
                <a:latin typeface="Arial"/>
                <a:cs typeface="Arial"/>
              </a:rPr>
              <a:t>Saharia</a:t>
            </a:r>
            <a:r>
              <a:rPr lang="en" sz="1200" dirty="0">
                <a:latin typeface="Arial"/>
                <a:cs typeface="Arial"/>
              </a:rPr>
              <a:t>, Jay Whang, Ruiqi Gao, Alexey Gritsenko, Diederik P Kingma, Ben Poole, Mohammad Norouzi, David J Fleet, et al. Imagen video: High definition video generation with diffusion models. </a:t>
            </a:r>
            <a:r>
              <a:rPr lang="en" sz="1200" err="1">
                <a:latin typeface="Arial"/>
                <a:cs typeface="Arial"/>
              </a:rPr>
              <a:t>arXiv</a:t>
            </a:r>
            <a:r>
              <a:rPr lang="en" sz="1200" dirty="0">
                <a:latin typeface="Arial"/>
                <a:cs typeface="Arial"/>
              </a:rPr>
              <a:t> preprint arXiv:2210.02303, 2022.</a:t>
            </a:r>
          </a:p>
          <a:p>
            <a:pPr>
              <a:lnSpc>
                <a:spcPct val="114999"/>
              </a:lnSpc>
              <a:buFont typeface="Roboto"/>
              <a:buChar char="●"/>
            </a:pPr>
            <a:r>
              <a:rPr lang="en" sz="1200" dirty="0">
                <a:latin typeface="Arial"/>
                <a:cs typeface="Arial"/>
              </a:rPr>
              <a:t>[3]. Uriel Singer, Adam Polyak, Thomas Hayes, Xi Yin, Jie An, Songyang Zhang, </a:t>
            </a:r>
            <a:r>
              <a:rPr lang="en" sz="1200" err="1">
                <a:latin typeface="Arial"/>
                <a:cs typeface="Arial"/>
              </a:rPr>
              <a:t>Qiyuan</a:t>
            </a:r>
            <a:r>
              <a:rPr lang="en" sz="1200" dirty="0">
                <a:latin typeface="Arial"/>
                <a:cs typeface="Arial"/>
              </a:rPr>
              <a:t> Hu, Harry Yang, Oron </a:t>
            </a:r>
            <a:r>
              <a:rPr lang="en" sz="1200" err="1">
                <a:latin typeface="Arial"/>
                <a:cs typeface="Arial"/>
              </a:rPr>
              <a:t>Ashual</a:t>
            </a:r>
            <a:r>
              <a:rPr lang="en" sz="1200" dirty="0">
                <a:latin typeface="Arial"/>
                <a:cs typeface="Arial"/>
              </a:rPr>
              <a:t>, Oran Gafni, et al. Make-a-video: Text-to-video generation without text-video data. </a:t>
            </a:r>
            <a:r>
              <a:rPr lang="en" sz="1200" err="1">
                <a:latin typeface="Arial"/>
                <a:cs typeface="Arial"/>
              </a:rPr>
              <a:t>arXiv</a:t>
            </a:r>
            <a:r>
              <a:rPr lang="en" sz="1200" dirty="0">
                <a:latin typeface="Arial"/>
                <a:cs typeface="Arial"/>
              </a:rPr>
              <a:t> preprint arXiv:2209.14792, 2022.</a:t>
            </a:r>
          </a:p>
          <a:p>
            <a:pPr>
              <a:lnSpc>
                <a:spcPct val="114999"/>
              </a:lnSpc>
            </a:pPr>
            <a:r>
              <a:rPr lang="en" sz="1200" dirty="0">
                <a:latin typeface="Arial"/>
                <a:cs typeface="Arial"/>
              </a:rPr>
              <a:t>[4]. </a:t>
            </a:r>
            <a:r>
              <a:rPr lang="en" sz="1200" dirty="0">
                <a:latin typeface="Arial"/>
              </a:rPr>
              <a:t>Jay </a:t>
            </a:r>
            <a:r>
              <a:rPr lang="en" sz="1200" err="1">
                <a:latin typeface="Arial"/>
              </a:rPr>
              <a:t>Zhangjie</a:t>
            </a:r>
            <a:r>
              <a:rPr lang="en" sz="1200" dirty="0">
                <a:latin typeface="Arial"/>
              </a:rPr>
              <a:t> Wu, </a:t>
            </a:r>
            <a:r>
              <a:rPr lang="en" sz="1200" err="1">
                <a:latin typeface="Arial"/>
              </a:rPr>
              <a:t>Yixiao</a:t>
            </a:r>
            <a:r>
              <a:rPr lang="en" sz="1200" dirty="0">
                <a:latin typeface="Arial"/>
              </a:rPr>
              <a:t> Ge, </a:t>
            </a:r>
            <a:r>
              <a:rPr lang="en" sz="1200" err="1">
                <a:latin typeface="Arial"/>
              </a:rPr>
              <a:t>Xintao</a:t>
            </a:r>
            <a:r>
              <a:rPr lang="en" sz="1200" dirty="0">
                <a:latin typeface="Arial"/>
              </a:rPr>
              <a:t> Wang, </a:t>
            </a:r>
            <a:r>
              <a:rPr lang="en" sz="1200" err="1">
                <a:latin typeface="Arial"/>
              </a:rPr>
              <a:t>Weixian</a:t>
            </a:r>
            <a:r>
              <a:rPr lang="en" sz="1200" dirty="0">
                <a:latin typeface="Arial"/>
              </a:rPr>
              <a:t> Lei, </a:t>
            </a:r>
            <a:r>
              <a:rPr lang="en" sz="1200" err="1">
                <a:latin typeface="Arial"/>
              </a:rPr>
              <a:t>Yuchao</a:t>
            </a:r>
            <a:r>
              <a:rPr lang="en" sz="1200" dirty="0">
                <a:latin typeface="Arial"/>
              </a:rPr>
              <a:t> Gu, Wynne Hsu, Ying Shan, </a:t>
            </a:r>
            <a:r>
              <a:rPr lang="en" sz="1200" err="1">
                <a:latin typeface="Arial"/>
              </a:rPr>
              <a:t>Xiaohu</a:t>
            </a:r>
            <a:r>
              <a:rPr lang="en" sz="1200" dirty="0">
                <a:latin typeface="Arial"/>
              </a:rPr>
              <a:t> Qie, and Mike Zheng Shou. Tune-a-video: One-shot tuning of image diffusion models for text-to-video generation. </a:t>
            </a:r>
            <a:r>
              <a:rPr lang="en" sz="1200" err="1">
                <a:latin typeface="Arial"/>
              </a:rPr>
              <a:t>arXiv</a:t>
            </a:r>
            <a:r>
              <a:rPr lang="en" sz="1200" dirty="0">
                <a:latin typeface="Arial"/>
              </a:rPr>
              <a:t> preprint arXiv:2212.11565, 2022.</a:t>
            </a:r>
          </a:p>
          <a:p>
            <a:pPr>
              <a:lnSpc>
                <a:spcPct val="114999"/>
              </a:lnSpc>
            </a:pPr>
            <a:r>
              <a:rPr lang="en" sz="1200" dirty="0">
                <a:latin typeface="Arial"/>
                <a:cs typeface="Arial"/>
              </a:rPr>
              <a:t>[5]. </a:t>
            </a:r>
            <a:r>
              <a:rPr lang="en" sz="1200" dirty="0">
                <a:latin typeface="Arial"/>
              </a:rPr>
              <a:t>Uriel Singer, Adam Polyak, Thomas Hayes, Xi Yin, Jie An, Songyang Zhang, </a:t>
            </a:r>
            <a:r>
              <a:rPr lang="en" sz="1200" err="1">
                <a:latin typeface="Arial"/>
              </a:rPr>
              <a:t>Qiyuan</a:t>
            </a:r>
            <a:r>
              <a:rPr lang="en" sz="1200" dirty="0">
                <a:latin typeface="Arial"/>
              </a:rPr>
              <a:t> Hu, Harry Yang, Oron </a:t>
            </a:r>
            <a:r>
              <a:rPr lang="en" sz="1200" err="1">
                <a:latin typeface="Arial"/>
              </a:rPr>
              <a:t>Ashual</a:t>
            </a:r>
            <a:r>
              <a:rPr lang="en" sz="1200" dirty="0">
                <a:latin typeface="Arial"/>
              </a:rPr>
              <a:t>, Oran Gafni, et al. Make-a-video: Text-to-video generation without text-video data. </a:t>
            </a:r>
            <a:r>
              <a:rPr lang="en" sz="1200" err="1">
                <a:latin typeface="Arial"/>
              </a:rPr>
              <a:t>arXiv</a:t>
            </a:r>
            <a:r>
              <a:rPr lang="en" sz="1200" dirty="0">
                <a:latin typeface="Arial"/>
              </a:rPr>
              <a:t> preprint arXiv:2209.14792, 2022.</a:t>
            </a:r>
          </a:p>
          <a:p>
            <a:pPr>
              <a:lnSpc>
                <a:spcPct val="114999"/>
              </a:lnSpc>
            </a:pPr>
            <a:r>
              <a:rPr lang="en" sz="1200" dirty="0">
                <a:latin typeface="Arial"/>
                <a:cs typeface="Arial"/>
              </a:rPr>
              <a:t>[6]. </a:t>
            </a:r>
            <a:r>
              <a:rPr lang="en" sz="1200" dirty="0">
                <a:latin typeface="Arial"/>
              </a:rPr>
              <a:t>Eyal Molad, Eliahu Horwitz, Dani Valevski, Alex Rav Acha, Yossi Matias, Yael </a:t>
            </a:r>
            <a:r>
              <a:rPr lang="en" sz="1200" err="1">
                <a:latin typeface="Arial"/>
              </a:rPr>
              <a:t>Pritch</a:t>
            </a:r>
            <a:r>
              <a:rPr lang="en" sz="1200" dirty="0">
                <a:latin typeface="Arial"/>
              </a:rPr>
              <a:t>, Yaniv Leviathan, and Yedid </a:t>
            </a:r>
            <a:r>
              <a:rPr lang="en" sz="1200" err="1">
                <a:latin typeface="Arial"/>
              </a:rPr>
              <a:t>Hoshen</a:t>
            </a:r>
            <a:r>
              <a:rPr lang="en" sz="1200" dirty="0">
                <a:latin typeface="Arial"/>
              </a:rPr>
              <a:t>. </a:t>
            </a:r>
            <a:r>
              <a:rPr lang="en" sz="1200" err="1">
                <a:latin typeface="Arial"/>
              </a:rPr>
              <a:t>Dreamix</a:t>
            </a:r>
            <a:r>
              <a:rPr lang="en" sz="1200" dirty="0">
                <a:latin typeface="Arial"/>
              </a:rPr>
              <a:t>: Video diffusion models are general video editors. </a:t>
            </a:r>
            <a:r>
              <a:rPr lang="en" sz="1200" err="1">
                <a:latin typeface="Arial"/>
              </a:rPr>
              <a:t>arXiv</a:t>
            </a:r>
            <a:r>
              <a:rPr lang="en" sz="1200" dirty="0">
                <a:latin typeface="Arial"/>
              </a:rPr>
              <a:t> preprint arXiv:2302.01329, 2023.</a:t>
            </a:r>
            <a:endParaRPr lang="en" sz="1200" dirty="0">
              <a:latin typeface="Arial"/>
              <a:cs typeface="Arial"/>
            </a:endParaRPr>
          </a:p>
          <a:p>
            <a:pPr>
              <a:lnSpc>
                <a:spcPct val="114999"/>
              </a:lnSpc>
            </a:pPr>
            <a:endParaRPr lang="en" sz="1600" dirty="0">
              <a:latin typeface="Arial"/>
              <a:cs typeface="Arial"/>
            </a:endParaRPr>
          </a:p>
          <a:p>
            <a:pPr marL="457200" lvl="0" algn="l" rtl="0">
              <a:lnSpc>
                <a:spcPct val="114999"/>
              </a:lnSpc>
              <a:spcAft>
                <a:spcPts val="0"/>
              </a:spcAft>
              <a:buFont typeface="Arial"/>
              <a:buChar char="●"/>
            </a:pPr>
            <a:endParaRPr lang="en" sz="1600" dirty="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>
              <a:latin typeface="Arial"/>
              <a:cs typeface="Arial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>
              <a:latin typeface="Arial"/>
              <a:cs typeface="Arial"/>
            </a:endParaRPr>
          </a:p>
          <a:p>
            <a:pPr lvl="0" indent="0" algn="l" rtl="0">
              <a:spcBef>
                <a:spcPts val="1600"/>
              </a:spcBef>
              <a:buNone/>
            </a:pPr>
            <a:endParaRPr sz="1600">
              <a:latin typeface="Arial"/>
              <a:cs typeface="Arial"/>
            </a:endParaRPr>
          </a:p>
          <a:p>
            <a:pPr marL="914400" indent="0">
              <a:spcBef>
                <a:spcPts val="1600"/>
              </a:spcBef>
              <a:spcAft>
                <a:spcPts val="1600"/>
              </a:spcAft>
              <a:buNone/>
            </a:pPr>
            <a:endParaRPr lang="vi-VN"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terial - R01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556</Words>
  <Application>Microsoft Office PowerPoint</Application>
  <PresentationFormat>On-screen Show (16:9)</PresentationFormat>
  <Paragraphs>59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Courier New</vt:lpstr>
      <vt:lpstr>Roboto</vt:lpstr>
      <vt:lpstr>Arial</vt:lpstr>
      <vt:lpstr>Tahoma</vt:lpstr>
      <vt:lpstr>Material - R01</vt:lpstr>
      <vt:lpstr>TÊN ĐỀ TÀI - TEXT2VIDEO-ZERO: TEXT TO IMAGE DIFFUSION MODEL ARE ZERO-SHOT VIDEO GENERATORS</vt:lpstr>
      <vt:lpstr>Tóm tắt </vt:lpstr>
      <vt:lpstr>Giới thiệu</vt:lpstr>
      <vt:lpstr>Mục tiêu</vt:lpstr>
      <vt:lpstr>Nội dung và Phương pháp</vt:lpstr>
      <vt:lpstr>Nội dung và Phương pháp</vt:lpstr>
      <vt:lpstr>Nội dung và Phương pháp</vt:lpstr>
      <vt:lpstr>Kết quả dự kiến</vt:lpstr>
      <vt:lpstr>Tài liệu tham khảo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TÊN ĐỀ TÀI - TEXT2VIDEO-ZERO: TEXT TO IMAGE DIFFUSION MODEL ARE ZERO-SHOT VIDEO GENERATORS</dc:title>
  <dc:creator>vĩnh huy thi</dc:creator>
  <cp:lastModifiedBy>Microsoft account</cp:lastModifiedBy>
  <cp:revision>140</cp:revision>
  <dcterms:modified xsi:type="dcterms:W3CDTF">2024-01-30T14:34:51Z</dcterms:modified>
</cp:coreProperties>
</file>