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Times" panose="02020603050405020304" pitchFamily="18" charset="0"/>
      <p:regular r:id="rId4"/>
      <p:bold r:id="rId5"/>
      <p:italic r:id="rId6"/>
      <p:boldItalic r:id="rId7"/>
    </p:embeddedFont>
    <p:embeddedFont>
      <p:font typeface="Tahoma" panose="020B0604030504040204" pitchFamily="34"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2220" y="36"/>
      </p:cViewPr>
      <p:guideLst>
        <p:guide orient="horz" pos="9312"/>
        <p:guide orient="horz" pos="232"/>
        <p:guide orient="horz" pos="8880"/>
        <p:guide pos="3366"/>
        <p:guide pos="240"/>
        <p:guide pos="6506"/>
        <p:guide pos="3186"/>
        <p:guide pos="3552"/>
        <p:guide pos="6318"/>
        <p:guide pos="4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extLst>
      <p:ext uri="{BB962C8B-B14F-4D97-AF65-F5344CB8AC3E}">
        <p14:creationId xmlns:p14="http://schemas.microsoft.com/office/powerpoint/2010/main" val="4574006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113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101" name="Google Shape;101;p13"/>
          <p:cNvGrpSpPr/>
          <p:nvPr/>
        </p:nvGrpSpPr>
        <p:grpSpPr>
          <a:xfrm>
            <a:off x="620712" y="8396287"/>
            <a:ext cx="9448800" cy="365125"/>
            <a:chOff x="620713" y="8243888"/>
            <a:chExt cx="9448800" cy="365125"/>
          </a:xfrm>
        </p:grpSpPr>
        <p:pic>
          <p:nvPicPr>
            <p:cNvPr id="102" name="Google Shape;102;p13"/>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103" name="Google Shape;103;p13"/>
            <p:cNvSpPr txBox="1"/>
            <p:nvPr/>
          </p:nvSpPr>
          <p:spPr>
            <a:xfrm>
              <a:off x="620713" y="8304213"/>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Description</a:t>
              </a:r>
              <a:endParaRPr/>
            </a:p>
          </p:txBody>
        </p:sp>
      </p:grpSp>
      <p:sp>
        <p:nvSpPr>
          <p:cNvPr id="104" name="Google Shape;104;p13"/>
          <p:cNvSpPr txBox="1">
            <a:spLocks noGrp="1"/>
          </p:cNvSpPr>
          <p:nvPr>
            <p:ph type="ctrTitle"/>
          </p:nvPr>
        </p:nvSpPr>
        <p:spPr>
          <a:xfrm>
            <a:off x="289679" y="388151"/>
            <a:ext cx="9906000" cy="1357295"/>
          </a:xfrm>
          <a:prstGeom prst="rect">
            <a:avLst/>
          </a:prstGeom>
          <a:noFill/>
          <a:ln>
            <a:noFill/>
          </a:ln>
        </p:spPr>
        <p:txBody>
          <a:bodyPr spcFirstLastPara="1" wrap="square" lIns="0" tIns="0" rIns="0" bIns="0" anchor="t" anchorCtr="1">
            <a:spAutoFit/>
          </a:bodyPr>
          <a:lstStyle/>
          <a:p>
            <a:pPr lvl="0">
              <a:lnSpc>
                <a:spcPct val="105000"/>
              </a:lnSpc>
              <a:buClr>
                <a:schemeClr val="lt1"/>
              </a:buClr>
              <a:buSzPts val="2800"/>
            </a:pPr>
            <a:r>
              <a:rPr lang="en-US" sz="2800" b="1">
                <a:solidFill>
                  <a:schemeClr val="lt1"/>
                </a:solidFill>
                <a:latin typeface="Arial"/>
                <a:ea typeface="Arial"/>
                <a:cs typeface="Arial"/>
                <a:sym typeface="Arial"/>
              </a:rPr>
              <a:t>Text2Video-Zero:</a:t>
            </a:r>
            <a:br>
              <a:rPr lang="en-US" sz="2800" b="1">
                <a:solidFill>
                  <a:schemeClr val="lt1"/>
                </a:solidFill>
                <a:latin typeface="Arial"/>
                <a:ea typeface="Arial"/>
                <a:cs typeface="Arial"/>
                <a:sym typeface="Arial"/>
              </a:rPr>
            </a:br>
            <a:r>
              <a:rPr lang="en-US" sz="2800" b="1">
                <a:solidFill>
                  <a:schemeClr val="lt1"/>
                </a:solidFill>
                <a:latin typeface="Arial"/>
                <a:ea typeface="Arial"/>
                <a:cs typeface="Arial"/>
                <a:sym typeface="Arial"/>
              </a:rPr>
              <a:t>Text-to-Image Diffusion Models are Zero-Shot Video Generators</a:t>
            </a:r>
            <a:endParaRPr/>
          </a:p>
        </p:txBody>
      </p:sp>
      <p:pic>
        <p:nvPicPr>
          <p:cNvPr id="105" name="Google Shape;105;p13"/>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06" name="Google Shape;106;p13"/>
          <p:cNvSpPr txBox="1"/>
          <p:nvPr/>
        </p:nvSpPr>
        <p:spPr>
          <a:xfrm>
            <a:off x="620712" y="5318125"/>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Overview</a:t>
            </a:r>
            <a:endParaRPr/>
          </a:p>
        </p:txBody>
      </p:sp>
      <p:sp>
        <p:nvSpPr>
          <p:cNvPr id="108" name="Google Shape;108;p13"/>
          <p:cNvSpPr txBox="1"/>
          <p:nvPr/>
        </p:nvSpPr>
        <p:spPr>
          <a:xfrm>
            <a:off x="2100873" y="2720975"/>
            <a:ext cx="152400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smtClean="0">
                <a:solidFill>
                  <a:srgbClr val="098195"/>
                </a:solidFill>
                <a:latin typeface="Tahoma"/>
                <a:ea typeface="Tahoma"/>
                <a:cs typeface="Tahoma"/>
                <a:sym typeface="Tahoma"/>
              </a:rPr>
              <a:t>Mục tiêu</a:t>
            </a:r>
            <a:endParaRPr/>
          </a:p>
        </p:txBody>
      </p:sp>
      <p:sp>
        <p:nvSpPr>
          <p:cNvPr id="109" name="Google Shape;109;p13"/>
          <p:cNvSpPr txBox="1"/>
          <p:nvPr/>
        </p:nvSpPr>
        <p:spPr>
          <a:xfrm>
            <a:off x="7051675" y="2720975"/>
            <a:ext cx="152400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smtClean="0">
                <a:solidFill>
                  <a:srgbClr val="098195"/>
                </a:solidFill>
                <a:latin typeface="Tahoma"/>
                <a:ea typeface="Tahoma"/>
                <a:cs typeface="Tahoma"/>
                <a:sym typeface="Tahoma"/>
              </a:rPr>
              <a:t>Lý do chọn đề tài</a:t>
            </a:r>
          </a:p>
        </p:txBody>
      </p:sp>
      <p:sp>
        <p:nvSpPr>
          <p:cNvPr id="115" name="Google Shape;115;p13"/>
          <p:cNvSpPr txBox="1"/>
          <p:nvPr/>
        </p:nvSpPr>
        <p:spPr>
          <a:xfrm>
            <a:off x="1319212" y="14324012"/>
            <a:ext cx="8904287" cy="40005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a:solidFill>
                  <a:schemeClr val="lt1"/>
                </a:solidFill>
                <a:latin typeface="Arial"/>
                <a:ea typeface="Arial"/>
                <a:cs typeface="Arial"/>
                <a:sym typeface="Arial"/>
              </a:rPr>
              <a:t>	Tên tác giả chính</a:t>
            </a:r>
            <a:r>
              <a:rPr lang="en-US" sz="1300" b="1" i="0" u="none">
                <a:solidFill>
                  <a:schemeClr val="lt1"/>
                </a:solidFill>
                <a:latin typeface="Times"/>
                <a:ea typeface="Times"/>
                <a:cs typeface="Times"/>
                <a:sym typeface="Times"/>
              </a:rPr>
              <a:t>–</a:t>
            </a:r>
            <a:r>
              <a:rPr lang="en-US" sz="1300" b="1" i="0" u="none">
                <a:solidFill>
                  <a:schemeClr val="lt1"/>
                </a:solidFill>
                <a:latin typeface="Arial"/>
                <a:ea typeface="Arial"/>
                <a:cs typeface="Arial"/>
                <a:sym typeface="Arial"/>
              </a:rPr>
              <a:t> Trường Đại học</a:t>
            </a:r>
            <a:endParaRPr/>
          </a:p>
          <a:p>
            <a:pPr marL="0" marR="0" lvl="0" indent="0" algn="just" rtl="0">
              <a:lnSpc>
                <a:spcPct val="105000"/>
              </a:lnSpc>
              <a:spcBef>
                <a:spcPts val="0"/>
              </a:spcBef>
              <a:spcAft>
                <a:spcPts val="0"/>
              </a:spcAft>
              <a:buClr>
                <a:schemeClr val="lt1"/>
              </a:buClr>
              <a:buSzPts val="1200"/>
              <a:buFont typeface="Arial"/>
              <a:buNone/>
            </a:pPr>
            <a:r>
              <a:rPr lang="en-US" sz="1200" b="1" i="0" u="none">
                <a:solidFill>
                  <a:schemeClr val="lt1"/>
                </a:solidFill>
                <a:latin typeface="Arial"/>
                <a:ea typeface="Arial"/>
                <a:cs typeface="Arial"/>
                <a:sym typeface="Arial"/>
              </a:rPr>
              <a:t>	TEL : *********	Email : *********</a:t>
            </a:r>
            <a:endParaRPr/>
          </a:p>
        </p:txBody>
      </p:sp>
      <p:sp>
        <p:nvSpPr>
          <p:cNvPr id="390" name="Google Shape;390;p13"/>
          <p:cNvSpPr txBox="1"/>
          <p:nvPr/>
        </p:nvSpPr>
        <p:spPr>
          <a:xfrm>
            <a:off x="544512" y="8850312"/>
            <a:ext cx="2209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a:solidFill>
                  <a:srgbClr val="0B4993"/>
                </a:solidFill>
                <a:latin typeface="Tahoma"/>
                <a:ea typeface="Tahoma"/>
                <a:cs typeface="Tahoma"/>
                <a:sym typeface="Tahoma"/>
              </a:rPr>
              <a:t>1.  </a:t>
            </a:r>
            <a:r>
              <a:rPr lang="en-US" b="1" smtClean="0">
                <a:solidFill>
                  <a:srgbClr val="0B4993"/>
                </a:solidFill>
                <a:latin typeface="Tahoma"/>
                <a:ea typeface="Tahoma"/>
                <a:cs typeface="Tahoma"/>
                <a:sym typeface="Tahoma"/>
              </a:rPr>
              <a:t>Nội dung</a:t>
            </a:r>
            <a:endParaRPr/>
          </a:p>
        </p:txBody>
      </p:sp>
      <p:sp>
        <p:nvSpPr>
          <p:cNvPr id="391" name="Google Shape;391;p13"/>
          <p:cNvSpPr txBox="1"/>
          <p:nvPr/>
        </p:nvSpPr>
        <p:spPr>
          <a:xfrm>
            <a:off x="4770925" y="8896960"/>
            <a:ext cx="2590800" cy="30773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B4993"/>
              </a:buClr>
              <a:buSzPts val="1400"/>
              <a:buFont typeface="Tahoma"/>
              <a:buAutoNum type="arabicPeriod" startAt="2"/>
            </a:pPr>
            <a:r>
              <a:rPr lang="en-US" sz="1400" b="1" i="0" u="none" smtClean="0">
                <a:solidFill>
                  <a:srgbClr val="0B4993"/>
                </a:solidFill>
                <a:latin typeface="Tahoma"/>
                <a:ea typeface="Tahoma"/>
                <a:cs typeface="Tahoma"/>
                <a:sym typeface="Tahoma"/>
              </a:rPr>
              <a:t>Phương pháp</a:t>
            </a:r>
          </a:p>
        </p:txBody>
      </p:sp>
      <p:sp>
        <p:nvSpPr>
          <p:cNvPr id="394" name="Google Shape;394;p13"/>
          <p:cNvSpPr txBox="1"/>
          <p:nvPr/>
        </p:nvSpPr>
        <p:spPr>
          <a:xfrm>
            <a:off x="487179" y="11893549"/>
            <a:ext cx="2590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a:solidFill>
                  <a:srgbClr val="0B4993"/>
                </a:solidFill>
                <a:latin typeface="Tahoma"/>
                <a:ea typeface="Tahoma"/>
                <a:cs typeface="Tahoma"/>
                <a:sym typeface="Tahoma"/>
              </a:rPr>
              <a:t>3.  </a:t>
            </a:r>
            <a:r>
              <a:rPr lang="en-US" sz="1400" b="1" i="0" u="none" smtClean="0">
                <a:solidFill>
                  <a:srgbClr val="0B4993"/>
                </a:solidFill>
                <a:latin typeface="Tahoma"/>
                <a:ea typeface="Tahoma"/>
                <a:cs typeface="Tahoma"/>
                <a:sym typeface="Tahoma"/>
              </a:rPr>
              <a:t>Kết quả mong đợi</a:t>
            </a:r>
            <a:endParaRPr/>
          </a:p>
        </p:txBody>
      </p:sp>
      <p:sp>
        <p:nvSpPr>
          <p:cNvPr id="431" name="Google Shape;431;p13"/>
          <p:cNvSpPr txBox="1"/>
          <p:nvPr/>
        </p:nvSpPr>
        <p:spPr>
          <a:xfrm>
            <a:off x="5649912" y="3082925"/>
            <a:ext cx="4267200" cy="646290"/>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Tầm quan trọng của video: Video là một phương tiện truyền thông ngày càng quan trọng trong cuộc sống của chúng ta.</a:t>
            </a:r>
            <a:endParaRPr/>
          </a:p>
        </p:txBody>
      </p:sp>
      <p:sp>
        <p:nvSpPr>
          <p:cNvPr id="434" name="Google Shape;434;p13"/>
          <p:cNvSpPr txBox="1"/>
          <p:nvPr/>
        </p:nvSpPr>
        <p:spPr>
          <a:xfrm>
            <a:off x="890587" y="3198008"/>
            <a:ext cx="3962400" cy="461962"/>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en-US" sz="1200">
                <a:solidFill>
                  <a:schemeClr val="dk1"/>
                </a:solidFill>
                <a:latin typeface="Tahoma"/>
                <a:ea typeface="Tahoma"/>
                <a:cs typeface="Tahoma"/>
                <a:sym typeface="Tahoma"/>
              </a:rPr>
              <a:t>Tạo video từ văn bản không huấn luyện (zero-shot text-to-video).</a:t>
            </a:r>
            <a:endParaRPr/>
          </a:p>
        </p:txBody>
      </p:sp>
      <p:sp>
        <p:nvSpPr>
          <p:cNvPr id="435" name="Google Shape;435;p13"/>
          <p:cNvSpPr txBox="1"/>
          <p:nvPr/>
        </p:nvSpPr>
        <p:spPr>
          <a:xfrm>
            <a:off x="890587" y="3698335"/>
            <a:ext cx="4038600" cy="646290"/>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Đề xuất một cách tiếp cận tiết kiệm chi phí (không cần huấn luyện hay tối ưu) để giải quyết nhiệm vụ này.</a:t>
            </a:r>
            <a:endParaRPr/>
          </a:p>
        </p:txBody>
      </p:sp>
      <p:sp>
        <p:nvSpPr>
          <p:cNvPr id="436" name="Google Shape;436;p13"/>
          <p:cNvSpPr txBox="1"/>
          <p:nvPr/>
        </p:nvSpPr>
        <p:spPr>
          <a:xfrm>
            <a:off x="890587" y="4322900"/>
            <a:ext cx="3962400" cy="461624"/>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Đánh giá hiệu suất của cách tiếp cận được đề xuất trên một số bộ dữ liệu video.</a:t>
            </a:r>
            <a:endParaRPr lang="vi-VN" sz="1200">
              <a:solidFill>
                <a:schemeClr val="dk1"/>
              </a:solidFill>
              <a:latin typeface="Tahoma"/>
              <a:ea typeface="Tahoma"/>
              <a:cs typeface="Tahoma"/>
              <a:sym typeface="Tahoma"/>
            </a:endParaRPr>
          </a:p>
        </p:txBody>
      </p:sp>
      <p:sp>
        <p:nvSpPr>
          <p:cNvPr id="524" name="Google Shape;524;p13"/>
          <p:cNvSpPr txBox="1"/>
          <p:nvPr/>
        </p:nvSpPr>
        <p:spPr>
          <a:xfrm>
            <a:off x="4113212" y="13744575"/>
            <a:ext cx="2908300"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a:solidFill>
                  <a:srgbClr val="0B4993"/>
                </a:solidFill>
                <a:latin typeface="Tahoma"/>
                <a:ea typeface="Tahoma"/>
                <a:cs typeface="Tahoma"/>
                <a:sym typeface="Tahoma"/>
              </a:rPr>
              <a:t>Figure 4</a:t>
            </a:r>
            <a:r>
              <a:rPr lang="en-US" sz="800" b="0" i="0" u="none">
                <a:solidFill>
                  <a:srgbClr val="0B4993"/>
                </a:solidFill>
                <a:latin typeface="Tahoma"/>
                <a:ea typeface="Tahoma"/>
                <a:cs typeface="Tahoma"/>
                <a:sym typeface="Tahoma"/>
              </a:rPr>
              <a:t>. Apply Min-Min method for face-track matching.</a:t>
            </a:r>
            <a:endParaRPr/>
          </a:p>
        </p:txBody>
      </p:sp>
      <p:sp>
        <p:nvSpPr>
          <p:cNvPr id="526" name="Google Shape;431;p13"/>
          <p:cNvSpPr txBox="1"/>
          <p:nvPr/>
        </p:nvSpPr>
        <p:spPr>
          <a:xfrm>
            <a:off x="5641088" y="3740732"/>
            <a:ext cx="4267200" cy="461624"/>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Phương pháp Text2Video-Zero có thể tạo video từ văn bản mà không cần dữ liệu video được chú thích</a:t>
            </a:r>
            <a:endParaRPr/>
          </a:p>
        </p:txBody>
      </p:sp>
      <p:sp>
        <p:nvSpPr>
          <p:cNvPr id="527" name="Google Shape;431;p13"/>
          <p:cNvSpPr txBox="1"/>
          <p:nvPr/>
        </p:nvSpPr>
        <p:spPr>
          <a:xfrm>
            <a:off x="5641088" y="4292314"/>
            <a:ext cx="4267200" cy="461624"/>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smtClean="0">
                <a:solidFill>
                  <a:schemeClr val="dk1"/>
                </a:solidFill>
                <a:latin typeface="Tahoma"/>
                <a:ea typeface="Tahoma"/>
                <a:cs typeface="Tahoma"/>
                <a:sym typeface="Tahoma"/>
              </a:rPr>
              <a:t>Bài </a:t>
            </a:r>
            <a:r>
              <a:rPr lang="vi-VN" sz="1200">
                <a:solidFill>
                  <a:schemeClr val="dk1"/>
                </a:solidFill>
                <a:latin typeface="Tahoma"/>
                <a:ea typeface="Tahoma"/>
                <a:cs typeface="Tahoma"/>
                <a:sym typeface="Tahoma"/>
              </a:rPr>
              <a:t>này có thể thúc đẩy nghiên cứu trong lĩnh vực tạo video từ văn bản.</a:t>
            </a:r>
            <a:endParaRPr/>
          </a:p>
        </p:txBody>
      </p:sp>
      <p:pic>
        <p:nvPicPr>
          <p:cNvPr id="528" name="Picture 527"/>
          <p:cNvPicPr>
            <a:picLocks noChangeAspect="1"/>
          </p:cNvPicPr>
          <p:nvPr/>
        </p:nvPicPr>
        <p:blipFill>
          <a:blip r:embed="rId5"/>
          <a:stretch>
            <a:fillRect/>
          </a:stretch>
        </p:blipFill>
        <p:spPr>
          <a:xfrm>
            <a:off x="4506912" y="10513264"/>
            <a:ext cx="5795421" cy="1742373"/>
          </a:xfrm>
          <a:prstGeom prst="rect">
            <a:avLst/>
          </a:prstGeom>
        </p:spPr>
      </p:pic>
      <p:sp>
        <p:nvSpPr>
          <p:cNvPr id="529" name="Google Shape;436;p13"/>
          <p:cNvSpPr txBox="1"/>
          <p:nvPr/>
        </p:nvSpPr>
        <p:spPr>
          <a:xfrm>
            <a:off x="4929187" y="9278198"/>
            <a:ext cx="3962400" cy="461624"/>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Đào tạo mô hình khuếch tán hình ảnh tới văn bản</a:t>
            </a:r>
          </a:p>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Tạo latent codes </a:t>
            </a:r>
            <a:r>
              <a:rPr lang="vi-VN" sz="1200">
                <a:solidFill>
                  <a:schemeClr val="dk1"/>
                </a:solidFill>
                <a:latin typeface="Tahoma"/>
                <a:ea typeface="Tahoma"/>
                <a:cs typeface="Tahoma"/>
                <a:sym typeface="Tahoma"/>
              </a:rPr>
              <a:t>cho </a:t>
            </a:r>
            <a:r>
              <a:rPr lang="vi-VN" sz="1200" smtClean="0">
                <a:solidFill>
                  <a:schemeClr val="dk1"/>
                </a:solidFill>
                <a:latin typeface="Tahoma"/>
                <a:ea typeface="Tahoma"/>
                <a:cs typeface="Tahoma"/>
                <a:sym typeface="Tahoma"/>
              </a:rPr>
              <a:t>video</a:t>
            </a:r>
            <a:endParaRPr lang="vi-VN" sz="1200">
              <a:solidFill>
                <a:schemeClr val="dk1"/>
              </a:solidFill>
              <a:latin typeface="Tahoma"/>
              <a:ea typeface="Tahoma"/>
              <a:cs typeface="Tahoma"/>
              <a:sym typeface="Tahoma"/>
            </a:endParaRPr>
          </a:p>
        </p:txBody>
      </p:sp>
      <p:sp>
        <p:nvSpPr>
          <p:cNvPr id="530" name="Google Shape;436;p13"/>
          <p:cNvSpPr txBox="1"/>
          <p:nvPr/>
        </p:nvSpPr>
        <p:spPr>
          <a:xfrm>
            <a:off x="4929187" y="9810859"/>
            <a:ext cx="3962400" cy="646290"/>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Mô hình hóa motion dynamics in latent codes</a:t>
            </a:r>
          </a:p>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Tạo video từ latent codes</a:t>
            </a:r>
          </a:p>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Liên kết các hình ảnh lại với nhau để tạo thành video</a:t>
            </a:r>
          </a:p>
        </p:txBody>
      </p:sp>
      <p:sp>
        <p:nvSpPr>
          <p:cNvPr id="2" name="TextBox 1"/>
          <p:cNvSpPr txBox="1"/>
          <p:nvPr/>
        </p:nvSpPr>
        <p:spPr>
          <a:xfrm>
            <a:off x="1319212" y="5901656"/>
            <a:ext cx="926734" cy="307777"/>
          </a:xfrm>
          <a:prstGeom prst="rect">
            <a:avLst/>
          </a:prstGeom>
          <a:noFill/>
        </p:spPr>
        <p:txBody>
          <a:bodyPr wrap="square" rtlCol="0">
            <a:spAutoFit/>
          </a:bodyPr>
          <a:lstStyle/>
          <a:p>
            <a:r>
              <a:rPr lang="vi-VN" smtClean="0"/>
              <a:t>Đầu vào</a:t>
            </a:r>
            <a:endParaRPr lang="vi-VN"/>
          </a:p>
        </p:txBody>
      </p:sp>
      <p:sp>
        <p:nvSpPr>
          <p:cNvPr id="531" name="Google Shape;436;p13"/>
          <p:cNvSpPr txBox="1"/>
          <p:nvPr/>
        </p:nvSpPr>
        <p:spPr>
          <a:xfrm>
            <a:off x="620712" y="6810180"/>
            <a:ext cx="3962400" cy="307736"/>
          </a:xfrm>
          <a:prstGeom prst="rect">
            <a:avLst/>
          </a:prstGeom>
          <a:noFill/>
          <a:ln>
            <a:noFill/>
          </a:ln>
        </p:spPr>
        <p:txBody>
          <a:bodyPr spcFirstLastPara="1" wrap="square" lIns="91425" tIns="45700" rIns="91425" bIns="45700" anchor="t" anchorCtr="0">
            <a:spAutoFit/>
          </a:bodyPr>
          <a:lstStyle/>
          <a:p>
            <a:pPr lvl="0" algn="just">
              <a:buClr>
                <a:schemeClr val="dk1"/>
              </a:buClr>
              <a:buSzPts val="1200"/>
            </a:pPr>
            <a:r>
              <a:rPr lang="vi-VN" smtClean="0">
                <a:solidFill>
                  <a:schemeClr val="dk1"/>
                </a:solidFill>
                <a:latin typeface="Tahoma"/>
                <a:ea typeface="Tahoma"/>
                <a:cs typeface="Tahoma"/>
                <a:sym typeface="Tahoma"/>
              </a:rPr>
              <a:t>A panda is playing guitar on Times square </a:t>
            </a:r>
            <a:endParaRPr lang="vi-VN">
              <a:solidFill>
                <a:schemeClr val="dk1"/>
              </a:solidFill>
              <a:latin typeface="Tahoma"/>
              <a:ea typeface="Tahoma"/>
              <a:cs typeface="Tahoma"/>
              <a:sym typeface="Tahoma"/>
            </a:endParaRPr>
          </a:p>
        </p:txBody>
      </p:sp>
      <p:sp>
        <p:nvSpPr>
          <p:cNvPr id="4" name="Right Arrow 3"/>
          <p:cNvSpPr/>
          <p:nvPr/>
        </p:nvSpPr>
        <p:spPr>
          <a:xfrm>
            <a:off x="4376461" y="6699243"/>
            <a:ext cx="953051" cy="4216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Picture 4"/>
          <p:cNvPicPr>
            <a:picLocks noChangeAspect="1"/>
          </p:cNvPicPr>
          <p:nvPr/>
        </p:nvPicPr>
        <p:blipFill>
          <a:blip r:embed="rId6"/>
          <a:stretch>
            <a:fillRect/>
          </a:stretch>
        </p:blipFill>
        <p:spPr>
          <a:xfrm>
            <a:off x="5416626" y="5633188"/>
            <a:ext cx="1347590" cy="1358820"/>
          </a:xfrm>
          <a:prstGeom prst="rect">
            <a:avLst/>
          </a:prstGeom>
        </p:spPr>
      </p:pic>
      <p:pic>
        <p:nvPicPr>
          <p:cNvPr id="6" name="Picture 5"/>
          <p:cNvPicPr>
            <a:picLocks noChangeAspect="1"/>
          </p:cNvPicPr>
          <p:nvPr/>
        </p:nvPicPr>
        <p:blipFill>
          <a:blip r:embed="rId7"/>
          <a:stretch>
            <a:fillRect/>
          </a:stretch>
        </p:blipFill>
        <p:spPr>
          <a:xfrm>
            <a:off x="6817995" y="5654163"/>
            <a:ext cx="1270928" cy="1335008"/>
          </a:xfrm>
          <a:prstGeom prst="rect">
            <a:avLst/>
          </a:prstGeom>
        </p:spPr>
      </p:pic>
      <p:pic>
        <p:nvPicPr>
          <p:cNvPr id="7" name="Picture 6"/>
          <p:cNvPicPr>
            <a:picLocks noChangeAspect="1"/>
          </p:cNvPicPr>
          <p:nvPr/>
        </p:nvPicPr>
        <p:blipFill>
          <a:blip r:embed="rId8"/>
          <a:stretch>
            <a:fillRect/>
          </a:stretch>
        </p:blipFill>
        <p:spPr>
          <a:xfrm>
            <a:off x="8142702" y="5654163"/>
            <a:ext cx="1324198" cy="1335008"/>
          </a:xfrm>
          <a:prstGeom prst="rect">
            <a:avLst/>
          </a:prstGeom>
        </p:spPr>
      </p:pic>
      <p:pic>
        <p:nvPicPr>
          <p:cNvPr id="8" name="Picture 7"/>
          <p:cNvPicPr>
            <a:picLocks noChangeAspect="1"/>
          </p:cNvPicPr>
          <p:nvPr/>
        </p:nvPicPr>
        <p:blipFill>
          <a:blip r:embed="rId9"/>
          <a:stretch>
            <a:fillRect/>
          </a:stretch>
        </p:blipFill>
        <p:spPr>
          <a:xfrm>
            <a:off x="5497423" y="7083834"/>
            <a:ext cx="1245468" cy="1275722"/>
          </a:xfrm>
          <a:prstGeom prst="rect">
            <a:avLst/>
          </a:prstGeom>
        </p:spPr>
      </p:pic>
      <p:pic>
        <p:nvPicPr>
          <p:cNvPr id="9" name="Picture 8"/>
          <p:cNvPicPr>
            <a:picLocks noChangeAspect="1"/>
          </p:cNvPicPr>
          <p:nvPr/>
        </p:nvPicPr>
        <p:blipFill>
          <a:blip r:embed="rId10"/>
          <a:stretch>
            <a:fillRect/>
          </a:stretch>
        </p:blipFill>
        <p:spPr>
          <a:xfrm>
            <a:off x="6803468" y="7054911"/>
            <a:ext cx="1278657" cy="1304646"/>
          </a:xfrm>
          <a:prstGeom prst="rect">
            <a:avLst/>
          </a:prstGeom>
        </p:spPr>
      </p:pic>
      <p:pic>
        <p:nvPicPr>
          <p:cNvPr id="10" name="Picture 9"/>
          <p:cNvPicPr>
            <a:picLocks noChangeAspect="1"/>
          </p:cNvPicPr>
          <p:nvPr/>
        </p:nvPicPr>
        <p:blipFill>
          <a:blip r:embed="rId11"/>
          <a:stretch>
            <a:fillRect/>
          </a:stretch>
        </p:blipFill>
        <p:spPr>
          <a:xfrm>
            <a:off x="8142702" y="7042466"/>
            <a:ext cx="1311864" cy="1317090"/>
          </a:xfrm>
          <a:prstGeom prst="rect">
            <a:avLst/>
          </a:prstGeom>
        </p:spPr>
      </p:pic>
      <p:sp>
        <p:nvSpPr>
          <p:cNvPr id="534" name="Google Shape;436;p13"/>
          <p:cNvSpPr txBox="1"/>
          <p:nvPr/>
        </p:nvSpPr>
        <p:spPr>
          <a:xfrm>
            <a:off x="544512" y="9292600"/>
            <a:ext cx="3962400" cy="646290"/>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Tận dụng sức mạnh của các phương pháp tổng hợp văn bản thành hình ảnh hiện có (ví dụ: Stable Diffusion) để phù hợp với lĩnh vực video.</a:t>
            </a:r>
            <a:endParaRPr lang="vi-VN" sz="1200">
              <a:solidFill>
                <a:schemeClr val="dk1"/>
              </a:solidFill>
              <a:latin typeface="Tahoma"/>
              <a:ea typeface="Tahoma"/>
              <a:cs typeface="Tahoma"/>
              <a:sym typeface="Tahoma"/>
            </a:endParaRPr>
          </a:p>
        </p:txBody>
      </p:sp>
      <p:sp>
        <p:nvSpPr>
          <p:cNvPr id="536" name="Google Shape;436;p13"/>
          <p:cNvSpPr txBox="1"/>
          <p:nvPr/>
        </p:nvSpPr>
        <p:spPr>
          <a:xfrm>
            <a:off x="544512" y="10010341"/>
            <a:ext cx="3962400" cy="646290"/>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Làm giàu mã tiềm ẩn của các khung hình được tạo ra với động lực chuyển động để duy trì sự thống nhất của bối cảnh chung và nền theo thời gian.</a:t>
            </a:r>
            <a:endParaRPr lang="vi-VN" sz="1200">
              <a:solidFill>
                <a:schemeClr val="dk1"/>
              </a:solidFill>
              <a:latin typeface="Tahoma"/>
              <a:ea typeface="Tahoma"/>
              <a:cs typeface="Tahoma"/>
              <a:sym typeface="Tahoma"/>
            </a:endParaRPr>
          </a:p>
        </p:txBody>
      </p:sp>
      <p:sp>
        <p:nvSpPr>
          <p:cNvPr id="537" name="Google Shape;436;p13"/>
          <p:cNvSpPr txBox="1"/>
          <p:nvPr/>
        </p:nvSpPr>
        <p:spPr>
          <a:xfrm>
            <a:off x="544512" y="10756958"/>
            <a:ext cx="3962400" cy="1015622"/>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Lập trình lại sự chú ý tự thân cấp khung hình bằng cách sử dụng một sự chú ý giữa các khung hình mới của mỗi khung hình trên khung hình đầu tiên, để duy trì ngữ cảnh, ngoại hình và bản sắc của đối tượng nền trước. </a:t>
            </a:r>
            <a:endParaRPr lang="vi-VN" sz="1200">
              <a:solidFill>
                <a:schemeClr val="dk1"/>
              </a:solidFill>
              <a:latin typeface="Tahoma"/>
              <a:ea typeface="Tahoma"/>
              <a:cs typeface="Tahoma"/>
              <a:sym typeface="Tahoma"/>
            </a:endParaRPr>
          </a:p>
        </p:txBody>
      </p:sp>
      <p:sp>
        <p:nvSpPr>
          <p:cNvPr id="538" name="Google Shape;436;p13"/>
          <p:cNvSpPr txBox="1"/>
          <p:nvPr/>
        </p:nvSpPr>
        <p:spPr>
          <a:xfrm>
            <a:off x="487178" y="12322493"/>
            <a:ext cx="4095933" cy="276959"/>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Tạo ra video chất lượng cao và nhất quán từ văn bản.</a:t>
            </a:r>
            <a:endParaRPr lang="vi-VN" sz="1200">
              <a:solidFill>
                <a:schemeClr val="dk1"/>
              </a:solidFill>
              <a:latin typeface="Tahoma"/>
              <a:ea typeface="Tahoma"/>
              <a:cs typeface="Tahoma"/>
              <a:sym typeface="Tahoma"/>
            </a:endParaRPr>
          </a:p>
        </p:txBody>
      </p:sp>
      <p:sp>
        <p:nvSpPr>
          <p:cNvPr id="539" name="Google Shape;436;p13"/>
          <p:cNvSpPr txBox="1"/>
          <p:nvPr/>
        </p:nvSpPr>
        <p:spPr>
          <a:xfrm>
            <a:off x="487177" y="12726202"/>
            <a:ext cx="4267201" cy="276959"/>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Video được tạo ra phải có nội dung phù hợp với văn bản.</a:t>
            </a:r>
            <a:endParaRPr lang="vi-VN" sz="1200">
              <a:solidFill>
                <a:schemeClr val="dk1"/>
              </a:solidFill>
              <a:latin typeface="Tahoma"/>
              <a:ea typeface="Tahoma"/>
              <a:cs typeface="Tahoma"/>
              <a:sym typeface="Tahoma"/>
            </a:endParaRPr>
          </a:p>
        </p:txBody>
      </p:sp>
      <p:sp>
        <p:nvSpPr>
          <p:cNvPr id="540" name="Google Shape;436;p13"/>
          <p:cNvSpPr txBox="1"/>
          <p:nvPr/>
        </p:nvSpPr>
        <p:spPr>
          <a:xfrm>
            <a:off x="487177" y="13473726"/>
            <a:ext cx="3962400" cy="276959"/>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Video phải có thể được tạo ra với chi phí thấp.</a:t>
            </a:r>
            <a:endParaRPr lang="vi-VN" sz="1200">
              <a:solidFill>
                <a:schemeClr val="dk1"/>
              </a:solidFill>
              <a:latin typeface="Tahoma"/>
              <a:ea typeface="Tahoma"/>
              <a:cs typeface="Tahoma"/>
              <a:sym typeface="Tahoma"/>
            </a:endParaRPr>
          </a:p>
        </p:txBody>
      </p:sp>
      <p:sp>
        <p:nvSpPr>
          <p:cNvPr id="541" name="Google Shape;436;p13"/>
          <p:cNvSpPr txBox="1"/>
          <p:nvPr/>
        </p:nvSpPr>
        <p:spPr>
          <a:xfrm>
            <a:off x="489619" y="13010922"/>
            <a:ext cx="4264760" cy="461624"/>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Video phải có thể được tạo ra một cách nhanh chóng và dễ dàng.</a:t>
            </a:r>
            <a:endParaRPr lang="vi-VN" sz="1200">
              <a:solidFill>
                <a:schemeClr val="dk1"/>
              </a:solidFill>
              <a:latin typeface="Tahoma"/>
              <a:ea typeface="Tahoma"/>
              <a:cs typeface="Tahoma"/>
              <a:sym typeface="Tahoma"/>
            </a:endParaRPr>
          </a:p>
        </p:txBody>
      </p:sp>
      <p:sp>
        <p:nvSpPr>
          <p:cNvPr id="542" name="Google Shape;436;p13"/>
          <p:cNvSpPr txBox="1"/>
          <p:nvPr/>
        </p:nvSpPr>
        <p:spPr>
          <a:xfrm>
            <a:off x="4969281" y="12502805"/>
            <a:ext cx="3962400" cy="1046400"/>
          </a:xfrm>
          <a:prstGeom prst="rect">
            <a:avLst/>
          </a:prstGeom>
          <a:noFill/>
          <a:ln>
            <a:noFill/>
          </a:ln>
        </p:spPr>
        <p:txBody>
          <a:bodyPr spcFirstLastPara="1" wrap="square" lIns="91425" tIns="45700" rIns="91425" bIns="45700" anchor="t" anchorCtr="0">
            <a:spAutoFit/>
          </a:bodyPr>
          <a:lstStyle/>
          <a:p>
            <a:r>
              <a:rPr lang="en-US" sz="1200"/>
              <a:t>Các phương pháp cải thiện chất lượng </a:t>
            </a:r>
            <a:r>
              <a:rPr lang="en-US" sz="1200"/>
              <a:t>video</a:t>
            </a:r>
            <a:r>
              <a:rPr lang="en-US" sz="1200" smtClean="0"/>
              <a:t>:</a:t>
            </a:r>
            <a:endParaRPr lang="vi-VN" sz="1200" smtClean="0"/>
          </a:p>
          <a:p>
            <a:pPr marL="171450" indent="-171450">
              <a:buFont typeface="Arial" panose="020B0604020202020204" pitchFamily="34" charset="0"/>
              <a:buChar char="•"/>
            </a:pPr>
            <a:r>
              <a:rPr lang="en-US" sz="1200"/>
              <a:t>Instruct-Pix2Pix:</a:t>
            </a:r>
          </a:p>
          <a:p>
            <a:pPr marL="171450" lvl="0" indent="-171450">
              <a:buFont typeface="Arial" panose="020B0604020202020204" pitchFamily="34" charset="0"/>
              <a:buChar char="•"/>
            </a:pPr>
            <a:r>
              <a:rPr lang="en-US" sz="1200"/>
              <a:t>Reprogramming cross frame attention:</a:t>
            </a:r>
          </a:p>
          <a:p>
            <a:pPr marL="171450" indent="-171450">
              <a:buFont typeface="Arial" panose="020B0604020202020204" pitchFamily="34" charset="0"/>
              <a:buChar char="•"/>
            </a:pPr>
            <a:r>
              <a:rPr lang="en-US" sz="1200"/>
              <a:t>Background smoothing:</a:t>
            </a:r>
          </a:p>
          <a:p>
            <a:endParaRPr lang="en-US" sz="1200"/>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391</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vt:lpstr>
      <vt:lpstr>Tahoma</vt:lpstr>
      <vt:lpstr>新しいプレゼンテーション</vt:lpstr>
      <vt:lpstr>Text2Video-Zero: Text-to-Image Diffusion Models are Zero-Shot Video Generators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Text2Video-Zero: Text-to-Image Diffusion Models are Zero-Shot Video Generators</dc:title>
  <cp:lastModifiedBy>Microsoft account</cp:lastModifiedBy>
  <cp:revision>5</cp:revision>
  <dcterms:modified xsi:type="dcterms:W3CDTF">2024-01-30T07:21:44Z</dcterms:modified>
</cp:coreProperties>
</file>