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6" r:id="rId6"/>
    <p:sldId id="268" r:id="rId7"/>
    <p:sldId id="269" r:id="rId8"/>
    <p:sldId id="270" r:id="rId9"/>
    <p:sldId id="261" r:id="rId10"/>
    <p:sldId id="262" r:id="rId11"/>
    <p:sldId id="263" r:id="rId12"/>
    <p:sldId id="264"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7FCD3E3-B2C8-48A6-880B-8719208D35DF}" type="datetimeFigureOut">
              <a:rPr lang="en-US" smtClean="0"/>
              <a:pPr/>
              <a:t>8/11/2023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4DBA297-90D4-4DA1-ADF7-93E71FB344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FCD3E3-B2C8-48A6-880B-8719208D35DF}"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BA297-90D4-4DA1-ADF7-93E71FB34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FCD3E3-B2C8-48A6-880B-8719208D35DF}"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BA297-90D4-4DA1-ADF7-93E71FB34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7FCD3E3-B2C8-48A6-880B-8719208D35DF}" type="datetimeFigureOut">
              <a:rPr lang="en-US" smtClean="0"/>
              <a:pPr/>
              <a:t>8/11/2023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4DBA297-90D4-4DA1-ADF7-93E71FB344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7FCD3E3-B2C8-48A6-880B-8719208D35DF}" type="datetimeFigureOut">
              <a:rPr lang="en-US" smtClean="0"/>
              <a:pPr/>
              <a:t>8/11/2023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4DBA297-90D4-4DA1-ADF7-93E71FB344E6}"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7FCD3E3-B2C8-48A6-880B-8719208D35DF}" type="datetimeFigureOut">
              <a:rPr lang="en-US" smtClean="0"/>
              <a:pPr/>
              <a:t>8/11/2023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4DBA297-90D4-4DA1-ADF7-93E71FB344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7FCD3E3-B2C8-48A6-880B-8719208D35DF}" type="datetimeFigureOut">
              <a:rPr lang="en-US" smtClean="0"/>
              <a:pPr/>
              <a:t>8/11/2023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4DBA297-90D4-4DA1-ADF7-93E71FB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FCD3E3-B2C8-48A6-880B-8719208D35DF}" type="datetimeFigureOut">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DBA297-90D4-4DA1-ADF7-93E71FB34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7FCD3E3-B2C8-48A6-880B-8719208D35DF}" type="datetimeFigureOut">
              <a:rPr lang="en-US" smtClean="0"/>
              <a:pPr/>
              <a:t>8/11/2023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4DBA297-90D4-4DA1-ADF7-93E71FB34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7FCD3E3-B2C8-48A6-880B-8719208D35DF}" type="datetimeFigureOut">
              <a:rPr lang="en-US" smtClean="0"/>
              <a:pPr/>
              <a:t>8/11/2023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4DBA297-90D4-4DA1-ADF7-93E71FB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7FCD3E3-B2C8-48A6-880B-8719208D35DF}" type="datetimeFigureOut">
              <a:rPr lang="en-US" smtClean="0"/>
              <a:pPr/>
              <a:t>8/11/2023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4DBA297-90D4-4DA1-ADF7-93E71FB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7FCD3E3-B2C8-48A6-880B-8719208D35DF}" type="datetimeFigureOut">
              <a:rPr lang="en-US" smtClean="0"/>
              <a:pPr/>
              <a:t>8/11/2023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4DBA297-90D4-4DA1-ADF7-93E71FB344E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Architecture</a:t>
            </a:r>
            <a:endParaRPr lang="en-US" dirty="0"/>
          </a:p>
        </p:txBody>
      </p:sp>
      <p:sp>
        <p:nvSpPr>
          <p:cNvPr id="3" name="Subtitle 2"/>
          <p:cNvSpPr>
            <a:spLocks noGrp="1"/>
          </p:cNvSpPr>
          <p:nvPr>
            <p:ph type="subTitle" idx="1"/>
          </p:nvPr>
        </p:nvSpPr>
        <p:spPr/>
        <p:txBody>
          <a:bodyPr/>
          <a:lstStyle/>
          <a:p>
            <a:r>
              <a:rPr lang="en-US" smtClean="0"/>
              <a:t>Presented by THIVYA SHREE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JDK(Java Development Kit)</a:t>
            </a:r>
            <a:endParaRPr lang="en-US" dirty="0"/>
          </a:p>
        </p:txBody>
      </p:sp>
      <p:sp>
        <p:nvSpPr>
          <p:cNvPr id="3" name="Content Placeholder 2"/>
          <p:cNvSpPr>
            <a:spLocks noGrp="1"/>
          </p:cNvSpPr>
          <p:nvPr>
            <p:ph idx="1"/>
          </p:nvPr>
        </p:nvSpPr>
        <p:spPr/>
        <p:txBody>
          <a:bodyPr/>
          <a:lstStyle/>
          <a:p>
            <a:r>
              <a:rPr lang="en-US" dirty="0" smtClean="0"/>
              <a:t>JDK includes Development Tools to provide an environment to develop your Java programs and JRE to execute your java code. </a:t>
            </a:r>
            <a:endParaRPr lang="en-US" dirty="0"/>
          </a:p>
          <a:p>
            <a:r>
              <a:rPr lang="en-US" dirty="0" smtClean="0"/>
              <a:t> In order to create, compile and run Java program you would need JDK installed on your computer.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sp>
        <p:nvSpPr>
          <p:cNvPr id="3" name="Content Placeholder 2"/>
          <p:cNvSpPr>
            <a:spLocks noGrp="1"/>
          </p:cNvSpPr>
          <p:nvPr>
            <p:ph idx="1"/>
          </p:nvPr>
        </p:nvSpPr>
        <p:spPr/>
        <p:txBody>
          <a:bodyPr/>
          <a:lstStyle/>
          <a:p>
            <a:r>
              <a:rPr lang="en-US" dirty="0" err="1"/>
              <a:t>Bytecode</a:t>
            </a:r>
            <a:r>
              <a:rPr lang="en-US" dirty="0"/>
              <a:t> in Java is a set of instructions for the Java Virtual Machine. </a:t>
            </a:r>
            <a:endParaRPr lang="en-US" dirty="0" smtClean="0"/>
          </a:p>
          <a:p>
            <a:r>
              <a:rPr lang="en-US" dirty="0" err="1" smtClean="0"/>
              <a:t>Bytecode</a:t>
            </a:r>
            <a:r>
              <a:rPr lang="en-US" dirty="0" smtClean="0"/>
              <a:t> </a:t>
            </a:r>
            <a:r>
              <a:rPr lang="en-US" dirty="0"/>
              <a:t>is a platform-independent code. </a:t>
            </a:r>
            <a:r>
              <a:rPr lang="en-US" dirty="0" err="1"/>
              <a:t>Bytecode</a:t>
            </a:r>
            <a:r>
              <a:rPr lang="en-US" dirty="0"/>
              <a:t> is a code that lies between low-level language and high-level language</a:t>
            </a:r>
            <a:r>
              <a:rPr lang="en-US" dirty="0" smtClean="0"/>
              <a:t>.</a:t>
            </a:r>
          </a:p>
          <a:p>
            <a:r>
              <a:rPr lang="en-US" dirty="0" smtClean="0"/>
              <a:t> </a:t>
            </a:r>
            <a:r>
              <a:rPr lang="en-US" dirty="0"/>
              <a:t>After the Java code is compiled, the </a:t>
            </a:r>
            <a:r>
              <a:rPr lang="en-US" dirty="0" err="1"/>
              <a:t>bytecode</a:t>
            </a:r>
            <a:r>
              <a:rPr lang="en-US" dirty="0"/>
              <a:t> gets generated, which can be executed on any machine using JVM.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MEMORY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Stack Memory in Java is used for static memory allocation and the execution of a thread. </a:t>
            </a:r>
            <a:endParaRPr lang="en-US" dirty="0" smtClean="0"/>
          </a:p>
          <a:p>
            <a:r>
              <a:rPr lang="en-US" dirty="0" smtClean="0"/>
              <a:t>It </a:t>
            </a:r>
            <a:r>
              <a:rPr lang="en-US" dirty="0"/>
              <a:t>contains primitive values that are specific to a method and references to objects referred from the method that are in a heap.</a:t>
            </a:r>
          </a:p>
          <a:p>
            <a:r>
              <a:rPr lang="en-US" dirty="0"/>
              <a:t>Access to this memory is in Last-In-First-Out (LIFO) order. </a:t>
            </a:r>
            <a:endParaRPr lang="en-US" dirty="0" smtClean="0"/>
          </a:p>
          <a:p>
            <a:r>
              <a:rPr lang="en-US" dirty="0" smtClean="0"/>
              <a:t>Whenever </a:t>
            </a:r>
            <a:r>
              <a:rPr lang="en-US" dirty="0"/>
              <a:t>we call a new method, a new block is created on top of the stack which contains values specific to that method, like primitive variables and references to objects.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HEAP MEMORY</a:t>
            </a:r>
            <a:endParaRPr lang="en-US" dirty="0"/>
          </a:p>
        </p:txBody>
      </p:sp>
      <p:sp>
        <p:nvSpPr>
          <p:cNvPr id="3" name="Content Placeholder 2"/>
          <p:cNvSpPr>
            <a:spLocks noGrp="1"/>
          </p:cNvSpPr>
          <p:nvPr>
            <p:ph idx="1"/>
          </p:nvPr>
        </p:nvSpPr>
        <p:spPr/>
        <p:txBody>
          <a:bodyPr/>
          <a:lstStyle/>
          <a:p>
            <a:r>
              <a:rPr lang="en-US" dirty="0"/>
              <a:t>Heap space is used for the dynamic memory allocation of Java objects and JRE classes at runtime. </a:t>
            </a:r>
            <a:endParaRPr lang="en-US" dirty="0" smtClean="0"/>
          </a:p>
          <a:p>
            <a:r>
              <a:rPr lang="en-US" dirty="0" smtClean="0"/>
              <a:t>New </a:t>
            </a:r>
            <a:r>
              <a:rPr lang="en-US" dirty="0"/>
              <a:t>objects are always created in heap space, and the references to these objects are stored in stack memory.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5440362"/>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programming</a:t>
            </a:r>
            <a:endParaRPr lang="en-US" dirty="0"/>
          </a:p>
        </p:txBody>
      </p:sp>
      <p:sp>
        <p:nvSpPr>
          <p:cNvPr id="3" name="Content Placeholder 2"/>
          <p:cNvSpPr>
            <a:spLocks noGrp="1"/>
          </p:cNvSpPr>
          <p:nvPr>
            <p:ph idx="1"/>
          </p:nvPr>
        </p:nvSpPr>
        <p:spPr/>
        <p:txBody>
          <a:bodyPr>
            <a:normAutofit/>
          </a:bodyPr>
          <a:lstStyle/>
          <a:p>
            <a:r>
              <a:rPr lang="en-US" dirty="0" smtClean="0"/>
              <a:t>Java is an object-oriented, class-based,  secured and general-purpose computer-programming language. </a:t>
            </a:r>
          </a:p>
          <a:p>
            <a:r>
              <a:rPr lang="en-US" dirty="0" smtClean="0"/>
              <a:t> Java follows the principle of WORA (Write Once, Run Anywhere) and is platform-independent.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Architecture</a:t>
            </a:r>
            <a:endParaRPr lang="en-US" dirty="0"/>
          </a:p>
        </p:txBody>
      </p:sp>
      <p:sp>
        <p:nvSpPr>
          <p:cNvPr id="3" name="Content Placeholder 2"/>
          <p:cNvSpPr>
            <a:spLocks noGrp="1"/>
          </p:cNvSpPr>
          <p:nvPr>
            <p:ph idx="1"/>
          </p:nvPr>
        </p:nvSpPr>
        <p:spPr/>
        <p:txBody>
          <a:bodyPr/>
          <a:lstStyle/>
          <a:p>
            <a:r>
              <a:rPr lang="en-US" dirty="0" smtClean="0"/>
              <a:t>There are three main components of Java architecture </a:t>
            </a:r>
          </a:p>
          <a:p>
            <a:pPr marL="971550" lvl="1" indent="-514350">
              <a:buAutoNum type="arabicPeriod"/>
            </a:pPr>
            <a:r>
              <a:rPr lang="en-US" dirty="0" smtClean="0"/>
              <a:t>JVM</a:t>
            </a:r>
          </a:p>
          <a:p>
            <a:pPr marL="971550" lvl="1" indent="-514350">
              <a:buAutoNum type="arabicPeriod"/>
            </a:pPr>
            <a:r>
              <a:rPr lang="en-US" dirty="0" smtClean="0"/>
              <a:t>JRE</a:t>
            </a:r>
          </a:p>
          <a:p>
            <a:pPr marL="971550" lvl="1" indent="-514350">
              <a:buAutoNum type="arabicPeriod"/>
            </a:pPr>
            <a:r>
              <a:rPr lang="en-US" dirty="0" smtClean="0"/>
              <a:t>JDR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JVM(Java VIRTUAL MACHINE)</a:t>
            </a:r>
            <a:endParaRPr lang="en-US" dirty="0"/>
          </a:p>
        </p:txBody>
      </p:sp>
      <p:sp>
        <p:nvSpPr>
          <p:cNvPr id="3" name="Content Placeholder 2"/>
          <p:cNvSpPr>
            <a:spLocks noGrp="1"/>
          </p:cNvSpPr>
          <p:nvPr>
            <p:ph idx="1"/>
          </p:nvPr>
        </p:nvSpPr>
        <p:spPr>
          <a:xfrm>
            <a:off x="457200" y="1676400"/>
            <a:ext cx="8229600" cy="4778408"/>
          </a:xfrm>
        </p:spPr>
        <p:txBody>
          <a:bodyPr>
            <a:noAutofit/>
          </a:bodyPr>
          <a:lstStyle/>
          <a:p>
            <a:r>
              <a:rPr lang="en-US" sz="2400" dirty="0" smtClean="0"/>
              <a:t>Java combines both the approaches of compilation and interpretation. </a:t>
            </a:r>
          </a:p>
          <a:p>
            <a:r>
              <a:rPr lang="en-US" sz="2400" dirty="0" smtClean="0"/>
              <a:t>First, java compiler compiles the source code into </a:t>
            </a:r>
            <a:r>
              <a:rPr lang="en-US" sz="2400" dirty="0" err="1" smtClean="0"/>
              <a:t>bytecode</a:t>
            </a:r>
            <a:r>
              <a:rPr lang="en-US" sz="2400" dirty="0" smtClean="0"/>
              <a:t>.</a:t>
            </a:r>
          </a:p>
          <a:p>
            <a:r>
              <a:rPr lang="en-US" sz="2400" dirty="0" smtClean="0"/>
              <a:t>JRE </a:t>
            </a:r>
            <a:r>
              <a:rPr lang="en-US" sz="2400" dirty="0" smtClean="0"/>
              <a:t>is the implementation of Java Virtual Machine (JVM), which analyzes the </a:t>
            </a:r>
            <a:r>
              <a:rPr lang="en-US" sz="2400" dirty="0" err="1" smtClean="0"/>
              <a:t>bytecode</a:t>
            </a:r>
            <a:r>
              <a:rPr lang="en-US" sz="2400" dirty="0" smtClean="0"/>
              <a:t>, interprets the code, and executes it</a:t>
            </a:r>
            <a:r>
              <a:rPr lang="en-US" sz="2400" dirty="0" smtClean="0"/>
              <a:t>.</a:t>
            </a:r>
          </a:p>
          <a:p>
            <a:r>
              <a:rPr lang="en-US" sz="2400" dirty="0" smtClean="0"/>
              <a:t>JVM stands for Java Virtual Machine, which is used to interpret an entire program line by line. This can handle the run time exception.</a:t>
            </a:r>
          </a:p>
          <a:p>
            <a:endParaRPr lang="en-US" sz="2400" dirty="0" smtClean="0"/>
          </a:p>
          <a:p>
            <a:pPr>
              <a:buNone/>
            </a:pPr>
            <a:r>
              <a:rPr lang="en-US" sz="2400" dirty="0" smtClean="0"/>
              <a:t> </a:t>
            </a:r>
          </a:p>
          <a:p>
            <a:pPr>
              <a:buNone/>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r>
              <a:rPr lang="en-US" sz="2400" dirty="0" smtClean="0"/>
              <a:t>The main feature of Java is </a:t>
            </a:r>
            <a:r>
              <a:rPr lang="en-US" sz="2400" b="1" dirty="0" smtClean="0"/>
              <a:t>WORA</a:t>
            </a:r>
            <a:r>
              <a:rPr lang="en-US" sz="2400" dirty="0" smtClean="0"/>
              <a:t>. WORA stands for </a:t>
            </a:r>
            <a:r>
              <a:rPr lang="en-US" sz="2400" b="1" dirty="0" smtClean="0"/>
              <a:t>Write Once Run Anywhere</a:t>
            </a:r>
            <a:r>
              <a:rPr lang="en-US" sz="2400" dirty="0" smtClean="0"/>
              <a:t>.</a:t>
            </a:r>
          </a:p>
          <a:p>
            <a:r>
              <a:rPr lang="en-US" sz="2400" dirty="0" smtClean="0"/>
              <a:t>Each </a:t>
            </a:r>
            <a:r>
              <a:rPr lang="en-US" sz="2400" dirty="0" smtClean="0"/>
              <a:t>operating system has different JVM, however the output they produce after execution of </a:t>
            </a:r>
            <a:r>
              <a:rPr lang="en-US" sz="2400" dirty="0" err="1" smtClean="0"/>
              <a:t>bytecode</a:t>
            </a:r>
            <a:r>
              <a:rPr lang="en-US" sz="2400" dirty="0" smtClean="0"/>
              <a:t> is same across all operating systems.</a:t>
            </a:r>
          </a:p>
          <a:p>
            <a:r>
              <a:rPr lang="en-US" sz="2400" dirty="0" smtClean="0"/>
              <a:t>That is why we call java as platform independent language. </a:t>
            </a:r>
          </a:p>
          <a:p>
            <a:r>
              <a:rPr lang="en-US" sz="2400" dirty="0" smtClean="0"/>
              <a:t> JVM has the following tasks: </a:t>
            </a:r>
          </a:p>
          <a:p>
            <a:pPr marL="1028700" lvl="1" indent="-571500">
              <a:buFont typeface="+mj-lt"/>
              <a:buAutoNum type="romanLcPeriod"/>
            </a:pPr>
            <a:r>
              <a:rPr lang="en-US" sz="2400" dirty="0" smtClean="0"/>
              <a:t> Load code </a:t>
            </a:r>
          </a:p>
          <a:p>
            <a:pPr marL="1028700" lvl="1" indent="-571500">
              <a:buFont typeface="+mj-lt"/>
              <a:buAutoNum type="romanLcPeriod"/>
            </a:pPr>
            <a:r>
              <a:rPr lang="en-US" sz="2400" dirty="0" smtClean="0"/>
              <a:t> Verify code </a:t>
            </a:r>
          </a:p>
          <a:p>
            <a:pPr marL="1028700" lvl="1" indent="-571500">
              <a:buFont typeface="+mj-lt"/>
              <a:buAutoNum type="romanLcPeriod"/>
            </a:pPr>
            <a:r>
              <a:rPr lang="en-US" sz="2400" dirty="0" smtClean="0"/>
              <a:t> Execute code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ava-architecture2.png"/>
          <p:cNvPicPr>
            <a:picLocks noGrp="1" noChangeAspect="1"/>
          </p:cNvPicPr>
          <p:nvPr>
            <p:ph idx="1"/>
          </p:nvPr>
        </p:nvPicPr>
        <p:blipFill>
          <a:blip r:embed="rId2" cstate="print"/>
          <a:stretch>
            <a:fillRect/>
          </a:stretch>
        </p:blipFill>
        <p:spPr>
          <a:xfrm>
            <a:off x="533400" y="609600"/>
            <a:ext cx="8229600" cy="558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Autofit/>
          </a:bodyPr>
          <a:lstStyle/>
          <a:p>
            <a:r>
              <a:rPr lang="en-US" sz="2400" b="1" dirty="0" err="1" smtClean="0"/>
              <a:t>ClassLoader</a:t>
            </a:r>
            <a:r>
              <a:rPr lang="en-US" sz="2400" b="1" dirty="0" smtClean="0"/>
              <a:t>:</a:t>
            </a:r>
            <a:r>
              <a:rPr lang="en-US" sz="2400" dirty="0" smtClean="0"/>
              <a:t> </a:t>
            </a:r>
            <a:r>
              <a:rPr lang="en-US" sz="2400" dirty="0" err="1" smtClean="0"/>
              <a:t>ClassLoader</a:t>
            </a:r>
            <a:r>
              <a:rPr lang="en-US" sz="2400" dirty="0" smtClean="0"/>
              <a:t> is a subsystem used to load class files. </a:t>
            </a:r>
            <a:r>
              <a:rPr lang="en-US" sz="2400" dirty="0" err="1" smtClean="0"/>
              <a:t>ClassLoader</a:t>
            </a:r>
            <a:r>
              <a:rPr lang="en-US" sz="2400" dirty="0" smtClean="0"/>
              <a:t> first loads the Java code whenever we run </a:t>
            </a:r>
            <a:r>
              <a:rPr lang="en-US" sz="2400" dirty="0" smtClean="0"/>
              <a:t>it.</a:t>
            </a:r>
          </a:p>
          <a:p>
            <a:r>
              <a:rPr lang="en-US" sz="2400" b="1" dirty="0" smtClean="0"/>
              <a:t>Class </a:t>
            </a:r>
            <a:r>
              <a:rPr lang="en-US" sz="2400" b="1" dirty="0" smtClean="0"/>
              <a:t>Method Area:</a:t>
            </a:r>
            <a:r>
              <a:rPr lang="en-US" sz="2400" dirty="0" smtClean="0"/>
              <a:t> In the memory, there is an area where the class data is stored during the code's execution. Class method area holds the information of static variables, static methods, static blocks, and instance </a:t>
            </a:r>
            <a:r>
              <a:rPr lang="en-US" sz="2400" dirty="0" smtClean="0"/>
              <a:t>methods.</a:t>
            </a:r>
          </a:p>
          <a:p>
            <a:r>
              <a:rPr lang="en-US" sz="2400" b="1" dirty="0" smtClean="0"/>
              <a:t>Heap</a:t>
            </a:r>
            <a:r>
              <a:rPr lang="en-US" sz="2400" b="1" dirty="0" smtClean="0"/>
              <a:t>:</a:t>
            </a:r>
            <a:r>
              <a:rPr lang="en-US" sz="2400" dirty="0" smtClean="0"/>
              <a:t> The heap area is a part of the JVM memory and is created when the JVM starts up. Its size cannot be static because it increase or decrease during the application </a:t>
            </a:r>
            <a:r>
              <a:rPr lang="en-US" sz="2400" dirty="0" smtClean="0"/>
              <a:t>runs.</a:t>
            </a:r>
          </a:p>
          <a:p>
            <a:r>
              <a:rPr lang="en-US" sz="2400" b="1" dirty="0" smtClean="0"/>
              <a:t>Stack</a:t>
            </a:r>
            <a:r>
              <a:rPr lang="en-US" sz="2400" b="1" dirty="0" smtClean="0"/>
              <a:t>:</a:t>
            </a:r>
            <a:r>
              <a:rPr lang="en-US" sz="2400" dirty="0" smtClean="0"/>
              <a:t> It is also referred to as thread stack. It is created for a single execution thread. The thread uses this area to store the elements like the partial result, local variable, data used for calling method and returns etc.</a:t>
            </a:r>
          </a:p>
          <a:p>
            <a:pPr>
              <a:buNone/>
            </a:pPr>
            <a:r>
              <a:rPr lang="en-US" sz="2400" dirty="0" smtClean="0"/>
              <a:t/>
            </a:r>
            <a:br>
              <a:rPr lang="en-US" sz="2400" dirty="0" smtClean="0"/>
            </a:b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lnSpcReduction="20000"/>
          </a:bodyPr>
          <a:lstStyle/>
          <a:p>
            <a:r>
              <a:rPr lang="en-US" b="1" dirty="0" smtClean="0"/>
              <a:t>Native Stack:</a:t>
            </a:r>
            <a:r>
              <a:rPr lang="en-US" dirty="0" smtClean="0"/>
              <a:t> It contains the information of all the native methods used in our application.</a:t>
            </a:r>
          </a:p>
          <a:p>
            <a:r>
              <a:rPr lang="en-US" b="1" dirty="0" smtClean="0"/>
              <a:t>Execution Engine:</a:t>
            </a:r>
            <a:r>
              <a:rPr lang="en-US" dirty="0" smtClean="0"/>
              <a:t> It is the central part of the JVM. Its main task is to execute the byte code and execute the Java classes. </a:t>
            </a:r>
          </a:p>
          <a:p>
            <a:r>
              <a:rPr lang="en-US" b="1" dirty="0" smtClean="0"/>
              <a:t>Interpreter:</a:t>
            </a:r>
            <a:r>
              <a:rPr lang="en-US" dirty="0" smtClean="0"/>
              <a:t> It converts the byte code into native code and </a:t>
            </a:r>
            <a:r>
              <a:rPr lang="en-US" dirty="0" smtClean="0"/>
              <a:t>executes</a:t>
            </a:r>
            <a:endParaRPr lang="en-US" dirty="0" smtClean="0"/>
          </a:p>
          <a:p>
            <a:r>
              <a:rPr lang="en-US" b="1" dirty="0" smtClean="0"/>
              <a:t>JIT Compiler:</a:t>
            </a:r>
            <a:r>
              <a:rPr lang="en-US" dirty="0" smtClean="0"/>
              <a:t> JIT compiler is introduced to remove the drawback of the interpreter. It increases the speed of execution and improves performance.</a:t>
            </a:r>
          </a:p>
          <a:p>
            <a:r>
              <a:rPr lang="en-US" b="1" dirty="0" smtClean="0"/>
              <a:t>Garbage Collector:</a:t>
            </a:r>
            <a:r>
              <a:rPr lang="en-US" dirty="0" smtClean="0"/>
              <a:t> The garbage collector is used to manage the memory, and it is a program written in Java.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JRE(Java Runtime Environment)</a:t>
            </a:r>
            <a:endParaRPr lang="en-US" dirty="0"/>
          </a:p>
        </p:txBody>
      </p:sp>
      <p:sp>
        <p:nvSpPr>
          <p:cNvPr id="3" name="Content Placeholder 2"/>
          <p:cNvSpPr>
            <a:spLocks noGrp="1"/>
          </p:cNvSpPr>
          <p:nvPr>
            <p:ph idx="1"/>
          </p:nvPr>
        </p:nvSpPr>
        <p:spPr/>
        <p:txBody>
          <a:bodyPr/>
          <a:lstStyle/>
          <a:p>
            <a:r>
              <a:rPr lang="en-US" dirty="0" smtClean="0"/>
              <a:t>It plays a key role while executing any java application. </a:t>
            </a:r>
            <a:endParaRPr lang="en-US" dirty="0"/>
          </a:p>
          <a:p>
            <a:r>
              <a:rPr lang="en-US" dirty="0" smtClean="0"/>
              <a:t>It is a collection of tools that together allow the development of applications and provide a runtime environment. </a:t>
            </a:r>
          </a:p>
          <a:p>
            <a:r>
              <a:rPr lang="en-US" dirty="0" smtClean="0"/>
              <a:t> The JVM is a part of JRE. </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153</TotalTime>
  <Words>296</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JAVA Architecture</vt:lpstr>
      <vt:lpstr>JAVA programming</vt:lpstr>
      <vt:lpstr>JAVA Architecture</vt:lpstr>
      <vt:lpstr>JVM(Java VIRTUAL MACHINE)</vt:lpstr>
      <vt:lpstr>Slide 5</vt:lpstr>
      <vt:lpstr>Slide 6</vt:lpstr>
      <vt:lpstr>Slide 7</vt:lpstr>
      <vt:lpstr>Slide 8</vt:lpstr>
      <vt:lpstr>JRE(Java Runtime Environment)</vt:lpstr>
      <vt:lpstr>JDK(Java Development Kit)</vt:lpstr>
      <vt:lpstr>BYTECODE</vt:lpstr>
      <vt:lpstr>STACK MEMORY</vt:lpstr>
      <vt:lpstr> HEAP MEMORY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Admin</dc:creator>
  <cp:lastModifiedBy>Admin</cp:lastModifiedBy>
  <cp:revision>7</cp:revision>
  <dcterms:created xsi:type="dcterms:W3CDTF">2023-08-09T06:55:18Z</dcterms:created>
  <dcterms:modified xsi:type="dcterms:W3CDTF">2023-08-11T15:32:58Z</dcterms:modified>
</cp:coreProperties>
</file>