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8" r:id="rId4"/>
    <p:sldId id="274" r:id="rId5"/>
    <p:sldId id="278" r:id="rId6"/>
    <p:sldId id="259" r:id="rId7"/>
    <p:sldId id="260" r:id="rId8"/>
    <p:sldId id="263" r:id="rId9"/>
    <p:sldId id="276" r:id="rId10"/>
    <p:sldId id="262" r:id="rId11"/>
    <p:sldId id="264" r:id="rId12"/>
    <p:sldId id="273" r:id="rId13"/>
    <p:sldId id="265" r:id="rId14"/>
    <p:sldId id="266" r:id="rId15"/>
    <p:sldId id="267" r:id="rId16"/>
    <p:sldId id="268" r:id="rId17"/>
    <p:sldId id="272" r:id="rId18"/>
    <p:sldId id="270" r:id="rId19"/>
    <p:sldId id="269" r:id="rId20"/>
    <p:sldId id="271" r:id="rId21"/>
    <p:sldId id="281" r:id="rId22"/>
    <p:sldId id="279" r:id="rId23"/>
    <p:sldId id="280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BD4C13-D49D-454B-9143-6A04F59DB540}">
          <p14:sldIdLst>
            <p14:sldId id="256"/>
            <p14:sldId id="277"/>
            <p14:sldId id="258"/>
            <p14:sldId id="274"/>
            <p14:sldId id="278"/>
            <p14:sldId id="259"/>
            <p14:sldId id="260"/>
            <p14:sldId id="263"/>
            <p14:sldId id="276"/>
            <p14:sldId id="262"/>
            <p14:sldId id="264"/>
            <p14:sldId id="273"/>
            <p14:sldId id="265"/>
            <p14:sldId id="266"/>
            <p14:sldId id="267"/>
            <p14:sldId id="268"/>
            <p14:sldId id="272"/>
            <p14:sldId id="270"/>
            <p14:sldId id="269"/>
            <p14:sldId id="271"/>
            <p14:sldId id="281"/>
            <p14:sldId id="279"/>
            <p14:sldId id="280"/>
            <p14:sldId id="275"/>
          </p14:sldIdLst>
        </p14:section>
        <p14:section name="Untitled Section" id="{F8AAF4DC-8657-44E9-B18A-395A942C096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bunker/ps-spring-boot-resources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player?course=spring-boot-first-application&amp;author=dan-bunker&amp;name=spring-boot-first-application-m2&amp;clip=6&amp;mode=live" TargetMode="External"/><Relationship Id="rId2" Type="http://schemas.openxmlformats.org/officeDocument/2006/relationships/hyperlink" Target="https://app.pluralsight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Spring </a:t>
            </a:r>
            <a:r>
              <a:rPr lang="en-US" dirty="0"/>
              <a:t>B</a:t>
            </a:r>
            <a:r>
              <a:rPr lang="en-US" dirty="0" smtClean="0"/>
              <a:t>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4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 1.6 and above</a:t>
            </a:r>
          </a:p>
          <a:p>
            <a:r>
              <a:rPr lang="en-US" dirty="0" smtClean="0"/>
              <a:t>Maven </a:t>
            </a:r>
          </a:p>
          <a:p>
            <a:r>
              <a:rPr lang="en-US" dirty="0" smtClean="0"/>
              <a:t>An IDE like Eclipse or Spring STS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656823"/>
            <a:ext cx="8596668" cy="5384539"/>
          </a:xfrm>
        </p:spPr>
        <p:txBody>
          <a:bodyPr/>
          <a:lstStyle/>
          <a:p>
            <a:r>
              <a:rPr lang="en-US" dirty="0"/>
              <a:t>Create a Maven project with the default workspace location and select </a:t>
            </a:r>
            <a:r>
              <a:rPr lang="en-US" dirty="0" err="1"/>
              <a:t>org.apache.maven.archetypes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maven-archetype-</a:t>
            </a:r>
            <a:r>
              <a:rPr lang="en-US" dirty="0" err="1">
                <a:solidFill>
                  <a:srgbClr val="FF0000"/>
                </a:solidFill>
              </a:rPr>
              <a:t>quickstart</a:t>
            </a:r>
            <a:r>
              <a:rPr lang="en-US" dirty="0">
                <a:solidFill>
                  <a:srgbClr val="FF0000"/>
                </a:solidFill>
              </a:rPr>
              <a:t> 1.1 </a:t>
            </a:r>
            <a:r>
              <a:rPr lang="en-US" dirty="0"/>
              <a:t>as the Archetype. Below are the Archetype parameters.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06" y="2119849"/>
            <a:ext cx="6538234" cy="33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9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656823"/>
            <a:ext cx="8596668" cy="5384539"/>
          </a:xfrm>
        </p:spPr>
        <p:txBody>
          <a:bodyPr>
            <a:normAutofit/>
          </a:bodyPr>
          <a:lstStyle/>
          <a:p>
            <a:r>
              <a:rPr lang="en-US" dirty="0" smtClean="0"/>
              <a:t>A maven project gets created with the below folder structure.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70" y="1862368"/>
            <a:ext cx="4507606" cy="297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58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8941"/>
            <a:ext cx="8596668" cy="5822421"/>
          </a:xfrm>
        </p:spPr>
        <p:txBody>
          <a:bodyPr/>
          <a:lstStyle/>
          <a:p>
            <a:r>
              <a:rPr lang="en-US" dirty="0" smtClean="0"/>
              <a:t>Modify the pom.xml to add the parent and dependency for Spring boot. This looks after the dependency management.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50" y="1065707"/>
            <a:ext cx="5615188" cy="51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656823"/>
            <a:ext cx="8596668" cy="5384539"/>
          </a:xfrm>
        </p:spPr>
        <p:txBody>
          <a:bodyPr/>
          <a:lstStyle/>
          <a:p>
            <a:r>
              <a:rPr lang="en-US" dirty="0" smtClean="0"/>
              <a:t>App.java class will be created by the Maven </a:t>
            </a:r>
            <a:r>
              <a:rPr lang="en-US" dirty="0" err="1" smtClean="0"/>
              <a:t>quickstart</a:t>
            </a:r>
            <a:r>
              <a:rPr lang="en-US" dirty="0" smtClean="0"/>
              <a:t> archetype in the </a:t>
            </a:r>
            <a:r>
              <a:rPr lang="en-US" dirty="0" err="1" smtClean="0"/>
              <a:t>com.boot</a:t>
            </a:r>
            <a:r>
              <a:rPr lang="en-US" dirty="0" smtClean="0"/>
              <a:t> package. Modify the contents of the class as below.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03" y="1957588"/>
            <a:ext cx="6355020" cy="30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9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7300"/>
          </a:xfrm>
        </p:spPr>
        <p:txBody>
          <a:bodyPr/>
          <a:lstStyle/>
          <a:p>
            <a:r>
              <a:rPr lang="en-US" dirty="0" smtClean="0"/>
              <a:t>How does spring boot work?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403797"/>
            <a:ext cx="8596668" cy="463756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Integrate with </a:t>
            </a:r>
            <a:r>
              <a:rPr lang="en-US" dirty="0" err="1"/>
              <a:t>Javascript</a:t>
            </a:r>
            <a:r>
              <a:rPr lang="en-US" dirty="0"/>
              <a:t> based UI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https://github.com/dlbunker/ps-spring-boot-resources.git</a:t>
            </a:r>
            <a:r>
              <a:rPr lang="en-US" dirty="0"/>
              <a:t> and copy the static resources to </a:t>
            </a:r>
            <a:r>
              <a:rPr lang="en-US" dirty="0" err="1"/>
              <a:t>src</a:t>
            </a:r>
            <a:r>
              <a:rPr lang="en-US" dirty="0"/>
              <a:t>/main/resources/public folder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Integrate with </a:t>
            </a:r>
            <a:r>
              <a:rPr lang="en-US" dirty="0" err="1"/>
              <a:t>Javascript</a:t>
            </a:r>
            <a:r>
              <a:rPr lang="en-US" dirty="0"/>
              <a:t> based UI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https://github.com/dlbunker/ps-spring-boot-resources.git</a:t>
            </a:r>
            <a:r>
              <a:rPr lang="en-US" dirty="0"/>
              <a:t> and copy the static resources to </a:t>
            </a:r>
            <a:r>
              <a:rPr lang="en-US" dirty="0" err="1"/>
              <a:t>src</a:t>
            </a:r>
            <a:r>
              <a:rPr lang="en-US" dirty="0"/>
              <a:t>/main/resources/public folder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67544"/>
              </p:ext>
            </p:extLst>
          </p:nvPr>
        </p:nvGraphicFramePr>
        <p:xfrm>
          <a:off x="798490" y="1700013"/>
          <a:ext cx="8475512" cy="301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756"/>
                <a:gridCol w="4237756"/>
              </a:tblGrid>
              <a:tr h="44333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static void main(…)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Starts java and then the application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33340"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SpringBootApplication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convenience annotation</a:t>
                      </a:r>
                      <a:r>
                        <a:rPr lang="en-US" baseline="0" dirty="0" smtClean="0"/>
                        <a:t> that wraps other commonly used annotations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345">
                <a:tc>
                  <a:txBody>
                    <a:bodyPr/>
                    <a:lstStyle/>
                    <a:p>
                      <a:r>
                        <a:rPr lang="en-US" dirty="0" smtClean="0"/>
                        <a:t>@Configuration</a:t>
                      </a:r>
                    </a:p>
                    <a:p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EnableAutoConfiguration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ComponentScan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configuration on start up</a:t>
                      </a:r>
                    </a:p>
                    <a:p>
                      <a:r>
                        <a:rPr lang="en-US" dirty="0" smtClean="0"/>
                        <a:t>Auto configures</a:t>
                      </a:r>
                      <a:r>
                        <a:rPr lang="en-US" baseline="0" dirty="0" smtClean="0"/>
                        <a:t> frameworks</a:t>
                      </a:r>
                    </a:p>
                    <a:p>
                      <a:r>
                        <a:rPr lang="en-US" baseline="0" dirty="0" smtClean="0"/>
                        <a:t>Scans project for Spring components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1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SpringApplication.run</a:t>
                      </a:r>
                      <a:r>
                        <a:rPr lang="en-US" dirty="0" smtClean="0"/>
                        <a:t>(…)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Starts Spring, creates spring context, applies annotations and sets up container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401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656823"/>
            <a:ext cx="8596668" cy="5384539"/>
          </a:xfrm>
        </p:spPr>
        <p:txBody>
          <a:bodyPr/>
          <a:lstStyle/>
          <a:p>
            <a:r>
              <a:rPr lang="en-US" dirty="0" smtClean="0"/>
              <a:t>Create the controller, model and repository packages under the </a:t>
            </a:r>
            <a:r>
              <a:rPr lang="en-US" dirty="0" err="1" smtClean="0"/>
              <a:t>com.boot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Create a ShipWreckController.java class in the controller package as below.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456" y="1700749"/>
            <a:ext cx="5739684" cy="36969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394" y="5131724"/>
            <a:ext cx="5683746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3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656823"/>
            <a:ext cx="8596668" cy="5384539"/>
          </a:xfrm>
        </p:spPr>
        <p:txBody>
          <a:bodyPr/>
          <a:lstStyle/>
          <a:p>
            <a:r>
              <a:rPr lang="en-US" dirty="0" smtClean="0"/>
              <a:t>Add the dependencies for JPA and H2 DB integration.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83" y="1483284"/>
            <a:ext cx="7332721" cy="36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98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656823"/>
            <a:ext cx="8596668" cy="5384539"/>
          </a:xfrm>
        </p:spPr>
        <p:txBody>
          <a:bodyPr/>
          <a:lstStyle/>
          <a:p>
            <a:r>
              <a:rPr lang="en-US" dirty="0" smtClean="0"/>
              <a:t>Create a Shipwreck.java in the model package.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64" y="1238518"/>
            <a:ext cx="7373930" cy="480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8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656823"/>
            <a:ext cx="8596668" cy="5384539"/>
          </a:xfrm>
        </p:spPr>
        <p:txBody>
          <a:bodyPr/>
          <a:lstStyle/>
          <a:p>
            <a:r>
              <a:rPr lang="en-US" dirty="0" smtClean="0"/>
              <a:t>The server, </a:t>
            </a:r>
            <a:r>
              <a:rPr lang="en-US" dirty="0" err="1" smtClean="0"/>
              <a:t>datasource</a:t>
            </a:r>
            <a:r>
              <a:rPr lang="en-US" dirty="0" smtClean="0"/>
              <a:t> properties, logging levels, common pooling properties specific to the application can be given in the </a:t>
            </a:r>
            <a:r>
              <a:rPr lang="en-US" dirty="0" err="1" smtClean="0">
                <a:solidFill>
                  <a:srgbClr val="FF0000"/>
                </a:solidFill>
              </a:rPr>
              <a:t>application.properties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file.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063" y="1588852"/>
            <a:ext cx="4121307" cy="35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924"/>
          </a:xfrm>
        </p:spPr>
        <p:txBody>
          <a:bodyPr/>
          <a:lstStyle/>
          <a:p>
            <a:r>
              <a:rPr lang="en-US" dirty="0" smtClean="0"/>
              <a:t>What is Spring Boot?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93"/>
            <a:ext cx="8596668" cy="4573170"/>
          </a:xfrm>
        </p:spPr>
        <p:txBody>
          <a:bodyPr/>
          <a:lstStyle/>
          <a:p>
            <a:r>
              <a:rPr lang="en-US" dirty="0" smtClean="0"/>
              <a:t>Spring Boot is built on top of Spring Framework to ease </a:t>
            </a:r>
            <a:r>
              <a:rPr lang="en-US" dirty="0" smtClean="0">
                <a:solidFill>
                  <a:srgbClr val="FF0000"/>
                </a:solidFill>
              </a:rPr>
              <a:t>bootstrapping</a:t>
            </a:r>
            <a:r>
              <a:rPr lang="en-US" dirty="0" smtClean="0"/>
              <a:t> and development of new spring Applications.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Spring boot helps to build, package and deploy a Spring web application with </a:t>
            </a:r>
            <a:r>
              <a:rPr lang="en-US" dirty="0" smtClean="0">
                <a:solidFill>
                  <a:srgbClr val="FF0000"/>
                </a:solidFill>
              </a:rPr>
              <a:t>minimal or no xml configurations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Spring web application can be delivered as a FAT-JAR file to run as a </a:t>
            </a:r>
            <a:r>
              <a:rPr lang="en-US" dirty="0" smtClean="0">
                <a:solidFill>
                  <a:srgbClr val="FF0000"/>
                </a:solidFill>
              </a:rPr>
              <a:t>stand alone Spring application.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It helps to </a:t>
            </a:r>
            <a:r>
              <a:rPr lang="en-US" dirty="0">
                <a:solidFill>
                  <a:srgbClr val="FF0000"/>
                </a:solidFill>
              </a:rPr>
              <a:t>avoid lot of boilerplate code and configuration </a:t>
            </a:r>
            <a:r>
              <a:rPr lang="en-US" dirty="0"/>
              <a:t>to improve Development, Unit Test and Integration Test Process.</a:t>
            </a:r>
          </a:p>
        </p:txBody>
      </p:sp>
    </p:spTree>
    <p:extLst>
      <p:ext uri="{BB962C8B-B14F-4D97-AF65-F5344CB8AC3E}">
        <p14:creationId xmlns:p14="http://schemas.microsoft.com/office/powerpoint/2010/main" val="3751842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656823"/>
            <a:ext cx="8596668" cy="538453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a ShipwreckRepository.java in the repository package.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90" y="3929197"/>
            <a:ext cx="6629400" cy="2219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34" y="862147"/>
            <a:ext cx="47244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86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656823"/>
            <a:ext cx="8596668" cy="53845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/>
              <a:t>the App.java class as Java Application.</a:t>
            </a:r>
          </a:p>
          <a:p>
            <a:r>
              <a:rPr lang="en-US" dirty="0"/>
              <a:t>In the browser, type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localhost:8080</a:t>
            </a:r>
            <a:r>
              <a:rPr lang="en-US" dirty="0" smtClean="0"/>
              <a:t> </a:t>
            </a:r>
            <a:r>
              <a:rPr lang="en-US" dirty="0"/>
              <a:t>and hit enter. </a:t>
            </a:r>
          </a:p>
          <a:p>
            <a:r>
              <a:rPr lang="en-US" dirty="0"/>
              <a:t>Now our we spring boot web application is built.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Cassandra </a:t>
            </a:r>
            <a:r>
              <a:rPr lang="en-US" dirty="0" err="1"/>
              <a:t>db</a:t>
            </a:r>
            <a:r>
              <a:rPr lang="en-US" dirty="0"/>
              <a:t>, following dependencies have to be included,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Spring-data-Cassandra, Cassandra-driver-core and Cassandra-driver-mapping</a:t>
            </a:r>
            <a:endParaRPr lang="en-US" dirty="0"/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80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it is very easy to create Web applications from scratch using Spring Boot, the process to convert an existing legacy Spring framework project to Spring Boot Application is a </a:t>
            </a:r>
            <a:r>
              <a:rPr lang="en-US" dirty="0" smtClean="0">
                <a:solidFill>
                  <a:srgbClr val="FF0000"/>
                </a:solidFill>
              </a:rPr>
              <a:t>time consuming task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77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app.pluralsight.com</a:t>
            </a:r>
            <a:r>
              <a:rPr lang="en-US" dirty="0" smtClean="0"/>
              <a:t> - Creating Your First Spring boot Application By Dan Bunker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app.pluralsight.com/player?course=spring-boot-first-application&amp;author=dan-bunker&amp;name=spring-boot-first-application-m2&amp;clip=6&amp;mode=live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49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4219977"/>
          </a:xfrm>
        </p:spPr>
        <p:txBody>
          <a:bodyPr>
            <a:normAutofit/>
          </a:bodyPr>
          <a:lstStyle/>
          <a:p>
            <a:r>
              <a:rPr lang="en-US" sz="4400" dirty="0"/>
              <a:t>Happy Spring Boot </a:t>
            </a:r>
            <a:r>
              <a:rPr lang="en-US" sz="4400" dirty="0" smtClean="0"/>
              <a:t>Learning!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Thank you !!!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4501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Spring </a:t>
            </a:r>
            <a:r>
              <a:rPr lang="en-US" dirty="0"/>
              <a:t>B</a:t>
            </a:r>
            <a:r>
              <a:rPr lang="en-US" dirty="0" smtClean="0"/>
              <a:t>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645"/>
            <a:ext cx="8596668" cy="4727717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Eases spring set up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b="1" dirty="0"/>
              <a:t>Avoids xml configuration completely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b="1" dirty="0"/>
              <a:t>Combines </a:t>
            </a:r>
            <a:r>
              <a:rPr lang="en-US" sz="1400" b="1" dirty="0">
                <a:solidFill>
                  <a:srgbClr val="FF0000"/>
                </a:solidFill>
              </a:rPr>
              <a:t>some existing annotations to a single annotation</a:t>
            </a:r>
            <a:r>
              <a:rPr lang="en-US" sz="1400" b="1" dirty="0"/>
              <a:t>. </a:t>
            </a:r>
            <a:endParaRPr lang="en-US" sz="1400" b="1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b="1" dirty="0"/>
              <a:t>For </a:t>
            </a:r>
            <a:r>
              <a:rPr lang="en-US" sz="1400" b="1" dirty="0" err="1"/>
              <a:t>eg</a:t>
            </a:r>
            <a:r>
              <a:rPr lang="en-US" sz="1400" b="1" dirty="0" smtClean="0"/>
              <a:t>: @</a:t>
            </a:r>
            <a:r>
              <a:rPr lang="en-US" sz="1400" b="1" dirty="0" err="1"/>
              <a:t>SpringBootApplication</a:t>
            </a:r>
            <a:r>
              <a:rPr lang="en-US" sz="1400" b="1" dirty="0"/>
              <a:t> =@Configuration + @</a:t>
            </a:r>
            <a:r>
              <a:rPr lang="en-US" sz="1400" b="1" dirty="0" err="1"/>
              <a:t>Componentscan</a:t>
            </a:r>
            <a:r>
              <a:rPr lang="en-US" sz="1400" b="1" dirty="0"/>
              <a:t> + 					   										@</a:t>
            </a:r>
            <a:r>
              <a:rPr lang="en-US" sz="1400" b="1" dirty="0" err="1" smtClean="0"/>
              <a:t>EnableAutoConfiguration</a:t>
            </a:r>
            <a:endParaRPr lang="en-US" sz="1400" b="1" dirty="0"/>
          </a:p>
          <a:p>
            <a:r>
              <a:rPr lang="en-US" sz="1600" dirty="0">
                <a:solidFill>
                  <a:srgbClr val="FF0000"/>
                </a:solidFill>
              </a:rPr>
              <a:t>Eases Dependency management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b="1" dirty="0"/>
              <a:t>Uses Spring Boot’s intelligent collection of dependencies – Bill of materials (BOM) – The match up of various frameworks with the compatible versions</a:t>
            </a:r>
            <a:r>
              <a:rPr lang="en-US" sz="1400" b="1" dirty="0" smtClean="0"/>
              <a:t>.</a:t>
            </a:r>
          </a:p>
          <a:p>
            <a:pPr marL="457200" lvl="1" indent="0">
              <a:buNone/>
            </a:pPr>
            <a:r>
              <a:rPr lang="en-US" sz="1400" b="1" dirty="0" smtClean="0"/>
              <a:t> For </a:t>
            </a:r>
            <a:r>
              <a:rPr lang="en-US" sz="1400" b="1" dirty="0" err="1" smtClean="0"/>
              <a:t>Eg</a:t>
            </a:r>
            <a:r>
              <a:rPr lang="en-US" sz="1400" b="1" dirty="0" smtClean="0"/>
              <a:t>: Spring-boot-starter-web</a:t>
            </a:r>
            <a:endParaRPr lang="en-US" sz="1400" b="1" dirty="0"/>
          </a:p>
          <a:p>
            <a:r>
              <a:rPr lang="en-US" sz="1600" dirty="0">
                <a:solidFill>
                  <a:srgbClr val="FF0000"/>
                </a:solidFill>
              </a:rPr>
              <a:t>Configures the resources </a:t>
            </a:r>
            <a:r>
              <a:rPr lang="en-US" dirty="0" smtClean="0"/>
              <a:t>based on what is found in the class path.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Spring MVC with default:</a:t>
            </a:r>
          </a:p>
          <a:p>
            <a:pPr marL="571500" lvl="1" indent="-171450">
              <a:buFont typeface="Wingdings" panose="05000000000000000000" pitchFamily="2" charset="2"/>
              <a:buChar char="v"/>
            </a:pPr>
            <a:r>
              <a:rPr lang="en-US" sz="1400" b="1" dirty="0"/>
              <a:t>We can include the Maven dependencies for persistence and a db. If we did not include then Spring Boot configures </a:t>
            </a:r>
            <a:r>
              <a:rPr lang="en-US" sz="1400" b="1" dirty="0">
                <a:solidFill>
                  <a:srgbClr val="FF0000"/>
                </a:solidFill>
              </a:rPr>
              <a:t>Hibernate as a JPA provider with an HSQLDB </a:t>
            </a:r>
            <a:r>
              <a:rPr lang="en-US" sz="1400" b="1" dirty="0" smtClean="0">
                <a:solidFill>
                  <a:srgbClr val="FF0000"/>
                </a:solidFill>
              </a:rPr>
              <a:t>database </a:t>
            </a:r>
            <a:r>
              <a:rPr lang="en-US" sz="1400" b="1" dirty="0"/>
              <a:t>by default</a:t>
            </a:r>
            <a:r>
              <a:rPr lang="en-US" sz="1400" b="1" dirty="0" smtClean="0"/>
              <a:t>.</a:t>
            </a:r>
          </a:p>
          <a:p>
            <a:pPr marL="342900" lvl="1" indent="-342900"/>
            <a:r>
              <a:rPr lang="en-US" dirty="0">
                <a:solidFill>
                  <a:srgbClr val="FF0000"/>
                </a:solidFill>
              </a:rPr>
              <a:t>Embedded Servlet Container Support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27" y="561662"/>
            <a:ext cx="8660016" cy="54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Releases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43955"/>
            <a:ext cx="8596668" cy="3697407"/>
          </a:xfrm>
        </p:spPr>
        <p:txBody>
          <a:bodyPr>
            <a:normAutofit/>
          </a:bodyPr>
          <a:lstStyle/>
          <a:p>
            <a:r>
              <a:rPr lang="en-US" b="1" dirty="0" smtClean="0"/>
              <a:t>Latest </a:t>
            </a:r>
            <a:r>
              <a:rPr lang="en-US" b="1" dirty="0"/>
              <a:t>Release : Spring Boot 1.3.3. You require minimum Spring Framework 4.2.2 for this version</a:t>
            </a:r>
            <a:r>
              <a:rPr lang="en-US" b="1" dirty="0" smtClean="0"/>
              <a:t>.</a:t>
            </a:r>
          </a:p>
          <a:p>
            <a:r>
              <a:rPr lang="en-US" b="1" dirty="0"/>
              <a:t>The latest stable release is Spring Boot 1.3.2</a:t>
            </a:r>
            <a:r>
              <a:rPr lang="en-US" b="1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2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 smtClean="0"/>
              <a:t>Spring Boot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40"/>
            <a:ext cx="8596668" cy="4650444"/>
          </a:xfrm>
        </p:spPr>
        <p:txBody>
          <a:bodyPr>
            <a:normAutofit/>
          </a:bodyPr>
          <a:lstStyle/>
          <a:p>
            <a:r>
              <a:rPr lang="en-US" dirty="0" smtClean="0"/>
              <a:t>Spring Boot consists of the following components:</a:t>
            </a:r>
          </a:p>
          <a:p>
            <a:pPr marL="457200" lvl="1" indent="0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Starter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Combines a group of common or related dependencies into single </a:t>
            </a:r>
            <a:r>
              <a:rPr lang="en-US" b="1" dirty="0" smtClean="0"/>
              <a:t>dependency.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/>
              <a:t>Spring Boot Starter </a:t>
            </a:r>
            <a:r>
              <a:rPr lang="en-US" b="1" dirty="0" smtClean="0">
                <a:solidFill>
                  <a:srgbClr val="FF0000"/>
                </a:solidFill>
              </a:rPr>
              <a:t>simplifies project build dependencies</a:t>
            </a:r>
            <a:r>
              <a:rPr lang="en-US" b="1" dirty="0"/>
              <a:t>. 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err="1" smtClean="0"/>
              <a:t>Eg</a:t>
            </a:r>
            <a:r>
              <a:rPr lang="en-US" b="1" dirty="0"/>
              <a:t>: </a:t>
            </a:r>
            <a:r>
              <a:rPr lang="en-US" b="1" dirty="0" smtClean="0"/>
              <a:t>For Spring </a:t>
            </a:r>
            <a:r>
              <a:rPr lang="en-US" b="1" dirty="0" err="1" smtClean="0"/>
              <a:t>mvc</a:t>
            </a:r>
            <a:r>
              <a:rPr lang="en-US" b="1" dirty="0" smtClean="0"/>
              <a:t> web application - Spring-boot-starter-web dependency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/>
              <a:t>For JPA provider – Spring-boot-starter-data-</a:t>
            </a:r>
            <a:r>
              <a:rPr lang="en-US" b="1" dirty="0" err="1" smtClean="0"/>
              <a:t>jpa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/>
              <a:t>For UI creation – Spring-boot-</a:t>
            </a:r>
            <a:r>
              <a:rPr lang="en-US" b="1" dirty="0" err="1" smtClean="0"/>
              <a:t>thymeleaf</a:t>
            </a:r>
            <a:r>
              <a:rPr lang="en-US" b="1" dirty="0" smtClean="0"/>
              <a:t>, </a:t>
            </a:r>
            <a:r>
              <a:rPr lang="en-US" b="1" dirty="0" err="1" smtClean="0"/>
              <a:t>etc</a:t>
            </a:r>
            <a:endParaRPr lang="en-US" b="1" dirty="0"/>
          </a:p>
          <a:p>
            <a:pPr marL="457200" lvl="1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Auto Configurator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By including the spring-boot-starter-web jar, Spring Boot Auto Configurator will </a:t>
            </a:r>
            <a:r>
              <a:rPr lang="en-US" b="1" dirty="0" smtClean="0">
                <a:solidFill>
                  <a:srgbClr val="FF0000"/>
                </a:solidFill>
              </a:rPr>
              <a:t>sets view resolvers, sets static resources etc</a:t>
            </a:r>
            <a:r>
              <a:rPr lang="en-US" b="1" dirty="0">
                <a:solidFill>
                  <a:srgbClr val="FF0000"/>
                </a:solidFill>
              </a:rPr>
              <a:t>. automatically. </a:t>
            </a:r>
            <a:endParaRPr lang="en-US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@</a:t>
            </a:r>
            <a:r>
              <a:rPr lang="en-US" b="1" dirty="0" err="1"/>
              <a:t>SpringBootApplication</a:t>
            </a:r>
            <a:r>
              <a:rPr lang="en-US" b="1" dirty="0"/>
              <a:t> annotation at class level, then Spring Boot Auto Configurator will </a:t>
            </a:r>
            <a:r>
              <a:rPr lang="en-US" b="1" dirty="0">
                <a:solidFill>
                  <a:srgbClr val="FF0000"/>
                </a:solidFill>
              </a:rPr>
              <a:t>automatically add all required annotations </a:t>
            </a:r>
            <a:r>
              <a:rPr lang="en-US" b="1" dirty="0"/>
              <a:t>to Java Class </a:t>
            </a:r>
            <a:r>
              <a:rPr lang="en-US" b="1" dirty="0" err="1"/>
              <a:t>ByteCode</a:t>
            </a:r>
            <a:r>
              <a:rPr lang="en-US" b="1" dirty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956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986"/>
          </a:xfrm>
        </p:spPr>
        <p:txBody>
          <a:bodyPr/>
          <a:lstStyle/>
          <a:p>
            <a:r>
              <a:rPr lang="en-US" dirty="0"/>
              <a:t>Spring Boot </a:t>
            </a:r>
            <a:r>
              <a:rPr lang="en-US" dirty="0" smtClean="0"/>
              <a:t>components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1527"/>
            <a:ext cx="8596668" cy="428983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CLI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Spring Boot CLI(Command Line Interface) is a Spring Boot software </a:t>
            </a:r>
            <a:r>
              <a:rPr lang="en-US" b="1" dirty="0">
                <a:solidFill>
                  <a:srgbClr val="FF0000"/>
                </a:solidFill>
              </a:rPr>
              <a:t>to run and test Spring Boot applications from command prompt.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b="1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/>
              <a:t>CLI </a:t>
            </a:r>
            <a:r>
              <a:rPr lang="en-US" b="1" dirty="0" smtClean="0">
                <a:solidFill>
                  <a:srgbClr val="FF0000"/>
                </a:solidFill>
              </a:rPr>
              <a:t>internally </a:t>
            </a:r>
            <a:r>
              <a:rPr lang="en-US" b="1" dirty="0">
                <a:solidFill>
                  <a:srgbClr val="FF0000"/>
                </a:solidFill>
              </a:rPr>
              <a:t>uses Spring Boot Starter and Spring Boot </a:t>
            </a:r>
            <a:r>
              <a:rPr lang="en-US" b="1" dirty="0" smtClean="0">
                <a:solidFill>
                  <a:srgbClr val="FF0000"/>
                </a:solidFill>
              </a:rPr>
              <a:t>Auto Configurator </a:t>
            </a:r>
            <a:r>
              <a:rPr lang="en-US" b="1" dirty="0"/>
              <a:t>components to resolve all dependencies and execute the application</a:t>
            </a:r>
            <a:r>
              <a:rPr lang="en-US" b="1" dirty="0" smtClean="0"/>
              <a:t>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b="1" dirty="0"/>
          </a:p>
          <a:p>
            <a:pPr marL="457200" lvl="1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Actuator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Spring Boot Actuator automatically provides hostname as “</a:t>
            </a:r>
            <a:r>
              <a:rPr lang="en-US" b="1" dirty="0">
                <a:solidFill>
                  <a:srgbClr val="FF0000"/>
                </a:solidFill>
              </a:rPr>
              <a:t>localhost</a:t>
            </a:r>
            <a:r>
              <a:rPr lang="en-US" b="1" dirty="0"/>
              <a:t>” and default port number as “</a:t>
            </a:r>
            <a:r>
              <a:rPr lang="en-US" b="1" dirty="0">
                <a:solidFill>
                  <a:srgbClr val="FF0000"/>
                </a:solidFill>
              </a:rPr>
              <a:t>8080</a:t>
            </a:r>
            <a:r>
              <a:rPr lang="en-US" b="1" dirty="0"/>
              <a:t>”. We can access this application using “http://localhost:8080/” end point.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Web application using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465"/>
            <a:ext cx="8596668" cy="44958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90" y="2222545"/>
            <a:ext cx="8617890" cy="33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656823"/>
            <a:ext cx="8596668" cy="53845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68" y="798490"/>
            <a:ext cx="8677275" cy="43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14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2017</TotalTime>
  <Words>705</Words>
  <Application>Microsoft Office PowerPoint</Application>
  <PresentationFormat>Widescreen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Trebuchet MS</vt:lpstr>
      <vt:lpstr>Wingdings</vt:lpstr>
      <vt:lpstr>Wingdings 3</vt:lpstr>
      <vt:lpstr>Facet</vt:lpstr>
      <vt:lpstr>Introduction to  Spring Boot</vt:lpstr>
      <vt:lpstr>What is Spring Boot?</vt:lpstr>
      <vt:lpstr>Why Spring Boot?</vt:lpstr>
      <vt:lpstr>PowerPoint Presentation</vt:lpstr>
      <vt:lpstr>Spring Boot Releases</vt:lpstr>
      <vt:lpstr>Spring Boot components</vt:lpstr>
      <vt:lpstr>Spring Boot components – contd.</vt:lpstr>
      <vt:lpstr>Developing Web application using Spring Boot</vt:lpstr>
      <vt:lpstr>PowerPoint Presentation</vt:lpstr>
      <vt:lpstr>Prerequisites</vt:lpstr>
      <vt:lpstr>PowerPoint Presentation</vt:lpstr>
      <vt:lpstr>PowerPoint Presentation</vt:lpstr>
      <vt:lpstr>PowerPoint Presentation</vt:lpstr>
      <vt:lpstr>PowerPoint Presentation</vt:lpstr>
      <vt:lpstr>How does spring boot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Spring Boot</vt:lpstr>
      <vt:lpstr>References</vt:lpstr>
      <vt:lpstr>Happy Spring Boot Learning!  Thank you !!!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JOSEPH XAVIER, PRESENCIA NIDHYA (Cognizant)</dc:creator>
  <cp:lastModifiedBy>JOSEPH XAVIER, PRESENCIA NIDHYA (Cognizant)</cp:lastModifiedBy>
  <cp:revision>162</cp:revision>
  <dcterms:created xsi:type="dcterms:W3CDTF">2016-07-19T06:01:39Z</dcterms:created>
  <dcterms:modified xsi:type="dcterms:W3CDTF">2016-09-14T12:24:19Z</dcterms:modified>
</cp:coreProperties>
</file>