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05924-2C85-487C-BB67-F38B364718FF}" v="91" dt="2022-12-26T14:53:27.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yagu chandran" userId="16cef061a7f4c944" providerId="Windows Live" clId="Web-{08405924-2C85-487C-BB67-F38B364718FF}"/>
    <pc:docChg chg="addSld modSld addMainMaster delMainMaster">
      <pc:chgData name="Thiyagu chandran" userId="16cef061a7f4c944" providerId="Windows Live" clId="Web-{08405924-2C85-487C-BB67-F38B364718FF}" dt="2022-12-26T14:53:27.600" v="97" actId="20577"/>
      <pc:docMkLst>
        <pc:docMk/>
      </pc:docMkLst>
      <pc:sldChg chg="addSp modSp mod setBg modClrScheme chgLayout">
        <pc:chgData name="Thiyagu chandran" userId="16cef061a7f4c944" providerId="Windows Live" clId="Web-{08405924-2C85-487C-BB67-F38B364718FF}" dt="2022-12-26T14:37:44.415" v="17" actId="20577"/>
        <pc:sldMkLst>
          <pc:docMk/>
          <pc:sldMk cId="109857222" sldId="256"/>
        </pc:sldMkLst>
        <pc:spChg chg="mod">
          <ac:chgData name="Thiyagu chandran" userId="16cef061a7f4c944" providerId="Windows Live" clId="Web-{08405924-2C85-487C-BB67-F38B364718FF}" dt="2022-12-26T14:37:14.946" v="5" actId="20577"/>
          <ac:spMkLst>
            <pc:docMk/>
            <pc:sldMk cId="109857222" sldId="256"/>
            <ac:spMk id="2" creationId="{00000000-0000-0000-0000-000000000000}"/>
          </ac:spMkLst>
        </pc:spChg>
        <pc:spChg chg="mod">
          <ac:chgData name="Thiyagu chandran" userId="16cef061a7f4c944" providerId="Windows Live" clId="Web-{08405924-2C85-487C-BB67-F38B364718FF}" dt="2022-12-26T14:37:44.415" v="17" actId="20577"/>
          <ac:spMkLst>
            <pc:docMk/>
            <pc:sldMk cId="109857222" sldId="256"/>
            <ac:spMk id="3" creationId="{00000000-0000-0000-0000-000000000000}"/>
          </ac:spMkLst>
        </pc:spChg>
        <pc:spChg chg="add">
          <ac:chgData name="Thiyagu chandran" userId="16cef061a7f4c944" providerId="Windows Live" clId="Web-{08405924-2C85-487C-BB67-F38B364718FF}" dt="2022-12-26T14:34:29.076" v="0"/>
          <ac:spMkLst>
            <pc:docMk/>
            <pc:sldMk cId="109857222" sldId="256"/>
            <ac:spMk id="9" creationId="{E20BB609-EF92-42DB-836C-0699A590B5CF}"/>
          </ac:spMkLst>
        </pc:spChg>
        <pc:spChg chg="add">
          <ac:chgData name="Thiyagu chandran" userId="16cef061a7f4c944" providerId="Windows Live" clId="Web-{08405924-2C85-487C-BB67-F38B364718FF}" dt="2022-12-26T14:34:29.076" v="0"/>
          <ac:spMkLst>
            <pc:docMk/>
            <pc:sldMk cId="109857222" sldId="256"/>
            <ac:spMk id="11" creationId="{40FA88D0-E295-4CF3-934C-6423EACEB025}"/>
          </ac:spMkLst>
        </pc:spChg>
        <pc:picChg chg="add">
          <ac:chgData name="Thiyagu chandran" userId="16cef061a7f4c944" providerId="Windows Live" clId="Web-{08405924-2C85-487C-BB67-F38B364718FF}" dt="2022-12-26T14:34:29.076" v="0"/>
          <ac:picMkLst>
            <pc:docMk/>
            <pc:sldMk cId="109857222" sldId="256"/>
            <ac:picMk id="4" creationId="{35B4FA49-9531-2820-D79A-2D53BE2EC117}"/>
          </ac:picMkLst>
        </pc:picChg>
        <pc:cxnChg chg="add">
          <ac:chgData name="Thiyagu chandran" userId="16cef061a7f4c944" providerId="Windows Live" clId="Web-{08405924-2C85-487C-BB67-F38B364718FF}" dt="2022-12-26T14:34:29.076" v="0"/>
          <ac:cxnSpMkLst>
            <pc:docMk/>
            <pc:sldMk cId="109857222" sldId="256"/>
            <ac:cxnSpMk id="13" creationId="{8F4E56A8-93D5-4BE3-AE61-84677331AD07}"/>
          </ac:cxnSpMkLst>
        </pc:cxnChg>
        <pc:cxnChg chg="add">
          <ac:chgData name="Thiyagu chandran" userId="16cef061a7f4c944" providerId="Windows Live" clId="Web-{08405924-2C85-487C-BB67-F38B364718FF}" dt="2022-12-26T14:34:29.076" v="0"/>
          <ac:cxnSpMkLst>
            <pc:docMk/>
            <pc:sldMk cId="109857222" sldId="256"/>
            <ac:cxnSpMk id="15" creationId="{BD492A0C-1773-477B-83B5-C707CB057709}"/>
          </ac:cxnSpMkLst>
        </pc:cxnChg>
      </pc:sldChg>
      <pc:sldChg chg="addSp delSp modSp add replId">
        <pc:chgData name="Thiyagu chandran" userId="16cef061a7f4c944" providerId="Windows Live" clId="Web-{08405924-2C85-487C-BB67-F38B364718FF}" dt="2022-12-26T14:41:14.616" v="37" actId="20577"/>
        <pc:sldMkLst>
          <pc:docMk/>
          <pc:sldMk cId="3771780574" sldId="257"/>
        </pc:sldMkLst>
        <pc:spChg chg="mod">
          <ac:chgData name="Thiyagu chandran" userId="16cef061a7f4c944" providerId="Windows Live" clId="Web-{08405924-2C85-487C-BB67-F38B364718FF}" dt="2022-12-26T14:41:14.616" v="37" actId="20577"/>
          <ac:spMkLst>
            <pc:docMk/>
            <pc:sldMk cId="3771780574" sldId="257"/>
            <ac:spMk id="2" creationId="{00000000-0000-0000-0000-000000000000}"/>
          </ac:spMkLst>
        </pc:spChg>
        <pc:spChg chg="del">
          <ac:chgData name="Thiyagu chandran" userId="16cef061a7f4c944" providerId="Windows Live" clId="Web-{08405924-2C85-487C-BB67-F38B364718FF}" dt="2022-12-26T14:38:48.777" v="19"/>
          <ac:spMkLst>
            <pc:docMk/>
            <pc:sldMk cId="3771780574" sldId="257"/>
            <ac:spMk id="3" creationId="{00000000-0000-0000-0000-000000000000}"/>
          </ac:spMkLst>
        </pc:spChg>
        <pc:spChg chg="add del mod">
          <ac:chgData name="Thiyagu chandran" userId="16cef061a7f4c944" providerId="Windows Live" clId="Web-{08405924-2C85-487C-BB67-F38B364718FF}" dt="2022-12-26T14:38:56.606" v="20"/>
          <ac:spMkLst>
            <pc:docMk/>
            <pc:sldMk cId="3771780574" sldId="257"/>
            <ac:spMk id="6" creationId="{33804458-6F1E-960D-F6A3-F3FCE6925383}"/>
          </ac:spMkLst>
        </pc:spChg>
      </pc:sldChg>
      <pc:sldChg chg="modSp add replId">
        <pc:chgData name="Thiyagu chandran" userId="16cef061a7f4c944" providerId="Windows Live" clId="Web-{08405924-2C85-487C-BB67-F38B364718FF}" dt="2022-12-26T14:47:25.616" v="69" actId="20577"/>
        <pc:sldMkLst>
          <pc:docMk/>
          <pc:sldMk cId="1450293164" sldId="258"/>
        </pc:sldMkLst>
        <pc:spChg chg="mod">
          <ac:chgData name="Thiyagu chandran" userId="16cef061a7f4c944" providerId="Windows Live" clId="Web-{08405924-2C85-487C-BB67-F38B364718FF}" dt="2022-12-26T14:47:25.616" v="69" actId="20577"/>
          <ac:spMkLst>
            <pc:docMk/>
            <pc:sldMk cId="1450293164" sldId="258"/>
            <ac:spMk id="2" creationId="{00000000-0000-0000-0000-000000000000}"/>
          </ac:spMkLst>
        </pc:spChg>
      </pc:sldChg>
      <pc:sldChg chg="modSp add replId">
        <pc:chgData name="Thiyagu chandran" userId="16cef061a7f4c944" providerId="Windows Live" clId="Web-{08405924-2C85-487C-BB67-F38B364718FF}" dt="2022-12-26T14:53:27.600" v="97" actId="20577"/>
        <pc:sldMkLst>
          <pc:docMk/>
          <pc:sldMk cId="1239828843" sldId="259"/>
        </pc:sldMkLst>
        <pc:spChg chg="mod">
          <ac:chgData name="Thiyagu chandran" userId="16cef061a7f4c944" providerId="Windows Live" clId="Web-{08405924-2C85-487C-BB67-F38B364718FF}" dt="2022-12-26T14:53:27.600" v="97" actId="20577"/>
          <ac:spMkLst>
            <pc:docMk/>
            <pc:sldMk cId="1239828843" sldId="259"/>
            <ac:spMk id="2" creationId="{00000000-0000-0000-0000-000000000000}"/>
          </ac:spMkLst>
        </pc:spChg>
      </pc:sldChg>
      <pc:sldMasterChg chg="del delSldLayout">
        <pc:chgData name="Thiyagu chandran" userId="16cef061a7f4c944" providerId="Windows Live" clId="Web-{08405924-2C85-487C-BB67-F38B364718FF}" dt="2022-12-26T14:34:29.076" v="0"/>
        <pc:sldMasterMkLst>
          <pc:docMk/>
          <pc:sldMasterMk cId="2460954070" sldId="2147483660"/>
        </pc:sldMasterMkLst>
        <pc:sldLayoutChg chg="del">
          <pc:chgData name="Thiyagu chandran" userId="16cef061a7f4c944" providerId="Windows Live" clId="Web-{08405924-2C85-487C-BB67-F38B364718FF}" dt="2022-12-26T14:34:29.076" v="0"/>
          <pc:sldLayoutMkLst>
            <pc:docMk/>
            <pc:sldMasterMk cId="2460954070" sldId="2147483660"/>
            <pc:sldLayoutMk cId="2385387890" sldId="2147483661"/>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949138452" sldId="2147483662"/>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2591524520" sldId="2147483663"/>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1203092039" sldId="2147483664"/>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3733172339" sldId="2147483665"/>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3210312558" sldId="2147483666"/>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3146388984" sldId="2147483667"/>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3171841454" sldId="2147483668"/>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1718958274" sldId="2147483669"/>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2202905451" sldId="2147483670"/>
          </pc:sldLayoutMkLst>
        </pc:sldLayoutChg>
        <pc:sldLayoutChg chg="del">
          <pc:chgData name="Thiyagu chandran" userId="16cef061a7f4c944" providerId="Windows Live" clId="Web-{08405924-2C85-487C-BB67-F38B364718FF}" dt="2022-12-26T14:34:29.076" v="0"/>
          <pc:sldLayoutMkLst>
            <pc:docMk/>
            <pc:sldMasterMk cId="2460954070" sldId="2147483660"/>
            <pc:sldLayoutMk cId="3479445657" sldId="2147483671"/>
          </pc:sldLayoutMkLst>
        </pc:sldLayoutChg>
      </pc:sldMasterChg>
      <pc:sldMasterChg chg="add addSldLayout">
        <pc:chgData name="Thiyagu chandran" userId="16cef061a7f4c944" providerId="Windows Live" clId="Web-{08405924-2C85-487C-BB67-F38B364718FF}" dt="2022-12-26T14:34:29.076" v="0"/>
        <pc:sldMasterMkLst>
          <pc:docMk/>
          <pc:sldMasterMk cId="3422518438" sldId="2147483750"/>
        </pc:sldMasterMkLst>
        <pc:sldLayoutChg chg="add">
          <pc:chgData name="Thiyagu chandran" userId="16cef061a7f4c944" providerId="Windows Live" clId="Web-{08405924-2C85-487C-BB67-F38B364718FF}" dt="2022-12-26T14:34:29.076" v="0"/>
          <pc:sldLayoutMkLst>
            <pc:docMk/>
            <pc:sldMasterMk cId="3422518438" sldId="2147483750"/>
            <pc:sldLayoutMk cId="3979741382" sldId="2147483739"/>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2432585509" sldId="2147483740"/>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1261940013" sldId="2147483741"/>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3079239772" sldId="2147483742"/>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4168855518" sldId="2147483743"/>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737024251" sldId="2147483744"/>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1652804240" sldId="2147483745"/>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2491192556" sldId="2147483746"/>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3245130615" sldId="2147483747"/>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2082110843" sldId="2147483748"/>
          </pc:sldLayoutMkLst>
        </pc:sldLayoutChg>
        <pc:sldLayoutChg chg="add">
          <pc:chgData name="Thiyagu chandran" userId="16cef061a7f4c944" providerId="Windows Live" clId="Web-{08405924-2C85-487C-BB67-F38B364718FF}" dt="2022-12-26T14:34:29.076" v="0"/>
          <pc:sldLayoutMkLst>
            <pc:docMk/>
            <pc:sldMasterMk cId="3422518438" sldId="2147483750"/>
            <pc:sldLayoutMk cId="3139601945" sldId="21474837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974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211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3960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3258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194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923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6885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702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5280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9119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12/26/2022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4513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lIns="109728" tIns="109728" rIns="109728" bIns="91440" anchor="ctr"/>
          <a:lstStyle>
            <a:lvl1pPr algn="l">
              <a:defRPr sz="1000" spc="80">
                <a:solidFill>
                  <a:schemeClr val="tx1"/>
                </a:solidFill>
              </a:defRPr>
            </a:lvl1pPr>
          </a:lstStyle>
          <a:p>
            <a:fld id="{81B8F32D-D8B6-4B9E-9CBF-DCAC30B7B93D}" type="datetimeFigureOut">
              <a:rPr lang="en-US" smtClean="0"/>
              <a:pPr/>
              <a:t>12/26/2022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lIns="109728" tIns="109728" rIns="109728" bIns="91440" anchor="ctr"/>
          <a:lstStyle>
            <a:lvl1pPr algn="l">
              <a:defRPr sz="1000" spc="8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lIns="109728" tIns="109728" rIns="109728" bIns="91440" anchor="ctr"/>
          <a:lstStyle>
            <a:lvl1pPr algn="r">
              <a:defRPr sz="10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251843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118000"/>
        </a:lnSpc>
        <a:spcBef>
          <a:spcPct val="0"/>
        </a:spcBef>
        <a:buNone/>
        <a:defRPr sz="6600" kern="1200" spc="15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400" kern="1200" spc="14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14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2000" kern="1200" spc="14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5B4FA49-9531-2820-D79A-2D53BE2EC117}"/>
              </a:ext>
            </a:extLst>
          </p:cNvPr>
          <p:cNvPicPr>
            <a:picLocks noChangeAspect="1"/>
          </p:cNvPicPr>
          <p:nvPr/>
        </p:nvPicPr>
        <p:blipFill rotWithShape="1">
          <a:blip r:embed="rId2">
            <a:alphaModFix amt="40000"/>
          </a:blip>
          <a:srcRect t="25487" r="6" b="18253"/>
          <a:stretch/>
        </p:blipFill>
        <p:spPr>
          <a:xfrm>
            <a:off x="20" y="10"/>
            <a:ext cx="12188932" cy="6857990"/>
          </a:xfrm>
          <a:prstGeom prst="rect">
            <a:avLst/>
          </a:prstGeom>
        </p:spPr>
      </p:pic>
      <p:sp>
        <p:nvSpPr>
          <p:cNvPr id="2" name="Title 1"/>
          <p:cNvSpPr>
            <a:spLocks noGrp="1"/>
          </p:cNvSpPr>
          <p:nvPr>
            <p:ph type="ctrTitle"/>
          </p:nvPr>
        </p:nvSpPr>
        <p:spPr>
          <a:xfrm>
            <a:off x="482600" y="732032"/>
            <a:ext cx="6900839" cy="2736390"/>
          </a:xfrm>
        </p:spPr>
        <p:txBody>
          <a:bodyPr anchor="t">
            <a:normAutofit/>
          </a:bodyPr>
          <a:lstStyle/>
          <a:p>
            <a:r>
              <a:rPr lang="en-GB" sz="8000" dirty="0">
                <a:solidFill>
                  <a:srgbClr val="FFFFFF"/>
                </a:solidFill>
                <a:ea typeface="Microsoft YaHei"/>
              </a:rPr>
              <a:t>Azure Boards</a:t>
            </a:r>
            <a:endParaRPr lang="en-GB" sz="8000" dirty="0">
              <a:solidFill>
                <a:srgbClr val="FFFFFF"/>
              </a:solidFill>
            </a:endParaRPr>
          </a:p>
        </p:txBody>
      </p:sp>
      <p:sp>
        <p:nvSpPr>
          <p:cNvPr id="3" name="Subtitle 2"/>
          <p:cNvSpPr>
            <a:spLocks noGrp="1"/>
          </p:cNvSpPr>
          <p:nvPr>
            <p:ph type="subTitle" idx="1"/>
          </p:nvPr>
        </p:nvSpPr>
        <p:spPr>
          <a:xfrm>
            <a:off x="4348665" y="3515921"/>
            <a:ext cx="7259384" cy="2635613"/>
          </a:xfrm>
        </p:spPr>
        <p:txBody>
          <a:bodyPr anchor="b">
            <a:normAutofit/>
          </a:bodyPr>
          <a:lstStyle/>
          <a:p>
            <a:pPr algn="r"/>
            <a:r>
              <a:rPr lang="en-GB" sz="6400" dirty="0">
                <a:solidFill>
                  <a:srgbClr val="FFFFFF"/>
                </a:solidFill>
                <a:ea typeface="Microsoft YaHei Light"/>
              </a:rPr>
              <a:t>Retrospectives</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5B4FA49-9531-2820-D79A-2D53BE2EC117}"/>
              </a:ext>
            </a:extLst>
          </p:cNvPr>
          <p:cNvPicPr>
            <a:picLocks noChangeAspect="1"/>
          </p:cNvPicPr>
          <p:nvPr/>
        </p:nvPicPr>
        <p:blipFill rotWithShape="1">
          <a:blip r:embed="rId2">
            <a:alphaModFix amt="40000"/>
          </a:blip>
          <a:srcRect t="25487" r="6" b="18253"/>
          <a:stretch/>
        </p:blipFill>
        <p:spPr>
          <a:xfrm>
            <a:off x="20" y="10"/>
            <a:ext cx="12188932" cy="6857990"/>
          </a:xfrm>
          <a:prstGeom prst="rect">
            <a:avLst/>
          </a:prstGeom>
        </p:spPr>
      </p:pic>
      <p:sp>
        <p:nvSpPr>
          <p:cNvPr id="2" name="Title 1"/>
          <p:cNvSpPr>
            <a:spLocks noGrp="1"/>
          </p:cNvSpPr>
          <p:nvPr>
            <p:ph type="ctrTitle"/>
          </p:nvPr>
        </p:nvSpPr>
        <p:spPr>
          <a:xfrm>
            <a:off x="482600" y="732032"/>
            <a:ext cx="11041039" cy="5327190"/>
          </a:xfrm>
        </p:spPr>
        <p:txBody>
          <a:bodyPr anchor="t">
            <a:normAutofit/>
          </a:bodyPr>
          <a:lstStyle/>
          <a:p>
            <a:r>
              <a:rPr lang="en-GB" sz="4500" dirty="0">
                <a:solidFill>
                  <a:srgbClr val="FFFFFF"/>
                </a:solidFill>
                <a:ea typeface="Microsoft YaHei"/>
              </a:rPr>
              <a:t>Retrospectives</a:t>
            </a:r>
            <a:br>
              <a:rPr lang="en-GB" sz="4500" dirty="0">
                <a:solidFill>
                  <a:srgbClr val="FFFFFF"/>
                </a:solidFill>
                <a:ea typeface="Microsoft YaHei"/>
              </a:rPr>
            </a:br>
            <a:br>
              <a:rPr lang="en-GB" sz="4500" dirty="0">
                <a:solidFill>
                  <a:srgbClr val="FFFFFF"/>
                </a:solidFill>
                <a:ea typeface="Microsoft YaHei"/>
              </a:rPr>
            </a:br>
            <a:r>
              <a:rPr lang="en-GB" sz="3200" dirty="0">
                <a:solidFill>
                  <a:schemeClr val="bg1"/>
                </a:solidFill>
                <a:ea typeface="+mj-lt"/>
                <a:cs typeface="+mj-lt"/>
              </a:rPr>
              <a:t>A retrospective is anytime your team reflects on the past to improve the future. Between technical and non-technical teams, you can retro on just about anything!</a:t>
            </a:r>
            <a:endParaRPr lang="en-GB" sz="3200" dirty="0">
              <a:solidFill>
                <a:schemeClr val="bg1"/>
              </a:solidFill>
              <a:ea typeface="Microsoft YaHei"/>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178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5B4FA49-9531-2820-D79A-2D53BE2EC117}"/>
              </a:ext>
            </a:extLst>
          </p:cNvPr>
          <p:cNvPicPr>
            <a:picLocks noChangeAspect="1"/>
          </p:cNvPicPr>
          <p:nvPr/>
        </p:nvPicPr>
        <p:blipFill rotWithShape="1">
          <a:blip r:embed="rId2">
            <a:alphaModFix amt="40000"/>
          </a:blip>
          <a:srcRect t="25487" r="6" b="18253"/>
          <a:stretch/>
        </p:blipFill>
        <p:spPr>
          <a:xfrm>
            <a:off x="20" y="10"/>
            <a:ext cx="12188932" cy="6857990"/>
          </a:xfrm>
          <a:prstGeom prst="rect">
            <a:avLst/>
          </a:prstGeom>
        </p:spPr>
      </p:pic>
      <p:sp>
        <p:nvSpPr>
          <p:cNvPr id="2" name="Title 1"/>
          <p:cNvSpPr>
            <a:spLocks noGrp="1"/>
          </p:cNvSpPr>
          <p:nvPr>
            <p:ph type="ctrTitle"/>
          </p:nvPr>
        </p:nvSpPr>
        <p:spPr>
          <a:xfrm>
            <a:off x="482600" y="554232"/>
            <a:ext cx="11041039" cy="5504990"/>
          </a:xfrm>
        </p:spPr>
        <p:txBody>
          <a:bodyPr anchor="t">
            <a:normAutofit fontScale="90000"/>
          </a:bodyPr>
          <a:lstStyle/>
          <a:p>
            <a:r>
              <a:rPr lang="en-GB" sz="3800" dirty="0">
                <a:solidFill>
                  <a:schemeClr val="bg1"/>
                </a:solidFill>
              </a:rPr>
              <a:t>Why run a retrospective?</a:t>
            </a:r>
            <a:br>
              <a:rPr lang="en-GB" sz="4500" dirty="0">
                <a:solidFill>
                  <a:schemeClr val="bg1"/>
                </a:solidFill>
                <a:ea typeface="Microsoft YaHei"/>
              </a:rPr>
            </a:br>
            <a:br>
              <a:rPr lang="en-GB" sz="4500" dirty="0">
                <a:ea typeface="+mj-lt"/>
              </a:rPr>
            </a:br>
            <a:r>
              <a:rPr lang="en-GB" sz="2300" dirty="0">
                <a:solidFill>
                  <a:schemeClr val="bg1"/>
                </a:solidFill>
                <a:ea typeface="+mj-lt"/>
                <a:cs typeface="+mj-lt"/>
              </a:rPr>
              <a:t>The last of the twelve principles of agile development reads as follows: </a:t>
            </a:r>
            <a:endParaRPr lang="en-GB" sz="2300">
              <a:solidFill>
                <a:schemeClr val="bg1"/>
              </a:solidFill>
              <a:ea typeface="Microsoft YaHei"/>
            </a:endParaRPr>
          </a:p>
          <a:p>
            <a:r>
              <a:rPr lang="en-GB" sz="2300" b="1" dirty="0">
                <a:solidFill>
                  <a:schemeClr val="bg1"/>
                </a:solidFill>
                <a:ea typeface="+mj-lt"/>
                <a:cs typeface="+mj-lt"/>
              </a:rPr>
              <a:t>"At regular intervals, the team reflects on how to become more effective, then tunes and adjusts its behaviour accordingly."</a:t>
            </a:r>
            <a:endParaRPr lang="en-GB" sz="2300" dirty="0">
              <a:solidFill>
                <a:schemeClr val="bg1"/>
              </a:solidFill>
            </a:endParaRPr>
          </a:p>
          <a:p>
            <a:br>
              <a:rPr lang="en-GB" sz="4500" dirty="0">
                <a:ea typeface="Microsoft YaHei"/>
              </a:rPr>
            </a:br>
            <a:r>
              <a:rPr lang="en-GB" sz="2100" dirty="0">
                <a:solidFill>
                  <a:schemeClr val="bg1"/>
                </a:solidFill>
                <a:ea typeface="+mj-lt"/>
                <a:cs typeface="+mj-lt"/>
              </a:rPr>
              <a:t>The agile manifesto makes it clear: In order to best live the agile values, teams should meet regularly to check in and make adjustments. Most commonly, development teams apply this principle by hosting regular retrospective meetings</a:t>
            </a:r>
            <a:endParaRPr lang="en-GB" sz="2100">
              <a:solidFill>
                <a:schemeClr val="bg1"/>
              </a:solidFill>
              <a:ea typeface="Microsoft YaHei"/>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029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5B4FA49-9531-2820-D79A-2D53BE2EC117}"/>
              </a:ext>
            </a:extLst>
          </p:cNvPr>
          <p:cNvPicPr>
            <a:picLocks noChangeAspect="1"/>
          </p:cNvPicPr>
          <p:nvPr/>
        </p:nvPicPr>
        <p:blipFill rotWithShape="1">
          <a:blip r:embed="rId2">
            <a:alphaModFix amt="40000"/>
          </a:blip>
          <a:srcRect t="25487" r="6" b="18253"/>
          <a:stretch/>
        </p:blipFill>
        <p:spPr>
          <a:xfrm>
            <a:off x="20" y="10"/>
            <a:ext cx="12188932" cy="6857990"/>
          </a:xfrm>
          <a:prstGeom prst="rect">
            <a:avLst/>
          </a:prstGeom>
        </p:spPr>
      </p:pic>
      <p:sp>
        <p:nvSpPr>
          <p:cNvPr id="2" name="Title 1"/>
          <p:cNvSpPr>
            <a:spLocks noGrp="1"/>
          </p:cNvSpPr>
          <p:nvPr>
            <p:ph type="ctrTitle"/>
          </p:nvPr>
        </p:nvSpPr>
        <p:spPr>
          <a:xfrm>
            <a:off x="482600" y="554232"/>
            <a:ext cx="11041039" cy="5822490"/>
          </a:xfrm>
        </p:spPr>
        <p:txBody>
          <a:bodyPr anchor="t">
            <a:normAutofit fontScale="90000"/>
          </a:bodyPr>
          <a:lstStyle/>
          <a:p>
            <a:r>
              <a:rPr lang="en-GB" sz="4400" dirty="0">
                <a:solidFill>
                  <a:schemeClr val="bg1"/>
                </a:solidFill>
              </a:rPr>
              <a:t>Retrospective Meetings</a:t>
            </a:r>
            <a:br>
              <a:rPr lang="en-GB" sz="2100" dirty="0">
                <a:solidFill>
                  <a:schemeClr val="bg1"/>
                </a:solidFill>
                <a:ea typeface="Microsoft YaHei"/>
              </a:rPr>
            </a:br>
            <a:br>
              <a:rPr lang="en-GB" sz="2100" dirty="0">
                <a:solidFill>
                  <a:schemeClr val="bg1"/>
                </a:solidFill>
                <a:ea typeface="+mj-lt"/>
              </a:rPr>
            </a:br>
            <a:r>
              <a:rPr lang="en-GB" sz="2100" dirty="0">
                <a:solidFill>
                  <a:schemeClr val="bg1"/>
                </a:solidFill>
                <a:ea typeface="+mj-lt"/>
                <a:cs typeface="+mj-lt"/>
              </a:rPr>
              <a:t>Retrospectives are an excellent opportunity for your agile team to evaluate itself and create a plan to address areas of improvement for the future. The retrospective embraces the ideal of continuous improvement - and protects against the pitfalls of complacency - by stepping outside the work cycle to reflect on the past:</a:t>
            </a:r>
            <a:br>
              <a:rPr lang="en-GB" sz="2100" dirty="0">
                <a:solidFill>
                  <a:schemeClr val="bg1"/>
                </a:solidFill>
                <a:ea typeface="+mj-lt"/>
                <a:cs typeface="+mj-lt"/>
              </a:rPr>
            </a:br>
            <a:endParaRPr lang="en-GB" sz="2100" dirty="0">
              <a:solidFill>
                <a:schemeClr val="bg1"/>
              </a:solidFill>
              <a:ea typeface="+mj-lt"/>
              <a:cs typeface="+mj-lt"/>
            </a:endParaRPr>
          </a:p>
          <a:p>
            <a:r>
              <a:rPr lang="en-GB" sz="2100" dirty="0">
                <a:solidFill>
                  <a:schemeClr val="bg1"/>
                </a:solidFill>
                <a:ea typeface="+mj-lt"/>
                <a:cs typeface="+mj-lt"/>
              </a:rPr>
              <a:t>The purpose of the retrospective meeting is to:</a:t>
            </a:r>
            <a:br>
              <a:rPr lang="en-GB" sz="2100" dirty="0">
                <a:solidFill>
                  <a:schemeClr val="bg1"/>
                </a:solidFill>
                <a:ea typeface="+mj-lt"/>
                <a:cs typeface="+mj-lt"/>
              </a:rPr>
            </a:br>
            <a:endParaRPr lang="en-GB" sz="2100" dirty="0">
              <a:solidFill>
                <a:schemeClr val="bg1"/>
              </a:solidFill>
              <a:ea typeface="+mj-lt"/>
              <a:cs typeface="+mj-lt"/>
            </a:endParaRPr>
          </a:p>
          <a:p>
            <a:pPr marL="285750" indent="-285750">
              <a:buFont typeface="Arial"/>
              <a:buChar char="•"/>
            </a:pPr>
            <a:r>
              <a:rPr lang="en-GB" sz="2100" dirty="0">
                <a:solidFill>
                  <a:schemeClr val="bg1"/>
                </a:solidFill>
                <a:ea typeface="+mj-lt"/>
                <a:cs typeface="+mj-lt"/>
              </a:rPr>
              <a:t>Evaluate how the last sprint, iteration, or work item went, specifically around the team dynamic, processes, and tools.</a:t>
            </a:r>
            <a:endParaRPr lang="en-GB" sz="2100" dirty="0">
              <a:solidFill>
                <a:schemeClr val="bg1"/>
              </a:solidFill>
              <a:ea typeface="Microsoft YaHei"/>
            </a:endParaRPr>
          </a:p>
          <a:p>
            <a:pPr marL="285750" indent="-285750">
              <a:buFont typeface="Arial"/>
              <a:buChar char="•"/>
            </a:pPr>
            <a:r>
              <a:rPr lang="en-GB" sz="2100" dirty="0">
                <a:solidFill>
                  <a:schemeClr val="bg1"/>
                </a:solidFill>
                <a:ea typeface="+mj-lt"/>
                <a:cs typeface="+mj-lt"/>
              </a:rPr>
              <a:t>Articulate and stack rank the items that went well, and those items that did not.</a:t>
            </a:r>
            <a:endParaRPr lang="en-GB" sz="2100" dirty="0">
              <a:solidFill>
                <a:schemeClr val="bg1"/>
              </a:solidFill>
              <a:ea typeface="Microsoft YaHei"/>
            </a:endParaRPr>
          </a:p>
          <a:p>
            <a:pPr marL="285750" indent="-285750">
              <a:buFont typeface="Arial"/>
              <a:buChar char="•"/>
            </a:pPr>
            <a:r>
              <a:rPr lang="en-GB" sz="2100" dirty="0">
                <a:solidFill>
                  <a:schemeClr val="bg1"/>
                </a:solidFill>
                <a:ea typeface="+mj-lt"/>
                <a:cs typeface="+mj-lt"/>
              </a:rPr>
              <a:t>Create and implement a plan for improving the way the team does work.</a:t>
            </a:r>
          </a:p>
          <a:p>
            <a:endParaRPr lang="en-GB" sz="2100" dirty="0">
              <a:solidFill>
                <a:schemeClr val="bg1"/>
              </a:solidFill>
              <a:ea typeface="+mj-lt"/>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9828843"/>
      </p:ext>
    </p:extLst>
  </p:cSld>
  <p:clrMapOvr>
    <a:masterClrMapping/>
  </p:clrMapOvr>
</p:sld>
</file>

<file path=ppt/theme/theme1.xml><?xml version="1.0" encoding="utf-8"?>
<a:theme xmlns:a="http://schemas.openxmlformats.org/drawingml/2006/main" name="Level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Seaford">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LevelVTI</vt:lpstr>
      <vt:lpstr>Azure Boards</vt:lpstr>
      <vt:lpstr>Retrospectives  A retrospective is anytime your team reflects on the past to improve the future. Between technical and non-technical teams, you can retro on just about anything!</vt:lpstr>
      <vt:lpstr>Why run a retrospective?  The last of the twelve principles of agile development reads as follows:  "At regular intervals, the team reflects on how to become more effective, then tunes and adjusts its behaviour accordingly."  The agile manifesto makes it clear: In order to best live the agile values, teams should meet regularly to check in and make adjustments. Most commonly, development teams apply this principle by hosting regular retrospective meetings</vt:lpstr>
      <vt:lpstr>Retrospective Meetings  Retrospectives are an excellent opportunity for your agile team to evaluate itself and create a plan to address areas of improvement for the future. The retrospective embraces the ideal of continuous improvement - and protects against the pitfalls of complacency - by stepping outside the work cycle to reflect on the past:  The purpose of the retrospective meeting is to:  Evaluate how the last sprint, iteration, or work item went, specifically around the team dynamic, processes, and tools. Articulate and stack rank the items that went well, and those items that did not. Create and implement a plan for improving the way the team does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cp:revision>
  <dcterms:created xsi:type="dcterms:W3CDTF">2022-12-26T14:33:50Z</dcterms:created>
  <dcterms:modified xsi:type="dcterms:W3CDTF">2022-12-26T14:53:28Z</dcterms:modified>
</cp:coreProperties>
</file>