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3" r:id="rId4"/>
    <p:sldId id="261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83E018C-0D1F-4942-95C5-054FCB7A3E56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B7EC915-7EAB-46DE-B0A7-0BE11DC4E1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14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018C-0D1F-4942-95C5-054FCB7A3E56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915-7EAB-46DE-B0A7-0BE11DC4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16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018C-0D1F-4942-95C5-054FCB7A3E56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915-7EAB-46DE-B0A7-0BE11DC4E1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03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018C-0D1F-4942-95C5-054FCB7A3E56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915-7EAB-46DE-B0A7-0BE11DC4E1C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750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018C-0D1F-4942-95C5-054FCB7A3E56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915-7EAB-46DE-B0A7-0BE11DC4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569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018C-0D1F-4942-95C5-054FCB7A3E56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915-7EAB-46DE-B0A7-0BE11DC4E1C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79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018C-0D1F-4942-95C5-054FCB7A3E56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915-7EAB-46DE-B0A7-0BE11DC4E1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3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018C-0D1F-4942-95C5-054FCB7A3E56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915-7EAB-46DE-B0A7-0BE11DC4E1C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13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018C-0D1F-4942-95C5-054FCB7A3E56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915-7EAB-46DE-B0A7-0BE11DC4E1C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95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018C-0D1F-4942-95C5-054FCB7A3E56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915-7EAB-46DE-B0A7-0BE11DC4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54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018C-0D1F-4942-95C5-054FCB7A3E56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915-7EAB-46DE-B0A7-0BE11DC4E1C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4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018C-0D1F-4942-95C5-054FCB7A3E56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915-7EAB-46DE-B0A7-0BE11DC4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09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018C-0D1F-4942-95C5-054FCB7A3E56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915-7EAB-46DE-B0A7-0BE11DC4E1C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9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018C-0D1F-4942-95C5-054FCB7A3E56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915-7EAB-46DE-B0A7-0BE11DC4E1C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14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018C-0D1F-4942-95C5-054FCB7A3E56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915-7EAB-46DE-B0A7-0BE11DC4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79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018C-0D1F-4942-95C5-054FCB7A3E56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915-7EAB-46DE-B0A7-0BE11DC4E1C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57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018C-0D1F-4942-95C5-054FCB7A3E56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C915-7EAB-46DE-B0A7-0BE11DC4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4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3E018C-0D1F-4942-95C5-054FCB7A3E56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7EC915-7EAB-46DE-B0A7-0BE11DC4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02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ll_(instrument)" TargetMode="External"/><Relationship Id="rId2" Type="http://schemas.openxmlformats.org/officeDocument/2006/relationships/hyperlink" Target="https://en.wikipedia.org/wiki/Crank_(mechanism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spension_(vehicle)#Air_resistance_.28drag.29" TargetMode="External"/><Relationship Id="rId2" Type="http://schemas.openxmlformats.org/officeDocument/2006/relationships/hyperlink" Target="https://en.wikipedia.org/wiki/Carburetor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en.wikipedia.org/wiki/Christie_suspens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AA2B-D51F-4B30-89C6-0B67FF62B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BELL CRANK Mechanism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9FD65-D57D-4563-AF18-2D088440A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Prof. Sourav </a:t>
            </a:r>
            <a:r>
              <a:rPr lang="en-IN" dirty="0" err="1"/>
              <a:t>Rakshit</a:t>
            </a:r>
            <a:endParaRPr lang="en-IN" dirty="0"/>
          </a:p>
          <a:p>
            <a:r>
              <a:rPr lang="en-IN" dirty="0"/>
              <a:t>CRC 352</a:t>
            </a:r>
          </a:p>
          <a:p>
            <a:r>
              <a:rPr lang="en-IN" dirty="0"/>
              <a:t>ME2202 : Kinematics and Dynamics of Machineries. </a:t>
            </a:r>
          </a:p>
        </p:txBody>
      </p:sp>
    </p:spTree>
    <p:extLst>
      <p:ext uri="{BB962C8B-B14F-4D97-AF65-F5344CB8AC3E}">
        <p14:creationId xmlns:p14="http://schemas.microsoft.com/office/powerpoint/2010/main" val="73311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A4EF-7676-4DA7-90A2-65CAE04D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Bell Crank?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60AEC-D893-4FFE-B811-9B655631C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49600"/>
            <a:ext cx="9840275" cy="3370636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 err="1"/>
              <a:t>bellcrank</a:t>
            </a:r>
            <a:r>
              <a:rPr lang="en-US" dirty="0"/>
              <a:t> is a type of </a:t>
            </a:r>
            <a:r>
              <a:rPr lang="en-US" dirty="0">
                <a:hlinkClick r:id="rId2" tooltip="Crank (mechanism)"/>
              </a:rPr>
              <a:t>crank</a:t>
            </a:r>
            <a:r>
              <a:rPr lang="en-US" dirty="0"/>
              <a:t> that changes motion through an angle. The angle can be any angle from 0 to 360 degrees, but 90 degrees and 180 degrees are most common. The name comes from its first use, changing the vertical pull on a rope to a horizontal pull on the striker of a </a:t>
            </a:r>
            <a:r>
              <a:rPr lang="en-US" dirty="0">
                <a:hlinkClick r:id="rId3" tooltip="Bell (instrument)"/>
              </a:rPr>
              <a:t>bell</a:t>
            </a:r>
            <a:r>
              <a:rPr lang="en-US" dirty="0"/>
              <a:t>, used for calling staff in large houses or commercial establishments.</a:t>
            </a:r>
          </a:p>
          <a:p>
            <a:endParaRPr lang="en-IN" dirty="0"/>
          </a:p>
        </p:txBody>
      </p:sp>
      <p:pic>
        <p:nvPicPr>
          <p:cNvPr id="1026" name="Picture 2" descr="Image result for bell crank">
            <a:extLst>
              <a:ext uri="{FF2B5EF4-FFF2-40B4-BE49-F238E27FC236}">
                <a16:creationId xmlns:a16="http://schemas.microsoft.com/office/drawing/2014/main" id="{5BC09358-FC30-4989-B432-47D536BA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42792"/>
            <a:ext cx="1934817" cy="164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ell crank">
            <a:extLst>
              <a:ext uri="{FF2B5EF4-FFF2-40B4-BE49-F238E27FC236}">
                <a16:creationId xmlns:a16="http://schemas.microsoft.com/office/drawing/2014/main" id="{C342EB66-9CB9-4AD5-B619-748DBB12D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79" y="4442792"/>
            <a:ext cx="1775529" cy="164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65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CC49B1-706B-4209-9AC4-3365AE81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Materials Used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F66844-2EDB-489B-9B17-2495BDAEE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36" y="982664"/>
            <a:ext cx="1430498" cy="197972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F3E5A2-31D9-47A9-BA09-947EE19F8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Card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Paper clip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Board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Icecream</a:t>
            </a:r>
            <a:r>
              <a:rPr lang="en-IN" dirty="0"/>
              <a:t> stick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Feviquick</a:t>
            </a:r>
            <a:r>
              <a:rPr lang="en-IN" dirty="0"/>
              <a:t> super glue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D9678E-94E1-4C0E-8F8B-F732A6405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960" y="982664"/>
            <a:ext cx="1371602" cy="19797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C70FF9-DBD4-4DA7-A24B-2B1C17FD3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36" y="3556202"/>
            <a:ext cx="1430497" cy="24384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CC2B4A-EDDB-42DD-A59A-2420C4721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960" y="3620458"/>
            <a:ext cx="1371602" cy="24384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CC70E8-5AAF-42A9-9D80-40CF33C0F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589" y="2446896"/>
            <a:ext cx="1427624" cy="190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0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B5CC-D33F-488E-A35B-6EFA62FA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83959"/>
            <a:ext cx="9601196" cy="777094"/>
          </a:xfrm>
        </p:spPr>
        <p:txBody>
          <a:bodyPr/>
          <a:lstStyle/>
          <a:p>
            <a:r>
              <a:rPr lang="en-IN" dirty="0"/>
              <a:t>Trailer</a:t>
            </a:r>
          </a:p>
        </p:txBody>
      </p:sp>
      <p:pic>
        <p:nvPicPr>
          <p:cNvPr id="4" name="WhatsApp Video 2018-11-08 at 4.41.20 PM(1)">
            <a:hlinkClick r:id="" action="ppaction://media"/>
            <a:extLst>
              <a:ext uri="{FF2B5EF4-FFF2-40B4-BE49-F238E27FC236}">
                <a16:creationId xmlns:a16="http://schemas.microsoft.com/office/drawing/2014/main" id="{B95AF5A7-8B47-4FAC-A3F4-7A02FE92E2F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79103" y="1461052"/>
            <a:ext cx="8706679" cy="4712989"/>
          </a:xfrm>
        </p:spPr>
      </p:pic>
    </p:spTree>
    <p:extLst>
      <p:ext uri="{BB962C8B-B14F-4D97-AF65-F5344CB8AC3E}">
        <p14:creationId xmlns:p14="http://schemas.microsoft.com/office/powerpoint/2010/main" val="306095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9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1BEF-5BB1-424F-B525-6BE4A811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Life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AD044-D258-4338-87AC-05DA2043F7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Automotive</a:t>
            </a:r>
          </a:p>
          <a:p>
            <a:r>
              <a:rPr lang="en-US" dirty="0" err="1"/>
              <a:t>Bellcranks</a:t>
            </a:r>
            <a:r>
              <a:rPr lang="en-US" dirty="0"/>
              <a:t> are also seen in automotive applications, as part of the linkage connecting the throttle pedal to the </a:t>
            </a:r>
            <a:r>
              <a:rPr lang="en-US" dirty="0">
                <a:hlinkClick r:id="rId2" tooltip="Carburetor"/>
              </a:rPr>
              <a:t>carburetor</a:t>
            </a:r>
            <a:r>
              <a:rPr lang="en-US" dirty="0"/>
              <a:t>, and connecting the brake pedal to the master brake cylinder. In vehicle suspensions, </a:t>
            </a:r>
            <a:r>
              <a:rPr lang="en-US" dirty="0" err="1"/>
              <a:t>bellcranks</a:t>
            </a:r>
            <a:r>
              <a:rPr lang="en-US" dirty="0"/>
              <a:t> are used in </a:t>
            </a:r>
            <a:r>
              <a:rPr lang="en-US" dirty="0">
                <a:hlinkClick r:id="rId3" tooltip="Suspension (vehicle)"/>
              </a:rPr>
              <a:t>pushrod-style suspensions</a:t>
            </a:r>
            <a:r>
              <a:rPr lang="en-US" dirty="0"/>
              <a:t> in automobiles or in the </a:t>
            </a:r>
            <a:r>
              <a:rPr lang="en-US" dirty="0">
                <a:hlinkClick r:id="rId4" tooltip="Christie suspension"/>
              </a:rPr>
              <a:t>Christie suspension</a:t>
            </a:r>
            <a:r>
              <a:rPr lang="en-US" dirty="0"/>
              <a:t> in tanks.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AE5E29-9676-49D6-B0EA-D0C3FC058B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095999" y="2560320"/>
            <a:ext cx="1730079" cy="2955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3D51A0-DEFC-4FE9-87A9-0099356BC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6152" y="3243834"/>
            <a:ext cx="30956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0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941C-EED1-4CCE-B454-92388196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15025"/>
          </a:xfrm>
        </p:spPr>
        <p:txBody>
          <a:bodyPr/>
          <a:lstStyle/>
          <a:p>
            <a:r>
              <a:rPr lang="en-IN" dirty="0"/>
              <a:t>Mobility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F127B-74EA-4FF3-81DE-FC912866E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997764"/>
            <a:ext cx="9601196" cy="415455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6 links</a:t>
            </a:r>
          </a:p>
          <a:p>
            <a:pPr lvl="1"/>
            <a:r>
              <a:rPr lang="en-IN" dirty="0"/>
              <a:t>2 prismatic pair</a:t>
            </a:r>
          </a:p>
          <a:p>
            <a:pPr lvl="1"/>
            <a:r>
              <a:rPr lang="en-IN" dirty="0"/>
              <a:t>2 binary links</a:t>
            </a:r>
          </a:p>
          <a:p>
            <a:pPr lvl="1"/>
            <a:r>
              <a:rPr lang="en-IN" dirty="0"/>
              <a:t>1 tertiary link</a:t>
            </a:r>
          </a:p>
          <a:p>
            <a:r>
              <a:rPr lang="en-IN" dirty="0"/>
              <a:t>7 joints</a:t>
            </a:r>
          </a:p>
          <a:p>
            <a:pPr lvl="1"/>
            <a:r>
              <a:rPr lang="en-IN" dirty="0"/>
              <a:t>2 prismatic pair</a:t>
            </a:r>
          </a:p>
          <a:p>
            <a:pPr lvl="1"/>
            <a:r>
              <a:rPr lang="en-IN" dirty="0"/>
              <a:t>5 revolute joints</a:t>
            </a:r>
          </a:p>
          <a:p>
            <a:pPr marL="457200" lvl="1" indent="0">
              <a:buNone/>
            </a:pPr>
            <a:r>
              <a:rPr lang="en-IN" dirty="0"/>
              <a:t>Mobility analysis :</a:t>
            </a:r>
          </a:p>
          <a:p>
            <a:pPr marL="457200" lvl="1" indent="0">
              <a:buNone/>
            </a:pPr>
            <a:r>
              <a:rPr lang="en-IN" dirty="0"/>
              <a:t>N=6, J=7.</a:t>
            </a:r>
          </a:p>
          <a:p>
            <a:pPr marL="457200" lvl="1" indent="0">
              <a:buNone/>
            </a:pPr>
            <a:r>
              <a:rPr lang="en-IN" b="1" dirty="0"/>
              <a:t>Degrees of Freedom </a:t>
            </a:r>
            <a:r>
              <a:rPr lang="en-IN" dirty="0"/>
              <a:t>= 3(n-1)-2j = 3(6-1)-(2*7) =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69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5D791-20D4-4F1A-9A1A-C3387EC8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478615" cy="1303867"/>
          </a:xfrm>
        </p:spPr>
        <p:txBody>
          <a:bodyPr/>
          <a:lstStyle/>
          <a:p>
            <a:r>
              <a:rPr lang="en-IN" dirty="0"/>
              <a:t>Components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E2E3F3-10FF-481F-AF3E-7F1A6F690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993"/>
            <a:ext cx="3465441" cy="2012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DA94FA-E1F9-45F0-9EAE-542EB0EDAC7B}"/>
              </a:ext>
            </a:extLst>
          </p:cNvPr>
          <p:cNvSpPr txBox="1"/>
          <p:nvPr/>
        </p:nvSpPr>
        <p:spPr>
          <a:xfrm>
            <a:off x="2216426" y="4570346"/>
            <a:ext cx="128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Bell Crank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2E9E77-9D74-4B3A-A6B0-E34B3DD4E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540" y="2556152"/>
            <a:ext cx="2939588" cy="22046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EFBE28-BAA9-467D-A5F4-3C1738FCF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428" y="2556152"/>
            <a:ext cx="2200689" cy="31103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F7352E-0B3D-442E-9462-18A5CB577A5D}"/>
              </a:ext>
            </a:extLst>
          </p:cNvPr>
          <p:cNvSpPr txBox="1"/>
          <p:nvPr/>
        </p:nvSpPr>
        <p:spPr>
          <a:xfrm flipH="1">
            <a:off x="8861727" y="5744817"/>
            <a:ext cx="1812899" cy="376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Prismatic pair</a:t>
            </a:r>
          </a:p>
        </p:txBody>
      </p:sp>
    </p:spTree>
    <p:extLst>
      <p:ext uri="{BB962C8B-B14F-4D97-AF65-F5344CB8AC3E}">
        <p14:creationId xmlns:p14="http://schemas.microsoft.com/office/powerpoint/2010/main" val="32857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1967-232B-4FF2-8859-2DFD9AA3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Kinematic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E3A3-05E2-45A1-BBD6-1E2E5CF8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352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</TotalTime>
  <Words>118</Words>
  <Application>Microsoft Office PowerPoint</Application>
  <PresentationFormat>Widescreen</PresentationFormat>
  <Paragraphs>32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BELL CRANK Mechanism</vt:lpstr>
      <vt:lpstr>What is a Bell Crank?</vt:lpstr>
      <vt:lpstr>Materials Used</vt:lpstr>
      <vt:lpstr>Trailer</vt:lpstr>
      <vt:lpstr>Real Life Applications</vt:lpstr>
      <vt:lpstr>Mobility Analysis</vt:lpstr>
      <vt:lpstr>Components</vt:lpstr>
      <vt:lpstr>Kinematic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CRANK Mechanism</dc:title>
  <dc:creator>chella</dc:creator>
  <cp:lastModifiedBy>chella</cp:lastModifiedBy>
  <cp:revision>11</cp:revision>
  <dcterms:created xsi:type="dcterms:W3CDTF">2018-11-08T11:35:30Z</dcterms:created>
  <dcterms:modified xsi:type="dcterms:W3CDTF">2018-11-08T13:35:15Z</dcterms:modified>
</cp:coreProperties>
</file>