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7" r:id="rId5"/>
    <p:sldId id="274" r:id="rId6"/>
    <p:sldId id="258" r:id="rId7"/>
    <p:sldId id="259" r:id="rId8"/>
    <p:sldId id="260" r:id="rId9"/>
    <p:sldId id="270" r:id="rId10"/>
    <p:sldId id="268" r:id="rId11"/>
    <p:sldId id="269" r:id="rId12"/>
    <p:sldId id="261" r:id="rId13"/>
    <p:sldId id="271" r:id="rId14"/>
    <p:sldId id="272" r:id="rId15"/>
    <p:sldId id="273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7BEBD8"/>
    <a:srgbClr val="8335E5"/>
    <a:srgbClr val="6B8DE1"/>
    <a:srgbClr val="6C92E1"/>
    <a:srgbClr val="6313DC"/>
    <a:srgbClr val="1E3ADA"/>
    <a:srgbClr val="030553"/>
    <a:srgbClr val="7D4BC9"/>
    <a:srgbClr val="1628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>
        <p:scale>
          <a:sx n="66" d="100"/>
          <a:sy n="66" d="100"/>
        </p:scale>
        <p:origin x="206" y="475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F506F9-91AB-457B-A321-BA32DFC45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1BC67-B9B6-41AE-BB4E-51234F2098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C063D-436A-410C-A490-190D73BB5D3E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2BB79-F5ED-4C7F-A869-D9A323F2CA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207CB-184F-4400-BBE4-E0B71DE06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8996C-DF1E-45F4-80FD-86472FDB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84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09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01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762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40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0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07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800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67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256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047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20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14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" TargetMode="External"/><Relationship Id="rId3" Type="http://schemas.openxmlformats.org/officeDocument/2006/relationships/hyperlink" Target="https://www.freepik.com/free-vector/game-platform-cartoon-forest-landscape-2d-design_9668952.htm#query=2d%20game%20background&amp;position=28&amp;from_view=keyword" TargetMode="External"/><Relationship Id="rId7" Type="http://schemas.openxmlformats.org/officeDocument/2006/relationships/hyperlink" Target="https://realpython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python.org/3/" TargetMode="External"/><Relationship Id="rId5" Type="http://schemas.openxmlformats.org/officeDocument/2006/relationships/hyperlink" Target="https://www.pygame.org/docs/" TargetMode="External"/><Relationship Id="rId4" Type="http://schemas.openxmlformats.org/officeDocument/2006/relationships/hyperlink" Target="https://secrethideout.itch.io/team-wars-platformer-battle" TargetMode="External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This image is an abstract decorative shape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3512329"/>
            <a:ext cx="48457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VIKRAM </a:t>
            </a:r>
          </a:p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GHOST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MINI PROJECT PRESENTATION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1" y="506827"/>
            <a:ext cx="1054312" cy="85639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1196310" y="434280"/>
            <a:ext cx="8259408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GOVERNMENT </a:t>
            </a:r>
          </a:p>
          <a:p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COLLEGE OF ENGINEERING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1196310" y="1419762"/>
            <a:ext cx="509273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4476987" y="355296"/>
            <a:ext cx="323802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SCREENSHOTS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9B6ACE-82EA-46F9-BDC2-CEC041ABBF22}"/>
              </a:ext>
            </a:extLst>
          </p:cNvPr>
          <p:cNvSpPr txBox="1"/>
          <p:nvPr/>
        </p:nvSpPr>
        <p:spPr>
          <a:xfrm>
            <a:off x="3555145" y="862781"/>
            <a:ext cx="5081703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Gameplay Screenshots of Project VIKRAM – THE GHOST Game</a:t>
            </a:r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6</a:t>
            </a:r>
          </a:p>
        </p:txBody>
      </p:sp>
      <p:grpSp>
        <p:nvGrpSpPr>
          <p:cNvPr id="55" name="Group 54" descr="This image is a woman's hand writing on a piece of paper. ">
            <a:extLst>
              <a:ext uri="{FF2B5EF4-FFF2-40B4-BE49-F238E27FC236}">
                <a16:creationId xmlns:a16="http://schemas.microsoft.com/office/drawing/2014/main" id="{8D54BA39-FB71-9E9A-3AAE-92B95B8D958E}"/>
              </a:ext>
            </a:extLst>
          </p:cNvPr>
          <p:cNvGrpSpPr/>
          <p:nvPr/>
        </p:nvGrpSpPr>
        <p:grpSpPr>
          <a:xfrm rot="17744214">
            <a:off x="-3776097" y="-6302861"/>
            <a:ext cx="8739666" cy="8346238"/>
            <a:chOff x="4597682" y="-439156"/>
            <a:chExt cx="7594320" cy="7252450"/>
          </a:xfrm>
        </p:grpSpPr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77ACBA7D-78CD-D9D6-DCA0-6C2B0DA8A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E429A07B-BB13-D81B-CD0F-D34F7E94D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24">
              <a:extLst>
                <a:ext uri="{FF2B5EF4-FFF2-40B4-BE49-F238E27FC236}">
                  <a16:creationId xmlns:a16="http://schemas.microsoft.com/office/drawing/2014/main" id="{FCA2055C-FA0F-A327-48EF-44BA7A024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25">
              <a:extLst>
                <a:ext uri="{FF2B5EF4-FFF2-40B4-BE49-F238E27FC236}">
                  <a16:creationId xmlns:a16="http://schemas.microsoft.com/office/drawing/2014/main" id="{C20C1F9A-A17D-D75F-9A03-566D53E6D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26">
              <a:extLst>
                <a:ext uri="{FF2B5EF4-FFF2-40B4-BE49-F238E27FC236}">
                  <a16:creationId xmlns:a16="http://schemas.microsoft.com/office/drawing/2014/main" id="{87D3BAAE-7FF0-EC81-C1C6-5F35EC03F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27">
              <a:extLst>
                <a:ext uri="{FF2B5EF4-FFF2-40B4-BE49-F238E27FC236}">
                  <a16:creationId xmlns:a16="http://schemas.microsoft.com/office/drawing/2014/main" id="{B43191D8-9A61-ECA4-A742-B813D5810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28">
              <a:extLst>
                <a:ext uri="{FF2B5EF4-FFF2-40B4-BE49-F238E27FC236}">
                  <a16:creationId xmlns:a16="http://schemas.microsoft.com/office/drawing/2014/main" id="{B89C803C-9AFB-EC18-E80C-6EDE4A696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91BC33C-C3E4-DC4A-BD8F-371D3C6F3D93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70" name="Freeform 29">
                <a:extLst>
                  <a:ext uri="{FF2B5EF4-FFF2-40B4-BE49-F238E27FC236}">
                    <a16:creationId xmlns:a16="http://schemas.microsoft.com/office/drawing/2014/main" id="{E099F2AD-9920-9D45-39F5-FF2659E747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30">
                <a:extLst>
                  <a:ext uri="{FF2B5EF4-FFF2-40B4-BE49-F238E27FC236}">
                    <a16:creationId xmlns:a16="http://schemas.microsoft.com/office/drawing/2014/main" id="{C283E08F-57B0-A789-7607-571F682BA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1B8221A5-AEEF-D059-5E91-0D1CFBC96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32">
              <a:extLst>
                <a:ext uri="{FF2B5EF4-FFF2-40B4-BE49-F238E27FC236}">
                  <a16:creationId xmlns:a16="http://schemas.microsoft.com/office/drawing/2014/main" id="{5D1FF39C-796E-DDC4-C779-0177F8123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3">
              <a:extLst>
                <a:ext uri="{FF2B5EF4-FFF2-40B4-BE49-F238E27FC236}">
                  <a16:creationId xmlns:a16="http://schemas.microsoft.com/office/drawing/2014/main" id="{57EC39A6-9096-506E-BCF7-95499C56C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4">
              <a:extLst>
                <a:ext uri="{FF2B5EF4-FFF2-40B4-BE49-F238E27FC236}">
                  <a16:creationId xmlns:a16="http://schemas.microsoft.com/office/drawing/2014/main" id="{E993FAC1-55B8-3D4C-8148-5CBFC78FF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5">
              <a:extLst>
                <a:ext uri="{FF2B5EF4-FFF2-40B4-BE49-F238E27FC236}">
                  <a16:creationId xmlns:a16="http://schemas.microsoft.com/office/drawing/2014/main" id="{50A748E5-2DBA-4B5B-BC08-AACB7572D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E11EE21-1C74-5EEA-6E79-73D609F1CB2A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Group 71" descr="This image is a woman's hand writing on a piece of paper. ">
            <a:extLst>
              <a:ext uri="{FF2B5EF4-FFF2-40B4-BE49-F238E27FC236}">
                <a16:creationId xmlns:a16="http://schemas.microsoft.com/office/drawing/2014/main" id="{0B3CC111-D575-AF61-AB6C-56F2A2F52D95}"/>
              </a:ext>
            </a:extLst>
          </p:cNvPr>
          <p:cNvGrpSpPr/>
          <p:nvPr/>
        </p:nvGrpSpPr>
        <p:grpSpPr>
          <a:xfrm rot="20936209">
            <a:off x="9089734" y="4189981"/>
            <a:ext cx="8739666" cy="8346238"/>
            <a:chOff x="4597682" y="-439156"/>
            <a:chExt cx="7594320" cy="7252450"/>
          </a:xfrm>
        </p:grpSpPr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6F41B329-7556-D90C-251E-6F19C7586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A60FD9FE-9B3F-9B0E-14DF-8C1478C70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E286E60D-75C9-238F-B5C6-33545096E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019E9301-E4E0-0796-8DFD-77913D50D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26">
              <a:extLst>
                <a:ext uri="{FF2B5EF4-FFF2-40B4-BE49-F238E27FC236}">
                  <a16:creationId xmlns:a16="http://schemas.microsoft.com/office/drawing/2014/main" id="{EB7403F2-896D-1041-FCA9-09FF2AB42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C1FC487F-FCC9-B0ED-BA25-453AEE9C0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28">
              <a:extLst>
                <a:ext uri="{FF2B5EF4-FFF2-40B4-BE49-F238E27FC236}">
                  <a16:creationId xmlns:a16="http://schemas.microsoft.com/office/drawing/2014/main" id="{0ED1753A-C689-CF07-E00B-0C28CDDAE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FB2543B-567C-6774-BD51-F7F0A53766D9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87" name="Freeform 29">
                <a:extLst>
                  <a:ext uri="{FF2B5EF4-FFF2-40B4-BE49-F238E27FC236}">
                    <a16:creationId xmlns:a16="http://schemas.microsoft.com/office/drawing/2014/main" id="{D71AD0CA-4695-F3E7-70C1-6FE317DC25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30">
                <a:extLst>
                  <a:ext uri="{FF2B5EF4-FFF2-40B4-BE49-F238E27FC236}">
                    <a16:creationId xmlns:a16="http://schemas.microsoft.com/office/drawing/2014/main" id="{53A2D060-74D0-ADE1-4DD4-C774226F7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F6CE407A-57CA-D229-6CB6-F036790C1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F2AB06C1-93EB-DDEE-10C1-743E6D341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732F3505-1995-E0B1-1042-CBEC5945A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413DCE9E-CC6A-C811-3986-A0B263711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35">
              <a:extLst>
                <a:ext uri="{FF2B5EF4-FFF2-40B4-BE49-F238E27FC236}">
                  <a16:creationId xmlns:a16="http://schemas.microsoft.com/office/drawing/2014/main" id="{514FAC91-AAC0-926F-D91E-0345E2A04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673EBC8-FBB2-A9C8-CA43-999A26240974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89" name="Picture 88">
            <a:extLst>
              <a:ext uri="{FF2B5EF4-FFF2-40B4-BE49-F238E27FC236}">
                <a16:creationId xmlns:a16="http://schemas.microsoft.com/office/drawing/2014/main" id="{9BE11113-1C25-C063-1E9F-11BC50C0A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47" y="2311175"/>
            <a:ext cx="4735733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43A8418-94EF-E8FC-8378-A8D44EC3A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918" y="2311176"/>
            <a:ext cx="5008250" cy="281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D907DB-29F5-C4A7-6701-EED557F0E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983484" y="1320681"/>
            <a:ext cx="0" cy="5364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9E7E1DF-1A6D-7CC1-25B0-B76F4F1EACB2}"/>
              </a:ext>
            </a:extLst>
          </p:cNvPr>
          <p:cNvSpPr/>
          <p:nvPr/>
        </p:nvSpPr>
        <p:spPr>
          <a:xfrm>
            <a:off x="2574527" y="5414007"/>
            <a:ext cx="114897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Mainmenu</a:t>
            </a:r>
            <a:endParaRPr lang="en-US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4C42551-0E02-CE88-BEC9-52B6BCC10125}"/>
              </a:ext>
            </a:extLst>
          </p:cNvPr>
          <p:cNvSpPr/>
          <p:nvPr/>
        </p:nvSpPr>
        <p:spPr>
          <a:xfrm>
            <a:off x="8325193" y="5414006"/>
            <a:ext cx="137061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Starting Game</a:t>
            </a:r>
          </a:p>
        </p:txBody>
      </p:sp>
    </p:spTree>
    <p:extLst>
      <p:ext uri="{BB962C8B-B14F-4D97-AF65-F5344CB8AC3E}">
        <p14:creationId xmlns:p14="http://schemas.microsoft.com/office/powerpoint/2010/main" val="2860208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4476987" y="355296"/>
            <a:ext cx="323802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SCREENSHOTS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9B6ACE-82EA-46F9-BDC2-CEC041ABBF22}"/>
              </a:ext>
            </a:extLst>
          </p:cNvPr>
          <p:cNvSpPr txBox="1"/>
          <p:nvPr/>
        </p:nvSpPr>
        <p:spPr>
          <a:xfrm>
            <a:off x="3555145" y="862781"/>
            <a:ext cx="5081703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Gameplay Screenshots of Project VIKRAM – THE GHOST Game</a:t>
            </a:r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6</a:t>
            </a:r>
          </a:p>
        </p:txBody>
      </p:sp>
      <p:grpSp>
        <p:nvGrpSpPr>
          <p:cNvPr id="55" name="Group 54" descr="This image is a woman's hand writing on a piece of paper. ">
            <a:extLst>
              <a:ext uri="{FF2B5EF4-FFF2-40B4-BE49-F238E27FC236}">
                <a16:creationId xmlns:a16="http://schemas.microsoft.com/office/drawing/2014/main" id="{8D54BA39-FB71-9E9A-3AAE-92B95B8D958E}"/>
              </a:ext>
            </a:extLst>
          </p:cNvPr>
          <p:cNvGrpSpPr/>
          <p:nvPr/>
        </p:nvGrpSpPr>
        <p:grpSpPr>
          <a:xfrm rot="17744214">
            <a:off x="-3776097" y="-6302861"/>
            <a:ext cx="8739666" cy="8346238"/>
            <a:chOff x="4597682" y="-439156"/>
            <a:chExt cx="7594320" cy="7252450"/>
          </a:xfrm>
        </p:grpSpPr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77ACBA7D-78CD-D9D6-DCA0-6C2B0DA8A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E429A07B-BB13-D81B-CD0F-D34F7E94D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24">
              <a:extLst>
                <a:ext uri="{FF2B5EF4-FFF2-40B4-BE49-F238E27FC236}">
                  <a16:creationId xmlns:a16="http://schemas.microsoft.com/office/drawing/2014/main" id="{FCA2055C-FA0F-A327-48EF-44BA7A024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25">
              <a:extLst>
                <a:ext uri="{FF2B5EF4-FFF2-40B4-BE49-F238E27FC236}">
                  <a16:creationId xmlns:a16="http://schemas.microsoft.com/office/drawing/2014/main" id="{C20C1F9A-A17D-D75F-9A03-566D53E6D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26">
              <a:extLst>
                <a:ext uri="{FF2B5EF4-FFF2-40B4-BE49-F238E27FC236}">
                  <a16:creationId xmlns:a16="http://schemas.microsoft.com/office/drawing/2014/main" id="{87D3BAAE-7FF0-EC81-C1C6-5F35EC03F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27">
              <a:extLst>
                <a:ext uri="{FF2B5EF4-FFF2-40B4-BE49-F238E27FC236}">
                  <a16:creationId xmlns:a16="http://schemas.microsoft.com/office/drawing/2014/main" id="{B43191D8-9A61-ECA4-A742-B813D5810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28">
              <a:extLst>
                <a:ext uri="{FF2B5EF4-FFF2-40B4-BE49-F238E27FC236}">
                  <a16:creationId xmlns:a16="http://schemas.microsoft.com/office/drawing/2014/main" id="{B89C803C-9AFB-EC18-E80C-6EDE4A696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91BC33C-C3E4-DC4A-BD8F-371D3C6F3D93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70" name="Freeform 29">
                <a:extLst>
                  <a:ext uri="{FF2B5EF4-FFF2-40B4-BE49-F238E27FC236}">
                    <a16:creationId xmlns:a16="http://schemas.microsoft.com/office/drawing/2014/main" id="{E099F2AD-9920-9D45-39F5-FF2659E747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30">
                <a:extLst>
                  <a:ext uri="{FF2B5EF4-FFF2-40B4-BE49-F238E27FC236}">
                    <a16:creationId xmlns:a16="http://schemas.microsoft.com/office/drawing/2014/main" id="{C283E08F-57B0-A789-7607-571F682BA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1B8221A5-AEEF-D059-5E91-0D1CFBC96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32">
              <a:extLst>
                <a:ext uri="{FF2B5EF4-FFF2-40B4-BE49-F238E27FC236}">
                  <a16:creationId xmlns:a16="http://schemas.microsoft.com/office/drawing/2014/main" id="{5D1FF39C-796E-DDC4-C779-0177F8123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3">
              <a:extLst>
                <a:ext uri="{FF2B5EF4-FFF2-40B4-BE49-F238E27FC236}">
                  <a16:creationId xmlns:a16="http://schemas.microsoft.com/office/drawing/2014/main" id="{57EC39A6-9096-506E-BCF7-95499C56C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4">
              <a:extLst>
                <a:ext uri="{FF2B5EF4-FFF2-40B4-BE49-F238E27FC236}">
                  <a16:creationId xmlns:a16="http://schemas.microsoft.com/office/drawing/2014/main" id="{E993FAC1-55B8-3D4C-8148-5CBFC78FF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5">
              <a:extLst>
                <a:ext uri="{FF2B5EF4-FFF2-40B4-BE49-F238E27FC236}">
                  <a16:creationId xmlns:a16="http://schemas.microsoft.com/office/drawing/2014/main" id="{50A748E5-2DBA-4B5B-BC08-AACB7572D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E11EE21-1C74-5EEA-6E79-73D609F1CB2A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Group 71" descr="This image is a woman's hand writing on a piece of paper. ">
            <a:extLst>
              <a:ext uri="{FF2B5EF4-FFF2-40B4-BE49-F238E27FC236}">
                <a16:creationId xmlns:a16="http://schemas.microsoft.com/office/drawing/2014/main" id="{0B3CC111-D575-AF61-AB6C-56F2A2F52D95}"/>
              </a:ext>
            </a:extLst>
          </p:cNvPr>
          <p:cNvGrpSpPr/>
          <p:nvPr/>
        </p:nvGrpSpPr>
        <p:grpSpPr>
          <a:xfrm rot="20936209">
            <a:off x="9089734" y="4189981"/>
            <a:ext cx="8739666" cy="8346238"/>
            <a:chOff x="4597682" y="-439156"/>
            <a:chExt cx="7594320" cy="7252450"/>
          </a:xfrm>
        </p:grpSpPr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6F41B329-7556-D90C-251E-6F19C7586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A60FD9FE-9B3F-9B0E-14DF-8C1478C70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E286E60D-75C9-238F-B5C6-33545096E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019E9301-E4E0-0796-8DFD-77913D50D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26">
              <a:extLst>
                <a:ext uri="{FF2B5EF4-FFF2-40B4-BE49-F238E27FC236}">
                  <a16:creationId xmlns:a16="http://schemas.microsoft.com/office/drawing/2014/main" id="{EB7403F2-896D-1041-FCA9-09FF2AB42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C1FC487F-FCC9-B0ED-BA25-453AEE9C0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28">
              <a:extLst>
                <a:ext uri="{FF2B5EF4-FFF2-40B4-BE49-F238E27FC236}">
                  <a16:creationId xmlns:a16="http://schemas.microsoft.com/office/drawing/2014/main" id="{0ED1753A-C689-CF07-E00B-0C28CDDAE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FB2543B-567C-6774-BD51-F7F0A53766D9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87" name="Freeform 29">
                <a:extLst>
                  <a:ext uri="{FF2B5EF4-FFF2-40B4-BE49-F238E27FC236}">
                    <a16:creationId xmlns:a16="http://schemas.microsoft.com/office/drawing/2014/main" id="{D71AD0CA-4695-F3E7-70C1-6FE317DC25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30">
                <a:extLst>
                  <a:ext uri="{FF2B5EF4-FFF2-40B4-BE49-F238E27FC236}">
                    <a16:creationId xmlns:a16="http://schemas.microsoft.com/office/drawing/2014/main" id="{53A2D060-74D0-ADE1-4DD4-C774226F7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F6CE407A-57CA-D229-6CB6-F036790C1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F2AB06C1-93EB-DDEE-10C1-743E6D341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732F3505-1995-E0B1-1042-CBEC5945A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413DCE9E-CC6A-C811-3986-A0B263711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35">
              <a:extLst>
                <a:ext uri="{FF2B5EF4-FFF2-40B4-BE49-F238E27FC236}">
                  <a16:creationId xmlns:a16="http://schemas.microsoft.com/office/drawing/2014/main" id="{514FAC91-AAC0-926F-D91E-0345E2A04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673EBC8-FBB2-A9C8-CA43-999A26240974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D907DB-29F5-C4A7-6701-EED557F0E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983484" y="1320681"/>
            <a:ext cx="0" cy="5364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9E7E1DF-1A6D-7CC1-25B0-B76F4F1EACB2}"/>
              </a:ext>
            </a:extLst>
          </p:cNvPr>
          <p:cNvSpPr/>
          <p:nvPr/>
        </p:nvSpPr>
        <p:spPr>
          <a:xfrm>
            <a:off x="2490958" y="5411704"/>
            <a:ext cx="90292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Shooting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4C42551-0E02-CE88-BEC9-52B6BCC10125}"/>
              </a:ext>
            </a:extLst>
          </p:cNvPr>
          <p:cNvSpPr/>
          <p:nvPr/>
        </p:nvSpPr>
        <p:spPr>
          <a:xfrm>
            <a:off x="8300043" y="5411704"/>
            <a:ext cx="148557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Death of Vikram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5B64817-BBA7-AE5A-2898-1818523BE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52" y="2320768"/>
            <a:ext cx="4961899" cy="2807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A3B5826-0296-023D-F551-7D2DD276C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389" y="2317398"/>
            <a:ext cx="4807825" cy="2810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3062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4476987" y="355296"/>
            <a:ext cx="323802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SCREENSHOTS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9B6ACE-82EA-46F9-BDC2-CEC041ABBF22}"/>
              </a:ext>
            </a:extLst>
          </p:cNvPr>
          <p:cNvSpPr txBox="1"/>
          <p:nvPr/>
        </p:nvSpPr>
        <p:spPr>
          <a:xfrm>
            <a:off x="3555145" y="862781"/>
            <a:ext cx="5081703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Gameplay Screenshots of Project VIKRAM – THE GHOST Game</a:t>
            </a:r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6</a:t>
            </a:r>
          </a:p>
        </p:txBody>
      </p:sp>
      <p:grpSp>
        <p:nvGrpSpPr>
          <p:cNvPr id="55" name="Group 54" descr="This image is a woman's hand writing on a piece of paper. ">
            <a:extLst>
              <a:ext uri="{FF2B5EF4-FFF2-40B4-BE49-F238E27FC236}">
                <a16:creationId xmlns:a16="http://schemas.microsoft.com/office/drawing/2014/main" id="{8D54BA39-FB71-9E9A-3AAE-92B95B8D958E}"/>
              </a:ext>
            </a:extLst>
          </p:cNvPr>
          <p:cNvGrpSpPr/>
          <p:nvPr/>
        </p:nvGrpSpPr>
        <p:grpSpPr>
          <a:xfrm rot="17744214">
            <a:off x="-3776097" y="-6302861"/>
            <a:ext cx="8739666" cy="8346238"/>
            <a:chOff x="4597682" y="-439156"/>
            <a:chExt cx="7594320" cy="7252450"/>
          </a:xfrm>
        </p:grpSpPr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77ACBA7D-78CD-D9D6-DCA0-6C2B0DA8A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E429A07B-BB13-D81B-CD0F-D34F7E94D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24">
              <a:extLst>
                <a:ext uri="{FF2B5EF4-FFF2-40B4-BE49-F238E27FC236}">
                  <a16:creationId xmlns:a16="http://schemas.microsoft.com/office/drawing/2014/main" id="{FCA2055C-FA0F-A327-48EF-44BA7A024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25">
              <a:extLst>
                <a:ext uri="{FF2B5EF4-FFF2-40B4-BE49-F238E27FC236}">
                  <a16:creationId xmlns:a16="http://schemas.microsoft.com/office/drawing/2014/main" id="{C20C1F9A-A17D-D75F-9A03-566D53E6D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26">
              <a:extLst>
                <a:ext uri="{FF2B5EF4-FFF2-40B4-BE49-F238E27FC236}">
                  <a16:creationId xmlns:a16="http://schemas.microsoft.com/office/drawing/2014/main" id="{87D3BAAE-7FF0-EC81-C1C6-5F35EC03F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27">
              <a:extLst>
                <a:ext uri="{FF2B5EF4-FFF2-40B4-BE49-F238E27FC236}">
                  <a16:creationId xmlns:a16="http://schemas.microsoft.com/office/drawing/2014/main" id="{B43191D8-9A61-ECA4-A742-B813D5810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28">
              <a:extLst>
                <a:ext uri="{FF2B5EF4-FFF2-40B4-BE49-F238E27FC236}">
                  <a16:creationId xmlns:a16="http://schemas.microsoft.com/office/drawing/2014/main" id="{B89C803C-9AFB-EC18-E80C-6EDE4A696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91BC33C-C3E4-DC4A-BD8F-371D3C6F3D93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70" name="Freeform 29">
                <a:extLst>
                  <a:ext uri="{FF2B5EF4-FFF2-40B4-BE49-F238E27FC236}">
                    <a16:creationId xmlns:a16="http://schemas.microsoft.com/office/drawing/2014/main" id="{E099F2AD-9920-9D45-39F5-FF2659E747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30">
                <a:extLst>
                  <a:ext uri="{FF2B5EF4-FFF2-40B4-BE49-F238E27FC236}">
                    <a16:creationId xmlns:a16="http://schemas.microsoft.com/office/drawing/2014/main" id="{C283E08F-57B0-A789-7607-571F682BA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1B8221A5-AEEF-D059-5E91-0D1CFBC96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32">
              <a:extLst>
                <a:ext uri="{FF2B5EF4-FFF2-40B4-BE49-F238E27FC236}">
                  <a16:creationId xmlns:a16="http://schemas.microsoft.com/office/drawing/2014/main" id="{5D1FF39C-796E-DDC4-C779-0177F8123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3">
              <a:extLst>
                <a:ext uri="{FF2B5EF4-FFF2-40B4-BE49-F238E27FC236}">
                  <a16:creationId xmlns:a16="http://schemas.microsoft.com/office/drawing/2014/main" id="{57EC39A6-9096-506E-BCF7-95499C56C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4">
              <a:extLst>
                <a:ext uri="{FF2B5EF4-FFF2-40B4-BE49-F238E27FC236}">
                  <a16:creationId xmlns:a16="http://schemas.microsoft.com/office/drawing/2014/main" id="{E993FAC1-55B8-3D4C-8148-5CBFC78FF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5">
              <a:extLst>
                <a:ext uri="{FF2B5EF4-FFF2-40B4-BE49-F238E27FC236}">
                  <a16:creationId xmlns:a16="http://schemas.microsoft.com/office/drawing/2014/main" id="{50A748E5-2DBA-4B5B-BC08-AACB7572D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E11EE21-1C74-5EEA-6E79-73D609F1CB2A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Group 71" descr="This image is a woman's hand writing on a piece of paper. ">
            <a:extLst>
              <a:ext uri="{FF2B5EF4-FFF2-40B4-BE49-F238E27FC236}">
                <a16:creationId xmlns:a16="http://schemas.microsoft.com/office/drawing/2014/main" id="{0B3CC111-D575-AF61-AB6C-56F2A2F52D95}"/>
              </a:ext>
            </a:extLst>
          </p:cNvPr>
          <p:cNvGrpSpPr/>
          <p:nvPr/>
        </p:nvGrpSpPr>
        <p:grpSpPr>
          <a:xfrm rot="20936209">
            <a:off x="9089734" y="4189981"/>
            <a:ext cx="8739666" cy="8346238"/>
            <a:chOff x="4597682" y="-439156"/>
            <a:chExt cx="7594320" cy="7252450"/>
          </a:xfrm>
        </p:grpSpPr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6F41B329-7556-D90C-251E-6F19C7586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A60FD9FE-9B3F-9B0E-14DF-8C1478C70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E286E60D-75C9-238F-B5C6-33545096E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019E9301-E4E0-0796-8DFD-77913D50D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26">
              <a:extLst>
                <a:ext uri="{FF2B5EF4-FFF2-40B4-BE49-F238E27FC236}">
                  <a16:creationId xmlns:a16="http://schemas.microsoft.com/office/drawing/2014/main" id="{EB7403F2-896D-1041-FCA9-09FF2AB42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C1FC487F-FCC9-B0ED-BA25-453AEE9C0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28">
              <a:extLst>
                <a:ext uri="{FF2B5EF4-FFF2-40B4-BE49-F238E27FC236}">
                  <a16:creationId xmlns:a16="http://schemas.microsoft.com/office/drawing/2014/main" id="{0ED1753A-C689-CF07-E00B-0C28CDDAE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FB2543B-567C-6774-BD51-F7F0A53766D9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87" name="Freeform 29">
                <a:extLst>
                  <a:ext uri="{FF2B5EF4-FFF2-40B4-BE49-F238E27FC236}">
                    <a16:creationId xmlns:a16="http://schemas.microsoft.com/office/drawing/2014/main" id="{D71AD0CA-4695-F3E7-70C1-6FE317DC25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30">
                <a:extLst>
                  <a:ext uri="{FF2B5EF4-FFF2-40B4-BE49-F238E27FC236}">
                    <a16:creationId xmlns:a16="http://schemas.microsoft.com/office/drawing/2014/main" id="{53A2D060-74D0-ADE1-4DD4-C774226F7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F6CE407A-57CA-D229-6CB6-F036790C1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F2AB06C1-93EB-DDEE-10C1-743E6D341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732F3505-1995-E0B1-1042-CBEC5945A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413DCE9E-CC6A-C811-3986-A0B263711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35">
              <a:extLst>
                <a:ext uri="{FF2B5EF4-FFF2-40B4-BE49-F238E27FC236}">
                  <a16:creationId xmlns:a16="http://schemas.microsoft.com/office/drawing/2014/main" id="{514FAC91-AAC0-926F-D91E-0345E2A04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673EBC8-FBB2-A9C8-CA43-999A26240974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D907DB-29F5-C4A7-6701-EED557F0E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983484" y="1320681"/>
            <a:ext cx="0" cy="5364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9E7E1DF-1A6D-7CC1-25B0-B76F4F1EACB2}"/>
              </a:ext>
            </a:extLst>
          </p:cNvPr>
          <p:cNvSpPr/>
          <p:nvPr/>
        </p:nvSpPr>
        <p:spPr>
          <a:xfrm>
            <a:off x="2309779" y="5411703"/>
            <a:ext cx="117596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Extra Health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4C42551-0E02-CE88-BEC9-52B6BCC10125}"/>
              </a:ext>
            </a:extLst>
          </p:cNvPr>
          <p:cNvSpPr/>
          <p:nvPr/>
        </p:nvSpPr>
        <p:spPr>
          <a:xfrm>
            <a:off x="8176391" y="5411703"/>
            <a:ext cx="194030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New </a:t>
            </a:r>
            <a:r>
              <a:rPr lang="en-US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Highscore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Page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2606E111-0B3B-8FF3-4EF4-5F7BE1BCC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13" y="2301319"/>
            <a:ext cx="5081700" cy="2824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250B62C-61F9-97F5-3147-C5F0F5461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483" y="2321144"/>
            <a:ext cx="5286121" cy="28204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8652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690240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1050872" y="1359946"/>
            <a:ext cx="5369219" cy="52014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342900" lvl="0" indent="-342900">
              <a:spcAft>
                <a:spcPts val="2615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GB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Background image and surface rock image. Available from: </a:t>
            </a:r>
            <a:r>
              <a:rPr lang="en-GB" u="sng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 Vector | Game platform cartoon forest landscape, 2d design (freepik.com)</a:t>
            </a:r>
            <a:endParaRPr lang="en-IN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2615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GB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Vikram characters. Available from: </a:t>
            </a:r>
            <a:r>
              <a:rPr lang="en-GB" u="sng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https://secrethideout.itch.io/team-wars-platformer-battle</a:t>
            </a:r>
            <a:endParaRPr lang="en-IN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2615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GB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Enemy characters. Available from: </a:t>
            </a:r>
            <a:r>
              <a:rPr lang="en-GB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https://secrethideout.itch.io/team-wars-platformer-battle</a:t>
            </a:r>
            <a:endParaRPr lang="en-IN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2615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GB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GB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Documentation. </a:t>
            </a:r>
            <a:r>
              <a:rPr lang="en-GB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Pygame</a:t>
            </a:r>
            <a:r>
              <a:rPr lang="en-GB" u="sng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Front Page — </a:t>
            </a:r>
            <a:r>
              <a:rPr lang="en-GB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pygame</a:t>
            </a:r>
            <a:r>
              <a:rPr lang="en-GB" u="sng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v2.1.1 documentation</a:t>
            </a:r>
            <a:endParaRPr lang="en-IN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2615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GB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Python Documentation. </a:t>
            </a:r>
            <a:r>
              <a:rPr lang="en-GB" u="sng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3.10.5 Documentation (python.org)</a:t>
            </a:r>
            <a:endParaRPr lang="en-IN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2615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GB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Real python. </a:t>
            </a:r>
            <a:r>
              <a:rPr lang="en-GB" u="sng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Tutorials – Real Python</a:t>
            </a:r>
            <a:endParaRPr lang="en-IN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2615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GB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Stack Overflow. </a:t>
            </a:r>
            <a:r>
              <a:rPr lang="en-GB" u="sng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Stack Overflow - Where Developers Learn, Share, &amp; Build Careers</a:t>
            </a:r>
            <a:endParaRPr lang="en-IN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3" name="Picture 162" descr="This image is of two sets of hands putting puzzle pieces together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l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996352" y="3512329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This image is an abstract decorative shape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1" y="506827"/>
            <a:ext cx="1054312" cy="85639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1196310" y="434280"/>
            <a:ext cx="8259408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GOVERNMENT </a:t>
            </a:r>
          </a:p>
          <a:p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COLLEGE OF ENGINEERING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1196310" y="1419762"/>
            <a:ext cx="509273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DEPARTMENT OF COMPUTER SCIENCE AND ENGINEERING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8E53AD-DB73-F33E-3BDC-E9F588CF19EB}"/>
              </a:ext>
            </a:extLst>
          </p:cNvPr>
          <p:cNvSpPr/>
          <p:nvPr/>
        </p:nvSpPr>
        <p:spPr>
          <a:xfrm>
            <a:off x="805112" y="4447222"/>
            <a:ext cx="353619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PROJECT TEAM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7EEC38-3BB2-3B84-C9FD-0A8F5AE2376A}"/>
              </a:ext>
            </a:extLst>
          </p:cNvPr>
          <p:cNvSpPr/>
          <p:nvPr/>
        </p:nvSpPr>
        <p:spPr>
          <a:xfrm>
            <a:off x="1378734" y="4932602"/>
            <a:ext cx="5612375" cy="3725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"/>
              <a:tabLst>
                <a:tab pos="449580" algn="l"/>
              </a:tabLst>
            </a:pPr>
            <a:r>
              <a:rPr lang="en-GB" sz="1800" dirty="0">
                <a:solidFill>
                  <a:srgbClr val="002060"/>
                </a:solidFill>
                <a:effectLst/>
                <a:latin typeface="+mj-lt"/>
                <a:ea typeface="Calibri" panose="020F0502020204030204" pitchFamily="34" charset="0"/>
              </a:rPr>
              <a:t>S ANBUMANI</a:t>
            </a:r>
            <a:r>
              <a:rPr lang="en-GB" sz="1800" dirty="0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GB" sz="1800" dirty="0">
                <a:solidFill>
                  <a:srgbClr val="002060"/>
                </a:solidFill>
                <a:effectLst/>
                <a:latin typeface="+mj-lt"/>
                <a:ea typeface="Calibri" panose="020F0502020204030204" pitchFamily="34" charset="0"/>
              </a:rPr>
              <a:t>613519104004</a:t>
            </a:r>
            <a:endParaRPr lang="en-IN" dirty="0">
              <a:solidFill>
                <a:srgbClr val="00206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B05AED-4D23-1C9F-AE0B-F4909EA6D697}"/>
              </a:ext>
            </a:extLst>
          </p:cNvPr>
          <p:cNvSpPr/>
          <p:nvPr/>
        </p:nvSpPr>
        <p:spPr>
          <a:xfrm>
            <a:off x="1378734" y="5263718"/>
            <a:ext cx="5612375" cy="3725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"/>
              <a:tabLst>
                <a:tab pos="449580" algn="l"/>
              </a:tabLst>
            </a:pPr>
            <a:r>
              <a:rPr lang="en-GB" sz="1800" dirty="0">
                <a:solidFill>
                  <a:srgbClr val="002060"/>
                </a:solidFill>
                <a:effectLst/>
                <a:latin typeface="+mj-lt"/>
                <a:ea typeface="Calibri" panose="020F0502020204030204" pitchFamily="34" charset="0"/>
              </a:rPr>
              <a:t>S THIYANESWARAN - 613519104045</a:t>
            </a:r>
            <a:endParaRPr lang="en-IN" dirty="0">
              <a:solidFill>
                <a:srgbClr val="00206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2F074-5068-5749-2785-27A16A773CD5}"/>
              </a:ext>
            </a:extLst>
          </p:cNvPr>
          <p:cNvSpPr/>
          <p:nvPr/>
        </p:nvSpPr>
        <p:spPr>
          <a:xfrm>
            <a:off x="1378733" y="5600881"/>
            <a:ext cx="5612375" cy="3725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"/>
              <a:tabLst>
                <a:tab pos="449580" algn="l"/>
              </a:tabLst>
            </a:pPr>
            <a:r>
              <a:rPr lang="en-GB" sz="1800" dirty="0">
                <a:solidFill>
                  <a:srgbClr val="002060"/>
                </a:solidFill>
                <a:effectLst/>
                <a:latin typeface="+mj-lt"/>
                <a:ea typeface="Calibri" panose="020F0502020204030204" pitchFamily="34" charset="0"/>
              </a:rPr>
              <a:t>K VINO - 613519104048</a:t>
            </a:r>
            <a:endParaRPr lang="en-IN" dirty="0">
              <a:solidFill>
                <a:srgbClr val="00206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28B7A2-E107-B197-EF0B-8B3CB316B636}"/>
              </a:ext>
            </a:extLst>
          </p:cNvPr>
          <p:cNvSpPr/>
          <p:nvPr/>
        </p:nvSpPr>
        <p:spPr>
          <a:xfrm>
            <a:off x="805112" y="3081064"/>
            <a:ext cx="353619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PROJECT GUIDE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2325EF-7B96-66C8-01B3-D3AD543A0367}"/>
              </a:ext>
            </a:extLst>
          </p:cNvPr>
          <p:cNvSpPr/>
          <p:nvPr/>
        </p:nvSpPr>
        <p:spPr>
          <a:xfrm>
            <a:off x="1378734" y="3566444"/>
            <a:ext cx="5612375" cy="3725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"/>
              <a:tabLst>
                <a:tab pos="449580" algn="l"/>
              </a:tabLst>
            </a:pPr>
            <a:r>
              <a:rPr lang="en-GB" dirty="0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Mrs. P. SUGAVANESWARI, M.E.</a:t>
            </a:r>
            <a:endParaRPr lang="en-IN" dirty="0">
              <a:solidFill>
                <a:srgbClr val="00206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2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8433" y="1881815"/>
            <a:ext cx="4201583" cy="2929168"/>
            <a:chOff x="518433" y="1692049"/>
            <a:chExt cx="4201583" cy="292916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692049"/>
              <a:ext cx="4201583" cy="250609"/>
              <a:chOff x="518433" y="1851126"/>
              <a:chExt cx="4201583" cy="250609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86943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83821" y="1851126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OBJECTIVES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369016"/>
              <a:ext cx="4201583" cy="246221"/>
              <a:chOff x="518433" y="2311154"/>
              <a:chExt cx="4201583" cy="246221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31930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83821" y="2311154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SYSTEM DESIGN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026517"/>
              <a:ext cx="4201583" cy="246221"/>
              <a:chOff x="518433" y="2765641"/>
              <a:chExt cx="4201583" cy="246221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2773794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83821" y="2765641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MODULES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4374996"/>
              <a:ext cx="4201583" cy="246221"/>
              <a:chOff x="518433" y="3911107"/>
              <a:chExt cx="4201583" cy="246221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391926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83821" y="3911107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REFERENCES</a:t>
                </a:r>
              </a:p>
            </p:txBody>
          </p:sp>
        </p:grp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 descr="This image is a woman's hand writing on a piece of pap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  <p:sp>
        <p:nvSpPr>
          <p:cNvPr id="37" name="Rectangle: Rounded Corners 12">
            <a:extLst>
              <a:ext uri="{FF2B5EF4-FFF2-40B4-BE49-F238E27FC236}">
                <a16:creationId xmlns:a16="http://schemas.microsoft.com/office/drawing/2014/main" id="{64E3D015-D1E6-40C0-B820-5D2B0144652D}"/>
              </a:ext>
            </a:extLst>
          </p:cNvPr>
          <p:cNvSpPr/>
          <p:nvPr/>
        </p:nvSpPr>
        <p:spPr>
          <a:xfrm>
            <a:off x="518433" y="3904793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187696D-0387-46E9-A420-AD2392161D95}"/>
              </a:ext>
            </a:extLst>
          </p:cNvPr>
          <p:cNvSpPr/>
          <p:nvPr/>
        </p:nvSpPr>
        <p:spPr>
          <a:xfrm>
            <a:off x="1193981" y="3896640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27543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449899" y="3172519"/>
            <a:ext cx="360328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75561" y="-922110"/>
            <a:ext cx="3961053" cy="7775804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3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67E4A54-8A0F-43A0-AA7D-F508F05BB2EF}"/>
              </a:ext>
            </a:extLst>
          </p:cNvPr>
          <p:cNvSpPr/>
          <p:nvPr/>
        </p:nvSpPr>
        <p:spPr>
          <a:xfrm>
            <a:off x="4881116" y="949843"/>
            <a:ext cx="2488295" cy="4924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To </a:t>
            </a:r>
            <a:r>
              <a:rPr lang="en-GB" sz="2000" dirty="0" err="1">
                <a:solidFill>
                  <a:schemeClr val="bg1"/>
                </a:solidFill>
              </a:rPr>
              <a:t>develope</a:t>
            </a:r>
            <a:r>
              <a:rPr lang="en-GB" sz="2000" dirty="0">
                <a:solidFill>
                  <a:schemeClr val="bg1"/>
                </a:solidFill>
              </a:rPr>
              <a:t> an offline and a hard mode game which will be much difficult to play.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Player is to survive and stay alive. </a:t>
            </a:r>
          </a:p>
          <a:p>
            <a:pPr algn="just"/>
            <a:endParaRPr lang="en-GB" sz="20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Single player mode with Increasing difficulty on levels to make game much interesting.</a:t>
            </a:r>
          </a:p>
          <a:p>
            <a:pPr algn="just"/>
            <a:endParaRPr lang="en-GB" sz="20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To Study on AI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8548" y="764751"/>
            <a:ext cx="2130890" cy="231890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364" y="3678275"/>
            <a:ext cx="2152447" cy="234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Diamond 229">
            <a:extLst>
              <a:ext uri="{FF2B5EF4-FFF2-40B4-BE49-F238E27FC236}">
                <a16:creationId xmlns:a16="http://schemas.microsoft.com/office/drawing/2014/main" id="{24774C8B-A969-E9A4-5B07-6A5F984C59A9}"/>
              </a:ext>
            </a:extLst>
          </p:cNvPr>
          <p:cNvSpPr/>
          <p:nvPr/>
        </p:nvSpPr>
        <p:spPr>
          <a:xfrm>
            <a:off x="705492" y="4540577"/>
            <a:ext cx="470768" cy="470768"/>
          </a:xfrm>
          <a:prstGeom prst="diamond">
            <a:avLst/>
          </a:prstGeom>
          <a:gradFill flip="none" rotWithShape="1">
            <a:gsLst>
              <a:gs pos="100000">
                <a:srgbClr val="FE7B4C"/>
              </a:gs>
              <a:gs pos="0">
                <a:srgbClr val="FE7B4C">
                  <a:lumMod val="83000"/>
                  <a:lumOff val="17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 rad="254000">
              <a:srgbClr val="FE7B4C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5E92AD58-1FB8-B7FF-C227-873BCE07E19E}"/>
              </a:ext>
            </a:extLst>
          </p:cNvPr>
          <p:cNvSpPr/>
          <p:nvPr/>
        </p:nvSpPr>
        <p:spPr>
          <a:xfrm flipH="1">
            <a:off x="1469513" y="3200440"/>
            <a:ext cx="388141" cy="388141"/>
          </a:xfrm>
          <a:prstGeom prst="ellipse">
            <a:avLst/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1" name="Diamond 230">
            <a:extLst>
              <a:ext uri="{FF2B5EF4-FFF2-40B4-BE49-F238E27FC236}">
                <a16:creationId xmlns:a16="http://schemas.microsoft.com/office/drawing/2014/main" id="{0D4CFD81-5A23-8EE5-1768-2327B19BAB99}"/>
              </a:ext>
            </a:extLst>
          </p:cNvPr>
          <p:cNvSpPr/>
          <p:nvPr/>
        </p:nvSpPr>
        <p:spPr>
          <a:xfrm>
            <a:off x="2741322" y="4549745"/>
            <a:ext cx="326589" cy="321001"/>
          </a:xfrm>
          <a:prstGeom prst="diamond">
            <a:avLst/>
          </a:prstGeom>
          <a:solidFill>
            <a:srgbClr val="002060"/>
          </a:solidFill>
          <a:ln>
            <a:noFill/>
          </a:ln>
          <a:effectLst>
            <a:glow rad="254000">
              <a:srgbClr val="FE7B4C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 descr="This image is of a man seen from the back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637663" y="3414682"/>
            <a:ext cx="2668588" cy="2679700"/>
            <a:chOff x="4832350" y="3127375"/>
            <a:chExt cx="2668588" cy="26797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Oval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Freeform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Oval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Freeform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Oval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Freeform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Freeform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Freeform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0" name="Freeform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2D67234-0196-C1DC-B48E-5B16DE08BFD0}"/>
              </a:ext>
            </a:extLst>
          </p:cNvPr>
          <p:cNvSpPr txBox="1"/>
          <p:nvPr/>
        </p:nvSpPr>
        <p:spPr>
          <a:xfrm>
            <a:off x="394150" y="767487"/>
            <a:ext cx="4805379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SYSTEM DESIGN</a:t>
            </a:r>
          </a:p>
        </p:txBody>
      </p:sp>
      <p:sp>
        <p:nvSpPr>
          <p:cNvPr id="128" name="Parallelogram 127">
            <a:extLst>
              <a:ext uri="{FF2B5EF4-FFF2-40B4-BE49-F238E27FC236}">
                <a16:creationId xmlns:a16="http://schemas.microsoft.com/office/drawing/2014/main" id="{69479148-0D91-679C-FF9E-172B69EAC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886197" y="-595417"/>
            <a:ext cx="3961053" cy="7775804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C111E04-E02E-E3A4-C474-D32ABCA6C776}"/>
              </a:ext>
            </a:extLst>
          </p:cNvPr>
          <p:cNvSpPr/>
          <p:nvPr/>
        </p:nvSpPr>
        <p:spPr>
          <a:xfrm>
            <a:off x="1034492" y="1512824"/>
            <a:ext cx="353619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1) SYSTEM REQUIREMENTS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110683C-6A8E-2EF9-72DE-326D3C098A6E}"/>
              </a:ext>
            </a:extLst>
          </p:cNvPr>
          <p:cNvSpPr/>
          <p:nvPr/>
        </p:nvSpPr>
        <p:spPr>
          <a:xfrm>
            <a:off x="5667452" y="1269623"/>
            <a:ext cx="353619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HARDWARE REQUIREMENTS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D2487C1-BD71-83E7-E13B-ACC919F88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044134" y="188102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2AB5D6F-7EA3-DFD3-AF7D-ED887401986D}"/>
              </a:ext>
            </a:extLst>
          </p:cNvPr>
          <p:cNvSpPr/>
          <p:nvPr/>
        </p:nvSpPr>
        <p:spPr>
          <a:xfrm>
            <a:off x="6241073" y="1755266"/>
            <a:ext cx="3074377" cy="3311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"/>
              <a:tabLst>
                <a:tab pos="449580" algn="l"/>
              </a:tabLst>
            </a:pPr>
            <a:r>
              <a:rPr lang="en-GB" sz="1600" i="1" dirty="0">
                <a:solidFill>
                  <a:srgbClr val="00206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Hard disk : 100 MB or Above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C1DB59F-68B4-98E8-015F-439F6AB50807}"/>
              </a:ext>
            </a:extLst>
          </p:cNvPr>
          <p:cNvSpPr/>
          <p:nvPr/>
        </p:nvSpPr>
        <p:spPr>
          <a:xfrm>
            <a:off x="6241073" y="2086382"/>
            <a:ext cx="3074377" cy="329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"/>
              <a:tabLst>
                <a:tab pos="449580" algn="l"/>
              </a:tabLst>
            </a:pPr>
            <a:r>
              <a:rPr lang="en-GB" sz="1600" i="1" dirty="0">
                <a:solidFill>
                  <a:srgbClr val="00206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RAM : 2GB or Above</a:t>
            </a:r>
            <a:endParaRPr lang="en-IN" sz="1600" i="1" dirty="0">
              <a:solidFill>
                <a:srgbClr val="00206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BDB10F37-E75E-3739-7647-6B3AB6C5E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7952444" y="395726"/>
            <a:ext cx="0" cy="558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8751240-908D-6A27-0C9F-D7C885779C04}"/>
              </a:ext>
            </a:extLst>
          </p:cNvPr>
          <p:cNvSpPr/>
          <p:nvPr/>
        </p:nvSpPr>
        <p:spPr>
          <a:xfrm>
            <a:off x="5667451" y="3806265"/>
            <a:ext cx="353619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SOFTWARE REQUIREMENTS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D2C060C-0791-39E4-A00A-AA372D8E1B6D}"/>
              </a:ext>
            </a:extLst>
          </p:cNvPr>
          <p:cNvSpPr/>
          <p:nvPr/>
        </p:nvSpPr>
        <p:spPr>
          <a:xfrm>
            <a:off x="6241073" y="4291645"/>
            <a:ext cx="3074377" cy="329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"/>
              <a:tabLst>
                <a:tab pos="449580" algn="l"/>
              </a:tabLst>
            </a:pPr>
            <a:r>
              <a:rPr lang="en-GB" sz="1600" dirty="0">
                <a:solidFill>
                  <a:srgbClr val="00206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Operating System : Windows</a:t>
            </a:r>
            <a:endParaRPr lang="en-IN" sz="1600" dirty="0">
              <a:solidFill>
                <a:srgbClr val="00206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B0780282-F186-4DE1-8251-CCE21ACF6E91}"/>
              </a:ext>
            </a:extLst>
          </p:cNvPr>
          <p:cNvSpPr/>
          <p:nvPr/>
        </p:nvSpPr>
        <p:spPr>
          <a:xfrm>
            <a:off x="6241073" y="4622761"/>
            <a:ext cx="3074377" cy="329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"/>
              <a:tabLst>
                <a:tab pos="449580" algn="l"/>
              </a:tabLst>
            </a:pPr>
            <a:r>
              <a:rPr lang="en-GB" sz="1600" dirty="0">
                <a:solidFill>
                  <a:srgbClr val="00206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Software : Python</a:t>
            </a:r>
            <a:endParaRPr lang="en-IN" sz="1600" dirty="0">
              <a:solidFill>
                <a:srgbClr val="00206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D1F3BED-4F54-E6DE-4DEE-1E969EB71671}"/>
              </a:ext>
            </a:extLst>
          </p:cNvPr>
          <p:cNvSpPr/>
          <p:nvPr/>
        </p:nvSpPr>
        <p:spPr>
          <a:xfrm>
            <a:off x="6241072" y="4959924"/>
            <a:ext cx="3074377" cy="329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"/>
              <a:tabLst>
                <a:tab pos="449580" algn="l"/>
              </a:tabLst>
            </a:pPr>
            <a:r>
              <a:rPr lang="en-GB" sz="1600" dirty="0">
                <a:solidFill>
                  <a:srgbClr val="00206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Programming Language : Python</a:t>
            </a:r>
            <a:endParaRPr lang="en-IN" sz="1600" dirty="0">
              <a:solidFill>
                <a:srgbClr val="00206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3" name="Diamond 232">
            <a:extLst>
              <a:ext uri="{FF2B5EF4-FFF2-40B4-BE49-F238E27FC236}">
                <a16:creationId xmlns:a16="http://schemas.microsoft.com/office/drawing/2014/main" id="{9BA6A351-85EF-BB18-A42E-42DB7B8B9DB8}"/>
              </a:ext>
            </a:extLst>
          </p:cNvPr>
          <p:cNvSpPr/>
          <p:nvPr/>
        </p:nvSpPr>
        <p:spPr>
          <a:xfrm>
            <a:off x="2518891" y="3691742"/>
            <a:ext cx="315763" cy="315763"/>
          </a:xfrm>
          <a:prstGeom prst="diamond">
            <a:avLst/>
          </a:prstGeom>
          <a:gradFill flip="none" rotWithShape="1">
            <a:gsLst>
              <a:gs pos="100000">
                <a:srgbClr val="FE7B4C"/>
              </a:gs>
              <a:gs pos="0">
                <a:srgbClr val="FE7B4C">
                  <a:lumMod val="83000"/>
                  <a:lumOff val="17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 rad="254000">
              <a:srgbClr val="FE7B4C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DE1B9F2B-251B-695B-43A5-218178E54F6F}"/>
              </a:ext>
            </a:extLst>
          </p:cNvPr>
          <p:cNvSpPr/>
          <p:nvPr/>
        </p:nvSpPr>
        <p:spPr>
          <a:xfrm flipH="1">
            <a:off x="2304186" y="3110455"/>
            <a:ext cx="222954" cy="222954"/>
          </a:xfrm>
          <a:prstGeom prst="ellipse">
            <a:avLst/>
          </a:prstGeom>
          <a:gradFill>
            <a:gsLst>
              <a:gs pos="0">
                <a:srgbClr val="7CEFD8"/>
              </a:gs>
              <a:gs pos="100000">
                <a:srgbClr val="6C92E1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5" name="Diamond 234">
            <a:extLst>
              <a:ext uri="{FF2B5EF4-FFF2-40B4-BE49-F238E27FC236}">
                <a16:creationId xmlns:a16="http://schemas.microsoft.com/office/drawing/2014/main" id="{3288F120-DA60-1DE3-0949-B35B0D8682F8}"/>
              </a:ext>
            </a:extLst>
          </p:cNvPr>
          <p:cNvSpPr/>
          <p:nvPr/>
        </p:nvSpPr>
        <p:spPr>
          <a:xfrm>
            <a:off x="855692" y="3543737"/>
            <a:ext cx="326589" cy="321001"/>
          </a:xfrm>
          <a:prstGeom prst="diamond">
            <a:avLst/>
          </a:prstGeom>
          <a:solidFill>
            <a:srgbClr val="002060"/>
          </a:solidFill>
          <a:ln>
            <a:noFill/>
          </a:ln>
          <a:effectLst>
            <a:glow rad="254000">
              <a:srgbClr val="FE7B4C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iamond 38">
            <a:extLst>
              <a:ext uri="{FF2B5EF4-FFF2-40B4-BE49-F238E27FC236}">
                <a16:creationId xmlns:a16="http://schemas.microsoft.com/office/drawing/2014/main" id="{1DF2C3D5-44CD-C484-2139-1C7EFEEDB2D9}"/>
              </a:ext>
            </a:extLst>
          </p:cNvPr>
          <p:cNvSpPr/>
          <p:nvPr/>
        </p:nvSpPr>
        <p:spPr>
          <a:xfrm>
            <a:off x="705492" y="4540577"/>
            <a:ext cx="470768" cy="470768"/>
          </a:xfrm>
          <a:prstGeom prst="diamond">
            <a:avLst/>
          </a:prstGeom>
          <a:gradFill flip="none" rotWithShape="1">
            <a:gsLst>
              <a:gs pos="100000">
                <a:srgbClr val="FE7B4C"/>
              </a:gs>
              <a:gs pos="0">
                <a:srgbClr val="FE7B4C">
                  <a:lumMod val="83000"/>
                  <a:lumOff val="17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 rad="254000">
              <a:srgbClr val="FE7B4C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20F763E-2C4D-9CAF-7A16-45922F620688}"/>
              </a:ext>
            </a:extLst>
          </p:cNvPr>
          <p:cNvSpPr/>
          <p:nvPr/>
        </p:nvSpPr>
        <p:spPr>
          <a:xfrm flipH="1">
            <a:off x="1413458" y="3155596"/>
            <a:ext cx="388141" cy="388141"/>
          </a:xfrm>
          <a:prstGeom prst="ellipse">
            <a:avLst/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37E869F2-9470-0268-185F-120A32146CCA}"/>
              </a:ext>
            </a:extLst>
          </p:cNvPr>
          <p:cNvSpPr/>
          <p:nvPr/>
        </p:nvSpPr>
        <p:spPr>
          <a:xfrm>
            <a:off x="2661806" y="4495085"/>
            <a:ext cx="326589" cy="321001"/>
          </a:xfrm>
          <a:prstGeom prst="diamond">
            <a:avLst/>
          </a:prstGeom>
          <a:solidFill>
            <a:srgbClr val="002060"/>
          </a:solidFill>
          <a:ln>
            <a:noFill/>
          </a:ln>
          <a:effectLst>
            <a:glow rad="254000">
              <a:srgbClr val="FE7B4C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 descr="This image is of a man seen from the back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637663" y="3414682"/>
            <a:ext cx="2668588" cy="2679700"/>
            <a:chOff x="4832350" y="3127375"/>
            <a:chExt cx="2668588" cy="26797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Oval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Freeform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Oval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Freeform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Oval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Freeform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Freeform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Freeform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0" name="Freeform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2D67234-0196-C1DC-B48E-5B16DE08BFD0}"/>
              </a:ext>
            </a:extLst>
          </p:cNvPr>
          <p:cNvSpPr txBox="1"/>
          <p:nvPr/>
        </p:nvSpPr>
        <p:spPr>
          <a:xfrm>
            <a:off x="394150" y="767487"/>
            <a:ext cx="4805379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SYSTEM DESIGN</a:t>
            </a: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9A57B392-D0E4-773E-87A1-F21CC66FE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529" y="391796"/>
            <a:ext cx="4983540" cy="560733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Parallelogram 127">
            <a:extLst>
              <a:ext uri="{FF2B5EF4-FFF2-40B4-BE49-F238E27FC236}">
                <a16:creationId xmlns:a16="http://schemas.microsoft.com/office/drawing/2014/main" id="{69479148-0D91-679C-FF9E-172B69EAC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886197" y="-595417"/>
            <a:ext cx="3961053" cy="7775804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C111E04-E02E-E3A4-C474-D32ABCA6C776}"/>
              </a:ext>
            </a:extLst>
          </p:cNvPr>
          <p:cNvSpPr/>
          <p:nvPr/>
        </p:nvSpPr>
        <p:spPr>
          <a:xfrm>
            <a:off x="1034492" y="1512824"/>
            <a:ext cx="353619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2) FLOW CHART DIAGRAM</a:t>
            </a: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77D98A96-F44B-CC27-75EE-9A027750E308}"/>
              </a:ext>
            </a:extLst>
          </p:cNvPr>
          <p:cNvSpPr/>
          <p:nvPr/>
        </p:nvSpPr>
        <p:spPr>
          <a:xfrm>
            <a:off x="2818545" y="3484103"/>
            <a:ext cx="315763" cy="315763"/>
          </a:xfrm>
          <a:prstGeom prst="diamond">
            <a:avLst/>
          </a:prstGeom>
          <a:gradFill flip="none" rotWithShape="1">
            <a:gsLst>
              <a:gs pos="100000">
                <a:srgbClr val="FE7B4C"/>
              </a:gs>
              <a:gs pos="0">
                <a:srgbClr val="FE7B4C">
                  <a:lumMod val="83000"/>
                  <a:lumOff val="17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 rad="254000">
              <a:srgbClr val="FE7B4C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ACA4A99-B554-8AAB-563B-CFB0F31F6FD3}"/>
              </a:ext>
            </a:extLst>
          </p:cNvPr>
          <p:cNvSpPr/>
          <p:nvPr/>
        </p:nvSpPr>
        <p:spPr>
          <a:xfrm flipH="1">
            <a:off x="2304990" y="3248948"/>
            <a:ext cx="222954" cy="222954"/>
          </a:xfrm>
          <a:prstGeom prst="ellipse">
            <a:avLst/>
          </a:prstGeom>
          <a:gradFill>
            <a:gsLst>
              <a:gs pos="0">
                <a:srgbClr val="7CEFD8"/>
              </a:gs>
              <a:gs pos="100000">
                <a:srgbClr val="6C92E1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DC661B91-349E-87EF-A6A2-AA44C40CDCC3}"/>
              </a:ext>
            </a:extLst>
          </p:cNvPr>
          <p:cNvSpPr/>
          <p:nvPr/>
        </p:nvSpPr>
        <p:spPr>
          <a:xfrm>
            <a:off x="924710" y="3730314"/>
            <a:ext cx="326589" cy="321001"/>
          </a:xfrm>
          <a:prstGeom prst="diamond">
            <a:avLst/>
          </a:prstGeom>
          <a:solidFill>
            <a:srgbClr val="002060"/>
          </a:solidFill>
          <a:ln>
            <a:noFill/>
          </a:ln>
          <a:effectLst>
            <a:glow rad="254000">
              <a:srgbClr val="FE7B4C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3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5DD49E69-EED0-F0D5-9B54-47AD5AD8AC8D}"/>
              </a:ext>
            </a:extLst>
          </p:cNvPr>
          <p:cNvSpPr/>
          <p:nvPr/>
        </p:nvSpPr>
        <p:spPr>
          <a:xfrm flipH="1">
            <a:off x="1342573" y="3378205"/>
            <a:ext cx="388141" cy="388141"/>
          </a:xfrm>
          <a:prstGeom prst="ellipse">
            <a:avLst/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FD782A06-4CC6-FC13-64D5-98402422A604}"/>
              </a:ext>
            </a:extLst>
          </p:cNvPr>
          <p:cNvSpPr/>
          <p:nvPr/>
        </p:nvSpPr>
        <p:spPr>
          <a:xfrm>
            <a:off x="2683450" y="4260026"/>
            <a:ext cx="326589" cy="321001"/>
          </a:xfrm>
          <a:prstGeom prst="diamond">
            <a:avLst/>
          </a:prstGeom>
          <a:solidFill>
            <a:srgbClr val="002060"/>
          </a:solidFill>
          <a:ln>
            <a:noFill/>
          </a:ln>
          <a:effectLst>
            <a:glow rad="254000">
              <a:srgbClr val="FE7B4C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A745E496-9530-0377-7967-7196138A8DA8}"/>
              </a:ext>
            </a:extLst>
          </p:cNvPr>
          <p:cNvSpPr/>
          <p:nvPr/>
        </p:nvSpPr>
        <p:spPr>
          <a:xfrm>
            <a:off x="994376" y="4379448"/>
            <a:ext cx="470768" cy="470768"/>
          </a:xfrm>
          <a:prstGeom prst="diamond">
            <a:avLst/>
          </a:prstGeom>
          <a:gradFill flip="none" rotWithShape="1">
            <a:gsLst>
              <a:gs pos="100000">
                <a:srgbClr val="FE7B4C"/>
              </a:gs>
              <a:gs pos="0">
                <a:srgbClr val="FE7B4C">
                  <a:lumMod val="83000"/>
                  <a:lumOff val="17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 rad="254000">
              <a:srgbClr val="FE7B4C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 descr="This image is of a man seen from the back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637663" y="3414682"/>
            <a:ext cx="2668588" cy="2679700"/>
            <a:chOff x="4832350" y="3127375"/>
            <a:chExt cx="2668588" cy="26797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Oval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Freeform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Oval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Freeform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Oval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Freeform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Freeform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Freeform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0" name="Freeform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2D67234-0196-C1DC-B48E-5B16DE08BFD0}"/>
              </a:ext>
            </a:extLst>
          </p:cNvPr>
          <p:cNvSpPr txBox="1"/>
          <p:nvPr/>
        </p:nvSpPr>
        <p:spPr>
          <a:xfrm>
            <a:off x="394150" y="767487"/>
            <a:ext cx="4805379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SYSTEM DESIGN</a:t>
            </a:r>
          </a:p>
        </p:txBody>
      </p:sp>
      <p:sp>
        <p:nvSpPr>
          <p:cNvPr id="128" name="Parallelogram 127">
            <a:extLst>
              <a:ext uri="{FF2B5EF4-FFF2-40B4-BE49-F238E27FC236}">
                <a16:creationId xmlns:a16="http://schemas.microsoft.com/office/drawing/2014/main" id="{69479148-0D91-679C-FF9E-172B69EAC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886197" y="-595417"/>
            <a:ext cx="3961053" cy="7775804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C111E04-E02E-E3A4-C474-D32ABCA6C776}"/>
              </a:ext>
            </a:extLst>
          </p:cNvPr>
          <p:cNvSpPr/>
          <p:nvPr/>
        </p:nvSpPr>
        <p:spPr>
          <a:xfrm>
            <a:off x="1034492" y="1512824"/>
            <a:ext cx="3536195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3) GRAPHICS</a:t>
            </a:r>
          </a:p>
          <a:p>
            <a:r>
              <a:rPr lang="en-US" sz="24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A) OBJECTS</a:t>
            </a:r>
            <a:endParaRPr lang="en-US" sz="2400" b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2203BB9-794E-6D49-FE5C-45DB9B9FD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786" y="1122365"/>
            <a:ext cx="2960091" cy="179123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3136337-0231-E7C3-A362-9416E28A6683}"/>
              </a:ext>
            </a:extLst>
          </p:cNvPr>
          <p:cNvSpPr/>
          <p:nvPr/>
        </p:nvSpPr>
        <p:spPr>
          <a:xfrm>
            <a:off x="5413903" y="986540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</a:t>
            </a:r>
            <a:r>
              <a:rPr lang="en-US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) 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Surface (Floating rock)</a:t>
            </a:r>
            <a:endParaRPr lang="en-US" sz="16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1CE9114-C3AE-79CE-A2DE-20E3A71B4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044134" y="188102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15F0A605-AF33-880E-668F-B285891166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945" y="4473544"/>
            <a:ext cx="1010285" cy="10102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0C381C8-A9F5-FE37-8F46-00209BD5A58B}"/>
              </a:ext>
            </a:extLst>
          </p:cNvPr>
          <p:cNvSpPr/>
          <p:nvPr/>
        </p:nvSpPr>
        <p:spPr>
          <a:xfrm>
            <a:off x="5413903" y="3861820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ii) 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Health Heart</a:t>
            </a:r>
            <a:endParaRPr lang="en-US" sz="16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D82009-C3EA-FE6A-030E-6D402AEAD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7952444" y="395726"/>
            <a:ext cx="0" cy="558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Diamond 48">
            <a:extLst>
              <a:ext uri="{FF2B5EF4-FFF2-40B4-BE49-F238E27FC236}">
                <a16:creationId xmlns:a16="http://schemas.microsoft.com/office/drawing/2014/main" id="{812D18B0-A00F-01F8-FEA0-053396B5A0CC}"/>
              </a:ext>
            </a:extLst>
          </p:cNvPr>
          <p:cNvSpPr/>
          <p:nvPr/>
        </p:nvSpPr>
        <p:spPr>
          <a:xfrm>
            <a:off x="2749807" y="3540169"/>
            <a:ext cx="315763" cy="315763"/>
          </a:xfrm>
          <a:prstGeom prst="diamond">
            <a:avLst/>
          </a:prstGeom>
          <a:gradFill flip="none" rotWithShape="1">
            <a:gsLst>
              <a:gs pos="100000">
                <a:srgbClr val="FE7B4C"/>
              </a:gs>
              <a:gs pos="0">
                <a:srgbClr val="FE7B4C">
                  <a:lumMod val="83000"/>
                  <a:lumOff val="17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 rad="254000">
              <a:srgbClr val="FE7B4C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980CC15-2F3B-9BB7-40BD-6A8F65EB2D70}"/>
              </a:ext>
            </a:extLst>
          </p:cNvPr>
          <p:cNvSpPr/>
          <p:nvPr/>
        </p:nvSpPr>
        <p:spPr>
          <a:xfrm flipH="1">
            <a:off x="2084317" y="3143245"/>
            <a:ext cx="222954" cy="222954"/>
          </a:xfrm>
          <a:prstGeom prst="ellipse">
            <a:avLst/>
          </a:prstGeom>
          <a:gradFill>
            <a:gsLst>
              <a:gs pos="0">
                <a:srgbClr val="7CEFD8"/>
              </a:gs>
              <a:gs pos="100000">
                <a:srgbClr val="6C92E1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" name="Diamond 50">
            <a:extLst>
              <a:ext uri="{FF2B5EF4-FFF2-40B4-BE49-F238E27FC236}">
                <a16:creationId xmlns:a16="http://schemas.microsoft.com/office/drawing/2014/main" id="{E1092B1B-433E-B795-B876-B08784B7643A}"/>
              </a:ext>
            </a:extLst>
          </p:cNvPr>
          <p:cNvSpPr/>
          <p:nvPr/>
        </p:nvSpPr>
        <p:spPr>
          <a:xfrm>
            <a:off x="763511" y="3809644"/>
            <a:ext cx="326589" cy="321001"/>
          </a:xfrm>
          <a:prstGeom prst="diamond">
            <a:avLst/>
          </a:prstGeom>
          <a:solidFill>
            <a:srgbClr val="002060"/>
          </a:solidFill>
          <a:ln>
            <a:noFill/>
          </a:ln>
          <a:effectLst>
            <a:glow rad="254000">
              <a:srgbClr val="FE7B4C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54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Diamond 53">
            <a:extLst>
              <a:ext uri="{FF2B5EF4-FFF2-40B4-BE49-F238E27FC236}">
                <a16:creationId xmlns:a16="http://schemas.microsoft.com/office/drawing/2014/main" id="{5248D83E-4B66-0EB2-6A76-733272D25A13}"/>
              </a:ext>
            </a:extLst>
          </p:cNvPr>
          <p:cNvSpPr/>
          <p:nvPr/>
        </p:nvSpPr>
        <p:spPr>
          <a:xfrm>
            <a:off x="705492" y="4540577"/>
            <a:ext cx="470768" cy="470768"/>
          </a:xfrm>
          <a:prstGeom prst="diamond">
            <a:avLst/>
          </a:prstGeom>
          <a:gradFill flip="none" rotWithShape="1">
            <a:gsLst>
              <a:gs pos="100000">
                <a:srgbClr val="FE7B4C"/>
              </a:gs>
              <a:gs pos="0">
                <a:srgbClr val="FE7B4C">
                  <a:lumMod val="83000"/>
                  <a:lumOff val="17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 rad="254000">
              <a:srgbClr val="FE7B4C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Diamond 57">
            <a:extLst>
              <a:ext uri="{FF2B5EF4-FFF2-40B4-BE49-F238E27FC236}">
                <a16:creationId xmlns:a16="http://schemas.microsoft.com/office/drawing/2014/main" id="{EF90EBCE-1FD4-8F0E-B396-3B7DA32FB114}"/>
              </a:ext>
            </a:extLst>
          </p:cNvPr>
          <p:cNvSpPr/>
          <p:nvPr/>
        </p:nvSpPr>
        <p:spPr>
          <a:xfrm>
            <a:off x="2741322" y="4549745"/>
            <a:ext cx="326589" cy="321001"/>
          </a:xfrm>
          <a:prstGeom prst="diamond">
            <a:avLst/>
          </a:prstGeom>
          <a:solidFill>
            <a:srgbClr val="002060"/>
          </a:solidFill>
          <a:ln>
            <a:noFill/>
          </a:ln>
          <a:effectLst>
            <a:glow rad="254000">
              <a:srgbClr val="FE7B4C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507AC0F-2331-B3EE-4DDA-B526C20BEB89}"/>
              </a:ext>
            </a:extLst>
          </p:cNvPr>
          <p:cNvSpPr/>
          <p:nvPr/>
        </p:nvSpPr>
        <p:spPr>
          <a:xfrm flipH="1">
            <a:off x="1469513" y="3200440"/>
            <a:ext cx="388141" cy="388141"/>
          </a:xfrm>
          <a:prstGeom prst="ellipse">
            <a:avLst/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7" name="Group 26" descr="This image is of a man seen from the back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637663" y="3414682"/>
            <a:ext cx="2668588" cy="2679700"/>
            <a:chOff x="4832350" y="3127375"/>
            <a:chExt cx="2668588" cy="26797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Oval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Freeform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Oval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Freeform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Oval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Freeform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Freeform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Freeform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0" name="Freeform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2D67234-0196-C1DC-B48E-5B16DE08BFD0}"/>
              </a:ext>
            </a:extLst>
          </p:cNvPr>
          <p:cNvSpPr txBox="1"/>
          <p:nvPr/>
        </p:nvSpPr>
        <p:spPr>
          <a:xfrm>
            <a:off x="394150" y="767487"/>
            <a:ext cx="4805379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SYSTEM DESIGN</a:t>
            </a:r>
          </a:p>
        </p:txBody>
      </p:sp>
      <p:sp>
        <p:nvSpPr>
          <p:cNvPr id="128" name="Parallelogram 127">
            <a:extLst>
              <a:ext uri="{FF2B5EF4-FFF2-40B4-BE49-F238E27FC236}">
                <a16:creationId xmlns:a16="http://schemas.microsoft.com/office/drawing/2014/main" id="{69479148-0D91-679C-FF9E-172B69EAC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886197" y="-595417"/>
            <a:ext cx="3961053" cy="7775804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C111E04-E02E-E3A4-C474-D32ABCA6C776}"/>
              </a:ext>
            </a:extLst>
          </p:cNvPr>
          <p:cNvSpPr/>
          <p:nvPr/>
        </p:nvSpPr>
        <p:spPr>
          <a:xfrm>
            <a:off x="1034492" y="1512824"/>
            <a:ext cx="3536195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3) GRAPHICS</a:t>
            </a:r>
          </a:p>
          <a:p>
            <a:r>
              <a:rPr lang="en-US" sz="24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B) CHARACTERS</a:t>
            </a:r>
            <a:endParaRPr lang="en-US" sz="2400" b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3136337-0231-E7C3-A362-9416E28A6683}"/>
              </a:ext>
            </a:extLst>
          </p:cNvPr>
          <p:cNvSpPr/>
          <p:nvPr/>
        </p:nvSpPr>
        <p:spPr>
          <a:xfrm>
            <a:off x="5413903" y="986540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</a:t>
            </a:r>
            <a:r>
              <a:rPr lang="en-US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) 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Character Vikram - Run</a:t>
            </a:r>
            <a:endParaRPr lang="en-US" sz="16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1CE9114-C3AE-79CE-A2DE-20E3A71B4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044134" y="188102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0C381C8-A9F5-FE37-8F46-00209BD5A58B}"/>
              </a:ext>
            </a:extLst>
          </p:cNvPr>
          <p:cNvSpPr/>
          <p:nvPr/>
        </p:nvSpPr>
        <p:spPr>
          <a:xfrm>
            <a:off x="5413903" y="3892300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ii) 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Character Enemy - Run</a:t>
            </a:r>
            <a:endParaRPr lang="en-US" sz="16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9D9E47-B823-0F71-D354-AE2D7F880B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8" t="62622" r="40000" b="29464"/>
          <a:stretch/>
        </p:blipFill>
        <p:spPr>
          <a:xfrm>
            <a:off x="5812703" y="1598264"/>
            <a:ext cx="4271121" cy="10026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6C4E58E-C33B-7E2D-6700-9A3555D009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65" t="56129" r="39083" b="35834"/>
          <a:stretch/>
        </p:blipFill>
        <p:spPr>
          <a:xfrm>
            <a:off x="5812702" y="4498253"/>
            <a:ext cx="4247739" cy="1002696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658DCF4-BA47-7E79-09C4-12060BC68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7952444" y="395726"/>
            <a:ext cx="0" cy="558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Diamond 54">
            <a:extLst>
              <a:ext uri="{FF2B5EF4-FFF2-40B4-BE49-F238E27FC236}">
                <a16:creationId xmlns:a16="http://schemas.microsoft.com/office/drawing/2014/main" id="{4E372848-F2DB-C27F-C566-4FB3F9B99219}"/>
              </a:ext>
            </a:extLst>
          </p:cNvPr>
          <p:cNvSpPr/>
          <p:nvPr/>
        </p:nvSpPr>
        <p:spPr>
          <a:xfrm>
            <a:off x="2518891" y="3691742"/>
            <a:ext cx="315763" cy="315763"/>
          </a:xfrm>
          <a:prstGeom prst="diamond">
            <a:avLst/>
          </a:prstGeom>
          <a:gradFill flip="none" rotWithShape="1">
            <a:gsLst>
              <a:gs pos="100000">
                <a:srgbClr val="FE7B4C"/>
              </a:gs>
              <a:gs pos="0">
                <a:srgbClr val="FE7B4C">
                  <a:lumMod val="83000"/>
                  <a:lumOff val="17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 rad="254000">
              <a:srgbClr val="FE7B4C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E1382EB-5BBE-8D4C-D1DE-428BDD39FB4F}"/>
              </a:ext>
            </a:extLst>
          </p:cNvPr>
          <p:cNvSpPr/>
          <p:nvPr/>
        </p:nvSpPr>
        <p:spPr>
          <a:xfrm flipH="1">
            <a:off x="2304186" y="3110455"/>
            <a:ext cx="222954" cy="222954"/>
          </a:xfrm>
          <a:prstGeom prst="ellipse">
            <a:avLst/>
          </a:prstGeom>
          <a:gradFill>
            <a:gsLst>
              <a:gs pos="0">
                <a:srgbClr val="7CEFD8"/>
              </a:gs>
              <a:gs pos="100000">
                <a:srgbClr val="6C92E1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9" name="Diamond 58">
            <a:extLst>
              <a:ext uri="{FF2B5EF4-FFF2-40B4-BE49-F238E27FC236}">
                <a16:creationId xmlns:a16="http://schemas.microsoft.com/office/drawing/2014/main" id="{F4800770-A7C0-E19D-AF3C-877C06A82B3C}"/>
              </a:ext>
            </a:extLst>
          </p:cNvPr>
          <p:cNvSpPr/>
          <p:nvPr/>
        </p:nvSpPr>
        <p:spPr>
          <a:xfrm>
            <a:off x="855692" y="3543737"/>
            <a:ext cx="326589" cy="321001"/>
          </a:xfrm>
          <a:prstGeom prst="diamond">
            <a:avLst/>
          </a:prstGeom>
          <a:solidFill>
            <a:srgbClr val="002060"/>
          </a:solidFill>
          <a:ln>
            <a:noFill/>
          </a:ln>
          <a:effectLst>
            <a:glow rad="254000">
              <a:srgbClr val="FE7B4C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8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1732833" y="3178628"/>
            <a:ext cx="360328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MODULES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D08E99A-0644-4757-9F3A-BBA1A4F39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292604" y="254644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E9F5B85-E2F5-4C15-9A02-657F53EEE3BD}"/>
              </a:ext>
            </a:extLst>
          </p:cNvPr>
          <p:cNvSpPr/>
          <p:nvPr/>
        </p:nvSpPr>
        <p:spPr>
          <a:xfrm>
            <a:off x="6706146" y="1900174"/>
            <a:ext cx="440554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Open-source Python library that is utilized to create video games.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5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0DB986A-6528-A6C9-3637-DF44CDF5573C}"/>
              </a:ext>
            </a:extLst>
          </p:cNvPr>
          <p:cNvSpPr/>
          <p:nvPr/>
        </p:nvSpPr>
        <p:spPr>
          <a:xfrm>
            <a:off x="5760049" y="1047945"/>
            <a:ext cx="353619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IN – BUILD MODULES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3BAF897-C49C-23A6-4C43-FFB0715B0847}"/>
              </a:ext>
            </a:extLst>
          </p:cNvPr>
          <p:cNvSpPr/>
          <p:nvPr/>
        </p:nvSpPr>
        <p:spPr>
          <a:xfrm>
            <a:off x="6201485" y="1529989"/>
            <a:ext cx="353619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Pygame</a:t>
            </a:r>
            <a:endParaRPr lang="en-US" sz="2000" b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15" name="Parallelogram 114">
            <a:extLst>
              <a:ext uri="{FF2B5EF4-FFF2-40B4-BE49-F238E27FC236}">
                <a16:creationId xmlns:a16="http://schemas.microsoft.com/office/drawing/2014/main" id="{F9A03802-C212-FD6F-91EF-8F86FDCA5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718814" y="-447327"/>
            <a:ext cx="3961053" cy="7775804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1EFA816-4FC8-B89A-74E1-D12644D8ADA7}"/>
              </a:ext>
            </a:extLst>
          </p:cNvPr>
          <p:cNvSpPr/>
          <p:nvPr/>
        </p:nvSpPr>
        <p:spPr>
          <a:xfrm>
            <a:off x="6706146" y="2825210"/>
            <a:ext cx="440554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Open-source Python library that is used to generate random numbers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0D17B65-81BE-3431-3CCC-163B4C83E786}"/>
              </a:ext>
            </a:extLst>
          </p:cNvPr>
          <p:cNvSpPr/>
          <p:nvPr/>
        </p:nvSpPr>
        <p:spPr>
          <a:xfrm>
            <a:off x="6201485" y="2455025"/>
            <a:ext cx="353619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Random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B1FDD59-763C-5720-4F6E-400EA8B396C3}"/>
              </a:ext>
            </a:extLst>
          </p:cNvPr>
          <p:cNvSpPr/>
          <p:nvPr/>
        </p:nvSpPr>
        <p:spPr>
          <a:xfrm>
            <a:off x="6706146" y="4835568"/>
            <a:ext cx="440554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Module created to implement the classes to the similar type of objects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077C750-DACD-DCCE-58D8-691897190C20}"/>
              </a:ext>
            </a:extLst>
          </p:cNvPr>
          <p:cNvSpPr/>
          <p:nvPr/>
        </p:nvSpPr>
        <p:spPr>
          <a:xfrm>
            <a:off x="5760049" y="3983339"/>
            <a:ext cx="353619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USER – DEFINED MODULES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2AAE4FA-40D9-0E8F-D3DE-B7C957BFE3F4}"/>
              </a:ext>
            </a:extLst>
          </p:cNvPr>
          <p:cNvSpPr/>
          <p:nvPr/>
        </p:nvSpPr>
        <p:spPr>
          <a:xfrm>
            <a:off x="6201485" y="4465383"/>
            <a:ext cx="353619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Resource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B808A81-9B6D-D6AB-8345-2FA6BF5F5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8688166" y="471690"/>
            <a:ext cx="0" cy="6192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025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668227_Human resources, from 24Slides_SL_V1" id="{617D8675-87EA-4E65-899C-EC1AA060F43B}" vid="{A0FF6A7D-4118-4569-8B1F-1CBD407F07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43F418-8757-4A9C-9AAF-2EFD75A2BEF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89EF843-5375-4D6F-A270-54A9909B09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C8C966-778B-43A2-9BDE-D67CABE9D3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Human resources, from 24Slides</Template>
  <TotalTime>0</TotalTime>
  <Words>444</Words>
  <Application>Microsoft Office PowerPoint</Application>
  <PresentationFormat>Widescreen</PresentationFormat>
  <Paragraphs>109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Wingdings</vt:lpstr>
      <vt:lpstr>Office Theme</vt:lpstr>
      <vt:lpstr>Human resources slide 1</vt:lpstr>
      <vt:lpstr>Human resources slide 1</vt:lpstr>
      <vt:lpstr>Human resources slide 2</vt:lpstr>
      <vt:lpstr>Human resources slide 3</vt:lpstr>
      <vt:lpstr>Human resources slide 4</vt:lpstr>
      <vt:lpstr>Human resources slide 4</vt:lpstr>
      <vt:lpstr>Human resources slide 4</vt:lpstr>
      <vt:lpstr>Human resources slide 4</vt:lpstr>
      <vt:lpstr>Human resources slide 5</vt:lpstr>
      <vt:lpstr>Human resources slide 6</vt:lpstr>
      <vt:lpstr>Human resources slide 6</vt:lpstr>
      <vt:lpstr>Human resources slide 6</vt:lpstr>
      <vt:lpstr>Human resources slide 8</vt:lpstr>
      <vt:lpstr>Human resources 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2022-06-21T10:47:06Z</dcterms:created>
  <dcterms:modified xsi:type="dcterms:W3CDTF">2022-06-21T19:36:11Z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