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3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BC494-A7B9-4673-AB56-0DF8B70A6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4A71F-2E15-459B-A5A8-C36EAE6C8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1563D-DA36-4F52-B7B7-B70566C7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E628-77DA-487F-A7DA-CA046B787B0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A121B-6DCB-4D30-B40E-A090A6AF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C7DFA-1FE1-44AF-B9FC-1BA6AD42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D27A-CED4-4E05-B55B-A69B94C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0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6B99B-4E78-49CC-B81E-EA45D7A0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3854F-FBB2-41C1-854F-1F4445C6E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AFE78-DA16-43EB-9505-46863C1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E628-77DA-487F-A7DA-CA046B787B0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BB250-A5BD-4F1A-B2CA-5055060C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A6290-4780-4331-BF3E-CE178138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D27A-CED4-4E05-B55B-A69B94C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4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97C588-B3FA-4FD1-AAB7-A54E04959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E67B7-CC98-4007-8CA5-422B44B00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048F8-05F4-41B0-93E2-7D09BC10D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E628-77DA-487F-A7DA-CA046B787B0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31454-8046-44B8-A3DD-EED42450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3F137-19D6-4172-95CC-B64088F6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D27A-CED4-4E05-B55B-A69B94C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8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E4FD-9877-4E2D-A5DF-912C6D34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76A46-E713-4336-8AA0-870DBFD9F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1145A-E92B-4E5F-BF4B-952EEC20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E628-77DA-487F-A7DA-CA046B787B0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7FC2D-F9A2-47E4-BB0F-481665DD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97870-B297-40B9-B25A-DFBBC7E2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D27A-CED4-4E05-B55B-A69B94C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6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0152-B1D2-4E10-A02C-2230FA37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B5728-3287-46C4-BD32-8F663849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5F12B-4064-4969-8AE4-9AB3F21F0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E628-77DA-487F-A7DA-CA046B787B0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8BBE-E5DE-43E6-85B2-595BDFE1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1C23-DA8E-48B7-873E-6A858D3B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D27A-CED4-4E05-B55B-A69B94C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5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326A-64E9-40F6-87BD-E854401C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C3490-2DAB-4DB8-858B-619B73601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09809-E789-4268-BD8E-9A3051145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AB332-E57C-44CC-8AA7-72CB31AA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E628-77DA-487F-A7DA-CA046B787B0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87D4E-6448-48DC-A390-B48AF493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07525-ECDF-449A-95B8-287B895D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D27A-CED4-4E05-B55B-A69B94C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2CD9-4F33-4A58-B936-AE7D1145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A08E2-A3EE-403C-8854-E81CD58F0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1943E-CDFF-4CB1-A20A-90738BC2B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CE042-9814-4F4A-A718-4C485BA40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8CEAA-0B71-4EBC-8DC5-DFB3BEC33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8E4D6-D580-4F5E-8B8D-04616B70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E628-77DA-487F-A7DA-CA046B787B0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C1A03-3ADE-492A-8AFC-D34C6D3E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C8395-26CC-4AB0-A7D0-EBF6FF2A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D27A-CED4-4E05-B55B-A69B94C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6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E56F-6B51-4E09-8D31-FA2E2A47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16BD8-9EFA-4676-9CEC-F76918AD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E628-77DA-487F-A7DA-CA046B787B0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5AF4C-FF49-4AAB-8081-65C8A929D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995D9-3060-4EA1-A070-07D4322E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D27A-CED4-4E05-B55B-A69B94C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8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9340C8-488C-4CC8-BD96-DE206BB31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E628-77DA-487F-A7DA-CA046B787B0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A58826-EB84-4189-B5AE-61FEC2467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C9919-220E-4DB7-846B-5886739F4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D27A-CED4-4E05-B55B-A69B94C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B134-EB7A-4EAD-AD51-37149FA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A5D7F-764C-471D-B8B8-B6C0E7298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F5523-907D-4D84-A5EB-755263690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D8104-3D56-4A31-AB68-CC543B74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E628-77DA-487F-A7DA-CA046B787B0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96B99-D7D5-40AA-9718-F4A462CC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724B1-E66A-436D-9A9A-C8222A4A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D27A-CED4-4E05-B55B-A69B94C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8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358F6-12B9-4112-838C-3465E50B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D32CE-58D6-4DF3-96B4-1AFE71177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E63D3-E3EF-40A1-B763-DA378B554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465C3-6903-4E47-BEC9-EB9AC5ED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E628-77DA-487F-A7DA-CA046B787B0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72BD1-FF36-40A0-8405-DD27AC09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1F4C9-B5A8-4B2E-8B93-9CD92B29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D27A-CED4-4E05-B55B-A69B94C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6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12F375-EB93-4ED7-982F-F6CA70962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3B5AC-F5E4-4090-BF55-7DFCBE093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DD7E3-1F6B-447C-A048-FC5EE2106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7E628-77DA-487F-A7DA-CA046B787B0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8A309-E0AA-49D9-B91E-555659DEA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EB63D-3B85-419F-AC93-317A4EDE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ED27A-CED4-4E05-B55B-A69B94C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7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ritannica.com/topic/parameter" TargetMode="External"/><Relationship Id="rId5" Type="http://schemas.openxmlformats.org/officeDocument/2006/relationships/hyperlink" Target="https://www.britannica.com/science/inference-statistics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C5FD-73AD-463F-B29D-1A42B77FD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A6408-AB5E-4696-B756-C7CB312FB0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8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Forest Trees photo and picture">
            <a:extLst>
              <a:ext uri="{FF2B5EF4-FFF2-40B4-BE49-F238E27FC236}">
                <a16:creationId xmlns:a16="http://schemas.microsoft.com/office/drawing/2014/main" id="{7458CC82-EB1E-4363-8659-40C94B298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03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8A37C3E-57AD-4A98-86B8-C08E0E134FB9}"/>
              </a:ext>
            </a:extLst>
          </p:cNvPr>
          <p:cNvSpPr/>
          <p:nvPr/>
        </p:nvSpPr>
        <p:spPr>
          <a:xfrm>
            <a:off x="5710354" y="1416201"/>
            <a:ext cx="1106838" cy="64677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826F70-3734-498F-B721-B896213DC19A}"/>
              </a:ext>
            </a:extLst>
          </p:cNvPr>
          <p:cNvGrpSpPr/>
          <p:nvPr/>
        </p:nvGrpSpPr>
        <p:grpSpPr>
          <a:xfrm>
            <a:off x="6827839" y="437344"/>
            <a:ext cx="2765502" cy="2604483"/>
            <a:chOff x="7736662" y="771883"/>
            <a:chExt cx="2765502" cy="260448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739B88-C872-4C59-9F33-1DB90D318247}"/>
                </a:ext>
              </a:extLst>
            </p:cNvPr>
            <p:cNvSpPr/>
            <p:nvPr/>
          </p:nvSpPr>
          <p:spPr>
            <a:xfrm>
              <a:off x="7736662" y="771883"/>
              <a:ext cx="2765502" cy="26044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B123CC-52F0-41C6-A86C-D2F40393EC03}"/>
                </a:ext>
              </a:extLst>
            </p:cNvPr>
            <p:cNvSpPr txBox="1"/>
            <p:nvPr/>
          </p:nvSpPr>
          <p:spPr>
            <a:xfrm>
              <a:off x="8247250" y="992917"/>
              <a:ext cx="1717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Sample of trees</a:t>
              </a:r>
            </a:p>
          </p:txBody>
        </p:sp>
        <p:pic>
          <p:nvPicPr>
            <p:cNvPr id="9" name="Graphic 8" descr="Forest scene with solid fill">
              <a:extLst>
                <a:ext uri="{FF2B5EF4-FFF2-40B4-BE49-F238E27FC236}">
                  <a16:creationId xmlns:a16="http://schemas.microsoft.com/office/drawing/2014/main" id="{691F6057-1017-4289-9F97-F37ADE3B2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79029" y="1482600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Forest scene with solid fill">
              <a:extLst>
                <a:ext uri="{FF2B5EF4-FFF2-40B4-BE49-F238E27FC236}">
                  <a16:creationId xmlns:a16="http://schemas.microsoft.com/office/drawing/2014/main" id="{126F4699-144D-487F-9A96-9F60D52AC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63662" y="1415408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Forest scene with solid fill">
              <a:extLst>
                <a:ext uri="{FF2B5EF4-FFF2-40B4-BE49-F238E27FC236}">
                  <a16:creationId xmlns:a16="http://schemas.microsoft.com/office/drawing/2014/main" id="{69D07BE0-F038-4616-92BA-47CFA0C08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30683" y="1972283"/>
              <a:ext cx="914400" cy="914400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72C124B-07B9-4DA8-8F3E-B4AC7490DF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472" y="0"/>
            <a:ext cx="2238687" cy="39820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3C2783-86F4-4563-941B-D6CB19B42DAD}"/>
              </a:ext>
            </a:extLst>
          </p:cNvPr>
          <p:cNvSpPr txBox="1"/>
          <p:nvPr/>
        </p:nvSpPr>
        <p:spPr>
          <a:xfrm>
            <a:off x="1360449" y="658378"/>
            <a:ext cx="3033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263510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Forest Trees photo and picture">
            <a:extLst>
              <a:ext uri="{FF2B5EF4-FFF2-40B4-BE49-F238E27FC236}">
                <a16:creationId xmlns:a16="http://schemas.microsoft.com/office/drawing/2014/main" id="{7458CC82-EB1E-4363-8659-40C94B298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03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8A37C3E-57AD-4A98-86B8-C08E0E134FB9}"/>
              </a:ext>
            </a:extLst>
          </p:cNvPr>
          <p:cNvSpPr/>
          <p:nvPr/>
        </p:nvSpPr>
        <p:spPr>
          <a:xfrm>
            <a:off x="5710354" y="1416201"/>
            <a:ext cx="1106838" cy="64677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826F70-3734-498F-B721-B896213DC19A}"/>
              </a:ext>
            </a:extLst>
          </p:cNvPr>
          <p:cNvGrpSpPr/>
          <p:nvPr/>
        </p:nvGrpSpPr>
        <p:grpSpPr>
          <a:xfrm>
            <a:off x="6827839" y="437344"/>
            <a:ext cx="2765502" cy="2604483"/>
            <a:chOff x="7736662" y="771883"/>
            <a:chExt cx="2765502" cy="260448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739B88-C872-4C59-9F33-1DB90D318247}"/>
                </a:ext>
              </a:extLst>
            </p:cNvPr>
            <p:cNvSpPr/>
            <p:nvPr/>
          </p:nvSpPr>
          <p:spPr>
            <a:xfrm>
              <a:off x="7736662" y="771883"/>
              <a:ext cx="2765502" cy="26044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B123CC-52F0-41C6-A86C-D2F40393EC03}"/>
                </a:ext>
              </a:extLst>
            </p:cNvPr>
            <p:cNvSpPr txBox="1"/>
            <p:nvPr/>
          </p:nvSpPr>
          <p:spPr>
            <a:xfrm>
              <a:off x="8247250" y="992917"/>
              <a:ext cx="1717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Sample of trees</a:t>
              </a:r>
            </a:p>
          </p:txBody>
        </p:sp>
        <p:pic>
          <p:nvPicPr>
            <p:cNvPr id="9" name="Graphic 8" descr="Forest scene with solid fill">
              <a:extLst>
                <a:ext uri="{FF2B5EF4-FFF2-40B4-BE49-F238E27FC236}">
                  <a16:creationId xmlns:a16="http://schemas.microsoft.com/office/drawing/2014/main" id="{691F6057-1017-4289-9F97-F37ADE3B2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79029" y="1482600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Forest scene with solid fill">
              <a:extLst>
                <a:ext uri="{FF2B5EF4-FFF2-40B4-BE49-F238E27FC236}">
                  <a16:creationId xmlns:a16="http://schemas.microsoft.com/office/drawing/2014/main" id="{126F4699-144D-487F-9A96-9F60D52AC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63662" y="1415408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Forest scene with solid fill">
              <a:extLst>
                <a:ext uri="{FF2B5EF4-FFF2-40B4-BE49-F238E27FC236}">
                  <a16:creationId xmlns:a16="http://schemas.microsoft.com/office/drawing/2014/main" id="{69D07BE0-F038-4616-92BA-47CFA0C08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30683" y="1972283"/>
              <a:ext cx="914400" cy="914400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72C124B-07B9-4DA8-8F3E-B4AC7490DF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472" y="0"/>
            <a:ext cx="2238687" cy="39820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3C2783-86F4-4563-941B-D6CB19B42DAD}"/>
              </a:ext>
            </a:extLst>
          </p:cNvPr>
          <p:cNvSpPr txBox="1"/>
          <p:nvPr/>
        </p:nvSpPr>
        <p:spPr>
          <a:xfrm>
            <a:off x="1360449" y="658378"/>
            <a:ext cx="3033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Population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FD0440-5B1B-47F9-AC2A-68492B40402F}"/>
              </a:ext>
            </a:extLst>
          </p:cNvPr>
          <p:cNvSpPr txBox="1"/>
          <p:nvPr/>
        </p:nvSpPr>
        <p:spPr>
          <a:xfrm>
            <a:off x="9269239" y="3982006"/>
            <a:ext cx="3084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Descriptive Statistics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: Summarizing and analyzing collected data.</a:t>
            </a:r>
          </a:p>
        </p:txBody>
      </p:sp>
    </p:spTree>
    <p:extLst>
      <p:ext uri="{BB962C8B-B14F-4D97-AF65-F5344CB8AC3E}">
        <p14:creationId xmlns:p14="http://schemas.microsoft.com/office/powerpoint/2010/main" val="275229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Forest Trees photo and picture">
            <a:extLst>
              <a:ext uri="{FF2B5EF4-FFF2-40B4-BE49-F238E27FC236}">
                <a16:creationId xmlns:a16="http://schemas.microsoft.com/office/drawing/2014/main" id="{7458CC82-EB1E-4363-8659-40C94B298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03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8A37C3E-57AD-4A98-86B8-C08E0E134FB9}"/>
              </a:ext>
            </a:extLst>
          </p:cNvPr>
          <p:cNvSpPr/>
          <p:nvPr/>
        </p:nvSpPr>
        <p:spPr>
          <a:xfrm>
            <a:off x="5710354" y="1416201"/>
            <a:ext cx="1106838" cy="64677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826F70-3734-498F-B721-B896213DC19A}"/>
              </a:ext>
            </a:extLst>
          </p:cNvPr>
          <p:cNvGrpSpPr/>
          <p:nvPr/>
        </p:nvGrpSpPr>
        <p:grpSpPr>
          <a:xfrm>
            <a:off x="6827839" y="437344"/>
            <a:ext cx="2765502" cy="2604483"/>
            <a:chOff x="7736662" y="771883"/>
            <a:chExt cx="2765502" cy="260448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739B88-C872-4C59-9F33-1DB90D318247}"/>
                </a:ext>
              </a:extLst>
            </p:cNvPr>
            <p:cNvSpPr/>
            <p:nvPr/>
          </p:nvSpPr>
          <p:spPr>
            <a:xfrm>
              <a:off x="7736662" y="771883"/>
              <a:ext cx="2765502" cy="26044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B123CC-52F0-41C6-A86C-D2F40393EC03}"/>
                </a:ext>
              </a:extLst>
            </p:cNvPr>
            <p:cNvSpPr txBox="1"/>
            <p:nvPr/>
          </p:nvSpPr>
          <p:spPr>
            <a:xfrm>
              <a:off x="8247250" y="992917"/>
              <a:ext cx="1717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Sample of trees</a:t>
              </a:r>
            </a:p>
          </p:txBody>
        </p:sp>
        <p:pic>
          <p:nvPicPr>
            <p:cNvPr id="9" name="Graphic 8" descr="Forest scene with solid fill">
              <a:extLst>
                <a:ext uri="{FF2B5EF4-FFF2-40B4-BE49-F238E27FC236}">
                  <a16:creationId xmlns:a16="http://schemas.microsoft.com/office/drawing/2014/main" id="{691F6057-1017-4289-9F97-F37ADE3B2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79029" y="1482600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Forest scene with solid fill">
              <a:extLst>
                <a:ext uri="{FF2B5EF4-FFF2-40B4-BE49-F238E27FC236}">
                  <a16:creationId xmlns:a16="http://schemas.microsoft.com/office/drawing/2014/main" id="{126F4699-144D-487F-9A96-9F60D52AC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63662" y="1415408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Forest scene with solid fill">
              <a:extLst>
                <a:ext uri="{FF2B5EF4-FFF2-40B4-BE49-F238E27FC236}">
                  <a16:creationId xmlns:a16="http://schemas.microsoft.com/office/drawing/2014/main" id="{69D07BE0-F038-4616-92BA-47CFA0C08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30683" y="1972283"/>
              <a:ext cx="914400" cy="914400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72C124B-07B9-4DA8-8F3E-B4AC7490DF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472" y="0"/>
            <a:ext cx="2238687" cy="39820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3C2783-86F4-4563-941B-D6CB19B42DAD}"/>
              </a:ext>
            </a:extLst>
          </p:cNvPr>
          <p:cNvSpPr txBox="1"/>
          <p:nvPr/>
        </p:nvSpPr>
        <p:spPr>
          <a:xfrm>
            <a:off x="1360449" y="658378"/>
            <a:ext cx="3033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Population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FD0440-5B1B-47F9-AC2A-68492B40402F}"/>
              </a:ext>
            </a:extLst>
          </p:cNvPr>
          <p:cNvSpPr txBox="1"/>
          <p:nvPr/>
        </p:nvSpPr>
        <p:spPr>
          <a:xfrm>
            <a:off x="9269239" y="3982006"/>
            <a:ext cx="3084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Descriptive Statistics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: Summarizing and analyzing collected data.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36B5FD10-DCCC-4C26-8C8E-CBEE522E8473}"/>
              </a:ext>
            </a:extLst>
          </p:cNvPr>
          <p:cNvSpPr/>
          <p:nvPr/>
        </p:nvSpPr>
        <p:spPr>
          <a:xfrm>
            <a:off x="5710354" y="4217387"/>
            <a:ext cx="3345361" cy="577642"/>
          </a:xfrm>
          <a:prstGeom prst="lef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70F018-CCCF-4BF9-9BF7-56C489E1A334}"/>
              </a:ext>
            </a:extLst>
          </p:cNvPr>
          <p:cNvSpPr txBox="1"/>
          <p:nvPr/>
        </p:nvSpPr>
        <p:spPr>
          <a:xfrm>
            <a:off x="6263773" y="4795029"/>
            <a:ext cx="30054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Inferential Statistics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: Making inferences and predictions about a population </a:t>
            </a:r>
            <a:r>
              <a:rPr lang="en-US" sz="2400" u="sng" dirty="0">
                <a:solidFill>
                  <a:schemeClr val="accent2">
                    <a:lumMod val="75000"/>
                  </a:schemeClr>
                </a:solidFill>
              </a:rPr>
              <a:t>based on sample data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771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Forest Trees photo and picture">
            <a:extLst>
              <a:ext uri="{FF2B5EF4-FFF2-40B4-BE49-F238E27FC236}">
                <a16:creationId xmlns:a16="http://schemas.microsoft.com/office/drawing/2014/main" id="{7458CC82-EB1E-4363-8659-40C94B298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03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3C2783-86F4-4563-941B-D6CB19B42DAD}"/>
              </a:ext>
            </a:extLst>
          </p:cNvPr>
          <p:cNvSpPr txBox="1"/>
          <p:nvPr/>
        </p:nvSpPr>
        <p:spPr>
          <a:xfrm>
            <a:off x="1360449" y="658378"/>
            <a:ext cx="3033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Population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47F76E-4EE8-4134-B9FE-08FDB3603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77" y="1048215"/>
            <a:ext cx="6028923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C6F811-05FB-498B-A24C-F6F870CC6CD4}"/>
              </a:ext>
            </a:extLst>
          </p:cNvPr>
          <p:cNvSpPr txBox="1"/>
          <p:nvPr/>
        </p:nvSpPr>
        <p:spPr>
          <a:xfrm>
            <a:off x="0" y="3429000"/>
            <a:ext cx="5710353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µ -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Population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mean of maximum stress for Radiate pine</a:t>
            </a:r>
          </a:p>
          <a:p>
            <a:pPr algn="ctr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H0: µ ≤ 110.6</a:t>
            </a:r>
          </a:p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H1: µ &gt; 100.6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81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Forest Trees photo and picture">
            <a:extLst>
              <a:ext uri="{FF2B5EF4-FFF2-40B4-BE49-F238E27FC236}">
                <a16:creationId xmlns:a16="http://schemas.microsoft.com/office/drawing/2014/main" id="{7458CC82-EB1E-4363-8659-40C94B298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03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3C2783-86F4-4563-941B-D6CB19B42DAD}"/>
              </a:ext>
            </a:extLst>
          </p:cNvPr>
          <p:cNvSpPr txBox="1"/>
          <p:nvPr/>
        </p:nvSpPr>
        <p:spPr>
          <a:xfrm>
            <a:off x="1360449" y="658378"/>
            <a:ext cx="3033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Population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47F76E-4EE8-4134-B9FE-08FDB3603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77" y="1048215"/>
            <a:ext cx="6028923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C6F811-05FB-498B-A24C-F6F870CC6CD4}"/>
              </a:ext>
            </a:extLst>
          </p:cNvPr>
          <p:cNvSpPr txBox="1"/>
          <p:nvPr/>
        </p:nvSpPr>
        <p:spPr>
          <a:xfrm>
            <a:off x="0" y="3429000"/>
            <a:ext cx="5710353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µ -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Population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mean of maximum stress for Radiate pine</a:t>
            </a:r>
          </a:p>
          <a:p>
            <a:pPr algn="ctr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H0: µ ≤ 110.6</a:t>
            </a:r>
          </a:p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H1: µ &gt; 100.6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F70CE5-2104-48BB-B47F-BD8C7560921F}"/>
              </a:ext>
            </a:extLst>
          </p:cNvPr>
          <p:cNvSpPr/>
          <p:nvPr/>
        </p:nvSpPr>
        <p:spPr>
          <a:xfrm>
            <a:off x="10270272" y="1672683"/>
            <a:ext cx="501805" cy="289932"/>
          </a:xfrm>
          <a:prstGeom prst="ellipse">
            <a:avLst/>
          </a:prstGeom>
          <a:noFill/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8AAFA2-0AF6-4869-8BE6-92FB588E14D6}"/>
              </a:ext>
            </a:extLst>
          </p:cNvPr>
          <p:cNvCxnSpPr/>
          <p:nvPr/>
        </p:nvCxnSpPr>
        <p:spPr>
          <a:xfrm>
            <a:off x="9690410" y="616104"/>
            <a:ext cx="579862" cy="112627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91B56C-F8B7-406C-B37C-ACD7A218E088}"/>
                  </a:ext>
                </a:extLst>
              </p:cNvPr>
              <p:cNvSpPr txBox="1"/>
              <p:nvPr/>
            </p:nvSpPr>
            <p:spPr>
              <a:xfrm>
                <a:off x="8774151" y="278780"/>
                <a:ext cx="2077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Sample 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91B56C-F8B7-406C-B37C-ACD7A218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151" y="278780"/>
                <a:ext cx="2077843" cy="369332"/>
              </a:xfrm>
              <a:prstGeom prst="rect">
                <a:avLst/>
              </a:prstGeom>
              <a:blipFill>
                <a:blip r:embed="rId4"/>
                <a:stretch>
                  <a:fillRect l="-234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71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Forest Trees photo and picture">
            <a:extLst>
              <a:ext uri="{FF2B5EF4-FFF2-40B4-BE49-F238E27FC236}">
                <a16:creationId xmlns:a16="http://schemas.microsoft.com/office/drawing/2014/main" id="{7458CC82-EB1E-4363-8659-40C94B298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03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3C2783-86F4-4563-941B-D6CB19B42DAD}"/>
              </a:ext>
            </a:extLst>
          </p:cNvPr>
          <p:cNvSpPr txBox="1"/>
          <p:nvPr/>
        </p:nvSpPr>
        <p:spPr>
          <a:xfrm>
            <a:off x="1360449" y="658378"/>
            <a:ext cx="3033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Population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47F76E-4EE8-4134-B9FE-08FDB3603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77" y="1048215"/>
            <a:ext cx="6028923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C6F811-05FB-498B-A24C-F6F870CC6CD4}"/>
              </a:ext>
            </a:extLst>
          </p:cNvPr>
          <p:cNvSpPr txBox="1"/>
          <p:nvPr/>
        </p:nvSpPr>
        <p:spPr>
          <a:xfrm>
            <a:off x="0" y="3429000"/>
            <a:ext cx="5710353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µ -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Population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mean of maximum stress for Radiate pine</a:t>
            </a:r>
          </a:p>
          <a:p>
            <a:pPr algn="ctr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H0: µ ≤ 110.6</a:t>
            </a:r>
          </a:p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H1: µ &gt; 100.6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F70CE5-2104-48BB-B47F-BD8C7560921F}"/>
              </a:ext>
            </a:extLst>
          </p:cNvPr>
          <p:cNvSpPr/>
          <p:nvPr/>
        </p:nvSpPr>
        <p:spPr>
          <a:xfrm>
            <a:off x="10270272" y="1672683"/>
            <a:ext cx="501805" cy="289932"/>
          </a:xfrm>
          <a:prstGeom prst="ellipse">
            <a:avLst/>
          </a:prstGeom>
          <a:noFill/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8AAFA2-0AF6-4869-8BE6-92FB588E14D6}"/>
              </a:ext>
            </a:extLst>
          </p:cNvPr>
          <p:cNvCxnSpPr/>
          <p:nvPr/>
        </p:nvCxnSpPr>
        <p:spPr>
          <a:xfrm>
            <a:off x="9690410" y="616104"/>
            <a:ext cx="579862" cy="112627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91B56C-F8B7-406C-B37C-ACD7A218E088}"/>
                  </a:ext>
                </a:extLst>
              </p:cNvPr>
              <p:cNvSpPr txBox="1"/>
              <p:nvPr/>
            </p:nvSpPr>
            <p:spPr>
              <a:xfrm>
                <a:off x="8774151" y="278780"/>
                <a:ext cx="2077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Sample 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91B56C-F8B7-406C-B37C-ACD7A218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151" y="278780"/>
                <a:ext cx="2077843" cy="369332"/>
              </a:xfrm>
              <a:prstGeom prst="rect">
                <a:avLst/>
              </a:prstGeom>
              <a:blipFill>
                <a:blip r:embed="rId4"/>
                <a:stretch>
                  <a:fillRect l="-234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D9D32C7-B800-4B5B-9DC9-F465C2F5C705}"/>
              </a:ext>
            </a:extLst>
          </p:cNvPr>
          <p:cNvSpPr txBox="1"/>
          <p:nvPr/>
        </p:nvSpPr>
        <p:spPr>
          <a:xfrm>
            <a:off x="6163077" y="5024955"/>
            <a:ext cx="56350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1F1F1F"/>
                </a:solidFill>
                <a:effectLst/>
                <a:latin typeface="Google Sans"/>
              </a:rPr>
              <a:t>Hypothesis testing</a:t>
            </a:r>
          </a:p>
          <a:p>
            <a:r>
              <a:rPr lang="en-US" sz="1600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lang="en-US" sz="1600" b="0" i="0" u="sng" dirty="0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tatistical inference</a:t>
            </a:r>
            <a:r>
              <a:rPr lang="en-US" sz="1600" b="0" i="0" dirty="0">
                <a:effectLst/>
              </a:rPr>
              <a:t> method that uses data from a sample to draw conclusions about a population </a:t>
            </a:r>
            <a:r>
              <a:rPr lang="en-US" sz="1600" b="0" i="0" u="sng" dirty="0"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parameter</a:t>
            </a:r>
            <a:r>
              <a:rPr lang="en-US" sz="1600" b="0" i="0" u="sng" dirty="0">
                <a:effectLst/>
              </a:rPr>
              <a:t>s/ population distributions.</a:t>
            </a:r>
            <a:r>
              <a:rPr lang="en-US" sz="1600" b="0" i="0" dirty="0">
                <a:effectLst/>
              </a:rPr>
              <a:t> </a:t>
            </a:r>
          </a:p>
          <a:p>
            <a:r>
              <a:rPr lang="en-US" sz="1600" b="1" dirty="0"/>
              <a:t>To which hypothesis does the data provide support?</a:t>
            </a:r>
          </a:p>
        </p:txBody>
      </p:sp>
    </p:spTree>
    <p:extLst>
      <p:ext uri="{BB962C8B-B14F-4D97-AF65-F5344CB8AC3E}">
        <p14:creationId xmlns:p14="http://schemas.microsoft.com/office/powerpoint/2010/main" val="1992231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149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</cp:revision>
  <dcterms:created xsi:type="dcterms:W3CDTF">2024-09-27T15:30:09Z</dcterms:created>
  <dcterms:modified xsi:type="dcterms:W3CDTF">2024-09-27T16:15:05Z</dcterms:modified>
</cp:coreProperties>
</file>