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2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53D5-7FC9-443C-AC22-83398F76A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37947-C9A7-4745-8687-0D94F6351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1A5A3-6A08-45C5-961C-77607755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FFC8-5D67-4B9B-8F9B-58D36673DF7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FDF4-7697-426E-AA3E-282AEEED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4CFC6-D1E9-4318-86B1-A9012AB0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A927-E93A-4B6A-8D1B-97BEB1F4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1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3E93-F5B7-444A-9B52-7B1F03BA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4D5D6-6845-455C-87F5-38341B992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ACB55-6D6F-4521-99EC-A2C3C2A1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FFC8-5D67-4B9B-8F9B-58D36673DF7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651EA-64A3-43FE-8DB6-3E0E5C74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19C10-3009-43DC-94B5-C8C919D0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A927-E93A-4B6A-8D1B-97BEB1F4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2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E0594-E913-4723-B030-95AE4E074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8D60-E668-40F9-8621-89C4A1406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744CF-1809-48CC-8A02-E2FC1B7C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FFC8-5D67-4B9B-8F9B-58D36673DF7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ADAA-E3C9-4125-9E30-0485A486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B665B-5AE8-41B4-9FB0-02AC1293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A927-E93A-4B6A-8D1B-97BEB1F4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2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8EDA-69A6-4FAE-9571-4075AFBE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5983-E416-4EC3-A4D5-3B6EE22B6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4262B-18FE-4485-A521-208D2A97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FFC8-5D67-4B9B-8F9B-58D36673DF7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00BA3-2C1E-4A00-8BDF-50F94544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A6B79-D167-4A97-AC20-24843F26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A927-E93A-4B6A-8D1B-97BEB1F4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3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C8E9-16DE-40D0-8BD7-AB503825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59EF5-07D1-4EBC-90FE-3C6E61775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2D50F-C6C2-4B41-9F9B-98E3809A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FFC8-5D67-4B9B-8F9B-58D36673DF7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2FF6B-C114-4E5C-8CC9-6B143A2B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D25FB-9C7C-4B68-A3A4-CA752A8A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A927-E93A-4B6A-8D1B-97BEB1F4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7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0FFB-2983-4630-82DD-E6D930C5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404D8-C228-4775-AC89-70C68C3CF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4C518-4C20-4B54-AC4F-959B5B37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DE4DB-8EE8-4CBE-AF8B-5E85216C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FFC8-5D67-4B9B-8F9B-58D36673DF7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E9FA7-2DB2-4A6B-A3CD-ACBAD2C5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6F142-BC8F-47E3-8865-C8FDD7AB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A927-E93A-4B6A-8D1B-97BEB1F4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5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6B0A-8764-4C19-9851-518DE7F7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3E6E5-415C-4DCF-8A32-F67AA488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28279-7FD1-48E3-9598-5C27AEE39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259E4-CA29-4FB1-8988-B321FBECE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64C08-5331-40F7-947B-B32EFCA9E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99ACB-879B-4A99-A3FB-F4D1DEA9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FFC8-5D67-4B9B-8F9B-58D36673DF7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7477E-8F51-474B-847E-6D231967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32704-20C5-4EA6-BAAA-C55734F1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A927-E93A-4B6A-8D1B-97BEB1F4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6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77B-4C8F-42F7-9A5A-DEB26473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CBF86-A1F8-43E5-94D7-A44A58B9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FFC8-5D67-4B9B-8F9B-58D36673DF7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3BDCE-3828-4FF1-9493-A1C5E009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DA9BE-6CB4-4359-A642-92E859D3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A927-E93A-4B6A-8D1B-97BEB1F4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8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86DCF-BD44-4B7B-95D7-F58EF7AE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FFC8-5D67-4B9B-8F9B-58D36673DF7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3183F-79F8-48DC-A76E-C0D8E131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6597B-5A93-43A3-BBE9-7505A594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A927-E93A-4B6A-8D1B-97BEB1F4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706C-8D94-4F64-8A18-5A348AE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5C3B-85E4-4B1D-B9DE-13F72347A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F9898-A648-4B3C-A97F-0D75E8055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8AA19-2DFA-4C66-B543-F4F6F1B7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FFC8-5D67-4B9B-8F9B-58D36673DF7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5313F-3BE8-4D79-82FD-7B5728F9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A795C-7936-4201-B789-69DE712D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A927-E93A-4B6A-8D1B-97BEB1F4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0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E1A0-D56D-4817-80E3-D980A989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B99D7-49BC-4225-B4F1-1F50C8E9C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7B827-6A2E-452A-A13A-9C1DB49D1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3AE34-B4C3-47A9-9DC2-B13144A3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FFC8-5D67-4B9B-8F9B-58D36673DF7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B63BB-FFAD-41D4-B620-D46DD1D9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1C238-74E2-43D3-AF7F-FE7CFB53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6A927-E93A-4B6A-8D1B-97BEB1F4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8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833D2-B8DD-4DF3-AC84-FCD669A9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E2D7F-0414-4A79-B003-0D3D2AF34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76742-EA48-45A7-AE62-995E72C7F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8FFC8-5D67-4B9B-8F9B-58D36673DF7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A5744-AE32-4EF6-84E3-E8D4207C3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32B71-B81D-4248-9819-FD515F531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6A927-E93A-4B6A-8D1B-97BEB1F42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9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DB80-C853-420C-B26C-623D041CC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A0E86-205B-459C-85C4-390A9745B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8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427B-4C67-4192-8D92-7DFB0D7E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Exploring the Evolution of Color Palettes in Ancient Wall Paintings Across Different Kingdoms Using Machine Learning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9692C3-D83A-4799-8E39-71BACF02D831}"/>
              </a:ext>
            </a:extLst>
          </p:cNvPr>
          <p:cNvSpPr/>
          <p:nvPr/>
        </p:nvSpPr>
        <p:spPr>
          <a:xfrm>
            <a:off x="170988" y="2943477"/>
            <a:ext cx="1895708" cy="1170878"/>
          </a:xfrm>
          <a:prstGeom prst="ellipse">
            <a:avLst/>
          </a:prstGeom>
          <a:solidFill>
            <a:srgbClr val="812819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Image 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4EA100-1D6C-438F-970D-E0EDA2AAAC0E}"/>
              </a:ext>
            </a:extLst>
          </p:cNvPr>
          <p:cNvSpPr txBox="1"/>
          <p:nvPr/>
        </p:nvSpPr>
        <p:spPr>
          <a:xfrm>
            <a:off x="2756688" y="1469084"/>
            <a:ext cx="2393795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Independent Variables: Hexadecimal </a:t>
            </a:r>
            <a:r>
              <a:rPr lang="en-US" b="1" dirty="0" err="1"/>
              <a:t>Colour</a:t>
            </a:r>
            <a:r>
              <a:rPr lang="en-US" b="1" dirty="0"/>
              <a:t> Values of the Image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CC835F-70BB-402A-80B4-34018E8E28F2}"/>
              </a:ext>
            </a:extLst>
          </p:cNvPr>
          <p:cNvSpPr txBox="1"/>
          <p:nvPr/>
        </p:nvSpPr>
        <p:spPr>
          <a:xfrm>
            <a:off x="2852851" y="5508263"/>
            <a:ext cx="2393795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Dependent Variable:</a:t>
            </a:r>
          </a:p>
          <a:p>
            <a:r>
              <a:rPr lang="en-US" b="1" dirty="0"/>
              <a:t>Period of the Kingdom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26C6F1-EFA7-47CA-8671-20A5B6F1E413}"/>
              </a:ext>
            </a:extLst>
          </p:cNvPr>
          <p:cNvSpPr/>
          <p:nvPr/>
        </p:nvSpPr>
        <p:spPr>
          <a:xfrm>
            <a:off x="7114477" y="3044063"/>
            <a:ext cx="2196788" cy="151678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Supervised Machine Learning Algorithms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1D9FF2-7238-4083-ACD5-5F5702142A52}"/>
              </a:ext>
            </a:extLst>
          </p:cNvPr>
          <p:cNvSpPr txBox="1"/>
          <p:nvPr/>
        </p:nvSpPr>
        <p:spPr>
          <a:xfrm>
            <a:off x="9824224" y="3445946"/>
            <a:ext cx="219678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 the period of kingdom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0454C6F-8394-4F42-B95C-3D4417ED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2" y="4225870"/>
            <a:ext cx="1892874" cy="117087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B771ABD-C559-44D4-9000-DDB1AD1364E9}"/>
              </a:ext>
            </a:extLst>
          </p:cNvPr>
          <p:cNvSpPr txBox="1"/>
          <p:nvPr/>
        </p:nvSpPr>
        <p:spPr>
          <a:xfrm>
            <a:off x="457200" y="5508263"/>
            <a:ext cx="1705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Example image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AA0814-A9BC-4821-9620-70CFAD28A806}"/>
              </a:ext>
            </a:extLst>
          </p:cNvPr>
          <p:cNvSpPr txBox="1"/>
          <p:nvPr/>
        </p:nvSpPr>
        <p:spPr>
          <a:xfrm>
            <a:off x="2675325" y="4231511"/>
            <a:ext cx="2780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Hexadecimal </a:t>
            </a:r>
            <a:r>
              <a:rPr lang="en-US" sz="1600" i="1" dirty="0" err="1"/>
              <a:t>colour</a:t>
            </a:r>
            <a:r>
              <a:rPr lang="en-US" sz="1600" i="1" dirty="0"/>
              <a:t> values of the example image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E0E270-6F48-402D-9A9C-D222F67C59E4}"/>
              </a:ext>
            </a:extLst>
          </p:cNvPr>
          <p:cNvSpPr txBox="1"/>
          <p:nvPr/>
        </p:nvSpPr>
        <p:spPr>
          <a:xfrm>
            <a:off x="467384" y="1034633"/>
            <a:ext cx="1172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Thiyanga</a:t>
            </a:r>
            <a:r>
              <a:rPr lang="en-US" i="1" dirty="0"/>
              <a:t> S. </a:t>
            </a:r>
            <a:r>
              <a:rPr lang="en-US" i="1" dirty="0" err="1"/>
              <a:t>Talagala</a:t>
            </a:r>
            <a:r>
              <a:rPr lang="en-US" i="1" dirty="0"/>
              <a:t>, Department of Statistics, Faculty of Applied Science,  University of Sri Jayewardenepura, Sri Lanka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B2C7719-5B57-4AC3-9109-2A7E64B36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97" y="2479956"/>
            <a:ext cx="3677563" cy="10779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ED3FFBD-64B5-4DE5-A4B3-C2D2A0D2449C}"/>
              </a:ext>
            </a:extLst>
          </p:cNvPr>
          <p:cNvCxnSpPr>
            <a:stCxn id="16" idx="6"/>
          </p:cNvCxnSpPr>
          <p:nvPr/>
        </p:nvCxnSpPr>
        <p:spPr>
          <a:xfrm>
            <a:off x="2066696" y="3528916"/>
            <a:ext cx="252758" cy="6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347107-F9E2-4DBA-B96E-415D4D407F34}"/>
              </a:ext>
            </a:extLst>
          </p:cNvPr>
          <p:cNvCxnSpPr>
            <a:cxnSpLocks/>
          </p:cNvCxnSpPr>
          <p:nvPr/>
        </p:nvCxnSpPr>
        <p:spPr>
          <a:xfrm>
            <a:off x="2319454" y="1943514"/>
            <a:ext cx="10936" cy="39556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D0120A-092E-4046-A4B3-21E4EA17B400}"/>
              </a:ext>
            </a:extLst>
          </p:cNvPr>
          <p:cNvCxnSpPr>
            <a:cxnSpLocks/>
          </p:cNvCxnSpPr>
          <p:nvPr/>
        </p:nvCxnSpPr>
        <p:spPr>
          <a:xfrm>
            <a:off x="6579216" y="1943514"/>
            <a:ext cx="22302" cy="39033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E211793-B0DC-4A60-9906-05BF0A102F6A}"/>
              </a:ext>
            </a:extLst>
          </p:cNvPr>
          <p:cNvCxnSpPr/>
          <p:nvPr/>
        </p:nvCxnSpPr>
        <p:spPr>
          <a:xfrm flipH="1">
            <a:off x="5118410" y="2241395"/>
            <a:ext cx="22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67ECE12-DB4E-43A8-90A9-39F21970597F}"/>
              </a:ext>
            </a:extLst>
          </p:cNvPr>
          <p:cNvCxnSpPr>
            <a:stCxn id="23" idx="3"/>
          </p:cNvCxnSpPr>
          <p:nvPr/>
        </p:nvCxnSpPr>
        <p:spPr>
          <a:xfrm>
            <a:off x="5150483" y="1930749"/>
            <a:ext cx="14608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AF6549-9E19-4B11-958B-954639E59B9C}"/>
              </a:ext>
            </a:extLst>
          </p:cNvPr>
          <p:cNvCxnSpPr>
            <a:stCxn id="24" idx="3"/>
          </p:cNvCxnSpPr>
          <p:nvPr/>
        </p:nvCxnSpPr>
        <p:spPr>
          <a:xfrm>
            <a:off x="5246646" y="5831429"/>
            <a:ext cx="1354872" cy="15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BCEF891-B8AA-4994-94E9-4F1525216EF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9311265" y="3769112"/>
            <a:ext cx="5129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DEBA976-A31C-42B0-834D-7175CA0E72C7}"/>
              </a:ext>
            </a:extLst>
          </p:cNvPr>
          <p:cNvCxnSpPr/>
          <p:nvPr/>
        </p:nvCxnSpPr>
        <p:spPr>
          <a:xfrm flipV="1">
            <a:off x="8296507" y="4560849"/>
            <a:ext cx="0" cy="724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38B6E0D-1FC7-4B43-B04B-1302EA53152E}"/>
              </a:ext>
            </a:extLst>
          </p:cNvPr>
          <p:cNvSpPr txBox="1"/>
          <p:nvPr/>
        </p:nvSpPr>
        <p:spPr>
          <a:xfrm>
            <a:off x="6857997" y="5238958"/>
            <a:ext cx="2988527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Apply machine learning </a:t>
            </a:r>
            <a:r>
              <a:rPr lang="en-US" dirty="0" err="1"/>
              <a:t>explainability</a:t>
            </a:r>
            <a:r>
              <a:rPr lang="en-US" dirty="0"/>
              <a:t> method to see what is happening inside the black-box model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672350-301E-4D8C-9B74-064787AF3963}"/>
              </a:ext>
            </a:extLst>
          </p:cNvPr>
          <p:cNvSpPr txBox="1"/>
          <p:nvPr/>
        </p:nvSpPr>
        <p:spPr>
          <a:xfrm>
            <a:off x="2863787" y="6114274"/>
            <a:ext cx="2988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Period of the example image: Kandy Era Frescos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16056AB-44C0-458A-807E-7B2241A9F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46" y="3562777"/>
            <a:ext cx="2047198" cy="633904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1DC274E-CB47-4E20-8851-54D369A73669}"/>
              </a:ext>
            </a:extLst>
          </p:cNvPr>
          <p:cNvCxnSpPr>
            <a:cxnSpLocks/>
          </p:cNvCxnSpPr>
          <p:nvPr/>
        </p:nvCxnSpPr>
        <p:spPr>
          <a:xfrm>
            <a:off x="2330390" y="1965791"/>
            <a:ext cx="4372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7FF331B-1576-4941-9926-3F013484A2A6}"/>
              </a:ext>
            </a:extLst>
          </p:cNvPr>
          <p:cNvCxnSpPr>
            <a:cxnSpLocks/>
          </p:cNvCxnSpPr>
          <p:nvPr/>
        </p:nvCxnSpPr>
        <p:spPr>
          <a:xfrm>
            <a:off x="2319454" y="5899163"/>
            <a:ext cx="5443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CED4F13-A65B-4D48-9017-2E4120831A81}"/>
              </a:ext>
            </a:extLst>
          </p:cNvPr>
          <p:cNvCxnSpPr/>
          <p:nvPr/>
        </p:nvCxnSpPr>
        <p:spPr>
          <a:xfrm>
            <a:off x="6590367" y="3769111"/>
            <a:ext cx="5241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32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Exploring the Evolution of Color Palettes in Ancient Wall Paintings Across Different Kingdoms Using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2025-04-01T01:08:57Z</dcterms:created>
  <dcterms:modified xsi:type="dcterms:W3CDTF">2025-04-01T01:44:38Z</dcterms:modified>
</cp:coreProperties>
</file>