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3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presProps" Target="presProps.xml" /><Relationship Id="rId8" Type="http://schemas.openxmlformats.org/officeDocument/2006/relationships/tableStyles" Target="tableStyles.xml" /><Relationship Id="rId9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F54DEC8-C894-4AC5-953F-8FB9825CC77C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0C9208F-ADE9-4BAE-A43F-CB26C8E13901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F54DEC8-C894-4AC5-953F-8FB9825CC77C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0C9208F-ADE9-4BAE-A43F-CB26C8E13901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F54DEC8-C894-4AC5-953F-8FB9825CC77C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0C9208F-ADE9-4BAE-A43F-CB26C8E13901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F54DEC8-C894-4AC5-953F-8FB9825CC77C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0C9208F-ADE9-4BAE-A43F-CB26C8E13901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F54DEC8-C894-4AC5-953F-8FB9825CC77C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0C9208F-ADE9-4BAE-A43F-CB26C8E13901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F54DEC8-C894-4AC5-953F-8FB9825CC77C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0C9208F-ADE9-4BAE-A43F-CB26C8E13901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F54DEC8-C894-4AC5-953F-8FB9825CC77C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0C9208F-ADE9-4BAE-A43F-CB26C8E13901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F54DEC8-C894-4AC5-953F-8FB9825CC77C}" type="datetimeFigureOut">
              <a:rPr lang="en-US"/>
              <a:t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0C9208F-ADE9-4BAE-A43F-CB26C8E13901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F54DEC8-C894-4AC5-953F-8FB9825CC77C}" type="datetimeFigureOut">
              <a:rPr lang="en-US"/>
              <a:t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0C9208F-ADE9-4BAE-A43F-CB26C8E13901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F54DEC8-C894-4AC5-953F-8FB9825CC77C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0C9208F-ADE9-4BAE-A43F-CB26C8E13901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F54DEC8-C894-4AC5-953F-8FB9825CC77C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0C9208F-ADE9-4BAE-A43F-CB26C8E13901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F54DEC8-C894-4AC5-953F-8FB9825CC77C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0C9208F-ADE9-4BAE-A43F-CB26C8E13901}" type="slidenum">
              <a:rPr lang="en-US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 bwMode="auto">
          <a:xfrm>
            <a:off x="209549" y="695325"/>
            <a:ext cx="1685925" cy="1238250"/>
          </a:xfrm>
          <a:prstGeom prst="ellipse">
            <a:avLst/>
          </a:prstGeom>
          <a:solidFill>
            <a:srgbClr val="26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TextBox 4"/>
          <p:cNvSpPr txBox="1"/>
          <p:nvPr/>
        </p:nvSpPr>
        <p:spPr bwMode="auto">
          <a:xfrm>
            <a:off x="423861" y="1129784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b="1">
                <a:solidFill>
                  <a:schemeClr val="bg1"/>
                </a:solidFill>
              </a:rPr>
              <a:t>population</a:t>
            </a:r>
            <a:endParaRPr/>
          </a:p>
        </p:txBody>
      </p:sp>
      <p:sp>
        <p:nvSpPr>
          <p:cNvPr id="6" name="Rectangle 5"/>
          <p:cNvSpPr/>
          <p:nvPr/>
        </p:nvSpPr>
        <p:spPr bwMode="auto">
          <a:xfrm>
            <a:off x="2700336" y="981075"/>
            <a:ext cx="1352550" cy="666750"/>
          </a:xfrm>
          <a:prstGeom prst="rect">
            <a:avLst/>
          </a:prstGeom>
          <a:solidFill>
            <a:srgbClr val="26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TextBox 6"/>
          <p:cNvSpPr txBox="1"/>
          <p:nvPr/>
        </p:nvSpPr>
        <p:spPr bwMode="auto">
          <a:xfrm>
            <a:off x="2905125" y="981075"/>
            <a:ext cx="1076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b="1">
                <a:solidFill>
                  <a:schemeClr val="bg1"/>
                </a:solidFill>
              </a:rPr>
              <a:t>observed sample</a:t>
            </a:r>
            <a:endParaRPr/>
          </a:p>
        </p:txBody>
      </p:sp>
      <p:sp>
        <p:nvSpPr>
          <p:cNvPr id="8" name="Rectangle 7"/>
          <p:cNvSpPr/>
          <p:nvPr/>
        </p:nvSpPr>
        <p:spPr bwMode="auto">
          <a:xfrm>
            <a:off x="2700336" y="2224085"/>
            <a:ext cx="1352550" cy="6762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TextBox 8"/>
          <p:cNvSpPr txBox="1"/>
          <p:nvPr/>
        </p:nvSpPr>
        <p:spPr bwMode="auto">
          <a:xfrm>
            <a:off x="2767012" y="2254029"/>
            <a:ext cx="1352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b="1"/>
              <a:t>simulated time series</a:t>
            </a:r>
            <a:endParaRPr/>
          </a:p>
        </p:txBody>
      </p:sp>
      <p:cxnSp>
        <p:nvCxnSpPr>
          <p:cNvPr id="11" name="Straight Arrow Connector 10"/>
          <p:cNvCxnSpPr>
            <a:cxnSpLocks/>
            <a:stCxn id="4" idx="6"/>
            <a:endCxn id="6" idx="1"/>
          </p:cNvCxnSpPr>
          <p:nvPr/>
        </p:nvCxnSpPr>
        <p:spPr bwMode="auto">
          <a:xfrm>
            <a:off x="1895474" y="1314450"/>
            <a:ext cx="804863" cy="0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</p:cNvCxnSpPr>
          <p:nvPr/>
        </p:nvCxnSpPr>
        <p:spPr bwMode="auto">
          <a:xfrm>
            <a:off x="3319462" y="1647825"/>
            <a:ext cx="0" cy="576260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 bwMode="auto">
          <a:xfrm>
            <a:off x="2409825" y="542925"/>
            <a:ext cx="1981200" cy="2771775"/>
          </a:xfrm>
          <a:prstGeom prst="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9" name="Straight Connector 18"/>
          <p:cNvCxnSpPr>
            <a:cxnSpLocks/>
          </p:cNvCxnSpPr>
          <p:nvPr/>
        </p:nvCxnSpPr>
        <p:spPr bwMode="auto">
          <a:xfrm flipV="1">
            <a:off x="4387023" y="1696965"/>
            <a:ext cx="419100" cy="1"/>
          </a:xfrm>
          <a:prstGeom prst="line">
            <a:avLst/>
          </a:prstGeom>
          <a:ln w="38100">
            <a:solidFill>
              <a:srgbClr val="260F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 bwMode="auto">
          <a:xfrm>
            <a:off x="4788691" y="758683"/>
            <a:ext cx="331171" cy="1833121"/>
            <a:chOff x="4795835" y="1058344"/>
            <a:chExt cx="271464" cy="1763436"/>
          </a:xfrm>
        </p:grpSpPr>
        <p:cxnSp>
          <p:nvCxnSpPr>
            <p:cNvPr id="17" name="Straight Connector 16"/>
            <p:cNvCxnSpPr>
              <a:cxnSpLocks/>
            </p:cNvCxnSpPr>
            <p:nvPr/>
          </p:nvCxnSpPr>
          <p:spPr bwMode="auto">
            <a:xfrm>
              <a:off x="4810124" y="1058344"/>
              <a:ext cx="0" cy="1763436"/>
            </a:xfrm>
            <a:prstGeom prst="line">
              <a:avLst/>
            </a:prstGeom>
            <a:ln w="38100">
              <a:solidFill>
                <a:srgbClr val="260F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cxnSpLocks/>
            </p:cNvCxnSpPr>
            <p:nvPr/>
          </p:nvCxnSpPr>
          <p:spPr bwMode="auto">
            <a:xfrm>
              <a:off x="4795835" y="1058344"/>
              <a:ext cx="257175" cy="0"/>
            </a:xfrm>
            <a:prstGeom prst="straightConnector1">
              <a:avLst/>
            </a:prstGeom>
            <a:ln w="38100">
              <a:solidFill>
                <a:srgbClr val="260FA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cxnSpLocks/>
            </p:cNvCxnSpPr>
            <p:nvPr/>
          </p:nvCxnSpPr>
          <p:spPr bwMode="auto">
            <a:xfrm>
              <a:off x="4810124" y="2805110"/>
              <a:ext cx="257175" cy="0"/>
            </a:xfrm>
            <a:prstGeom prst="straightConnector1">
              <a:avLst/>
            </a:prstGeom>
            <a:ln w="38100">
              <a:solidFill>
                <a:srgbClr val="260FA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28"/>
          <p:cNvSpPr/>
          <p:nvPr/>
        </p:nvSpPr>
        <p:spPr bwMode="auto">
          <a:xfrm>
            <a:off x="5060154" y="401497"/>
            <a:ext cx="1233490" cy="714375"/>
          </a:xfrm>
          <a:prstGeom prst="rect">
            <a:avLst/>
          </a:prstGeom>
          <a:solidFill>
            <a:srgbClr val="26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" name="Rectangle 29"/>
          <p:cNvSpPr/>
          <p:nvPr/>
        </p:nvSpPr>
        <p:spPr bwMode="auto">
          <a:xfrm>
            <a:off x="5111285" y="2195921"/>
            <a:ext cx="1219200" cy="733424"/>
          </a:xfrm>
          <a:prstGeom prst="rect">
            <a:avLst/>
          </a:prstGeom>
          <a:solidFill>
            <a:srgbClr val="26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" name="TextBox 30"/>
          <p:cNvSpPr txBox="1"/>
          <p:nvPr/>
        </p:nvSpPr>
        <p:spPr bwMode="auto">
          <a:xfrm>
            <a:off x="5214940" y="427462"/>
            <a:ext cx="981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b="1">
                <a:solidFill>
                  <a:schemeClr val="bg1"/>
                </a:solidFill>
              </a:rPr>
              <a:t>training period</a:t>
            </a:r>
            <a:endParaRPr/>
          </a:p>
        </p:txBody>
      </p:sp>
      <p:sp>
        <p:nvSpPr>
          <p:cNvPr id="32" name="TextBox 31"/>
          <p:cNvSpPr txBox="1"/>
          <p:nvPr/>
        </p:nvSpPr>
        <p:spPr bwMode="auto">
          <a:xfrm>
            <a:off x="5256624" y="2244602"/>
            <a:ext cx="981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b="1">
                <a:solidFill>
                  <a:schemeClr val="bg1"/>
                </a:solidFill>
              </a:rPr>
              <a:t>test period</a:t>
            </a:r>
            <a:endParaRPr/>
          </a:p>
        </p:txBody>
      </p:sp>
      <p:cxnSp>
        <p:nvCxnSpPr>
          <p:cNvPr id="34" name="Straight Arrow Connector 33"/>
          <p:cNvCxnSpPr>
            <a:cxnSpLocks/>
            <a:stCxn id="29" idx="3"/>
          </p:cNvCxnSpPr>
          <p:nvPr/>
        </p:nvCxnSpPr>
        <p:spPr bwMode="auto">
          <a:xfrm flipV="1">
            <a:off x="6293644" y="758684"/>
            <a:ext cx="619125" cy="1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 bwMode="auto">
          <a:xfrm>
            <a:off x="6905625" y="428076"/>
            <a:ext cx="1190625" cy="714375"/>
          </a:xfrm>
          <a:prstGeom prst="rect">
            <a:avLst/>
          </a:prstGeom>
          <a:solidFill>
            <a:srgbClr val="26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" name="TextBox 35"/>
          <p:cNvSpPr txBox="1"/>
          <p:nvPr/>
        </p:nvSpPr>
        <p:spPr bwMode="auto">
          <a:xfrm>
            <a:off x="7086600" y="478780"/>
            <a:ext cx="1009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b="1">
                <a:solidFill>
                  <a:schemeClr val="bg1"/>
                </a:solidFill>
              </a:rPr>
              <a:t>input - features</a:t>
            </a:r>
            <a:endParaRPr/>
          </a:p>
        </p:txBody>
      </p:sp>
      <p:cxnSp>
        <p:nvCxnSpPr>
          <p:cNvPr id="38" name="Straight Arrow Connector 37"/>
          <p:cNvCxnSpPr>
            <a:cxnSpLocks/>
            <a:stCxn id="30" idx="3"/>
          </p:cNvCxnSpPr>
          <p:nvPr/>
        </p:nvCxnSpPr>
        <p:spPr bwMode="auto">
          <a:xfrm flipV="1">
            <a:off x="6330486" y="2554025"/>
            <a:ext cx="348119" cy="8609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 bwMode="auto">
          <a:xfrm>
            <a:off x="6716592" y="2219767"/>
            <a:ext cx="1587449" cy="727684"/>
          </a:xfrm>
          <a:prstGeom prst="rect">
            <a:avLst/>
          </a:prstGeom>
          <a:solidFill>
            <a:srgbClr val="26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1" name="Oval 40"/>
          <p:cNvSpPr/>
          <p:nvPr/>
        </p:nvSpPr>
        <p:spPr bwMode="auto">
          <a:xfrm>
            <a:off x="9791699" y="827084"/>
            <a:ext cx="1885950" cy="1982811"/>
          </a:xfrm>
          <a:prstGeom prst="ellipse">
            <a:avLst/>
          </a:prstGeom>
          <a:solidFill>
            <a:srgbClr val="26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2" name="TextBox 41"/>
          <p:cNvSpPr txBox="1"/>
          <p:nvPr/>
        </p:nvSpPr>
        <p:spPr bwMode="auto">
          <a:xfrm>
            <a:off x="10013514" y="1328211"/>
            <a:ext cx="15305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b="1">
                <a:solidFill>
                  <a:schemeClr val="bg1"/>
                </a:solidFill>
              </a:rPr>
              <a:t>train a classification algorithm</a:t>
            </a:r>
            <a:endParaRPr/>
          </a:p>
        </p:txBody>
      </p:sp>
      <p:cxnSp>
        <p:nvCxnSpPr>
          <p:cNvPr id="44" name="Straight Arrow Connector 43"/>
          <p:cNvCxnSpPr>
            <a:cxnSpLocks/>
          </p:cNvCxnSpPr>
          <p:nvPr/>
        </p:nvCxnSpPr>
        <p:spPr bwMode="auto">
          <a:xfrm flipV="1">
            <a:off x="8127829" y="719929"/>
            <a:ext cx="2308258" cy="18319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cxnSpLocks/>
          </p:cNvCxnSpPr>
          <p:nvPr/>
        </p:nvCxnSpPr>
        <p:spPr bwMode="auto">
          <a:xfrm>
            <a:off x="10775413" y="2898733"/>
            <a:ext cx="0" cy="1000882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owchart: Decision 49"/>
          <p:cNvSpPr/>
          <p:nvPr/>
        </p:nvSpPr>
        <p:spPr bwMode="auto">
          <a:xfrm>
            <a:off x="9791699" y="3910013"/>
            <a:ext cx="1962150" cy="1895474"/>
          </a:xfrm>
          <a:prstGeom prst="flowChartDecision">
            <a:avLst/>
          </a:prstGeom>
          <a:solidFill>
            <a:srgbClr val="26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2" name="TextBox 51"/>
          <p:cNvSpPr txBox="1"/>
          <p:nvPr/>
        </p:nvSpPr>
        <p:spPr bwMode="auto">
          <a:xfrm>
            <a:off x="10301287" y="4318038"/>
            <a:ext cx="11906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b="1">
                <a:solidFill>
                  <a:schemeClr val="bg1"/>
                </a:solidFill>
              </a:rPr>
              <a:t>random forest classifier</a:t>
            </a:r>
            <a:endParaRPr/>
          </a:p>
        </p:txBody>
      </p:sp>
      <p:sp>
        <p:nvSpPr>
          <p:cNvPr id="2" name="Rectangle 1"/>
          <p:cNvSpPr/>
          <p:nvPr/>
        </p:nvSpPr>
        <p:spPr bwMode="auto">
          <a:xfrm>
            <a:off x="316704" y="4543425"/>
            <a:ext cx="1471613" cy="73788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TextBox 2"/>
          <p:cNvSpPr txBox="1"/>
          <p:nvPr/>
        </p:nvSpPr>
        <p:spPr bwMode="auto">
          <a:xfrm>
            <a:off x="502442" y="4595037"/>
            <a:ext cx="1100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b="1">
                <a:solidFill>
                  <a:schemeClr val="bg1"/>
                </a:solidFill>
              </a:rPr>
              <a:t>new time series</a:t>
            </a:r>
            <a:endParaRPr/>
          </a:p>
        </p:txBody>
      </p:sp>
      <p:cxnSp>
        <p:nvCxnSpPr>
          <p:cNvPr id="12" name="Straight Arrow Connector 11"/>
          <p:cNvCxnSpPr>
            <a:cxnSpLocks/>
            <a:stCxn id="4" idx="4"/>
          </p:cNvCxnSpPr>
          <p:nvPr/>
        </p:nvCxnSpPr>
        <p:spPr bwMode="auto">
          <a:xfrm flipH="1">
            <a:off x="1052511" y="1933575"/>
            <a:ext cx="1" cy="26098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 bwMode="auto">
          <a:xfrm>
            <a:off x="4488650" y="4503479"/>
            <a:ext cx="1471613" cy="73788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TextBox 13"/>
          <p:cNvSpPr txBox="1"/>
          <p:nvPr/>
        </p:nvSpPr>
        <p:spPr bwMode="auto">
          <a:xfrm>
            <a:off x="4641071" y="4557584"/>
            <a:ext cx="1231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b="1">
                <a:solidFill>
                  <a:schemeClr val="bg1"/>
                </a:solidFill>
              </a:rPr>
              <a:t>feature calculation</a:t>
            </a:r>
            <a:endParaRPr/>
          </a:p>
        </p:txBody>
      </p:sp>
      <p:cxnSp>
        <p:nvCxnSpPr>
          <p:cNvPr id="18" name="Straight Arrow Connector 17"/>
          <p:cNvCxnSpPr>
            <a:cxnSpLocks/>
            <a:stCxn id="2" idx="3"/>
            <a:endCxn id="37" idx="1"/>
          </p:cNvCxnSpPr>
          <p:nvPr/>
        </p:nvCxnSpPr>
        <p:spPr bwMode="auto">
          <a:xfrm flipV="1">
            <a:off x="1788317" y="4872424"/>
            <a:ext cx="2700333" cy="399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  <a:stCxn id="37" idx="3"/>
            <a:endCxn id="50" idx="1"/>
          </p:cNvCxnSpPr>
          <p:nvPr/>
        </p:nvCxnSpPr>
        <p:spPr bwMode="auto">
          <a:xfrm flipV="1">
            <a:off x="5960263" y="4857751"/>
            <a:ext cx="3831436" cy="1467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cxnSpLocks/>
            <a:stCxn id="50" idx="2"/>
          </p:cNvCxnSpPr>
          <p:nvPr/>
        </p:nvCxnSpPr>
        <p:spPr bwMode="auto">
          <a:xfrm>
            <a:off x="10772774" y="5805488"/>
            <a:ext cx="0" cy="4048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 bwMode="auto">
          <a:xfrm>
            <a:off x="9925049" y="6210301"/>
            <a:ext cx="1485900" cy="54292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3" name="TextBox 32"/>
          <p:cNvSpPr txBox="1"/>
          <p:nvPr/>
        </p:nvSpPr>
        <p:spPr bwMode="auto">
          <a:xfrm>
            <a:off x="9991724" y="6174123"/>
            <a:ext cx="1352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b="1">
                <a:solidFill>
                  <a:schemeClr val="bg1"/>
                </a:solidFill>
              </a:rPr>
              <a:t>forecasting method</a:t>
            </a:r>
            <a:endParaRPr/>
          </a:p>
        </p:txBody>
      </p:sp>
      <p:sp>
        <p:nvSpPr>
          <p:cNvPr id="10" name="TextBox 9"/>
          <p:cNvSpPr txBox="1"/>
          <p:nvPr/>
        </p:nvSpPr>
        <p:spPr bwMode="auto">
          <a:xfrm>
            <a:off x="2595565" y="223668"/>
            <a:ext cx="1609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reference set</a:t>
            </a:r>
            <a:endParaRPr/>
          </a:p>
        </p:txBody>
      </p:sp>
      <p:sp>
        <p:nvSpPr>
          <p:cNvPr id="45" name="Rectangle 44"/>
          <p:cNvSpPr/>
          <p:nvPr/>
        </p:nvSpPr>
        <p:spPr bwMode="auto">
          <a:xfrm>
            <a:off x="6885320" y="1299593"/>
            <a:ext cx="1242505" cy="566656"/>
          </a:xfrm>
          <a:prstGeom prst="rect">
            <a:avLst/>
          </a:prstGeom>
          <a:solidFill>
            <a:srgbClr val="26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7" name="TextBox 56"/>
          <p:cNvSpPr txBox="1"/>
          <p:nvPr/>
        </p:nvSpPr>
        <p:spPr bwMode="auto">
          <a:xfrm>
            <a:off x="6975559" y="1299592"/>
            <a:ext cx="136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b="1">
                <a:solidFill>
                  <a:schemeClr val="bg1"/>
                </a:solidFill>
              </a:rPr>
              <a:t>fit models</a:t>
            </a:r>
            <a:endParaRPr/>
          </a:p>
        </p:txBody>
      </p:sp>
      <p:sp>
        <p:nvSpPr>
          <p:cNvPr id="60" name="Rectangle 59"/>
          <p:cNvSpPr/>
          <p:nvPr/>
        </p:nvSpPr>
        <p:spPr bwMode="auto">
          <a:xfrm>
            <a:off x="8499901" y="2187312"/>
            <a:ext cx="1162050" cy="733424"/>
          </a:xfrm>
          <a:prstGeom prst="rect">
            <a:avLst/>
          </a:prstGeom>
          <a:solidFill>
            <a:srgbClr val="26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1" name="TextBox 60"/>
          <p:cNvSpPr txBox="1"/>
          <p:nvPr/>
        </p:nvSpPr>
        <p:spPr bwMode="auto">
          <a:xfrm>
            <a:off x="9095417" y="3238500"/>
            <a:ext cx="870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b="1">
                <a:solidFill>
                  <a:schemeClr val="bg1"/>
                </a:solidFill>
              </a:rPr>
              <a:t>label</a:t>
            </a:r>
            <a:endParaRPr/>
          </a:p>
        </p:txBody>
      </p:sp>
      <p:sp>
        <p:nvSpPr>
          <p:cNvPr id="62" name="TextBox 61"/>
          <p:cNvSpPr txBox="1"/>
          <p:nvPr/>
        </p:nvSpPr>
        <p:spPr bwMode="auto">
          <a:xfrm>
            <a:off x="6748582" y="2268638"/>
            <a:ext cx="168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b="1">
                <a:solidFill>
                  <a:schemeClr val="bg1"/>
                </a:solidFill>
              </a:rPr>
              <a:t>identify “best” model</a:t>
            </a:r>
            <a:endParaRPr/>
          </a:p>
        </p:txBody>
      </p:sp>
      <p:cxnSp>
        <p:nvCxnSpPr>
          <p:cNvPr id="65" name="Straight Connector 64"/>
          <p:cNvCxnSpPr>
            <a:cxnSpLocks/>
            <a:stCxn id="31" idx="2"/>
          </p:cNvCxnSpPr>
          <p:nvPr/>
        </p:nvCxnSpPr>
        <p:spPr bwMode="auto">
          <a:xfrm>
            <a:off x="5705478" y="1073793"/>
            <a:ext cx="0" cy="456210"/>
          </a:xfrm>
          <a:prstGeom prst="line">
            <a:avLst/>
          </a:prstGeom>
          <a:ln w="38100">
            <a:solidFill>
              <a:srgbClr val="260F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cxnSpLocks/>
            <a:stCxn id="60" idx="3"/>
          </p:cNvCxnSpPr>
          <p:nvPr/>
        </p:nvCxnSpPr>
        <p:spPr bwMode="auto">
          <a:xfrm>
            <a:off x="9661951" y="2554025"/>
            <a:ext cx="329773" cy="8197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cxnSpLocks/>
            <a:endCxn id="45" idx="1"/>
          </p:cNvCxnSpPr>
          <p:nvPr/>
        </p:nvCxnSpPr>
        <p:spPr bwMode="auto">
          <a:xfrm>
            <a:off x="5714994" y="1582921"/>
            <a:ext cx="1170326" cy="0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cxnSpLocks/>
            <a:endCxn id="60" idx="1"/>
          </p:cNvCxnSpPr>
          <p:nvPr/>
        </p:nvCxnSpPr>
        <p:spPr bwMode="auto">
          <a:xfrm>
            <a:off x="8304041" y="2554024"/>
            <a:ext cx="195859" cy="1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 bwMode="auto">
          <a:xfrm>
            <a:off x="8637973" y="2268638"/>
            <a:ext cx="975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b="1">
                <a:solidFill>
                  <a:schemeClr val="bg1"/>
                </a:solidFill>
              </a:rPr>
              <a:t>output - labels</a:t>
            </a:r>
            <a:endParaRPr/>
          </a:p>
        </p:txBody>
      </p:sp>
      <p:cxnSp>
        <p:nvCxnSpPr>
          <p:cNvPr id="74" name="Straight Arrow Connector 73"/>
          <p:cNvCxnSpPr>
            <a:cxnSpLocks/>
            <a:stCxn id="45" idx="2"/>
            <a:endCxn id="39" idx="0"/>
          </p:cNvCxnSpPr>
          <p:nvPr/>
        </p:nvCxnSpPr>
        <p:spPr bwMode="auto">
          <a:xfrm>
            <a:off x="7506573" y="1866249"/>
            <a:ext cx="3744" cy="353518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 bwMode="auto">
          <a:xfrm>
            <a:off x="209549" y="695325"/>
            <a:ext cx="1685925" cy="1238250"/>
          </a:xfrm>
          <a:prstGeom prst="ellipse">
            <a:avLst/>
          </a:prstGeom>
          <a:solidFill>
            <a:srgbClr val="26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TextBox 4"/>
          <p:cNvSpPr txBox="1"/>
          <p:nvPr/>
        </p:nvSpPr>
        <p:spPr bwMode="auto">
          <a:xfrm>
            <a:off x="423861" y="1129784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b="1">
                <a:solidFill>
                  <a:schemeClr val="bg1"/>
                </a:solidFill>
              </a:rPr>
              <a:t>population</a:t>
            </a:r>
            <a:endParaRPr/>
          </a:p>
        </p:txBody>
      </p:sp>
      <p:sp>
        <p:nvSpPr>
          <p:cNvPr id="6" name="Rectangle 5"/>
          <p:cNvSpPr/>
          <p:nvPr/>
        </p:nvSpPr>
        <p:spPr bwMode="auto">
          <a:xfrm>
            <a:off x="2700336" y="981075"/>
            <a:ext cx="1352550" cy="666750"/>
          </a:xfrm>
          <a:prstGeom prst="rect">
            <a:avLst/>
          </a:prstGeom>
          <a:solidFill>
            <a:srgbClr val="26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TextBox 6"/>
          <p:cNvSpPr txBox="1"/>
          <p:nvPr/>
        </p:nvSpPr>
        <p:spPr bwMode="auto">
          <a:xfrm>
            <a:off x="2905125" y="981075"/>
            <a:ext cx="1076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b="1">
                <a:solidFill>
                  <a:schemeClr val="bg1"/>
                </a:solidFill>
              </a:rPr>
              <a:t>observed sample</a:t>
            </a:r>
            <a:endParaRPr/>
          </a:p>
        </p:txBody>
      </p:sp>
      <p:sp>
        <p:nvSpPr>
          <p:cNvPr id="8" name="Rectangle 7"/>
          <p:cNvSpPr/>
          <p:nvPr/>
        </p:nvSpPr>
        <p:spPr bwMode="auto">
          <a:xfrm>
            <a:off x="2700336" y="2224085"/>
            <a:ext cx="1352550" cy="6762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TextBox 8"/>
          <p:cNvSpPr txBox="1"/>
          <p:nvPr/>
        </p:nvSpPr>
        <p:spPr bwMode="auto">
          <a:xfrm>
            <a:off x="2767012" y="2254029"/>
            <a:ext cx="1352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b="1"/>
              <a:t>simulated time series</a:t>
            </a:r>
            <a:endParaRPr/>
          </a:p>
        </p:txBody>
      </p:sp>
      <p:cxnSp>
        <p:nvCxnSpPr>
          <p:cNvPr id="11" name="Straight Arrow Connector 10"/>
          <p:cNvCxnSpPr>
            <a:cxnSpLocks/>
            <a:stCxn id="4" idx="6"/>
            <a:endCxn id="6" idx="1"/>
          </p:cNvCxnSpPr>
          <p:nvPr/>
        </p:nvCxnSpPr>
        <p:spPr bwMode="auto">
          <a:xfrm>
            <a:off x="1895474" y="1314450"/>
            <a:ext cx="804863" cy="0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</p:cNvCxnSpPr>
          <p:nvPr/>
        </p:nvCxnSpPr>
        <p:spPr bwMode="auto">
          <a:xfrm>
            <a:off x="3319462" y="1647825"/>
            <a:ext cx="0" cy="576260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 bwMode="auto">
          <a:xfrm>
            <a:off x="2409825" y="542925"/>
            <a:ext cx="1981200" cy="2771775"/>
          </a:xfrm>
          <a:prstGeom prst="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9" name="Straight Connector 18"/>
          <p:cNvCxnSpPr>
            <a:cxnSpLocks/>
          </p:cNvCxnSpPr>
          <p:nvPr/>
        </p:nvCxnSpPr>
        <p:spPr bwMode="auto">
          <a:xfrm flipV="1">
            <a:off x="4387023" y="1696965"/>
            <a:ext cx="419100" cy="1"/>
          </a:xfrm>
          <a:prstGeom prst="line">
            <a:avLst/>
          </a:prstGeom>
          <a:ln w="38100">
            <a:solidFill>
              <a:srgbClr val="260F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 bwMode="auto">
          <a:xfrm>
            <a:off x="4788691" y="758683"/>
            <a:ext cx="331171" cy="1833121"/>
            <a:chOff x="4795835" y="1058344"/>
            <a:chExt cx="271464" cy="1763436"/>
          </a:xfrm>
        </p:grpSpPr>
        <p:cxnSp>
          <p:nvCxnSpPr>
            <p:cNvPr id="17" name="Straight Connector 16"/>
            <p:cNvCxnSpPr>
              <a:cxnSpLocks/>
            </p:cNvCxnSpPr>
            <p:nvPr/>
          </p:nvCxnSpPr>
          <p:spPr bwMode="auto">
            <a:xfrm>
              <a:off x="4810124" y="1058344"/>
              <a:ext cx="0" cy="1763436"/>
            </a:xfrm>
            <a:prstGeom prst="line">
              <a:avLst/>
            </a:prstGeom>
            <a:ln w="38100">
              <a:solidFill>
                <a:srgbClr val="260F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cxnSpLocks/>
            </p:cNvCxnSpPr>
            <p:nvPr/>
          </p:nvCxnSpPr>
          <p:spPr bwMode="auto">
            <a:xfrm>
              <a:off x="4795835" y="1058344"/>
              <a:ext cx="257175" cy="0"/>
            </a:xfrm>
            <a:prstGeom prst="straightConnector1">
              <a:avLst/>
            </a:prstGeom>
            <a:ln w="38100">
              <a:solidFill>
                <a:srgbClr val="260FA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cxnSpLocks/>
            </p:cNvCxnSpPr>
            <p:nvPr/>
          </p:nvCxnSpPr>
          <p:spPr bwMode="auto">
            <a:xfrm>
              <a:off x="4810124" y="2805110"/>
              <a:ext cx="257175" cy="0"/>
            </a:xfrm>
            <a:prstGeom prst="straightConnector1">
              <a:avLst/>
            </a:prstGeom>
            <a:ln w="38100">
              <a:solidFill>
                <a:srgbClr val="260FA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28"/>
          <p:cNvSpPr/>
          <p:nvPr/>
        </p:nvSpPr>
        <p:spPr bwMode="auto">
          <a:xfrm>
            <a:off x="5060154" y="401497"/>
            <a:ext cx="1233490" cy="714375"/>
          </a:xfrm>
          <a:prstGeom prst="rect">
            <a:avLst/>
          </a:prstGeom>
          <a:solidFill>
            <a:srgbClr val="26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" name="Rectangle 29"/>
          <p:cNvSpPr/>
          <p:nvPr/>
        </p:nvSpPr>
        <p:spPr bwMode="auto">
          <a:xfrm>
            <a:off x="5111285" y="2195921"/>
            <a:ext cx="1219200" cy="733424"/>
          </a:xfrm>
          <a:prstGeom prst="rect">
            <a:avLst/>
          </a:prstGeom>
          <a:solidFill>
            <a:srgbClr val="26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" name="TextBox 30"/>
          <p:cNvSpPr txBox="1"/>
          <p:nvPr/>
        </p:nvSpPr>
        <p:spPr bwMode="auto">
          <a:xfrm>
            <a:off x="5214940" y="427462"/>
            <a:ext cx="981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b="1">
                <a:solidFill>
                  <a:schemeClr val="bg1"/>
                </a:solidFill>
              </a:rPr>
              <a:t>training period</a:t>
            </a:r>
            <a:endParaRPr/>
          </a:p>
        </p:txBody>
      </p:sp>
      <p:sp>
        <p:nvSpPr>
          <p:cNvPr id="32" name="TextBox 31"/>
          <p:cNvSpPr txBox="1"/>
          <p:nvPr/>
        </p:nvSpPr>
        <p:spPr bwMode="auto">
          <a:xfrm>
            <a:off x="5256624" y="2244602"/>
            <a:ext cx="981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b="1">
                <a:solidFill>
                  <a:schemeClr val="bg1"/>
                </a:solidFill>
              </a:rPr>
              <a:t>test period</a:t>
            </a:r>
            <a:endParaRPr/>
          </a:p>
        </p:txBody>
      </p:sp>
      <p:cxnSp>
        <p:nvCxnSpPr>
          <p:cNvPr id="34" name="Straight Arrow Connector 33"/>
          <p:cNvCxnSpPr>
            <a:cxnSpLocks/>
            <a:stCxn id="29" idx="3"/>
          </p:cNvCxnSpPr>
          <p:nvPr/>
        </p:nvCxnSpPr>
        <p:spPr bwMode="auto">
          <a:xfrm flipV="1">
            <a:off x="6293644" y="758684"/>
            <a:ext cx="619125" cy="1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 bwMode="auto">
          <a:xfrm>
            <a:off x="6905625" y="428076"/>
            <a:ext cx="1190625" cy="714375"/>
          </a:xfrm>
          <a:prstGeom prst="rect">
            <a:avLst/>
          </a:prstGeom>
          <a:solidFill>
            <a:srgbClr val="26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" name="TextBox 35"/>
          <p:cNvSpPr txBox="1"/>
          <p:nvPr/>
        </p:nvSpPr>
        <p:spPr bwMode="auto">
          <a:xfrm flipH="0" flipV="0">
            <a:off x="6912768" y="465205"/>
            <a:ext cx="1238591" cy="640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b="1">
                <a:solidFill>
                  <a:schemeClr val="bg1"/>
                </a:solidFill>
              </a:rPr>
              <a:t>feature calculation</a:t>
            </a:r>
            <a:endParaRPr/>
          </a:p>
        </p:txBody>
      </p:sp>
      <p:cxnSp>
        <p:nvCxnSpPr>
          <p:cNvPr id="38" name="Straight Arrow Connector 37"/>
          <p:cNvCxnSpPr>
            <a:cxnSpLocks/>
            <a:stCxn id="30" idx="3"/>
          </p:cNvCxnSpPr>
          <p:nvPr/>
        </p:nvCxnSpPr>
        <p:spPr bwMode="auto">
          <a:xfrm flipV="1">
            <a:off x="6330486" y="2554025"/>
            <a:ext cx="348119" cy="8609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 bwMode="auto">
          <a:xfrm>
            <a:off x="6716592" y="2219767"/>
            <a:ext cx="1587449" cy="727684"/>
          </a:xfrm>
          <a:prstGeom prst="rect">
            <a:avLst/>
          </a:prstGeom>
          <a:solidFill>
            <a:srgbClr val="26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1" name="Oval 40"/>
          <p:cNvSpPr/>
          <p:nvPr/>
        </p:nvSpPr>
        <p:spPr bwMode="auto">
          <a:xfrm>
            <a:off x="9791699" y="827084"/>
            <a:ext cx="1885950" cy="1982811"/>
          </a:xfrm>
          <a:prstGeom prst="ellipse">
            <a:avLst/>
          </a:prstGeom>
          <a:solidFill>
            <a:srgbClr val="26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2" name="TextBox 41"/>
          <p:cNvSpPr txBox="1"/>
          <p:nvPr/>
        </p:nvSpPr>
        <p:spPr bwMode="auto">
          <a:xfrm>
            <a:off x="10013514" y="1328211"/>
            <a:ext cx="15305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b="1">
                <a:solidFill>
                  <a:schemeClr val="bg1"/>
                </a:solidFill>
              </a:rPr>
              <a:t>train a classification algorithm</a:t>
            </a:r>
            <a:endParaRPr/>
          </a:p>
        </p:txBody>
      </p:sp>
      <p:cxnSp>
        <p:nvCxnSpPr>
          <p:cNvPr id="44" name="Straight Arrow Connector 43"/>
          <p:cNvCxnSpPr>
            <a:cxnSpLocks/>
          </p:cNvCxnSpPr>
          <p:nvPr/>
        </p:nvCxnSpPr>
        <p:spPr bwMode="auto">
          <a:xfrm flipV="1">
            <a:off x="8127829" y="719929"/>
            <a:ext cx="2308258" cy="18319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cxnSpLocks/>
          </p:cNvCxnSpPr>
          <p:nvPr/>
        </p:nvCxnSpPr>
        <p:spPr bwMode="auto">
          <a:xfrm>
            <a:off x="10775413" y="2898733"/>
            <a:ext cx="0" cy="1000882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owchart: Decision 49"/>
          <p:cNvSpPr/>
          <p:nvPr/>
        </p:nvSpPr>
        <p:spPr bwMode="auto">
          <a:xfrm>
            <a:off x="9791699" y="3910013"/>
            <a:ext cx="1962150" cy="1895474"/>
          </a:xfrm>
          <a:prstGeom prst="flowChartDecision">
            <a:avLst/>
          </a:prstGeom>
          <a:solidFill>
            <a:srgbClr val="26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2" name="TextBox 51"/>
          <p:cNvSpPr txBox="1"/>
          <p:nvPr/>
        </p:nvSpPr>
        <p:spPr bwMode="auto">
          <a:xfrm>
            <a:off x="10301287" y="4318038"/>
            <a:ext cx="11906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b="1">
                <a:solidFill>
                  <a:schemeClr val="bg1"/>
                </a:solidFill>
              </a:rPr>
              <a:t>random forest classifier</a:t>
            </a:r>
            <a:endParaRPr/>
          </a:p>
        </p:txBody>
      </p:sp>
      <p:sp>
        <p:nvSpPr>
          <p:cNvPr id="2" name="Rectangle 1"/>
          <p:cNvSpPr/>
          <p:nvPr/>
        </p:nvSpPr>
        <p:spPr bwMode="auto">
          <a:xfrm>
            <a:off x="316704" y="4543425"/>
            <a:ext cx="1471613" cy="73788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TextBox 2"/>
          <p:cNvSpPr txBox="1"/>
          <p:nvPr/>
        </p:nvSpPr>
        <p:spPr bwMode="auto">
          <a:xfrm>
            <a:off x="502442" y="4595037"/>
            <a:ext cx="1100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b="1">
                <a:solidFill>
                  <a:schemeClr val="bg1"/>
                </a:solidFill>
              </a:rPr>
              <a:t>new time series</a:t>
            </a:r>
            <a:endParaRPr/>
          </a:p>
        </p:txBody>
      </p:sp>
      <p:cxnSp>
        <p:nvCxnSpPr>
          <p:cNvPr id="12" name="Straight Arrow Connector 11"/>
          <p:cNvCxnSpPr>
            <a:cxnSpLocks/>
            <a:stCxn id="4" idx="4"/>
          </p:cNvCxnSpPr>
          <p:nvPr/>
        </p:nvCxnSpPr>
        <p:spPr bwMode="auto">
          <a:xfrm flipH="1">
            <a:off x="1052511" y="1933575"/>
            <a:ext cx="1" cy="26098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 bwMode="auto">
          <a:xfrm>
            <a:off x="4488650" y="4503479"/>
            <a:ext cx="1471613" cy="73788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TextBox 13"/>
          <p:cNvSpPr txBox="1"/>
          <p:nvPr/>
        </p:nvSpPr>
        <p:spPr bwMode="auto">
          <a:xfrm>
            <a:off x="4641070" y="4557583"/>
            <a:ext cx="1231897" cy="640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b="1">
                <a:solidFill>
                  <a:schemeClr val="bg1"/>
                </a:solidFill>
              </a:rPr>
              <a:t>feature calculation</a:t>
            </a:r>
            <a:endParaRPr/>
          </a:p>
        </p:txBody>
      </p:sp>
      <p:cxnSp>
        <p:nvCxnSpPr>
          <p:cNvPr id="18" name="Straight Arrow Connector 17"/>
          <p:cNvCxnSpPr>
            <a:cxnSpLocks/>
            <a:stCxn id="2" idx="3"/>
            <a:endCxn id="37" idx="1"/>
          </p:cNvCxnSpPr>
          <p:nvPr/>
        </p:nvCxnSpPr>
        <p:spPr bwMode="auto">
          <a:xfrm flipV="1">
            <a:off x="1788317" y="4872424"/>
            <a:ext cx="2700333" cy="399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  <a:stCxn id="37" idx="3"/>
            <a:endCxn id="50" idx="1"/>
          </p:cNvCxnSpPr>
          <p:nvPr/>
        </p:nvCxnSpPr>
        <p:spPr bwMode="auto">
          <a:xfrm flipV="1">
            <a:off x="5960263" y="4857751"/>
            <a:ext cx="3831436" cy="1467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cxnSpLocks/>
            <a:stCxn id="50" idx="2"/>
          </p:cNvCxnSpPr>
          <p:nvPr/>
        </p:nvCxnSpPr>
        <p:spPr bwMode="auto">
          <a:xfrm>
            <a:off x="10772774" y="5805488"/>
            <a:ext cx="0" cy="4048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 bwMode="auto">
          <a:xfrm>
            <a:off x="9925049" y="6210301"/>
            <a:ext cx="1485900" cy="54292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3" name="TextBox 32"/>
          <p:cNvSpPr txBox="1"/>
          <p:nvPr/>
        </p:nvSpPr>
        <p:spPr bwMode="auto">
          <a:xfrm>
            <a:off x="9991724" y="6174123"/>
            <a:ext cx="1352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b="1">
                <a:solidFill>
                  <a:schemeClr val="bg1"/>
                </a:solidFill>
              </a:rPr>
              <a:t>forecasting method</a:t>
            </a:r>
            <a:endParaRPr/>
          </a:p>
        </p:txBody>
      </p:sp>
      <p:sp>
        <p:nvSpPr>
          <p:cNvPr id="10" name="TextBox 9"/>
          <p:cNvSpPr txBox="1"/>
          <p:nvPr/>
        </p:nvSpPr>
        <p:spPr bwMode="auto">
          <a:xfrm>
            <a:off x="2595565" y="223668"/>
            <a:ext cx="1609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reference set</a:t>
            </a:r>
            <a:endParaRPr/>
          </a:p>
        </p:txBody>
      </p:sp>
      <p:sp>
        <p:nvSpPr>
          <p:cNvPr id="45" name="Rectangle 44"/>
          <p:cNvSpPr/>
          <p:nvPr/>
        </p:nvSpPr>
        <p:spPr bwMode="auto">
          <a:xfrm>
            <a:off x="6885320" y="1299593"/>
            <a:ext cx="1242505" cy="566656"/>
          </a:xfrm>
          <a:prstGeom prst="rect">
            <a:avLst/>
          </a:prstGeom>
          <a:solidFill>
            <a:srgbClr val="26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7" name="TextBox 56"/>
          <p:cNvSpPr txBox="1"/>
          <p:nvPr/>
        </p:nvSpPr>
        <p:spPr bwMode="auto">
          <a:xfrm>
            <a:off x="6975559" y="1299592"/>
            <a:ext cx="136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b="1">
                <a:solidFill>
                  <a:schemeClr val="bg1"/>
                </a:solidFill>
              </a:rPr>
              <a:t>fit models</a:t>
            </a:r>
            <a:endParaRPr/>
          </a:p>
        </p:txBody>
      </p:sp>
      <p:sp>
        <p:nvSpPr>
          <p:cNvPr id="60" name="Rectangle 59"/>
          <p:cNvSpPr/>
          <p:nvPr/>
        </p:nvSpPr>
        <p:spPr bwMode="auto">
          <a:xfrm>
            <a:off x="8499901" y="2187312"/>
            <a:ext cx="1162050" cy="733424"/>
          </a:xfrm>
          <a:prstGeom prst="rect">
            <a:avLst/>
          </a:prstGeom>
          <a:solidFill>
            <a:srgbClr val="26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1" name="TextBox 60"/>
          <p:cNvSpPr txBox="1"/>
          <p:nvPr/>
        </p:nvSpPr>
        <p:spPr bwMode="auto">
          <a:xfrm>
            <a:off x="9095417" y="3238500"/>
            <a:ext cx="870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b="1">
                <a:solidFill>
                  <a:schemeClr val="bg1"/>
                </a:solidFill>
              </a:rPr>
              <a:t>label</a:t>
            </a:r>
            <a:endParaRPr/>
          </a:p>
        </p:txBody>
      </p:sp>
      <p:sp>
        <p:nvSpPr>
          <p:cNvPr id="62" name="TextBox 61"/>
          <p:cNvSpPr txBox="1"/>
          <p:nvPr/>
        </p:nvSpPr>
        <p:spPr bwMode="auto">
          <a:xfrm>
            <a:off x="6748582" y="2268638"/>
            <a:ext cx="168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b="1">
                <a:solidFill>
                  <a:schemeClr val="bg1"/>
                </a:solidFill>
              </a:rPr>
              <a:t>identify “best” model</a:t>
            </a:r>
            <a:endParaRPr/>
          </a:p>
        </p:txBody>
      </p:sp>
      <p:cxnSp>
        <p:nvCxnSpPr>
          <p:cNvPr id="65" name="Straight Connector 64"/>
          <p:cNvCxnSpPr>
            <a:cxnSpLocks/>
            <a:stCxn id="31" idx="2"/>
          </p:cNvCxnSpPr>
          <p:nvPr/>
        </p:nvCxnSpPr>
        <p:spPr bwMode="auto">
          <a:xfrm>
            <a:off x="5705478" y="1073793"/>
            <a:ext cx="0" cy="456210"/>
          </a:xfrm>
          <a:prstGeom prst="line">
            <a:avLst/>
          </a:prstGeom>
          <a:ln w="38100">
            <a:solidFill>
              <a:srgbClr val="260F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cxnSpLocks/>
            <a:stCxn id="60" idx="3"/>
          </p:cNvCxnSpPr>
          <p:nvPr/>
        </p:nvCxnSpPr>
        <p:spPr bwMode="auto">
          <a:xfrm>
            <a:off x="9661951" y="2554025"/>
            <a:ext cx="329773" cy="8197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cxnSpLocks/>
            <a:endCxn id="45" idx="1"/>
          </p:cNvCxnSpPr>
          <p:nvPr/>
        </p:nvCxnSpPr>
        <p:spPr bwMode="auto">
          <a:xfrm>
            <a:off x="5714994" y="1582921"/>
            <a:ext cx="1170326" cy="0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cxnSpLocks/>
            <a:endCxn id="60" idx="1"/>
          </p:cNvCxnSpPr>
          <p:nvPr/>
        </p:nvCxnSpPr>
        <p:spPr bwMode="auto">
          <a:xfrm>
            <a:off x="8304041" y="2554024"/>
            <a:ext cx="195859" cy="1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 bwMode="auto">
          <a:xfrm>
            <a:off x="8637973" y="2268638"/>
            <a:ext cx="975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b="1">
                <a:solidFill>
                  <a:schemeClr val="bg1"/>
                </a:solidFill>
              </a:rPr>
              <a:t>output - labels</a:t>
            </a:r>
            <a:endParaRPr/>
          </a:p>
        </p:txBody>
      </p:sp>
      <p:cxnSp>
        <p:nvCxnSpPr>
          <p:cNvPr id="74" name="Straight Arrow Connector 73"/>
          <p:cNvCxnSpPr>
            <a:cxnSpLocks/>
            <a:stCxn id="45" idx="2"/>
            <a:endCxn id="39" idx="0"/>
          </p:cNvCxnSpPr>
          <p:nvPr/>
        </p:nvCxnSpPr>
        <p:spPr bwMode="auto">
          <a:xfrm>
            <a:off x="7506573" y="1866249"/>
            <a:ext cx="3744" cy="353518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0" y="762000"/>
            <a:ext cx="7591425" cy="4555209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 bwMode="auto">
          <a:xfrm>
            <a:off x="7315200" y="3524435"/>
            <a:ext cx="596144" cy="1020932"/>
            <a:chOff x="7322738" y="3524435"/>
            <a:chExt cx="596144" cy="1020932"/>
          </a:xfrm>
        </p:grpSpPr>
        <p:cxnSp>
          <p:nvCxnSpPr>
            <p:cNvPr id="6" name="Straight Connector 5"/>
            <p:cNvCxnSpPr>
              <a:cxnSpLocks/>
            </p:cNvCxnSpPr>
            <p:nvPr/>
          </p:nvCxnSpPr>
          <p:spPr bwMode="auto">
            <a:xfrm>
              <a:off x="7322738" y="3989680"/>
              <a:ext cx="268687" cy="0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cxnSpLocks/>
            </p:cNvCxnSpPr>
            <p:nvPr/>
          </p:nvCxnSpPr>
          <p:spPr bwMode="auto">
            <a:xfrm>
              <a:off x="7591425" y="3524435"/>
              <a:ext cx="0" cy="1020932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cxnSpLocks/>
            </p:cNvCxnSpPr>
            <p:nvPr/>
          </p:nvCxnSpPr>
          <p:spPr bwMode="auto">
            <a:xfrm>
              <a:off x="7591425" y="3524435"/>
              <a:ext cx="327457" cy="0"/>
            </a:xfrm>
            <a:prstGeom prst="straightConnector1">
              <a:avLst/>
            </a:prstGeom>
            <a:ln w="381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cxnSpLocks/>
            </p:cNvCxnSpPr>
            <p:nvPr/>
          </p:nvCxnSpPr>
          <p:spPr bwMode="auto">
            <a:xfrm>
              <a:off x="7591425" y="4545367"/>
              <a:ext cx="327457" cy="0"/>
            </a:xfrm>
            <a:prstGeom prst="straightConnector1">
              <a:avLst/>
            </a:prstGeom>
            <a:ln w="381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ectangle 17"/>
          <p:cNvSpPr/>
          <p:nvPr/>
        </p:nvSpPr>
        <p:spPr bwMode="auto">
          <a:xfrm>
            <a:off x="7911344" y="3302493"/>
            <a:ext cx="824283" cy="541533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8948204" y="3302492"/>
            <a:ext cx="824283" cy="541533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10092406" y="3333565"/>
            <a:ext cx="824283" cy="541533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" name="Rectangle 20"/>
          <p:cNvSpPr/>
          <p:nvPr/>
        </p:nvSpPr>
        <p:spPr bwMode="auto">
          <a:xfrm>
            <a:off x="7911343" y="4274601"/>
            <a:ext cx="1570008" cy="738664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10067006" y="4283756"/>
            <a:ext cx="1144201" cy="1264221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24" name="Straight Arrow Connector 23"/>
          <p:cNvCxnSpPr>
            <a:cxnSpLocks/>
          </p:cNvCxnSpPr>
          <p:nvPr/>
        </p:nvCxnSpPr>
        <p:spPr bwMode="auto">
          <a:xfrm flipV="1">
            <a:off x="8735627" y="3524435"/>
            <a:ext cx="212577" cy="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cxnSpLocks/>
          </p:cNvCxnSpPr>
          <p:nvPr/>
        </p:nvCxnSpPr>
        <p:spPr bwMode="auto">
          <a:xfrm>
            <a:off x="9772487" y="3524435"/>
            <a:ext cx="319919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cxnSpLocks/>
          </p:cNvCxnSpPr>
          <p:nvPr/>
        </p:nvCxnSpPr>
        <p:spPr bwMode="auto">
          <a:xfrm flipV="1">
            <a:off x="9461768" y="4594190"/>
            <a:ext cx="611055" cy="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 bwMode="auto">
          <a:xfrm>
            <a:off x="4643022" y="464598"/>
            <a:ext cx="5789694" cy="594803"/>
            <a:chOff x="4643022" y="464598"/>
            <a:chExt cx="5789694" cy="594803"/>
          </a:xfrm>
        </p:grpSpPr>
        <p:cxnSp>
          <p:nvCxnSpPr>
            <p:cNvPr id="32" name="Straight Connector 31"/>
            <p:cNvCxnSpPr>
              <a:cxnSpLocks/>
            </p:cNvCxnSpPr>
            <p:nvPr/>
          </p:nvCxnSpPr>
          <p:spPr bwMode="auto">
            <a:xfrm>
              <a:off x="4643022" y="464598"/>
              <a:ext cx="0" cy="594803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cxnSpLocks/>
            </p:cNvCxnSpPr>
            <p:nvPr/>
          </p:nvCxnSpPr>
          <p:spPr bwMode="auto">
            <a:xfrm>
              <a:off x="4643022" y="464598"/>
              <a:ext cx="5789694" cy="0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Straight Arrow Connector 36"/>
          <p:cNvCxnSpPr>
            <a:cxnSpLocks/>
          </p:cNvCxnSpPr>
          <p:nvPr/>
        </p:nvCxnSpPr>
        <p:spPr bwMode="auto">
          <a:xfrm>
            <a:off x="10432716" y="464598"/>
            <a:ext cx="0" cy="698377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 bwMode="auto">
          <a:xfrm>
            <a:off x="9772487" y="1162975"/>
            <a:ext cx="1413322" cy="92327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3" name="TextBox 52"/>
          <p:cNvSpPr txBox="1"/>
          <p:nvPr/>
        </p:nvSpPr>
        <p:spPr bwMode="auto">
          <a:xfrm>
            <a:off x="8030078" y="3333565"/>
            <a:ext cx="77126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b="1"/>
              <a:t>OOB sample</a:t>
            </a:r>
            <a:endParaRPr/>
          </a:p>
        </p:txBody>
      </p:sp>
      <p:sp>
        <p:nvSpPr>
          <p:cNvPr id="54" name="TextBox 53"/>
          <p:cNvSpPr txBox="1"/>
          <p:nvPr/>
        </p:nvSpPr>
        <p:spPr bwMode="auto">
          <a:xfrm>
            <a:off x="9001227" y="3329120"/>
            <a:ext cx="771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b="1"/>
              <a:t>vote matrix</a:t>
            </a:r>
            <a:endParaRPr/>
          </a:p>
        </p:txBody>
      </p:sp>
      <p:sp>
        <p:nvSpPr>
          <p:cNvPr id="55" name="TextBox 54"/>
          <p:cNvSpPr txBox="1"/>
          <p:nvPr/>
        </p:nvSpPr>
        <p:spPr bwMode="auto">
          <a:xfrm>
            <a:off x="10038329" y="3342425"/>
            <a:ext cx="9324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200" b="1"/>
              <a:t>OOB predictions</a:t>
            </a:r>
            <a:endParaRPr/>
          </a:p>
        </p:txBody>
      </p:sp>
      <p:cxnSp>
        <p:nvCxnSpPr>
          <p:cNvPr id="57" name="Straight Arrow Connector 56"/>
          <p:cNvCxnSpPr>
            <a:cxnSpLocks/>
            <a:stCxn id="55" idx="0"/>
            <a:endCxn id="39" idx="2"/>
          </p:cNvCxnSpPr>
          <p:nvPr/>
        </p:nvCxnSpPr>
        <p:spPr bwMode="auto">
          <a:xfrm flipH="1" flipV="1">
            <a:off x="10479148" y="2086252"/>
            <a:ext cx="25400" cy="1256173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 bwMode="auto">
          <a:xfrm>
            <a:off x="7903806" y="4283756"/>
            <a:ext cx="15065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400" b="1"/>
              <a:t>machine learning interpretability tools </a:t>
            </a:r>
            <a:endParaRPr/>
          </a:p>
        </p:txBody>
      </p:sp>
      <p:sp>
        <p:nvSpPr>
          <p:cNvPr id="67" name="TextBox 66"/>
          <p:cNvSpPr txBox="1"/>
          <p:nvPr/>
        </p:nvSpPr>
        <p:spPr bwMode="auto">
          <a:xfrm>
            <a:off x="9797886" y="1310023"/>
            <a:ext cx="1413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400" b="1"/>
              <a:t>2-d visualization</a:t>
            </a:r>
            <a:endParaRPr/>
          </a:p>
          <a:p>
            <a:pPr algn="ctr">
              <a:defRPr/>
            </a:pPr>
            <a:r>
              <a:rPr lang="en-US" sz="1400" b="1"/>
              <a:t>using PCA</a:t>
            </a:r>
            <a:endParaRPr/>
          </a:p>
        </p:txBody>
      </p:sp>
      <p:sp>
        <p:nvSpPr>
          <p:cNvPr id="68" name="TextBox 67"/>
          <p:cNvSpPr txBox="1"/>
          <p:nvPr/>
        </p:nvSpPr>
        <p:spPr bwMode="auto">
          <a:xfrm>
            <a:off x="10092406" y="4331090"/>
            <a:ext cx="114420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b="1"/>
              <a:t>- feature importance</a:t>
            </a:r>
            <a:endParaRPr/>
          </a:p>
          <a:p>
            <a:pPr>
              <a:defRPr/>
            </a:pPr>
            <a:r>
              <a:rPr lang="en-US" sz="1400" b="1"/>
              <a:t>- partial dependence plots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ONLYOFFICE/7.2.1.36</Application>
  <DocSecurity>0</DocSecurity>
  <PresentationFormat>Widescreen</PresentationFormat>
  <Paragraphs>0</Paragraphs>
  <Slides>4</Slides>
  <Notes>4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Theme 1</vt:lpstr>
      <vt:lpstr>Slide 1</vt:lpstr>
      <vt:lpstr>Slide 2</vt:lpstr>
      <vt:lpstr>Slide 3</vt:lpstr>
      <vt:lpstr>Slide 4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Thiyanga Talagala</dc:creator>
  <cp:keywords/>
  <dc:description/>
  <dc:identifier/>
  <dc:language/>
  <cp:lastModifiedBy/>
  <cp:revision>10</cp:revision>
  <dcterms:created xsi:type="dcterms:W3CDTF">2019-04-29T03:23:58Z</dcterms:created>
  <dcterms:modified xsi:type="dcterms:W3CDTF">2022-12-05T01:14:11Z</dcterms:modified>
  <cp:category/>
  <cp:contentStatus/>
  <cp:version/>
</cp:coreProperties>
</file>