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13" r:id="rId3"/>
    <p:sldId id="316" r:id="rId4"/>
    <p:sldId id="317" r:id="rId5"/>
    <p:sldId id="319" r:id="rId6"/>
    <p:sldId id="321" r:id="rId7"/>
    <p:sldId id="322" r:id="rId8"/>
    <p:sldId id="323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20" r:id="rId18"/>
    <p:sldId id="333" r:id="rId19"/>
    <p:sldId id="334" r:id="rId20"/>
    <p:sldId id="336" r:id="rId21"/>
    <p:sldId id="335" r:id="rId22"/>
    <p:sldId id="309" r:id="rId23"/>
    <p:sldId id="310" r:id="rId24"/>
    <p:sldId id="311" r:id="rId25"/>
    <p:sldId id="308" r:id="rId26"/>
    <p:sldId id="302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80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1D71-5BD3-4FEE-923D-F47B9675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1FA5-0D95-4F9F-87D3-1E450407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3218-F354-4F61-B74C-F7CB8CB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4AC8-9D0F-4B98-A691-6FDBA792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0161-CEC4-4DED-AAB8-077EA4E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10C0-F247-416E-B525-02A87514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A19A-E72C-440F-B159-17DA53EC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95A6-7208-46D6-9FA9-702898E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013E-D9BB-4C81-B568-FAEE6B23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4D2C-81B2-412B-BE33-436022D6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6DC1-0D51-4666-96A2-72BD80877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9A2BF-2A37-4F75-B7F1-568FDA47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0887-38FF-4C91-A9F6-4FE024E0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2E2C-036F-4B5A-8BAB-F5BEABD2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9A45-F4E4-43E1-B730-D39819CC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23D-F71F-4463-913A-165889BD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A42A-EB5C-4C31-8426-5B419005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648B-EFEC-42E8-8E33-388E5F2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9B59-005C-464F-9D1B-6D2787E2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4ED5-7F24-4667-88C9-B714EEE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8A21-2C26-4105-804D-0662A3A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76F4-9342-468B-816B-F8FEEF80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469E-783F-42BE-A5FF-2DD099A7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5353-22F7-4E7A-922D-CBE51BB8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6771-5467-4C73-B36D-A0761C2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F9CC-1244-4DEE-82AC-B786C5B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6E7-D1B6-464F-BCD8-F178B495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8F59-94E0-431D-B04A-C5120629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B2D7-DBF7-4062-89EB-D230DFF9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A570-8E0B-4CF0-A86B-C16A55E8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A392-9732-4C30-9DC2-8600E25E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C6EC-ED7A-4A9D-8583-543AF407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84A0-A9D2-42BD-A706-76F577CF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CDFC-229F-4E2A-AB32-D44E53DC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22C45-A66C-40F3-A12B-BDAC1E057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6713-57C7-4A62-A88F-522476BCF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57433-DEB2-4565-8902-8D55A49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BD346-5820-418F-BBD1-0E49358D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17F79-A6D1-4AD8-98A8-943F53D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A834-7028-42E6-82E6-E59D47CD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71F96-F885-44B2-B134-B4F6E90B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8FB00-EEE9-4C96-9483-6FDAEB8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4F2CC-6425-43D2-B95F-B3F6620B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2FB28-315D-4C0B-9C9A-B0DFAE0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8A863-CB94-498F-B79D-18567BE5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CC87-E7A9-4BBA-B287-82CCBDA9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B1A1-D9CF-42B7-9477-64CA99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9C95-6833-4025-8776-0E2B12D8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19C2-E71F-4974-B5F2-01263BE4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A669-D5CA-4C00-A669-2CB7903D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6D70-29BD-473B-B020-315B72A1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76E5-9806-4EE9-A7F2-2B617731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4A9-885E-46F2-AE6B-B919E9A7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7E66-FC09-4BCB-901A-A8A74BFA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6091-84E8-4EEE-985A-C1D862C9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0B2DC-9A1C-4E26-8E93-F6B665D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3358-8FDE-435F-91BA-9DF31B39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B4EE-7714-42E0-A783-07450BB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8BEC5-CFD3-47BA-8A5E-8FAEBB8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7910-BB70-4C65-BC70-D133760F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0E0C-D1FF-4342-846F-8222C9D85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DFD1-AD34-4F35-83EF-D8841989926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3685-341F-43E9-9D78-8349B2F2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336D-C59B-4339-B99D-5A28C4E97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575654" y="2208279"/>
            <a:ext cx="9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345680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38396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41456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7464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53551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5229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6040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111468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3980"/>
              </p:ext>
            </p:extLst>
          </p:nvPr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375167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</p:spTree>
    <p:extLst>
      <p:ext uri="{BB962C8B-B14F-4D97-AF65-F5344CB8AC3E}">
        <p14:creationId xmlns:p14="http://schemas.microsoft.com/office/powerpoint/2010/main" val="5404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A0ED03-9659-4AF5-9C3B-42EBD0BB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"/>
          <a:stretch/>
        </p:blipFill>
        <p:spPr>
          <a:xfrm>
            <a:off x="89855" y="425465"/>
            <a:ext cx="6854613" cy="557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752BD-3608-4173-A247-6A4DBF15C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3" t="16024" r="30003" b="14164"/>
          <a:stretch/>
        </p:blipFill>
        <p:spPr>
          <a:xfrm>
            <a:off x="8199087" y="1053109"/>
            <a:ext cx="3903058" cy="366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88D052-F2F8-4238-BA95-D272E74B2DF0}"/>
              </a:ext>
            </a:extLst>
          </p:cNvPr>
          <p:cNvSpPr txBox="1"/>
          <p:nvPr/>
        </p:nvSpPr>
        <p:spPr>
          <a:xfrm>
            <a:off x="1152942" y="622700"/>
            <a:ext cx="47284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space: Large collection of time series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5F2A4-F30C-401F-A066-B9CB5155FF84}"/>
              </a:ext>
            </a:extLst>
          </p:cNvPr>
          <p:cNvSpPr txBox="1"/>
          <p:nvPr/>
        </p:nvSpPr>
        <p:spPr>
          <a:xfrm>
            <a:off x="9358945" y="807366"/>
            <a:ext cx="1800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Algorithm space</a:t>
            </a:r>
          </a:p>
        </p:txBody>
      </p:sp>
    </p:spTree>
    <p:extLst>
      <p:ext uri="{BB962C8B-B14F-4D97-AF65-F5344CB8AC3E}">
        <p14:creationId xmlns:p14="http://schemas.microsoft.com/office/powerpoint/2010/main" val="127313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00B050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27718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35B806"/>
          </a:solidFill>
          <a:ln>
            <a:solidFill>
              <a:srgbClr val="35B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35B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7E3A6B-D133-4C14-9FCA-3F88C91270B2}"/>
              </a:ext>
            </a:extLst>
          </p:cNvPr>
          <p:cNvSpPr/>
          <p:nvPr/>
        </p:nvSpPr>
        <p:spPr>
          <a:xfrm>
            <a:off x="2498923" y="454083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751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895474" y="1314450"/>
            <a:ext cx="514351" cy="1538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575654" y="2208279"/>
            <a:ext cx="9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222989-F157-4C76-838C-EBB2FBAC5164}"/>
              </a:ext>
            </a:extLst>
          </p:cNvPr>
          <p:cNvGrpSpPr/>
          <p:nvPr/>
        </p:nvGrpSpPr>
        <p:grpSpPr>
          <a:xfrm>
            <a:off x="2685454" y="842876"/>
            <a:ext cx="1541882" cy="1052205"/>
            <a:chOff x="2552340" y="842876"/>
            <a:chExt cx="1563108" cy="12715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AF7D6B6-9E25-4677-9EA2-FAACD63CF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49F8B3-74E5-4F84-995F-5504E7E4A0A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003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2936044" cy="825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Fitted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r>
              <a:rPr lang="en-US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09078" y="4533482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CC0DC-7A66-496B-B2A7-4A76F62D1B2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0" cy="353517"/>
          </a:xfrm>
          <a:prstGeom prst="straightConnector1">
            <a:avLst/>
          </a:prstGeom>
          <a:ln w="381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C14ACF-5AAC-4811-B1A1-A16FBB8D6F23}"/>
              </a:ext>
            </a:extLst>
          </p:cNvPr>
          <p:cNvSpPr txBox="1"/>
          <p:nvPr/>
        </p:nvSpPr>
        <p:spPr>
          <a:xfrm>
            <a:off x="7213396" y="2294427"/>
            <a:ext cx="216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vector- forecast 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8A56E-80C4-45ED-AB4B-9EAA9FFB3417}"/>
              </a:ext>
            </a:extLst>
          </p:cNvPr>
          <p:cNvSpPr/>
          <p:nvPr/>
        </p:nvSpPr>
        <p:spPr>
          <a:xfrm>
            <a:off x="9374025" y="6210302"/>
            <a:ext cx="281779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9CF126-E239-4AD0-AA5A-B3A9C6AF58C2}"/>
              </a:ext>
            </a:extLst>
          </p:cNvPr>
          <p:cNvSpPr txBox="1"/>
          <p:nvPr/>
        </p:nvSpPr>
        <p:spPr>
          <a:xfrm>
            <a:off x="9530667" y="6229676"/>
            <a:ext cx="2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Weights for forecast combination</a:t>
            </a:r>
          </a:p>
        </p:txBody>
      </p:sp>
    </p:spTree>
    <p:extLst>
      <p:ext uri="{BB962C8B-B14F-4D97-AF65-F5344CB8AC3E}">
        <p14:creationId xmlns:p14="http://schemas.microsoft.com/office/powerpoint/2010/main" val="360921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2936044" cy="825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232560"/>
            <a:ext cx="166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Bayesian Surface </a:t>
            </a:r>
            <a:r>
              <a:rPr lang="en-US" sz="2000" b="1">
                <a:solidFill>
                  <a:schemeClr val="bg1"/>
                </a:solidFill>
              </a:rPr>
              <a:t>Regression 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64447" y="4479534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Fitted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09078" y="4533482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CC0DC-7A66-496B-B2A7-4A76F62D1B2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0" cy="353517"/>
          </a:xfrm>
          <a:prstGeom prst="straightConnector1">
            <a:avLst/>
          </a:prstGeom>
          <a:ln w="381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C14ACF-5AAC-4811-B1A1-A16FBB8D6F23}"/>
              </a:ext>
            </a:extLst>
          </p:cNvPr>
          <p:cNvSpPr txBox="1"/>
          <p:nvPr/>
        </p:nvSpPr>
        <p:spPr>
          <a:xfrm>
            <a:off x="7213396" y="2294427"/>
            <a:ext cx="216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vector- forecast 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8A56E-80C4-45ED-AB4B-9EAA9FFB3417}"/>
              </a:ext>
            </a:extLst>
          </p:cNvPr>
          <p:cNvSpPr/>
          <p:nvPr/>
        </p:nvSpPr>
        <p:spPr>
          <a:xfrm>
            <a:off x="9374025" y="6210302"/>
            <a:ext cx="281779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9CF126-E239-4AD0-AA5A-B3A9C6AF58C2}"/>
              </a:ext>
            </a:extLst>
          </p:cNvPr>
          <p:cNvSpPr txBox="1"/>
          <p:nvPr/>
        </p:nvSpPr>
        <p:spPr>
          <a:xfrm>
            <a:off x="9530667" y="6229676"/>
            <a:ext cx="234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19685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25246" y="488933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4" y="428076"/>
            <a:ext cx="1527393" cy="75369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6972460" y="414478"/>
            <a:ext cx="13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vector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1864481" cy="86546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832472" y="1135264"/>
            <a:ext cx="182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Fit a Bayesian Multivariate Surface Regression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(BMSR)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436087" y="4366274"/>
            <a:ext cx="130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Fitted BMSR model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095416" y="6210301"/>
            <a:ext cx="2898315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095416" y="6174123"/>
            <a:ext cx="2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 errors of each forecast-model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547696" cy="551229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833791" y="2192838"/>
            <a:ext cx="16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vector – </a:t>
            </a:r>
          </a:p>
          <a:p>
            <a:r>
              <a:rPr lang="en-US" b="1" dirty="0">
                <a:solidFill>
                  <a:schemeClr val="bg1"/>
                </a:solidFill>
              </a:rPr>
              <a:t>forecast error of each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15784" y="1135264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714994" y="1575208"/>
            <a:ext cx="1170326" cy="7714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cxnSpLocks/>
          </p:cNvCxnSpPr>
          <p:nvPr/>
        </p:nvCxnSpPr>
        <p:spPr>
          <a:xfrm flipV="1">
            <a:off x="8304041" y="2554025"/>
            <a:ext cx="1687683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7659168" y="1850822"/>
            <a:ext cx="16223" cy="34201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6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25246" y="488933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4" y="428076"/>
            <a:ext cx="1527393" cy="75369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6972460" y="414478"/>
            <a:ext cx="13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vector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1864481" cy="86546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832472" y="1135264"/>
            <a:ext cx="182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Fit a Bayesian Multivariate Surface Regression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(BMSR)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436087" y="4366274"/>
            <a:ext cx="130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Fitted BMSR model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095416" y="6210301"/>
            <a:ext cx="2898315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095416" y="6174123"/>
            <a:ext cx="2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 errors of each forecast-model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547696" cy="551229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833791" y="2192838"/>
            <a:ext cx="16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vector – </a:t>
            </a:r>
          </a:p>
          <a:p>
            <a:r>
              <a:rPr lang="en-US" b="1" dirty="0">
                <a:solidFill>
                  <a:schemeClr val="bg1"/>
                </a:solidFill>
              </a:rPr>
              <a:t>forecast error of each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15784" y="1135264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714994" y="1575208"/>
            <a:ext cx="1170326" cy="7714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cxnSpLocks/>
          </p:cNvCxnSpPr>
          <p:nvPr/>
        </p:nvCxnSpPr>
        <p:spPr>
          <a:xfrm flipV="1">
            <a:off x="8304041" y="2554025"/>
            <a:ext cx="1687683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7659168" y="1850822"/>
            <a:ext cx="16223" cy="34201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2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2CBE70-780F-417D-9357-DF584EBF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86E55F-861A-4F5F-A854-C5673ADF1633}"/>
              </a:ext>
            </a:extLst>
          </p:cNvPr>
          <p:cNvSpPr/>
          <p:nvPr/>
        </p:nvSpPr>
        <p:spPr>
          <a:xfrm>
            <a:off x="2219417" y="62143"/>
            <a:ext cx="1633492" cy="6427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584C5-D9A8-44A4-89D5-7864DA3BE276}"/>
              </a:ext>
            </a:extLst>
          </p:cNvPr>
          <p:cNvSpPr txBox="1"/>
          <p:nvPr/>
        </p:nvSpPr>
        <p:spPr>
          <a:xfrm>
            <a:off x="3297314" y="26633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6258D-89FC-45DA-AE44-3C732B40AC26}"/>
              </a:ext>
            </a:extLst>
          </p:cNvPr>
          <p:cNvSpPr txBox="1"/>
          <p:nvPr/>
        </p:nvSpPr>
        <p:spPr>
          <a:xfrm>
            <a:off x="3297314" y="8309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B715-A730-4153-82AE-3D04D596A1AA}"/>
              </a:ext>
            </a:extLst>
          </p:cNvPr>
          <p:cNvSpPr txBox="1"/>
          <p:nvPr/>
        </p:nvSpPr>
        <p:spPr>
          <a:xfrm>
            <a:off x="2823099" y="14808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ETS-trend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795E5-A047-490C-A350-F1BA4A481DAF}"/>
              </a:ext>
            </a:extLst>
          </p:cNvPr>
          <p:cNvSpPr txBox="1"/>
          <p:nvPr/>
        </p:nvSpPr>
        <p:spPr>
          <a:xfrm>
            <a:off x="1970843" y="2130747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ETS-damped 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57D2-B78D-4CFD-9934-C36D92470EB4}"/>
              </a:ext>
            </a:extLst>
          </p:cNvPr>
          <p:cNvSpPr txBox="1"/>
          <p:nvPr/>
        </p:nvSpPr>
        <p:spPr>
          <a:xfrm>
            <a:off x="1278384" y="2741701"/>
            <a:ext cx="258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ETS-no trend no seasonal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A69CE-364A-4292-8944-0C726BC5A7CC}"/>
              </a:ext>
            </a:extLst>
          </p:cNvPr>
          <p:cNvSpPr txBox="1"/>
          <p:nvPr/>
        </p:nvSpPr>
        <p:spPr>
          <a:xfrm>
            <a:off x="3004350" y="3377636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34E9-E84A-462B-BA37-5AFC1297EEDE}"/>
              </a:ext>
            </a:extLst>
          </p:cNvPr>
          <p:cNvSpPr txBox="1"/>
          <p:nvPr/>
        </p:nvSpPr>
        <p:spPr>
          <a:xfrm>
            <a:off x="2384388" y="4023468"/>
            <a:ext cx="163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ARMA/AR/MA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4C772-CA19-49B7-A013-C0240BCE0C60}"/>
              </a:ext>
            </a:extLst>
          </p:cNvPr>
          <p:cNvSpPr txBox="1"/>
          <p:nvPr/>
        </p:nvSpPr>
        <p:spPr>
          <a:xfrm>
            <a:off x="3341702" y="4659403"/>
            <a:ext cx="7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4ABDF-1122-400E-B312-CFB24E21CD51}"/>
              </a:ext>
            </a:extLst>
          </p:cNvPr>
          <p:cNvSpPr txBox="1"/>
          <p:nvPr/>
        </p:nvSpPr>
        <p:spPr>
          <a:xfrm>
            <a:off x="3165261" y="5277242"/>
            <a:ext cx="7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D5682-D65D-435A-A9D5-B744862CED5C}"/>
              </a:ext>
            </a:extLst>
          </p:cNvPr>
          <p:cNvSpPr txBox="1"/>
          <p:nvPr/>
        </p:nvSpPr>
        <p:spPr>
          <a:xfrm>
            <a:off x="3297313" y="5895081"/>
            <a:ext cx="55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A0ED03-9659-4AF5-9C3B-42EBD0BB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"/>
          <a:stretch/>
        </p:blipFill>
        <p:spPr>
          <a:xfrm>
            <a:off x="89855" y="425465"/>
            <a:ext cx="6854613" cy="557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752BD-3608-4173-A247-6A4DBF15C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3" t="16024" r="30003" b="14164"/>
          <a:stretch/>
        </p:blipFill>
        <p:spPr>
          <a:xfrm>
            <a:off x="8199087" y="1053109"/>
            <a:ext cx="3903058" cy="366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88D052-F2F8-4238-BA95-D272E74B2DF0}"/>
              </a:ext>
            </a:extLst>
          </p:cNvPr>
          <p:cNvSpPr txBox="1"/>
          <p:nvPr/>
        </p:nvSpPr>
        <p:spPr>
          <a:xfrm>
            <a:off x="1152942" y="622700"/>
            <a:ext cx="47284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space: Large collection of time series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5F2A4-F30C-401F-A066-B9CB5155FF84}"/>
              </a:ext>
            </a:extLst>
          </p:cNvPr>
          <p:cNvSpPr txBox="1"/>
          <p:nvPr/>
        </p:nvSpPr>
        <p:spPr>
          <a:xfrm>
            <a:off x="9358945" y="807366"/>
            <a:ext cx="1800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Algorithm space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BDB1E1D-1E05-4A4C-951F-AE4D900DDC44}"/>
              </a:ext>
            </a:extLst>
          </p:cNvPr>
          <p:cNvCxnSpPr>
            <a:cxnSpLocks/>
          </p:cNvCxnSpPr>
          <p:nvPr/>
        </p:nvCxnSpPr>
        <p:spPr>
          <a:xfrm flipV="1">
            <a:off x="6216250" y="3915052"/>
            <a:ext cx="3336123" cy="64520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E5B40AE-1AF8-4606-8742-7BC397A194CD}"/>
              </a:ext>
            </a:extLst>
          </p:cNvPr>
          <p:cNvCxnSpPr/>
          <p:nvPr/>
        </p:nvCxnSpPr>
        <p:spPr>
          <a:xfrm>
            <a:off x="6096000" y="1331650"/>
            <a:ext cx="2506462" cy="949911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0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7602"/>
              </p:ext>
            </p:extLst>
          </p:nvPr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</a:t>
            </a:r>
            <a:r>
              <a:rPr lang="en-US" b="1">
                <a:solidFill>
                  <a:srgbClr val="000099"/>
                </a:solidFill>
              </a:rPr>
              <a:t>lgorithm </a:t>
            </a:r>
            <a:r>
              <a:rPr lang="en-US" b="1" dirty="0">
                <a:solidFill>
                  <a:srgbClr val="000099"/>
                </a:solidFill>
              </a:rPr>
              <a:t>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28851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59104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305930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288268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49230" y="4503479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30503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meta-learner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E6322E-D203-4968-87DD-3135979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2552340" y="842876"/>
            <a:ext cx="1563108" cy="12715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5327C01-9A87-4373-9AE0-C6F4C9BDDDD5}"/>
              </a:ext>
            </a:extLst>
          </p:cNvPr>
          <p:cNvSpPr txBox="1"/>
          <p:nvPr/>
        </p:nvSpPr>
        <p:spPr>
          <a:xfrm>
            <a:off x="2852952" y="1214416"/>
            <a:ext cx="98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sample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42485B8-DE2E-4F94-B4D2-081F0E28A5DF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CCAE9D4-F8EA-4E6B-BFBA-FC46BDF8D68E}"/>
              </a:ext>
            </a:extLst>
          </p:cNvPr>
          <p:cNvSpPr txBox="1"/>
          <p:nvPr/>
        </p:nvSpPr>
        <p:spPr>
          <a:xfrm>
            <a:off x="6961397" y="3538848"/>
            <a:ext cx="209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Algorithm performance space</a:t>
            </a:r>
          </a:p>
        </p:txBody>
      </p:sp>
    </p:spTree>
    <p:extLst>
      <p:ext uri="{BB962C8B-B14F-4D97-AF65-F5344CB8AC3E}">
        <p14:creationId xmlns:p14="http://schemas.microsoft.com/office/powerpoint/2010/main" val="199345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979</Words>
  <Application>Microsoft Macintosh PowerPoint</Application>
  <PresentationFormat>Widescreen</PresentationFormat>
  <Paragraphs>595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25</cp:revision>
  <dcterms:created xsi:type="dcterms:W3CDTF">2019-03-30T04:24:15Z</dcterms:created>
  <dcterms:modified xsi:type="dcterms:W3CDTF">2020-09-21T08:14:56Z</dcterms:modified>
</cp:coreProperties>
</file>