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36" r:id="rId3"/>
    <p:sldId id="338" r:id="rId4"/>
    <p:sldId id="33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18"/>
    <p:restoredTop sz="86405"/>
  </p:normalViewPr>
  <p:slideViewPr>
    <p:cSldViewPr snapToGrid="0" snapToObjects="1">
      <p:cViewPr varScale="1">
        <p:scale>
          <a:sx n="141" d="100"/>
          <a:sy n="141" d="100"/>
        </p:scale>
        <p:origin x="216" y="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3AD55-C695-6540-9DB9-A3C019D4D9C0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4B9D2-8452-D546-924D-2214A6F8EE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3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4B9D2-8452-D546-924D-2214A6F8EE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21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4B9D2-8452-D546-924D-2214A6F8EE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1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03ED-C5E5-8F46-8190-2A9E33DB4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86860-3D9D-6D4A-8D33-C615A6780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638CC-A5AB-ED44-9FE3-4D114DE9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7317-B2B9-6F47-9C9F-27D1330954B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27439-C77A-DC46-9D8A-901BD3E8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9C7E-B08B-4A49-B1AE-C304BA7B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0675-3182-F24D-8691-4EE70CD7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0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C120-4F22-0145-A211-C0C56152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56B7C-138E-B84A-826B-66D62F73B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40B-BBC2-6F4B-97B1-6694D811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7317-B2B9-6F47-9C9F-27D1330954B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B3FE6-283F-5045-9455-0168AD4B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DBA59-6502-E44C-BDA6-13FFF8B5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0675-3182-F24D-8691-4EE70CD7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43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869753-4CCA-3D41-A4FB-10EC3E5E7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D6EBD-A2EC-494A-9299-076DF3A16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57954-C39F-FC43-A62F-CD1672F9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7317-B2B9-6F47-9C9F-27D1330954B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E2D4B-7C93-C947-8CDB-D84BB971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B0CE8-23F2-344A-A39D-1981D291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0675-3182-F24D-8691-4EE70CD7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8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8DAD-8100-BE44-90C7-CEB56DB4F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5932A-D669-C84F-8D21-D9F229713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780F2-F3D8-D942-AD28-54D446A7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7317-B2B9-6F47-9C9F-27D1330954B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58359-12F3-2945-9DE1-C667FC78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1FEDC-31F4-714E-B15C-AF53D5B7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0675-3182-F24D-8691-4EE70CD7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7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F7DE-A1D3-A44F-939A-8C0A161A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76741-B323-9E44-96BA-5F674C6E7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B37B3-7756-6847-B609-BD0706D52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7317-B2B9-6F47-9C9F-27D1330954B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E72BB-E886-444B-8F80-29CDCF15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37913-E8B8-4949-B8E5-37F939F5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0675-3182-F24D-8691-4EE70CD7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A92A-37A0-E24D-A058-1D48F2C3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CD2AD-B591-4C4E-B2A6-32C853B41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A9F25-20F6-1D44-BBB2-2FFAD00F3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8BFD8-1BDE-B544-ADF1-57FD080D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7317-B2B9-6F47-9C9F-27D1330954B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5D218-1BBD-714E-B26D-7B09D58A4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92F29-7F6A-914C-946D-7D476627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0675-3182-F24D-8691-4EE70CD7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0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FBFD-80E4-A847-A330-AFB8E65CF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59A77-2F80-6B49-B38E-3DF2B22CB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60FD1-734C-A045-8D63-C143AFF12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140C2-72C9-0F49-ADAE-0F0F630F1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F0167D-35A4-8949-BB5D-4E47AE1D7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D962D4-2809-4B4E-B796-AED8E76B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7317-B2B9-6F47-9C9F-27D1330954B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B4DCAC-0E85-7F47-B422-03BE00D2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FD1711-EB4B-6E42-8951-A3DC5888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0675-3182-F24D-8691-4EE70CD7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8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4CDC2-D7B2-2D4F-8DA2-D7487C3EB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0DBD78-FAAF-704E-A853-9E251497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7317-B2B9-6F47-9C9F-27D1330954B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EE9A2-09D1-5A40-A3BE-7AF1DE4C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357F2-D350-9247-9D31-B151D195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0675-3182-F24D-8691-4EE70CD7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68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B6683-29A2-BD41-A1B0-03C36B48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7317-B2B9-6F47-9C9F-27D1330954B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8ADCF-1754-ED41-A76D-6186EB5E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26720-270B-D246-97B0-EC26D4B2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0675-3182-F24D-8691-4EE70CD7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7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3905-161B-A34D-A529-90D6867B5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0C4C1-C71E-7E4E-B6FF-A89858B41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CD2F8-23D2-5143-822B-D184B790F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68BA2-309A-E44B-8EA7-D4CAAF02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7317-B2B9-6F47-9C9F-27D1330954B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C71F0-424F-7B47-9B91-59D6568B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799CB-23F8-D243-BFF1-77A4E8A8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0675-3182-F24D-8691-4EE70CD7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7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51E7-7CB1-B949-9F6F-52964176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81C535-92A9-6749-A48C-AACD19FD2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C6561-3C9C-C145-82BB-489358C70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B73E3-AA3F-294E-8EB4-DAA12EBE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7317-B2B9-6F47-9C9F-27D1330954B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2F4FD-045E-8E4D-8787-51CFB1ED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E8EFD-7732-EA4F-A64D-9546170A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0675-3182-F24D-8691-4EE70CD7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2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072FB-B9CA-9A4B-8C28-D7ECF6E7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ED030-AF28-C848-8BF3-0048E9024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719C0-9978-DB4A-BD81-8FB666BD9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B7317-B2B9-6F47-9C9F-27D1330954B3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651A1-2C3E-CF49-AB99-D91846DFD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403F1-4142-9C40-9506-C7777907E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70675-3182-F24D-8691-4EE70CD73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1BC51-3D37-D144-9549-977BEB072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8FAF0-2FDD-CE46-935B-1AA7B814F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8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>
            <a:off x="4069699" y="1490001"/>
            <a:ext cx="718992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292" y="402030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782" y="759217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099CB87-64E5-4332-9B19-1FC89E2B684D}"/>
              </a:ext>
            </a:extLst>
          </p:cNvPr>
          <p:cNvSpPr/>
          <p:nvPr/>
        </p:nvSpPr>
        <p:spPr>
          <a:xfrm>
            <a:off x="9791699" y="827085"/>
            <a:ext cx="1885950" cy="1982811"/>
          </a:xfrm>
          <a:prstGeom prst="ellipse">
            <a:avLst/>
          </a:prstGeom>
          <a:solidFill>
            <a:srgbClr val="1B1ABD"/>
          </a:solidFill>
          <a:ln>
            <a:solidFill>
              <a:srgbClr val="1B1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810073-2978-4B52-BAF9-B668692ED4C6}"/>
              </a:ext>
            </a:extLst>
          </p:cNvPr>
          <p:cNvCxnSpPr>
            <a:cxnSpLocks/>
          </p:cNvCxnSpPr>
          <p:nvPr/>
        </p:nvCxnSpPr>
        <p:spPr>
          <a:xfrm flipV="1">
            <a:off x="8127829" y="719929"/>
            <a:ext cx="2308258" cy="1831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B04515-22FD-4198-B611-4E84A83B8300}"/>
              </a:ext>
            </a:extLst>
          </p:cNvPr>
          <p:cNvCxnSpPr>
            <a:cxnSpLocks/>
          </p:cNvCxnSpPr>
          <p:nvPr/>
        </p:nvCxnSpPr>
        <p:spPr>
          <a:xfrm>
            <a:off x="10775413" y="2898733"/>
            <a:ext cx="0" cy="1000882"/>
          </a:xfrm>
          <a:prstGeom prst="straightConnector1">
            <a:avLst/>
          </a:prstGeom>
          <a:ln w="38100">
            <a:solidFill>
              <a:srgbClr val="1B1A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BA3A7EC-A759-459C-B5A9-44B7107B96E1}"/>
              </a:ext>
            </a:extLst>
          </p:cNvPr>
          <p:cNvSpPr/>
          <p:nvPr/>
        </p:nvSpPr>
        <p:spPr>
          <a:xfrm>
            <a:off x="9791699" y="3910013"/>
            <a:ext cx="1962150" cy="1895475"/>
          </a:xfrm>
          <a:prstGeom prst="flowChartDecision">
            <a:avLst/>
          </a:prstGeom>
          <a:solidFill>
            <a:srgbClr val="1B1ABD"/>
          </a:solidFill>
          <a:ln>
            <a:solidFill>
              <a:srgbClr val="1B1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A81F8-2836-4117-9B52-21B49D776338}"/>
              </a:ext>
            </a:extLst>
          </p:cNvPr>
          <p:cNvSpPr/>
          <p:nvPr/>
        </p:nvSpPr>
        <p:spPr>
          <a:xfrm>
            <a:off x="316704" y="4543425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6D73D-E9E9-4FF6-9595-CA07A4D9981B}"/>
              </a:ext>
            </a:extLst>
          </p:cNvPr>
          <p:cNvSpPr txBox="1"/>
          <p:nvPr/>
        </p:nvSpPr>
        <p:spPr>
          <a:xfrm>
            <a:off x="316705" y="4595037"/>
            <a:ext cx="1319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new time series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5BD030-C527-4912-9F8D-049C112D2E0B}"/>
              </a:ext>
            </a:extLst>
          </p:cNvPr>
          <p:cNvCxnSpPr>
            <a:cxnSpLocks/>
          </p:cNvCxnSpPr>
          <p:nvPr/>
        </p:nvCxnSpPr>
        <p:spPr>
          <a:xfrm flipH="1">
            <a:off x="1052511" y="1933575"/>
            <a:ext cx="1" cy="2609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9776D-8F15-4981-89B0-AD9221084C63}"/>
              </a:ext>
            </a:extLst>
          </p:cNvPr>
          <p:cNvSpPr/>
          <p:nvPr/>
        </p:nvSpPr>
        <p:spPr>
          <a:xfrm>
            <a:off x="5432427" y="4537190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5445446" y="451111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7876C1-5711-4854-ADA2-BB5857A9B9B4}"/>
              </a:ext>
            </a:extLst>
          </p:cNvPr>
          <p:cNvCxnSpPr>
            <a:cxnSpLocks/>
            <a:stCxn id="69" idx="1"/>
            <a:endCxn id="37" idx="1"/>
          </p:cNvCxnSpPr>
          <p:nvPr/>
        </p:nvCxnSpPr>
        <p:spPr>
          <a:xfrm flipV="1">
            <a:off x="2562203" y="4906135"/>
            <a:ext cx="2870224" cy="120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2968A2-112D-4638-BF89-598CE8AC01BB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6469851" y="4857751"/>
            <a:ext cx="33218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527058-4868-4576-B27B-72EDA6767192}"/>
              </a:ext>
            </a:extLst>
          </p:cNvPr>
          <p:cNvCxnSpPr>
            <a:stCxn id="50" idx="2"/>
          </p:cNvCxnSpPr>
          <p:nvPr/>
        </p:nvCxnSpPr>
        <p:spPr>
          <a:xfrm>
            <a:off x="10772774" y="5805488"/>
            <a:ext cx="0" cy="4048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4FD5AA0-5E0D-472B-9F12-BFCF8984990F}"/>
              </a:ext>
            </a:extLst>
          </p:cNvPr>
          <p:cNvSpPr/>
          <p:nvPr/>
        </p:nvSpPr>
        <p:spPr>
          <a:xfrm>
            <a:off x="9925049" y="6210301"/>
            <a:ext cx="1485900" cy="54292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F52083-CA5B-400F-AA62-3D511575B93E}"/>
              </a:ext>
            </a:extLst>
          </p:cNvPr>
          <p:cNvSpPr txBox="1"/>
          <p:nvPr/>
        </p:nvSpPr>
        <p:spPr>
          <a:xfrm>
            <a:off x="9991723" y="6174123"/>
            <a:ext cx="1500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forecasting method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34785" y="1289946"/>
            <a:ext cx="136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 models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5785" y="1196819"/>
            <a:ext cx="6752" cy="394656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A3C256-1BC5-41BC-8AE2-930A39E1C98E}"/>
              </a:ext>
            </a:extLst>
          </p:cNvPr>
          <p:cNvCxnSpPr>
            <a:cxnSpLocks/>
          </p:cNvCxnSpPr>
          <p:nvPr/>
        </p:nvCxnSpPr>
        <p:spPr>
          <a:xfrm flipV="1">
            <a:off x="8779088" y="2562222"/>
            <a:ext cx="1212636" cy="7193"/>
          </a:xfrm>
          <a:prstGeom prst="straightConnector1">
            <a:avLst/>
          </a:prstGeom>
          <a:ln w="38100">
            <a:solidFill>
              <a:srgbClr val="1B1A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endCxn id="45" idx="1"/>
          </p:cNvCxnSpPr>
          <p:nvPr/>
        </p:nvCxnSpPr>
        <p:spPr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7E4B8-6F8A-45C7-962B-EB882C32E532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506573" y="1866249"/>
            <a:ext cx="3744" cy="353518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C158686-6BF4-4085-A09E-7C360F24D1DA}"/>
              </a:ext>
            </a:extLst>
          </p:cNvPr>
          <p:cNvGrpSpPr/>
          <p:nvPr/>
        </p:nvGrpSpPr>
        <p:grpSpPr>
          <a:xfrm>
            <a:off x="2552340" y="842876"/>
            <a:ext cx="1563108" cy="1271500"/>
            <a:chOff x="2552340" y="842876"/>
            <a:chExt cx="1563108" cy="1271500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6E6322E-D203-4968-87DD-3135979F8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873"/>
            <a:stretch/>
          </p:blipFill>
          <p:spPr>
            <a:xfrm>
              <a:off x="2552340" y="842876"/>
              <a:ext cx="1563108" cy="1271500"/>
            </a:xfrm>
            <a:prstGeom prst="ellipse">
              <a:avLst/>
            </a:prstGeom>
            <a:ln w="635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327C01-9A87-4373-9AE0-C6F4C9BDDDD5}"/>
                </a:ext>
              </a:extLst>
            </p:cNvPr>
            <p:cNvSpPr txBox="1"/>
            <p:nvPr/>
          </p:nvSpPr>
          <p:spPr>
            <a:xfrm>
              <a:off x="2852952" y="1214416"/>
              <a:ext cx="98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99"/>
                  </a:solidFill>
                </a:rPr>
                <a:t>sample</a:t>
              </a:r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5A6B4E-58C6-44B4-A684-A3D1874EB765}"/>
              </a:ext>
            </a:extLst>
          </p:cNvPr>
          <p:cNvSpPr/>
          <p:nvPr/>
        </p:nvSpPr>
        <p:spPr>
          <a:xfrm>
            <a:off x="2717108" y="2439193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E76A62-10B5-4836-85B1-18375394372F}"/>
              </a:ext>
            </a:extLst>
          </p:cNvPr>
          <p:cNvSpPr txBox="1"/>
          <p:nvPr/>
        </p:nvSpPr>
        <p:spPr>
          <a:xfrm>
            <a:off x="2770027" y="2445513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simulated time series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D0F7AE-465C-43AE-B344-163C3831595A}"/>
              </a:ext>
            </a:extLst>
          </p:cNvPr>
          <p:cNvCxnSpPr>
            <a:cxnSpLocks/>
          </p:cNvCxnSpPr>
          <p:nvPr/>
        </p:nvCxnSpPr>
        <p:spPr>
          <a:xfrm>
            <a:off x="3365295" y="2195921"/>
            <a:ext cx="0" cy="25127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541E85-D8CC-4FBA-AC34-56FB8BFA42CC}"/>
              </a:ext>
            </a:extLst>
          </p:cNvPr>
          <p:cNvSpPr/>
          <p:nvPr/>
        </p:nvSpPr>
        <p:spPr>
          <a:xfrm>
            <a:off x="2472127" y="550262"/>
            <a:ext cx="1981200" cy="2771775"/>
          </a:xfrm>
          <a:prstGeom prst="rect">
            <a:avLst/>
          </a:prstGeom>
          <a:noFill/>
          <a:ln w="38100">
            <a:solidFill>
              <a:srgbClr val="1B1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39FB29-AA22-40BB-9F0F-14C5A2B0B4E0}"/>
              </a:ext>
            </a:extLst>
          </p:cNvPr>
          <p:cNvSpPr txBox="1"/>
          <p:nvPr/>
        </p:nvSpPr>
        <p:spPr>
          <a:xfrm>
            <a:off x="2657867" y="151366"/>
            <a:ext cx="160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reference set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BB3104-5E5A-44B1-AFA3-E7387C8461B1}"/>
              </a:ext>
            </a:extLst>
          </p:cNvPr>
          <p:cNvSpPr/>
          <p:nvPr/>
        </p:nvSpPr>
        <p:spPr>
          <a:xfrm>
            <a:off x="6716592" y="2219767"/>
            <a:ext cx="2062496" cy="727684"/>
          </a:xfrm>
          <a:prstGeom prst="rect">
            <a:avLst/>
          </a:prstGeom>
          <a:solidFill>
            <a:srgbClr val="1B1ABD"/>
          </a:solidFill>
          <a:ln>
            <a:solidFill>
              <a:srgbClr val="1B1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96EBB7-9787-4D49-B599-AC929BB47784}"/>
              </a:ext>
            </a:extLst>
          </p:cNvPr>
          <p:cNvSpPr txBox="1"/>
          <p:nvPr/>
        </p:nvSpPr>
        <p:spPr>
          <a:xfrm>
            <a:off x="6835167" y="2265641"/>
            <a:ext cx="168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identify “best” model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AE841D-7D84-46D2-907F-4803CDC46493}"/>
              </a:ext>
            </a:extLst>
          </p:cNvPr>
          <p:cNvSpPr txBox="1"/>
          <p:nvPr/>
        </p:nvSpPr>
        <p:spPr>
          <a:xfrm>
            <a:off x="9957271" y="1329839"/>
            <a:ext cx="166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classification algorithm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6F9AFA-32D2-4F4F-B129-A8C5718EE506}"/>
              </a:ext>
            </a:extLst>
          </p:cNvPr>
          <p:cNvSpPr txBox="1"/>
          <p:nvPr/>
        </p:nvSpPr>
        <p:spPr>
          <a:xfrm>
            <a:off x="10301287" y="4318038"/>
            <a:ext cx="119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random forest classifier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AC133-95ED-CC45-9C54-B5EAFA52884E}"/>
              </a:ext>
            </a:extLst>
          </p:cNvPr>
          <p:cNvSpPr txBox="1"/>
          <p:nvPr/>
        </p:nvSpPr>
        <p:spPr>
          <a:xfrm>
            <a:off x="2843767" y="823181"/>
            <a:ext cx="108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(M1, M3)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A7C6C5-DD53-7E40-99A9-D99ED6738DE9}"/>
              </a:ext>
            </a:extLst>
          </p:cNvPr>
          <p:cNvSpPr txBox="1"/>
          <p:nvPr/>
        </p:nvSpPr>
        <p:spPr>
          <a:xfrm>
            <a:off x="549363" y="5292980"/>
            <a:ext cx="108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(M4)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0F788CF-4965-7D4E-8920-0541C0759287}"/>
              </a:ext>
            </a:extLst>
          </p:cNvPr>
          <p:cNvSpPr/>
          <p:nvPr/>
        </p:nvSpPr>
        <p:spPr>
          <a:xfrm>
            <a:off x="2562203" y="4561014"/>
            <a:ext cx="1233490" cy="7143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AA79873-381D-574A-85E5-FB7E81F76662}"/>
              </a:ext>
            </a:extLst>
          </p:cNvPr>
          <p:cNvSpPr txBox="1"/>
          <p:nvPr/>
        </p:nvSpPr>
        <p:spPr>
          <a:xfrm>
            <a:off x="2666587" y="4543425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B18AF6-B395-314F-B5E4-CFB890FEB10E}"/>
              </a:ext>
            </a:extLst>
          </p:cNvPr>
          <p:cNvCxnSpPr>
            <a:stCxn id="2" idx="3"/>
            <a:endCxn id="69" idx="1"/>
          </p:cNvCxnSpPr>
          <p:nvPr/>
        </p:nvCxnSpPr>
        <p:spPr>
          <a:xfrm>
            <a:off x="1788317" y="4912370"/>
            <a:ext cx="773886" cy="58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04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D48CD1-B772-4F7D-B4C9-4510AD901345}"/>
              </a:ext>
            </a:extLst>
          </p:cNvPr>
          <p:cNvSpPr txBox="1"/>
          <p:nvPr/>
        </p:nvSpPr>
        <p:spPr>
          <a:xfrm>
            <a:off x="2849344" y="936003"/>
            <a:ext cx="1164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observed sample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F0871-22DD-4597-9F9A-7CB389DE8363}"/>
              </a:ext>
            </a:extLst>
          </p:cNvPr>
          <p:cNvCxnSpPr>
            <a:cxnSpLocks/>
          </p:cNvCxnSpPr>
          <p:nvPr/>
        </p:nvCxnSpPr>
        <p:spPr>
          <a:xfrm flipV="1">
            <a:off x="1929715" y="1408588"/>
            <a:ext cx="534580" cy="8446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108B02-A23E-476B-90E1-1F7D9B23FBC0}"/>
              </a:ext>
            </a:extLst>
          </p:cNvPr>
          <p:cNvCxnSpPr>
            <a:cxnSpLocks/>
          </p:cNvCxnSpPr>
          <p:nvPr/>
        </p:nvCxnSpPr>
        <p:spPr>
          <a:xfrm>
            <a:off x="4069699" y="1490001"/>
            <a:ext cx="718992" cy="1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5380D1-4914-4176-995D-96C589726A56}"/>
              </a:ext>
            </a:extLst>
          </p:cNvPr>
          <p:cNvGrpSpPr/>
          <p:nvPr/>
        </p:nvGrpSpPr>
        <p:grpSpPr>
          <a:xfrm>
            <a:off x="4788691" y="758683"/>
            <a:ext cx="331171" cy="1833121"/>
            <a:chOff x="4795835" y="1058344"/>
            <a:chExt cx="271464" cy="176343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6C53E0-368E-488B-B114-8DE490611847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rgbClr val="260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226CEB-8B1F-46E9-934B-C424A344B283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BCC2817-EEC0-4756-BCA2-F751E85F21D1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rgbClr val="260FA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BDE2B3-6487-4619-8517-FA6C1C1CAD23}"/>
              </a:ext>
            </a:extLst>
          </p:cNvPr>
          <p:cNvSpPr/>
          <p:nvPr/>
        </p:nvSpPr>
        <p:spPr>
          <a:xfrm>
            <a:off x="5060292" y="402030"/>
            <a:ext cx="1233490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534C7-3E47-4540-9D7E-23CE4361E61D}"/>
              </a:ext>
            </a:extLst>
          </p:cNvPr>
          <p:cNvSpPr/>
          <p:nvPr/>
        </p:nvSpPr>
        <p:spPr>
          <a:xfrm>
            <a:off x="5111285" y="2195921"/>
            <a:ext cx="1219201" cy="73342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101F8-CF55-42DF-8736-4C705C984809}"/>
              </a:ext>
            </a:extLst>
          </p:cNvPr>
          <p:cNvSpPr txBox="1"/>
          <p:nvPr/>
        </p:nvSpPr>
        <p:spPr>
          <a:xfrm>
            <a:off x="5210176" y="488933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D650F8-63B8-4215-972F-090C8BD8649F}"/>
              </a:ext>
            </a:extLst>
          </p:cNvPr>
          <p:cNvSpPr txBox="1"/>
          <p:nvPr/>
        </p:nvSpPr>
        <p:spPr>
          <a:xfrm>
            <a:off x="5210349" y="2369360"/>
            <a:ext cx="98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test set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FA4DA6A-4D66-42F9-8EE6-0521854F9404}"/>
              </a:ext>
            </a:extLst>
          </p:cNvPr>
          <p:cNvCxnSpPr>
            <a:stCxn id="29" idx="3"/>
          </p:cNvCxnSpPr>
          <p:nvPr/>
        </p:nvCxnSpPr>
        <p:spPr>
          <a:xfrm flipV="1">
            <a:off x="6293782" y="759217"/>
            <a:ext cx="619125" cy="1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35C2CE4-AF42-488B-9137-B92AF68D1704}"/>
              </a:ext>
            </a:extLst>
          </p:cNvPr>
          <p:cNvSpPr/>
          <p:nvPr/>
        </p:nvSpPr>
        <p:spPr>
          <a:xfrm>
            <a:off x="6905625" y="428076"/>
            <a:ext cx="1190625" cy="714375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DDC802-3588-465C-8391-F3CAA288CF9C}"/>
              </a:ext>
            </a:extLst>
          </p:cNvPr>
          <p:cNvSpPr txBox="1"/>
          <p:nvPr/>
        </p:nvSpPr>
        <p:spPr>
          <a:xfrm>
            <a:off x="7086600" y="478780"/>
            <a:ext cx="1009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input - features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A75D27-9A7F-4C00-8984-6A9FC9C33C0F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6330486" y="2554025"/>
            <a:ext cx="348119" cy="860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099CB87-64E5-4332-9B19-1FC89E2B684D}"/>
              </a:ext>
            </a:extLst>
          </p:cNvPr>
          <p:cNvSpPr/>
          <p:nvPr/>
        </p:nvSpPr>
        <p:spPr>
          <a:xfrm>
            <a:off x="9791699" y="827085"/>
            <a:ext cx="1885950" cy="1982811"/>
          </a:xfrm>
          <a:prstGeom prst="ellipse">
            <a:avLst/>
          </a:prstGeom>
          <a:solidFill>
            <a:srgbClr val="1B1ABD"/>
          </a:solidFill>
          <a:ln>
            <a:solidFill>
              <a:srgbClr val="1B1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810073-2978-4B52-BAF9-B668692ED4C6}"/>
              </a:ext>
            </a:extLst>
          </p:cNvPr>
          <p:cNvCxnSpPr>
            <a:cxnSpLocks/>
          </p:cNvCxnSpPr>
          <p:nvPr/>
        </p:nvCxnSpPr>
        <p:spPr>
          <a:xfrm flipV="1">
            <a:off x="8127829" y="719929"/>
            <a:ext cx="2308258" cy="18319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B04515-22FD-4198-B611-4E84A83B8300}"/>
              </a:ext>
            </a:extLst>
          </p:cNvPr>
          <p:cNvCxnSpPr>
            <a:cxnSpLocks/>
          </p:cNvCxnSpPr>
          <p:nvPr/>
        </p:nvCxnSpPr>
        <p:spPr>
          <a:xfrm>
            <a:off x="10775413" y="2898733"/>
            <a:ext cx="0" cy="1000882"/>
          </a:xfrm>
          <a:prstGeom prst="straightConnector1">
            <a:avLst/>
          </a:prstGeom>
          <a:ln w="38100">
            <a:solidFill>
              <a:srgbClr val="1B1A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BA3A7EC-A759-459C-B5A9-44B7107B96E1}"/>
              </a:ext>
            </a:extLst>
          </p:cNvPr>
          <p:cNvSpPr/>
          <p:nvPr/>
        </p:nvSpPr>
        <p:spPr>
          <a:xfrm>
            <a:off x="9791699" y="3910013"/>
            <a:ext cx="1962150" cy="1895475"/>
          </a:xfrm>
          <a:prstGeom prst="flowChartDecision">
            <a:avLst/>
          </a:prstGeom>
          <a:solidFill>
            <a:srgbClr val="1B1ABD"/>
          </a:solidFill>
          <a:ln>
            <a:solidFill>
              <a:srgbClr val="1B1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BA81F8-2836-4117-9B52-21B49D776338}"/>
              </a:ext>
            </a:extLst>
          </p:cNvPr>
          <p:cNvSpPr/>
          <p:nvPr/>
        </p:nvSpPr>
        <p:spPr>
          <a:xfrm>
            <a:off x="316704" y="4543425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6D73D-E9E9-4FF6-9595-CA07A4D9981B}"/>
              </a:ext>
            </a:extLst>
          </p:cNvPr>
          <p:cNvSpPr txBox="1"/>
          <p:nvPr/>
        </p:nvSpPr>
        <p:spPr>
          <a:xfrm>
            <a:off x="316705" y="4595037"/>
            <a:ext cx="1319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new time series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5BD030-C527-4912-9F8D-049C112D2E0B}"/>
              </a:ext>
            </a:extLst>
          </p:cNvPr>
          <p:cNvCxnSpPr>
            <a:cxnSpLocks/>
          </p:cNvCxnSpPr>
          <p:nvPr/>
        </p:nvCxnSpPr>
        <p:spPr>
          <a:xfrm flipH="1">
            <a:off x="1052511" y="1933575"/>
            <a:ext cx="1" cy="2609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9776D-8F15-4981-89B0-AD9221084C63}"/>
              </a:ext>
            </a:extLst>
          </p:cNvPr>
          <p:cNvSpPr/>
          <p:nvPr/>
        </p:nvSpPr>
        <p:spPr>
          <a:xfrm>
            <a:off x="5432427" y="4537190"/>
            <a:ext cx="1471613" cy="73788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31EF-1662-4C05-9147-284108D7F0A7}"/>
              </a:ext>
            </a:extLst>
          </p:cNvPr>
          <p:cNvSpPr txBox="1"/>
          <p:nvPr/>
        </p:nvSpPr>
        <p:spPr>
          <a:xfrm>
            <a:off x="5445446" y="4511114"/>
            <a:ext cx="1471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feature calculation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7876C1-5711-4854-ADA2-BB5857A9B9B4}"/>
              </a:ext>
            </a:extLst>
          </p:cNvPr>
          <p:cNvCxnSpPr>
            <a:cxnSpLocks/>
            <a:stCxn id="69" idx="1"/>
            <a:endCxn id="37" idx="1"/>
          </p:cNvCxnSpPr>
          <p:nvPr/>
        </p:nvCxnSpPr>
        <p:spPr>
          <a:xfrm flipV="1">
            <a:off x="2562203" y="4906135"/>
            <a:ext cx="2870224" cy="120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2968A2-112D-4638-BF89-598CE8AC01BB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6469851" y="4857751"/>
            <a:ext cx="33218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B096087A-E633-48C6-BE7F-6FD05CA29447}"/>
              </a:ext>
            </a:extLst>
          </p:cNvPr>
          <p:cNvSpPr/>
          <p:nvPr/>
        </p:nvSpPr>
        <p:spPr>
          <a:xfrm>
            <a:off x="6885320" y="1299593"/>
            <a:ext cx="1242505" cy="566656"/>
          </a:xfrm>
          <a:prstGeom prst="rect">
            <a:avLst/>
          </a:prstGeom>
          <a:solidFill>
            <a:srgbClr val="260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AF2F00-7240-43C9-8576-6826A2E53A37}"/>
              </a:ext>
            </a:extLst>
          </p:cNvPr>
          <p:cNvSpPr txBox="1"/>
          <p:nvPr/>
        </p:nvSpPr>
        <p:spPr>
          <a:xfrm>
            <a:off x="6934785" y="1289946"/>
            <a:ext cx="136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fit models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17D9329-3168-47D2-B079-2122063A6FB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5715785" y="1196819"/>
            <a:ext cx="6752" cy="394656"/>
          </a:xfrm>
          <a:prstGeom prst="line">
            <a:avLst/>
          </a:prstGeom>
          <a:ln w="38100">
            <a:solidFill>
              <a:srgbClr val="260F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A3C256-1BC5-41BC-8AE2-930A39E1C98E}"/>
              </a:ext>
            </a:extLst>
          </p:cNvPr>
          <p:cNvCxnSpPr>
            <a:cxnSpLocks/>
          </p:cNvCxnSpPr>
          <p:nvPr/>
        </p:nvCxnSpPr>
        <p:spPr>
          <a:xfrm flipV="1">
            <a:off x="8779088" y="2562222"/>
            <a:ext cx="1212636" cy="7193"/>
          </a:xfrm>
          <a:prstGeom prst="straightConnector1">
            <a:avLst/>
          </a:prstGeom>
          <a:ln w="38100">
            <a:solidFill>
              <a:srgbClr val="1B1A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960468-7776-44E7-82B6-0C778445F265}"/>
              </a:ext>
            </a:extLst>
          </p:cNvPr>
          <p:cNvCxnSpPr>
            <a:endCxn id="45" idx="1"/>
          </p:cNvCxnSpPr>
          <p:nvPr/>
        </p:nvCxnSpPr>
        <p:spPr>
          <a:xfrm>
            <a:off x="5714994" y="1582921"/>
            <a:ext cx="1170326" cy="0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27E4B8-6F8A-45C7-962B-EB882C32E532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7506573" y="1866249"/>
            <a:ext cx="3744" cy="353518"/>
          </a:xfrm>
          <a:prstGeom prst="straightConnector1">
            <a:avLst/>
          </a:prstGeom>
          <a:ln w="38100">
            <a:solidFill>
              <a:srgbClr val="260F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C158686-6BF4-4085-A09E-7C360F24D1DA}"/>
              </a:ext>
            </a:extLst>
          </p:cNvPr>
          <p:cNvGrpSpPr/>
          <p:nvPr/>
        </p:nvGrpSpPr>
        <p:grpSpPr>
          <a:xfrm>
            <a:off x="2552340" y="842876"/>
            <a:ext cx="1563108" cy="1271500"/>
            <a:chOff x="2552340" y="842876"/>
            <a:chExt cx="1563108" cy="1271500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6E6322E-D203-4968-87DD-3135979F8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873"/>
            <a:stretch/>
          </p:blipFill>
          <p:spPr>
            <a:xfrm>
              <a:off x="2552340" y="842876"/>
              <a:ext cx="1563108" cy="1271500"/>
            </a:xfrm>
            <a:prstGeom prst="ellipse">
              <a:avLst/>
            </a:prstGeom>
            <a:ln w="63500" cap="rnd">
              <a:solidFill>
                <a:schemeClr val="bg1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5327C01-9A87-4373-9AE0-C6F4C9BDDDD5}"/>
                </a:ext>
              </a:extLst>
            </p:cNvPr>
            <p:cNvSpPr txBox="1"/>
            <p:nvPr/>
          </p:nvSpPr>
          <p:spPr>
            <a:xfrm>
              <a:off x="2852952" y="1214416"/>
              <a:ext cx="9851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99"/>
                  </a:solidFill>
                </a:rPr>
                <a:t>sample</a:t>
              </a:r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30A5DABD-8B47-483B-9447-F7AAE7623E84}"/>
              </a:ext>
            </a:extLst>
          </p:cNvPr>
          <p:cNvSpPr/>
          <p:nvPr/>
        </p:nvSpPr>
        <p:spPr>
          <a:xfrm>
            <a:off x="209549" y="695325"/>
            <a:ext cx="1685925" cy="12382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19EDB1-1D69-4CAA-A2EC-AF599B5205D7}"/>
              </a:ext>
            </a:extLst>
          </p:cNvPr>
          <p:cNvSpPr txBox="1"/>
          <p:nvPr/>
        </p:nvSpPr>
        <p:spPr>
          <a:xfrm>
            <a:off x="428443" y="1142090"/>
            <a:ext cx="132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population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5A6B4E-58C6-44B4-A684-A3D1874EB765}"/>
              </a:ext>
            </a:extLst>
          </p:cNvPr>
          <p:cNvSpPr/>
          <p:nvPr/>
        </p:nvSpPr>
        <p:spPr>
          <a:xfrm>
            <a:off x="2717108" y="2439193"/>
            <a:ext cx="1352550" cy="676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7E76A62-10B5-4836-85B1-18375394372F}"/>
              </a:ext>
            </a:extLst>
          </p:cNvPr>
          <p:cNvSpPr txBox="1"/>
          <p:nvPr/>
        </p:nvSpPr>
        <p:spPr>
          <a:xfrm>
            <a:off x="2770027" y="2445513"/>
            <a:ext cx="1352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simulated time series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D0F7AE-465C-43AE-B344-163C3831595A}"/>
              </a:ext>
            </a:extLst>
          </p:cNvPr>
          <p:cNvCxnSpPr>
            <a:cxnSpLocks/>
          </p:cNvCxnSpPr>
          <p:nvPr/>
        </p:nvCxnSpPr>
        <p:spPr>
          <a:xfrm>
            <a:off x="3365295" y="2195921"/>
            <a:ext cx="0" cy="251270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F541E85-D8CC-4FBA-AC34-56FB8BFA42CC}"/>
              </a:ext>
            </a:extLst>
          </p:cNvPr>
          <p:cNvSpPr/>
          <p:nvPr/>
        </p:nvSpPr>
        <p:spPr>
          <a:xfrm>
            <a:off x="2472127" y="550262"/>
            <a:ext cx="1981200" cy="2771775"/>
          </a:xfrm>
          <a:prstGeom prst="rect">
            <a:avLst/>
          </a:prstGeom>
          <a:noFill/>
          <a:ln w="38100">
            <a:solidFill>
              <a:srgbClr val="1B1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39FB29-AA22-40BB-9F0F-14C5A2B0B4E0}"/>
              </a:ext>
            </a:extLst>
          </p:cNvPr>
          <p:cNvSpPr txBox="1"/>
          <p:nvPr/>
        </p:nvSpPr>
        <p:spPr>
          <a:xfrm>
            <a:off x="2657867" y="151366"/>
            <a:ext cx="1609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reference set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BB3104-5E5A-44B1-AFA3-E7387C8461B1}"/>
              </a:ext>
            </a:extLst>
          </p:cNvPr>
          <p:cNvSpPr/>
          <p:nvPr/>
        </p:nvSpPr>
        <p:spPr>
          <a:xfrm>
            <a:off x="6716592" y="2219767"/>
            <a:ext cx="2062496" cy="727684"/>
          </a:xfrm>
          <a:prstGeom prst="rect">
            <a:avLst/>
          </a:prstGeom>
          <a:solidFill>
            <a:srgbClr val="1B1ABD"/>
          </a:solidFill>
          <a:ln>
            <a:solidFill>
              <a:srgbClr val="1B1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96EBB7-9787-4D49-B599-AC929BB47784}"/>
              </a:ext>
            </a:extLst>
          </p:cNvPr>
          <p:cNvSpPr txBox="1"/>
          <p:nvPr/>
        </p:nvSpPr>
        <p:spPr>
          <a:xfrm>
            <a:off x="6835167" y="2265641"/>
            <a:ext cx="168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identify “best” model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AE841D-7D84-46D2-907F-4803CDC46493}"/>
              </a:ext>
            </a:extLst>
          </p:cNvPr>
          <p:cNvSpPr txBox="1"/>
          <p:nvPr/>
        </p:nvSpPr>
        <p:spPr>
          <a:xfrm>
            <a:off x="9957271" y="1329839"/>
            <a:ext cx="1664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train a classification algorithm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6F9AFA-32D2-4F4F-B129-A8C5718EE506}"/>
              </a:ext>
            </a:extLst>
          </p:cNvPr>
          <p:cNvSpPr txBox="1"/>
          <p:nvPr/>
        </p:nvSpPr>
        <p:spPr>
          <a:xfrm>
            <a:off x="10301287" y="4318038"/>
            <a:ext cx="1190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random forest classifier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AC133-95ED-CC45-9C54-B5EAFA52884E}"/>
              </a:ext>
            </a:extLst>
          </p:cNvPr>
          <p:cNvSpPr txBox="1"/>
          <p:nvPr/>
        </p:nvSpPr>
        <p:spPr>
          <a:xfrm>
            <a:off x="2843767" y="823181"/>
            <a:ext cx="108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(M1, M3)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EA7C6C5-DD53-7E40-99A9-D99ED6738DE9}"/>
              </a:ext>
            </a:extLst>
          </p:cNvPr>
          <p:cNvSpPr txBox="1"/>
          <p:nvPr/>
        </p:nvSpPr>
        <p:spPr>
          <a:xfrm>
            <a:off x="549363" y="5292980"/>
            <a:ext cx="108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(M4)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0F788CF-4965-7D4E-8920-0541C0759287}"/>
              </a:ext>
            </a:extLst>
          </p:cNvPr>
          <p:cNvSpPr/>
          <p:nvPr/>
        </p:nvSpPr>
        <p:spPr>
          <a:xfrm>
            <a:off x="2562203" y="4561014"/>
            <a:ext cx="1233490" cy="71437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AA79873-381D-574A-85E5-FB7E81F76662}"/>
              </a:ext>
            </a:extLst>
          </p:cNvPr>
          <p:cNvSpPr txBox="1"/>
          <p:nvPr/>
        </p:nvSpPr>
        <p:spPr>
          <a:xfrm>
            <a:off x="2666587" y="4543425"/>
            <a:ext cx="1024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training set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B18AF6-B395-314F-B5E4-CFB890FEB10E}"/>
              </a:ext>
            </a:extLst>
          </p:cNvPr>
          <p:cNvCxnSpPr>
            <a:stCxn id="2" idx="3"/>
            <a:endCxn id="69" idx="1"/>
          </p:cNvCxnSpPr>
          <p:nvPr/>
        </p:nvCxnSpPr>
        <p:spPr>
          <a:xfrm>
            <a:off x="1788317" y="4912370"/>
            <a:ext cx="773886" cy="58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84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id="{3513E8BE-DEC7-F240-941E-F8602BA5D48A}"/>
              </a:ext>
            </a:extLst>
          </p:cNvPr>
          <p:cNvSpPr txBox="1"/>
          <p:nvPr/>
        </p:nvSpPr>
        <p:spPr>
          <a:xfrm>
            <a:off x="0" y="4081996"/>
            <a:ext cx="5674290" cy="25149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4A6F82-A696-2A4B-B1C1-746DA115CFDF}"/>
              </a:ext>
            </a:extLst>
          </p:cNvPr>
          <p:cNvSpPr/>
          <p:nvPr/>
        </p:nvSpPr>
        <p:spPr>
          <a:xfrm>
            <a:off x="120864" y="4914182"/>
            <a:ext cx="1132333" cy="4658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C592B5-1072-CC45-9510-FF302D0F696F}"/>
              </a:ext>
            </a:extLst>
          </p:cNvPr>
          <p:cNvSpPr txBox="1"/>
          <p:nvPr/>
        </p:nvSpPr>
        <p:spPr>
          <a:xfrm>
            <a:off x="118980" y="4890051"/>
            <a:ext cx="1319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new time series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223474A-29F3-9E41-AD42-1C6325E2A681}"/>
              </a:ext>
            </a:extLst>
          </p:cNvPr>
          <p:cNvGrpSpPr/>
          <p:nvPr/>
        </p:nvGrpSpPr>
        <p:grpSpPr>
          <a:xfrm>
            <a:off x="1421819" y="4727122"/>
            <a:ext cx="331171" cy="940662"/>
            <a:chOff x="4795835" y="1058344"/>
            <a:chExt cx="271464" cy="176343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216066-3EFB-964C-92D8-12939DF36F02}"/>
                </a:ext>
              </a:extLst>
            </p:cNvPr>
            <p:cNvCxnSpPr>
              <a:cxnSpLocks/>
            </p:cNvCxnSpPr>
            <p:nvPr/>
          </p:nvCxnSpPr>
          <p:spPr>
            <a:xfrm>
              <a:off x="4810124" y="1058344"/>
              <a:ext cx="0" cy="1763436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DB8309B-5A59-9149-86F3-C2B9FD9CD5AA}"/>
                </a:ext>
              </a:extLst>
            </p:cNvPr>
            <p:cNvCxnSpPr/>
            <p:nvPr/>
          </p:nvCxnSpPr>
          <p:spPr>
            <a:xfrm>
              <a:off x="4795835" y="1058344"/>
              <a:ext cx="257175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D50E572-0E92-1344-B5FE-10B9F150B5F8}"/>
                </a:ext>
              </a:extLst>
            </p:cNvPr>
            <p:cNvCxnSpPr/>
            <p:nvPr/>
          </p:nvCxnSpPr>
          <p:spPr>
            <a:xfrm>
              <a:off x="4810124" y="2805110"/>
              <a:ext cx="257175" cy="0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0EA4182-8C0A-6B44-9747-C96BFA3D4D71}"/>
              </a:ext>
            </a:extLst>
          </p:cNvPr>
          <p:cNvCxnSpPr>
            <a:endCxn id="13" idx="3"/>
          </p:cNvCxnSpPr>
          <p:nvPr/>
        </p:nvCxnSpPr>
        <p:spPr>
          <a:xfrm>
            <a:off x="1251313" y="5151661"/>
            <a:ext cx="186854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AF4C28B-9847-3D4A-A914-2E06A8574C95}"/>
              </a:ext>
            </a:extLst>
          </p:cNvPr>
          <p:cNvSpPr/>
          <p:nvPr/>
        </p:nvSpPr>
        <p:spPr>
          <a:xfrm>
            <a:off x="1718528" y="4485437"/>
            <a:ext cx="1085756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F6FA59-3832-AC47-BC51-213EEFCB34E3}"/>
              </a:ext>
            </a:extLst>
          </p:cNvPr>
          <p:cNvSpPr txBox="1"/>
          <p:nvPr/>
        </p:nvSpPr>
        <p:spPr>
          <a:xfrm>
            <a:off x="1800435" y="4566319"/>
            <a:ext cx="1024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training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/>
              <a:t>set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AFCDF0-C8F6-E944-8386-9C2190F5C1A0}"/>
              </a:ext>
            </a:extLst>
          </p:cNvPr>
          <p:cNvSpPr/>
          <p:nvPr/>
        </p:nvSpPr>
        <p:spPr>
          <a:xfrm>
            <a:off x="1752990" y="5401737"/>
            <a:ext cx="814543" cy="5037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F6F756-9DCB-DA48-9D41-CDB5DC4F6496}"/>
              </a:ext>
            </a:extLst>
          </p:cNvPr>
          <p:cNvSpPr txBox="1"/>
          <p:nvPr/>
        </p:nvSpPr>
        <p:spPr>
          <a:xfrm>
            <a:off x="1769496" y="5501475"/>
            <a:ext cx="1024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test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/>
              <a:t>set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A52137-8CFD-964F-BDA6-9A1E394D22EB}"/>
              </a:ext>
            </a:extLst>
          </p:cNvPr>
          <p:cNvSpPr txBox="1"/>
          <p:nvPr/>
        </p:nvSpPr>
        <p:spPr>
          <a:xfrm>
            <a:off x="362978" y="5501475"/>
            <a:ext cx="1083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(M4)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3F27E3-97A7-FC45-B254-A96AAED9DF30}"/>
              </a:ext>
            </a:extLst>
          </p:cNvPr>
          <p:cNvSpPr/>
          <p:nvPr/>
        </p:nvSpPr>
        <p:spPr>
          <a:xfrm>
            <a:off x="3313562" y="5401737"/>
            <a:ext cx="1972786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0F6853-8A6C-264B-A261-59871FEF2548}"/>
              </a:ext>
            </a:extLst>
          </p:cNvPr>
          <p:cNvSpPr/>
          <p:nvPr/>
        </p:nvSpPr>
        <p:spPr>
          <a:xfrm>
            <a:off x="3464055" y="4481681"/>
            <a:ext cx="1085756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D8884D-DBA4-144D-8029-9A1F73CAB7BD}"/>
              </a:ext>
            </a:extLst>
          </p:cNvPr>
          <p:cNvSpPr txBox="1"/>
          <p:nvPr/>
        </p:nvSpPr>
        <p:spPr>
          <a:xfrm>
            <a:off x="3477255" y="4545175"/>
            <a:ext cx="1024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fit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/>
              <a:t>models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7D4A3E5-66A0-1F49-A95E-19516266CD33}"/>
              </a:ext>
            </a:extLst>
          </p:cNvPr>
          <p:cNvCxnSpPr/>
          <p:nvPr/>
        </p:nvCxnSpPr>
        <p:spPr>
          <a:xfrm>
            <a:off x="2515525" y="5647678"/>
            <a:ext cx="773886" cy="5832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E5B4891-9FB6-6E4A-AFE4-F67FF2503133}"/>
              </a:ext>
            </a:extLst>
          </p:cNvPr>
          <p:cNvCxnSpPr>
            <a:cxnSpLocks/>
          </p:cNvCxnSpPr>
          <p:nvPr/>
        </p:nvCxnSpPr>
        <p:spPr>
          <a:xfrm>
            <a:off x="3955543" y="5026560"/>
            <a:ext cx="3744" cy="353518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080F5B3-968E-6E45-9D0B-BE0C37388BEC}"/>
              </a:ext>
            </a:extLst>
          </p:cNvPr>
          <p:cNvCxnSpPr/>
          <p:nvPr/>
        </p:nvCxnSpPr>
        <p:spPr>
          <a:xfrm>
            <a:off x="2724230" y="4748288"/>
            <a:ext cx="773886" cy="5832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2367D83-8102-5A42-BFA9-051BC497658F}"/>
              </a:ext>
            </a:extLst>
          </p:cNvPr>
          <p:cNvSpPr txBox="1"/>
          <p:nvPr/>
        </p:nvSpPr>
        <p:spPr>
          <a:xfrm>
            <a:off x="3443183" y="5413271"/>
            <a:ext cx="1652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identify “best” model – true class label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6EF1F77A-4ED9-D145-8B4B-ABD3976B4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19"/>
            <a:ext cx="8290557" cy="4185228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A75A38E-B0B3-7348-92E2-FEB01A097EBA}"/>
              </a:ext>
            </a:extLst>
          </p:cNvPr>
          <p:cNvCxnSpPr>
            <a:cxnSpLocks/>
          </p:cNvCxnSpPr>
          <p:nvPr/>
        </p:nvCxnSpPr>
        <p:spPr>
          <a:xfrm>
            <a:off x="7436359" y="4081996"/>
            <a:ext cx="0" cy="3071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8A71243-3F06-4F44-B9AD-7D9E000DE667}"/>
              </a:ext>
            </a:extLst>
          </p:cNvPr>
          <p:cNvSpPr/>
          <p:nvPr/>
        </p:nvSpPr>
        <p:spPr>
          <a:xfrm>
            <a:off x="6516001" y="4379539"/>
            <a:ext cx="1972786" cy="72750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B6904B7-F48B-5946-99D8-B28BE1D0C3E5}"/>
              </a:ext>
            </a:extLst>
          </p:cNvPr>
          <p:cNvSpPr txBox="1"/>
          <p:nvPr/>
        </p:nvSpPr>
        <p:spPr>
          <a:xfrm>
            <a:off x="6731734" y="4420166"/>
            <a:ext cx="1652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Vote matrix from the random forest classifier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22C4C3-B468-2C45-96E9-40380A6F2B7A}"/>
              </a:ext>
            </a:extLst>
          </p:cNvPr>
          <p:cNvSpPr/>
          <p:nvPr/>
        </p:nvSpPr>
        <p:spPr>
          <a:xfrm>
            <a:off x="8855677" y="4356455"/>
            <a:ext cx="1623939" cy="72750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846799-1F4B-3144-AEF0-A35D652082B5}"/>
              </a:ext>
            </a:extLst>
          </p:cNvPr>
          <p:cNvSpPr txBox="1"/>
          <p:nvPr/>
        </p:nvSpPr>
        <p:spPr>
          <a:xfrm>
            <a:off x="9036036" y="4445566"/>
            <a:ext cx="1652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Best forecast model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predicted by  the model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0DC4438-2B96-564D-A93D-C6E9909CCE87}"/>
              </a:ext>
            </a:extLst>
          </p:cNvPr>
          <p:cNvCxnSpPr/>
          <p:nvPr/>
        </p:nvCxnSpPr>
        <p:spPr>
          <a:xfrm>
            <a:off x="8081791" y="4681864"/>
            <a:ext cx="773886" cy="58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A9340090-CCD3-BF49-AEDA-96244D40D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683161"/>
              </p:ext>
            </p:extLst>
          </p:nvPr>
        </p:nvGraphicFramePr>
        <p:xfrm>
          <a:off x="6703315" y="5162728"/>
          <a:ext cx="1689576" cy="1356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22394">
                  <a:extLst>
                    <a:ext uri="{9D8B030D-6E8A-4147-A177-3AD203B41FA5}">
                      <a16:colId xmlns:a16="http://schemas.microsoft.com/office/drawing/2014/main" val="2477341307"/>
                    </a:ext>
                  </a:extLst>
                </a:gridCol>
                <a:gridCol w="422394">
                  <a:extLst>
                    <a:ext uri="{9D8B030D-6E8A-4147-A177-3AD203B41FA5}">
                      <a16:colId xmlns:a16="http://schemas.microsoft.com/office/drawing/2014/main" val="4013643492"/>
                    </a:ext>
                  </a:extLst>
                </a:gridCol>
                <a:gridCol w="422394">
                  <a:extLst>
                    <a:ext uri="{9D8B030D-6E8A-4147-A177-3AD203B41FA5}">
                      <a16:colId xmlns:a16="http://schemas.microsoft.com/office/drawing/2014/main" val="2551796528"/>
                    </a:ext>
                  </a:extLst>
                </a:gridCol>
                <a:gridCol w="422394">
                  <a:extLst>
                    <a:ext uri="{9D8B030D-6E8A-4147-A177-3AD203B41FA5}">
                      <a16:colId xmlns:a16="http://schemas.microsoft.com/office/drawing/2014/main" val="1864207798"/>
                    </a:ext>
                  </a:extLst>
                </a:gridCol>
              </a:tblGrid>
              <a:tr h="244607">
                <a:tc>
                  <a:txBody>
                    <a:bodyPr/>
                    <a:lstStyle/>
                    <a:p>
                      <a:r>
                        <a:rPr lang="en-US" sz="1100" dirty="0" err="1"/>
                        <a:t>rw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rwd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nn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807371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065772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153497"/>
                  </a:ext>
                </a:extLst>
              </a:tr>
              <a:tr h="2446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908768"/>
                  </a:ext>
                </a:extLst>
              </a:tr>
            </a:tbl>
          </a:graphicData>
        </a:graphic>
      </p:graphicFrame>
      <p:sp>
        <p:nvSpPr>
          <p:cNvPr id="57" name="Left Brace 56">
            <a:extLst>
              <a:ext uri="{FF2B5EF4-FFF2-40B4-BE49-F238E27FC236}">
                <a16:creationId xmlns:a16="http://schemas.microsoft.com/office/drawing/2014/main" id="{D595A089-C61C-5B45-8C44-66787BB5918B}"/>
              </a:ext>
            </a:extLst>
          </p:cNvPr>
          <p:cNvSpPr/>
          <p:nvPr/>
        </p:nvSpPr>
        <p:spPr>
          <a:xfrm>
            <a:off x="6350875" y="5413270"/>
            <a:ext cx="306107" cy="10821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8FA74280-6875-FE44-AF5B-907E305033D9}"/>
              </a:ext>
            </a:extLst>
          </p:cNvPr>
          <p:cNvSpPr/>
          <p:nvPr/>
        </p:nvSpPr>
        <p:spPr>
          <a:xfrm rot="16200000">
            <a:off x="7391405" y="5904373"/>
            <a:ext cx="313397" cy="1372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E827CF8-EFA1-7047-9E6C-CD5AFB68784D}"/>
              </a:ext>
            </a:extLst>
          </p:cNvPr>
          <p:cNvSpPr txBox="1"/>
          <p:nvPr/>
        </p:nvSpPr>
        <p:spPr>
          <a:xfrm>
            <a:off x="6098789" y="4681864"/>
            <a:ext cx="369332" cy="191505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dirty="0"/>
              <a:t>Cluster rows -  M4 series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6C04D0-8260-9748-8972-3A5D621FA7B5}"/>
              </a:ext>
            </a:extLst>
          </p:cNvPr>
          <p:cNvSpPr txBox="1"/>
          <p:nvPr/>
        </p:nvSpPr>
        <p:spPr>
          <a:xfrm rot="5400000">
            <a:off x="7469997" y="5497201"/>
            <a:ext cx="369332" cy="246454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dirty="0"/>
              <a:t>Cluster columns -  forecast-models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A2CE340-C46C-AE4F-B334-D25352BB2654}"/>
              </a:ext>
            </a:extLst>
          </p:cNvPr>
          <p:cNvSpPr txBox="1"/>
          <p:nvPr/>
        </p:nvSpPr>
        <p:spPr>
          <a:xfrm>
            <a:off x="3955543" y="2774322"/>
            <a:ext cx="59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(1)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ED327B7-95B1-3E43-833A-2DBF100E5EAD}"/>
              </a:ext>
            </a:extLst>
          </p:cNvPr>
          <p:cNvSpPr txBox="1"/>
          <p:nvPr/>
        </p:nvSpPr>
        <p:spPr>
          <a:xfrm>
            <a:off x="3918973" y="5970584"/>
            <a:ext cx="59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(2)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0289A94-0274-4747-931A-5C9311E83E1A}"/>
              </a:ext>
            </a:extLst>
          </p:cNvPr>
          <p:cNvSpPr txBox="1"/>
          <p:nvPr/>
        </p:nvSpPr>
        <p:spPr>
          <a:xfrm>
            <a:off x="5814609" y="5920252"/>
            <a:ext cx="59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(3)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4EAE79-0D09-F24B-A7D7-BFA99309C1A4}"/>
              </a:ext>
            </a:extLst>
          </p:cNvPr>
          <p:cNvSpPr txBox="1"/>
          <p:nvPr/>
        </p:nvSpPr>
        <p:spPr>
          <a:xfrm>
            <a:off x="7163941" y="5735586"/>
            <a:ext cx="59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(4)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55E004B-1AF5-274B-9F11-DA35D8F28201}"/>
              </a:ext>
            </a:extLst>
          </p:cNvPr>
          <p:cNvSpPr txBox="1"/>
          <p:nvPr/>
        </p:nvSpPr>
        <p:spPr>
          <a:xfrm>
            <a:off x="118980" y="5978904"/>
            <a:ext cx="4490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ground truth – to evaluate model understanding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27BB68-7DB5-754D-8A0F-26EC9F665BF1}"/>
              </a:ext>
            </a:extLst>
          </p:cNvPr>
          <p:cNvSpPr txBox="1"/>
          <p:nvPr/>
        </p:nvSpPr>
        <p:spPr>
          <a:xfrm>
            <a:off x="8280529" y="347407"/>
            <a:ext cx="36464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eriod"/>
            </a:pPr>
            <a:r>
              <a:rPr lang="en-US" sz="1200" dirty="0" err="1"/>
              <a:t>Visualisation</a:t>
            </a:r>
            <a:r>
              <a:rPr lang="en-US" sz="1200" dirty="0"/>
              <a:t> of vote matrix [(</a:t>
            </a:r>
            <a:r>
              <a:rPr lang="en-US" sz="1200" dirty="0">
                <a:solidFill>
                  <a:srgbClr val="7030A0"/>
                </a:solidFill>
              </a:rPr>
              <a:t>4</a:t>
            </a:r>
            <a:r>
              <a:rPr lang="en-US" sz="1200" dirty="0"/>
              <a:t>)]</a:t>
            </a:r>
          </a:p>
          <a:p>
            <a:pPr marL="400050" indent="-400050">
              <a:buAutoNum type="romanLcPeriod"/>
            </a:pPr>
            <a:r>
              <a:rPr lang="en-US" sz="1200" dirty="0"/>
              <a:t>Composition of clusters by true class labels [(</a:t>
            </a:r>
            <a:r>
              <a:rPr lang="en-US" sz="1200" dirty="0">
                <a:solidFill>
                  <a:srgbClr val="7030A0"/>
                </a:solidFill>
              </a:rPr>
              <a:t>2</a:t>
            </a:r>
            <a:r>
              <a:rPr lang="en-US" sz="1200" dirty="0"/>
              <a:t>) and (</a:t>
            </a:r>
            <a:r>
              <a:rPr lang="en-US" sz="1200" dirty="0">
                <a:solidFill>
                  <a:srgbClr val="7030A0"/>
                </a:solidFill>
              </a:rPr>
              <a:t>3</a:t>
            </a:r>
            <a:r>
              <a:rPr lang="en-US" sz="1200" dirty="0"/>
              <a:t>)]</a:t>
            </a:r>
          </a:p>
          <a:p>
            <a:pPr marL="400050" indent="-400050">
              <a:buFontTx/>
              <a:buAutoNum type="romanLcPeriod"/>
            </a:pPr>
            <a:r>
              <a:rPr lang="en-US" sz="1200"/>
              <a:t>Cluster-wise </a:t>
            </a:r>
            <a:r>
              <a:rPr lang="en-US" sz="1200" dirty="0"/>
              <a:t>feature distribution [(</a:t>
            </a:r>
            <a:r>
              <a:rPr lang="en-US" sz="1200" dirty="0">
                <a:solidFill>
                  <a:srgbClr val="7030A0"/>
                </a:solidFill>
              </a:rPr>
              <a:t>1</a:t>
            </a:r>
            <a:r>
              <a:rPr lang="en-US" sz="1200" dirty="0"/>
              <a:t>) and (</a:t>
            </a:r>
            <a:r>
              <a:rPr lang="en-US" sz="1200" dirty="0">
                <a:solidFill>
                  <a:srgbClr val="7030A0"/>
                </a:solidFill>
              </a:rPr>
              <a:t>3</a:t>
            </a:r>
            <a:r>
              <a:rPr lang="en-US" sz="1200" dirty="0"/>
              <a:t>)]</a:t>
            </a:r>
          </a:p>
          <a:p>
            <a:pPr marL="400050" indent="-400050">
              <a:buFontTx/>
              <a:buAutoNum type="romanLcPeriod"/>
            </a:pPr>
            <a:r>
              <a:rPr lang="en-US" sz="1200" dirty="0" err="1"/>
              <a:t>Visualisation</a:t>
            </a:r>
            <a:r>
              <a:rPr lang="en-US" sz="1200" dirty="0"/>
              <a:t> of instance space [(</a:t>
            </a:r>
            <a:r>
              <a:rPr lang="en-US" sz="1200" dirty="0">
                <a:solidFill>
                  <a:srgbClr val="7030A0"/>
                </a:solidFill>
              </a:rPr>
              <a:t>1</a:t>
            </a:r>
            <a:r>
              <a:rPr lang="en-US" sz="1200" dirty="0"/>
              <a:t>) and (</a:t>
            </a:r>
            <a:r>
              <a:rPr lang="en-US" sz="1200" dirty="0">
                <a:solidFill>
                  <a:srgbClr val="7030A0"/>
                </a:solidFill>
              </a:rPr>
              <a:t>3</a:t>
            </a:r>
            <a:r>
              <a:rPr lang="en-US" sz="1200" dirty="0"/>
              <a:t>)]</a:t>
            </a:r>
          </a:p>
          <a:p>
            <a:pPr marL="400050" indent="-400050">
              <a:buAutoNum type="romanLcPeriod"/>
            </a:pPr>
            <a:endParaRPr lang="en-US" sz="1200" dirty="0"/>
          </a:p>
          <a:p>
            <a:pPr marL="400050" indent="-400050">
              <a:buAutoNum type="romanLcPeriod"/>
            </a:pPr>
            <a:endParaRPr lang="en-US" sz="1200" dirty="0"/>
          </a:p>
          <a:p>
            <a:pPr marL="400050" indent="-400050">
              <a:buAutoNum type="romanL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734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203</Words>
  <Application>Microsoft Macintosh PowerPoint</Application>
  <PresentationFormat>Widescreen</PresentationFormat>
  <Paragraphs>62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Thiyanga Talagala</dc:creator>
  <cp:lastModifiedBy>Thiyanga Talagala</cp:lastModifiedBy>
  <cp:revision>13</cp:revision>
  <dcterms:created xsi:type="dcterms:W3CDTF">2020-09-21T06:29:46Z</dcterms:created>
  <dcterms:modified xsi:type="dcterms:W3CDTF">2020-09-23T05:14:04Z</dcterms:modified>
</cp:coreProperties>
</file>