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36" r:id="rId3"/>
    <p:sldId id="338" r:id="rId4"/>
    <p:sldId id="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4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3AD55-C695-6540-9DB9-A3C019D4D9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B9D2-8452-D546-924D-2214A6F8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B9D2-8452-D546-924D-2214A6F8E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B9D2-8452-D546-924D-2214A6F8E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03ED-C5E5-8F46-8190-2A9E33DB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6860-3D9D-6D4A-8D33-C615A6780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38CC-A5AB-ED44-9FE3-4D114DE9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7439-C77A-DC46-9D8A-901BD3E8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9C7E-B08B-4A49-B1AE-C304BA7B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C120-4F22-0145-A211-C0C56152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56B7C-138E-B84A-826B-66D62F73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40B-BBC2-6F4B-97B1-6694D81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3FE6-283F-5045-9455-0168AD4B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BA59-6502-E44C-BDA6-13FFF8B5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69753-4CCA-3D41-A4FB-10EC3E5E7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D6EBD-A2EC-494A-9299-076DF3A1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7954-C39F-FC43-A62F-CD1672F9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2D4B-7C93-C947-8CDB-D84BB971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0CE8-23F2-344A-A39D-1981D29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8DAD-8100-BE44-90C7-CEB56DB4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932A-D669-C84F-8D21-D9F22971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80F2-F3D8-D942-AD28-54D446A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8359-12F3-2945-9DE1-C667FC78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FEDC-31F4-714E-B15C-AF53D5B7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F7DE-A1D3-A44F-939A-8C0A161A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6741-B323-9E44-96BA-5F674C6E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37B3-7756-6847-B609-BD0706D5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72BB-E886-444B-8F80-29CDCF15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7913-E8B8-4949-B8E5-37F939F5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A92A-37A0-E24D-A058-1D48F2C3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D2AD-B591-4C4E-B2A6-32C853B4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A9F25-20F6-1D44-BBB2-2FFAD00F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8BFD8-1BDE-B544-ADF1-57FD080D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5D218-1BBD-714E-B26D-7B09D58A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2F29-7F6A-914C-946D-7D476627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FBFD-80E4-A847-A330-AFB8E65C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9A77-2F80-6B49-B38E-3DF2B22C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0FD1-734C-A045-8D63-C143AFF12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140C2-72C9-0F49-ADAE-0F0F630F1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0167D-35A4-8949-BB5D-4E47AE1D7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962D4-2809-4B4E-B796-AED8E76B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4DCAC-0E85-7F47-B422-03BE00D2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D1711-EB4B-6E42-8951-A3DC5888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CDC2-D7B2-2D4F-8DA2-D7487C3E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DBD78-FAAF-704E-A853-9E251497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EE9A2-09D1-5A40-A3BE-7AF1DE4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357F2-D350-9247-9D31-B151D195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B6683-29A2-BD41-A1B0-03C36B48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ADCF-1754-ED41-A76D-6186EB5E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6720-270B-D246-97B0-EC26D4B2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905-161B-A34D-A529-90D6867B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C4C1-C71E-7E4E-B6FF-A89858B4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CD2F8-23D2-5143-822B-D184B790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8BA2-309A-E44B-8EA7-D4CAAF02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71F0-424F-7B47-9B91-59D6568B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99CB-23F8-D243-BFF1-77A4E8A8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51E7-7CB1-B949-9F6F-5296417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1C535-92A9-6749-A48C-AACD19FD2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C6561-3C9C-C145-82BB-489358C7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73E3-AA3F-294E-8EB4-DAA12EBE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2F4FD-045E-8E4D-8787-51CFB1ED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E8EFD-7732-EA4F-A64D-9546170A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072FB-B9CA-9A4B-8C28-D7ECF6E7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D030-AF28-C848-8BF3-0048E902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19C0-9978-DB4A-BD81-8FB666BD9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51A1-2C3E-CF49-AB99-D91846DFD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03F1-4142-9C40-9506-C7777907E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C51-3D37-D144-9549-977BEB072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FAF0-2FDD-CE46-935B-1AA7B814F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292" y="402030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782" y="759217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1B1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316705" y="4595037"/>
            <a:ext cx="131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5432427" y="4537190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5445446" y="451111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cxnSpLocks/>
            <a:stCxn id="69" idx="1"/>
            <a:endCxn id="37" idx="1"/>
          </p:cNvCxnSpPr>
          <p:nvPr/>
        </p:nvCxnSpPr>
        <p:spPr>
          <a:xfrm flipV="1">
            <a:off x="2562203" y="4906135"/>
            <a:ext cx="2870224" cy="1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469851" y="4857751"/>
            <a:ext cx="33218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3" y="6174123"/>
            <a:ext cx="150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1B1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AC133-95ED-CC45-9C54-B5EAFA52884E}"/>
              </a:ext>
            </a:extLst>
          </p:cNvPr>
          <p:cNvSpPr txBox="1"/>
          <p:nvPr/>
        </p:nvSpPr>
        <p:spPr>
          <a:xfrm>
            <a:off x="2843767" y="823181"/>
            <a:ext cx="1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(M1, M3)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A7C6C5-DD53-7E40-99A9-D99ED6738DE9}"/>
              </a:ext>
            </a:extLst>
          </p:cNvPr>
          <p:cNvSpPr txBox="1"/>
          <p:nvPr/>
        </p:nvSpPr>
        <p:spPr>
          <a:xfrm>
            <a:off x="549363" y="5292980"/>
            <a:ext cx="1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(M4)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F788CF-4965-7D4E-8920-0541C0759287}"/>
              </a:ext>
            </a:extLst>
          </p:cNvPr>
          <p:cNvSpPr/>
          <p:nvPr/>
        </p:nvSpPr>
        <p:spPr>
          <a:xfrm>
            <a:off x="2562203" y="4561014"/>
            <a:ext cx="1233490" cy="7143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A79873-381D-574A-85E5-FB7E81F76662}"/>
              </a:ext>
            </a:extLst>
          </p:cNvPr>
          <p:cNvSpPr txBox="1"/>
          <p:nvPr/>
        </p:nvSpPr>
        <p:spPr>
          <a:xfrm>
            <a:off x="2666587" y="4543425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18AF6-B395-314F-B5E4-CFB890FEB10E}"/>
              </a:ext>
            </a:extLst>
          </p:cNvPr>
          <p:cNvCxnSpPr>
            <a:stCxn id="2" idx="3"/>
            <a:endCxn id="69" idx="1"/>
          </p:cNvCxnSpPr>
          <p:nvPr/>
        </p:nvCxnSpPr>
        <p:spPr>
          <a:xfrm>
            <a:off x="1788317" y="4912370"/>
            <a:ext cx="773886" cy="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292" y="402030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782" y="759217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1B1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316705" y="4595037"/>
            <a:ext cx="131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5432427" y="4537190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5445446" y="451111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cxnSpLocks/>
            <a:stCxn id="69" idx="1"/>
            <a:endCxn id="37" idx="1"/>
          </p:cNvCxnSpPr>
          <p:nvPr/>
        </p:nvCxnSpPr>
        <p:spPr>
          <a:xfrm flipV="1">
            <a:off x="2562203" y="4906135"/>
            <a:ext cx="2870224" cy="1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469851" y="4857751"/>
            <a:ext cx="33218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1B1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AC133-95ED-CC45-9C54-B5EAFA52884E}"/>
              </a:ext>
            </a:extLst>
          </p:cNvPr>
          <p:cNvSpPr txBox="1"/>
          <p:nvPr/>
        </p:nvSpPr>
        <p:spPr>
          <a:xfrm>
            <a:off x="2843767" y="823181"/>
            <a:ext cx="1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(M1, M3)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A7C6C5-DD53-7E40-99A9-D99ED6738DE9}"/>
              </a:ext>
            </a:extLst>
          </p:cNvPr>
          <p:cNvSpPr txBox="1"/>
          <p:nvPr/>
        </p:nvSpPr>
        <p:spPr>
          <a:xfrm>
            <a:off x="549363" y="5292980"/>
            <a:ext cx="1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(M4)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F788CF-4965-7D4E-8920-0541C0759287}"/>
              </a:ext>
            </a:extLst>
          </p:cNvPr>
          <p:cNvSpPr/>
          <p:nvPr/>
        </p:nvSpPr>
        <p:spPr>
          <a:xfrm>
            <a:off x="2562203" y="4561014"/>
            <a:ext cx="1233490" cy="7143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A79873-381D-574A-85E5-FB7E81F76662}"/>
              </a:ext>
            </a:extLst>
          </p:cNvPr>
          <p:cNvSpPr txBox="1"/>
          <p:nvPr/>
        </p:nvSpPr>
        <p:spPr>
          <a:xfrm>
            <a:off x="2666587" y="4543425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18AF6-B395-314F-B5E4-CFB890FEB10E}"/>
              </a:ext>
            </a:extLst>
          </p:cNvPr>
          <p:cNvCxnSpPr>
            <a:stCxn id="2" idx="3"/>
            <a:endCxn id="69" idx="1"/>
          </p:cNvCxnSpPr>
          <p:nvPr/>
        </p:nvCxnSpPr>
        <p:spPr>
          <a:xfrm>
            <a:off x="1788317" y="4912370"/>
            <a:ext cx="773886" cy="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4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3513E8BE-DEC7-F240-941E-F8602BA5D48A}"/>
              </a:ext>
            </a:extLst>
          </p:cNvPr>
          <p:cNvSpPr txBox="1"/>
          <p:nvPr/>
        </p:nvSpPr>
        <p:spPr>
          <a:xfrm>
            <a:off x="0" y="4081996"/>
            <a:ext cx="5674290" cy="2514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A6F82-A696-2A4B-B1C1-746DA115CFDF}"/>
              </a:ext>
            </a:extLst>
          </p:cNvPr>
          <p:cNvSpPr/>
          <p:nvPr/>
        </p:nvSpPr>
        <p:spPr>
          <a:xfrm>
            <a:off x="120864" y="4914182"/>
            <a:ext cx="1132333" cy="4658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592B5-1072-CC45-9510-FF302D0F696F}"/>
              </a:ext>
            </a:extLst>
          </p:cNvPr>
          <p:cNvSpPr txBox="1"/>
          <p:nvPr/>
        </p:nvSpPr>
        <p:spPr>
          <a:xfrm>
            <a:off x="118980" y="4890051"/>
            <a:ext cx="1319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new time series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23474A-29F3-9E41-AD42-1C6325E2A681}"/>
              </a:ext>
            </a:extLst>
          </p:cNvPr>
          <p:cNvGrpSpPr/>
          <p:nvPr/>
        </p:nvGrpSpPr>
        <p:grpSpPr>
          <a:xfrm>
            <a:off x="1421819" y="4727122"/>
            <a:ext cx="331171" cy="940662"/>
            <a:chOff x="4795835" y="1058344"/>
            <a:chExt cx="271464" cy="176343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216066-3EFB-964C-92D8-12939DF36F02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B8309B-5A59-9149-86F3-C2B9FD9CD5AA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50E572-0E92-1344-B5FE-10B9F150B5F8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EA4182-8C0A-6B44-9747-C96BFA3D4D71}"/>
              </a:ext>
            </a:extLst>
          </p:cNvPr>
          <p:cNvCxnSpPr>
            <a:endCxn id="13" idx="3"/>
          </p:cNvCxnSpPr>
          <p:nvPr/>
        </p:nvCxnSpPr>
        <p:spPr>
          <a:xfrm>
            <a:off x="1251313" y="5151661"/>
            <a:ext cx="18685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F4C28B-9847-3D4A-A914-2E06A8574C95}"/>
              </a:ext>
            </a:extLst>
          </p:cNvPr>
          <p:cNvSpPr/>
          <p:nvPr/>
        </p:nvSpPr>
        <p:spPr>
          <a:xfrm>
            <a:off x="1718528" y="4485437"/>
            <a:ext cx="108575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6FA59-3832-AC47-BC51-213EEFCB34E3}"/>
              </a:ext>
            </a:extLst>
          </p:cNvPr>
          <p:cNvSpPr txBox="1"/>
          <p:nvPr/>
        </p:nvSpPr>
        <p:spPr>
          <a:xfrm>
            <a:off x="1800435" y="4566319"/>
            <a:ext cx="10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training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/>
              <a:t>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AFCDF0-C8F6-E944-8386-9C2190F5C1A0}"/>
              </a:ext>
            </a:extLst>
          </p:cNvPr>
          <p:cNvSpPr/>
          <p:nvPr/>
        </p:nvSpPr>
        <p:spPr>
          <a:xfrm>
            <a:off x="1752990" y="5401737"/>
            <a:ext cx="814543" cy="503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6F756-9DCB-DA48-9D41-CDB5DC4F6496}"/>
              </a:ext>
            </a:extLst>
          </p:cNvPr>
          <p:cNvSpPr txBox="1"/>
          <p:nvPr/>
        </p:nvSpPr>
        <p:spPr>
          <a:xfrm>
            <a:off x="1769496" y="5501475"/>
            <a:ext cx="10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/>
              <a:t>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A52137-8CFD-964F-BDA6-9A1E394D22EB}"/>
              </a:ext>
            </a:extLst>
          </p:cNvPr>
          <p:cNvSpPr txBox="1"/>
          <p:nvPr/>
        </p:nvSpPr>
        <p:spPr>
          <a:xfrm>
            <a:off x="362978" y="5501475"/>
            <a:ext cx="108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(M4)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F27E3-97A7-FC45-B254-A96AAED9DF30}"/>
              </a:ext>
            </a:extLst>
          </p:cNvPr>
          <p:cNvSpPr/>
          <p:nvPr/>
        </p:nvSpPr>
        <p:spPr>
          <a:xfrm>
            <a:off x="3313562" y="5401737"/>
            <a:ext cx="197278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0F6853-8A6C-264B-A261-59871FEF2548}"/>
              </a:ext>
            </a:extLst>
          </p:cNvPr>
          <p:cNvSpPr/>
          <p:nvPr/>
        </p:nvSpPr>
        <p:spPr>
          <a:xfrm>
            <a:off x="3464055" y="4481681"/>
            <a:ext cx="108575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D8884D-DBA4-144D-8029-9A1F73CAB7BD}"/>
              </a:ext>
            </a:extLst>
          </p:cNvPr>
          <p:cNvSpPr txBox="1"/>
          <p:nvPr/>
        </p:nvSpPr>
        <p:spPr>
          <a:xfrm>
            <a:off x="3477255" y="4545175"/>
            <a:ext cx="10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/>
              <a:t>models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D4A3E5-66A0-1F49-A95E-19516266CD33}"/>
              </a:ext>
            </a:extLst>
          </p:cNvPr>
          <p:cNvCxnSpPr/>
          <p:nvPr/>
        </p:nvCxnSpPr>
        <p:spPr>
          <a:xfrm>
            <a:off x="2515525" y="5647678"/>
            <a:ext cx="773886" cy="583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5B4891-9FB6-6E4A-AFE4-F67FF2503133}"/>
              </a:ext>
            </a:extLst>
          </p:cNvPr>
          <p:cNvCxnSpPr>
            <a:cxnSpLocks/>
          </p:cNvCxnSpPr>
          <p:nvPr/>
        </p:nvCxnSpPr>
        <p:spPr>
          <a:xfrm>
            <a:off x="3955543" y="5026560"/>
            <a:ext cx="3744" cy="35351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80F5B3-968E-6E45-9D0B-BE0C37388BEC}"/>
              </a:ext>
            </a:extLst>
          </p:cNvPr>
          <p:cNvCxnSpPr/>
          <p:nvPr/>
        </p:nvCxnSpPr>
        <p:spPr>
          <a:xfrm>
            <a:off x="2724230" y="4748288"/>
            <a:ext cx="773886" cy="583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367D83-8102-5A42-BFA9-051BC497658F}"/>
              </a:ext>
            </a:extLst>
          </p:cNvPr>
          <p:cNvSpPr txBox="1"/>
          <p:nvPr/>
        </p:nvSpPr>
        <p:spPr>
          <a:xfrm>
            <a:off x="3443183" y="5413271"/>
            <a:ext cx="165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identify “best” model – true class label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EF1F77A-4ED9-D145-8B4B-ABD3976B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9"/>
            <a:ext cx="8290557" cy="418522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75A38E-B0B3-7348-92E2-FEB01A097EBA}"/>
              </a:ext>
            </a:extLst>
          </p:cNvPr>
          <p:cNvCxnSpPr>
            <a:cxnSpLocks/>
          </p:cNvCxnSpPr>
          <p:nvPr/>
        </p:nvCxnSpPr>
        <p:spPr>
          <a:xfrm>
            <a:off x="7436359" y="4081996"/>
            <a:ext cx="0" cy="307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A71243-3F06-4F44-B9AD-7D9E000DE667}"/>
              </a:ext>
            </a:extLst>
          </p:cNvPr>
          <p:cNvSpPr/>
          <p:nvPr/>
        </p:nvSpPr>
        <p:spPr>
          <a:xfrm>
            <a:off x="6516001" y="4379539"/>
            <a:ext cx="1972786" cy="727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6904B7-F48B-5946-99D8-B28BE1D0C3E5}"/>
              </a:ext>
            </a:extLst>
          </p:cNvPr>
          <p:cNvSpPr txBox="1"/>
          <p:nvPr/>
        </p:nvSpPr>
        <p:spPr>
          <a:xfrm>
            <a:off x="6731734" y="4420166"/>
            <a:ext cx="16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Vote matrix from the random forest classifier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22C4C3-B468-2C45-96E9-40380A6F2B7A}"/>
              </a:ext>
            </a:extLst>
          </p:cNvPr>
          <p:cNvSpPr/>
          <p:nvPr/>
        </p:nvSpPr>
        <p:spPr>
          <a:xfrm>
            <a:off x="8855677" y="4356455"/>
            <a:ext cx="1623939" cy="727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846799-1F4B-3144-AEF0-A35D652082B5}"/>
              </a:ext>
            </a:extLst>
          </p:cNvPr>
          <p:cNvSpPr txBox="1"/>
          <p:nvPr/>
        </p:nvSpPr>
        <p:spPr>
          <a:xfrm>
            <a:off x="9036036" y="4445566"/>
            <a:ext cx="16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Best forecast model predicted by the random forest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DC4438-2B96-564D-A93D-C6E9909CCE87}"/>
              </a:ext>
            </a:extLst>
          </p:cNvPr>
          <p:cNvCxnSpPr/>
          <p:nvPr/>
        </p:nvCxnSpPr>
        <p:spPr>
          <a:xfrm>
            <a:off x="8081791" y="4681864"/>
            <a:ext cx="773886" cy="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9340090-CCD3-BF49-AEDA-96244D40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83161"/>
              </p:ext>
            </p:extLst>
          </p:nvPr>
        </p:nvGraphicFramePr>
        <p:xfrm>
          <a:off x="6703315" y="5162728"/>
          <a:ext cx="1689576" cy="1356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2394">
                  <a:extLst>
                    <a:ext uri="{9D8B030D-6E8A-4147-A177-3AD203B41FA5}">
                      <a16:colId xmlns:a16="http://schemas.microsoft.com/office/drawing/2014/main" val="2477341307"/>
                    </a:ext>
                  </a:extLst>
                </a:gridCol>
                <a:gridCol w="422394">
                  <a:extLst>
                    <a:ext uri="{9D8B030D-6E8A-4147-A177-3AD203B41FA5}">
                      <a16:colId xmlns:a16="http://schemas.microsoft.com/office/drawing/2014/main" val="4013643492"/>
                    </a:ext>
                  </a:extLst>
                </a:gridCol>
                <a:gridCol w="422394">
                  <a:extLst>
                    <a:ext uri="{9D8B030D-6E8A-4147-A177-3AD203B41FA5}">
                      <a16:colId xmlns:a16="http://schemas.microsoft.com/office/drawing/2014/main" val="2551796528"/>
                    </a:ext>
                  </a:extLst>
                </a:gridCol>
                <a:gridCol w="422394">
                  <a:extLst>
                    <a:ext uri="{9D8B030D-6E8A-4147-A177-3AD203B41FA5}">
                      <a16:colId xmlns:a16="http://schemas.microsoft.com/office/drawing/2014/main" val="1864207798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rw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rwd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0737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6577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5349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08768"/>
                  </a:ext>
                </a:extLst>
              </a:tr>
            </a:tbl>
          </a:graphicData>
        </a:graphic>
      </p:graphicFrame>
      <p:sp>
        <p:nvSpPr>
          <p:cNvPr id="57" name="Left Brace 56">
            <a:extLst>
              <a:ext uri="{FF2B5EF4-FFF2-40B4-BE49-F238E27FC236}">
                <a16:creationId xmlns:a16="http://schemas.microsoft.com/office/drawing/2014/main" id="{D595A089-C61C-5B45-8C44-66787BB5918B}"/>
              </a:ext>
            </a:extLst>
          </p:cNvPr>
          <p:cNvSpPr/>
          <p:nvPr/>
        </p:nvSpPr>
        <p:spPr>
          <a:xfrm>
            <a:off x="6350875" y="5413270"/>
            <a:ext cx="306107" cy="1082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8FA74280-6875-FE44-AF5B-907E305033D9}"/>
              </a:ext>
            </a:extLst>
          </p:cNvPr>
          <p:cNvSpPr/>
          <p:nvPr/>
        </p:nvSpPr>
        <p:spPr>
          <a:xfrm rot="16200000">
            <a:off x="7391405" y="5904373"/>
            <a:ext cx="313397" cy="1372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827CF8-EFA1-7047-9E6C-CD5AFB68784D}"/>
              </a:ext>
            </a:extLst>
          </p:cNvPr>
          <p:cNvSpPr txBox="1"/>
          <p:nvPr/>
        </p:nvSpPr>
        <p:spPr>
          <a:xfrm>
            <a:off x="6098789" y="4681864"/>
            <a:ext cx="369332" cy="19150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/>
              <a:t>Cluster rows -  M4 series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6C04D0-8260-9748-8972-3A5D621FA7B5}"/>
              </a:ext>
            </a:extLst>
          </p:cNvPr>
          <p:cNvSpPr txBox="1"/>
          <p:nvPr/>
        </p:nvSpPr>
        <p:spPr>
          <a:xfrm rot="5400000">
            <a:off x="7469997" y="5497201"/>
            <a:ext cx="369332" cy="24645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/>
              <a:t>Cluster columns -  forecast-models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2CE340-C46C-AE4F-B334-D25352BB2654}"/>
              </a:ext>
            </a:extLst>
          </p:cNvPr>
          <p:cNvSpPr txBox="1"/>
          <p:nvPr/>
        </p:nvSpPr>
        <p:spPr>
          <a:xfrm>
            <a:off x="3955543" y="2774322"/>
            <a:ext cx="5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D327B7-95B1-3E43-833A-2DBF100E5EAD}"/>
              </a:ext>
            </a:extLst>
          </p:cNvPr>
          <p:cNvSpPr txBox="1"/>
          <p:nvPr/>
        </p:nvSpPr>
        <p:spPr>
          <a:xfrm>
            <a:off x="3918973" y="5970584"/>
            <a:ext cx="5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289A94-0274-4747-931A-5C9311E83E1A}"/>
              </a:ext>
            </a:extLst>
          </p:cNvPr>
          <p:cNvSpPr txBox="1"/>
          <p:nvPr/>
        </p:nvSpPr>
        <p:spPr>
          <a:xfrm>
            <a:off x="5814609" y="5920252"/>
            <a:ext cx="5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4EAE79-0D09-F24B-A7D7-BFA99309C1A4}"/>
              </a:ext>
            </a:extLst>
          </p:cNvPr>
          <p:cNvSpPr txBox="1"/>
          <p:nvPr/>
        </p:nvSpPr>
        <p:spPr>
          <a:xfrm>
            <a:off x="7163941" y="5735586"/>
            <a:ext cx="5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(4)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5E004B-1AF5-274B-9F11-DA35D8F28201}"/>
              </a:ext>
            </a:extLst>
          </p:cNvPr>
          <p:cNvSpPr txBox="1"/>
          <p:nvPr/>
        </p:nvSpPr>
        <p:spPr>
          <a:xfrm>
            <a:off x="118980" y="5978904"/>
            <a:ext cx="449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ground truth – to evaluate model understanding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7BB68-7DB5-754D-8A0F-26EC9F665BF1}"/>
              </a:ext>
            </a:extLst>
          </p:cNvPr>
          <p:cNvSpPr txBox="1"/>
          <p:nvPr/>
        </p:nvSpPr>
        <p:spPr>
          <a:xfrm>
            <a:off x="8280529" y="347407"/>
            <a:ext cx="3646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sz="1200" dirty="0" err="1"/>
              <a:t>Visualisation</a:t>
            </a:r>
            <a:r>
              <a:rPr lang="en-US" sz="1200" dirty="0"/>
              <a:t> of vote matrix [(</a:t>
            </a:r>
            <a:r>
              <a:rPr lang="en-US" sz="1200" dirty="0">
                <a:solidFill>
                  <a:srgbClr val="7030A0"/>
                </a:solidFill>
              </a:rPr>
              <a:t>4</a:t>
            </a:r>
            <a:r>
              <a:rPr lang="en-US" sz="1200" dirty="0"/>
              <a:t>)]</a:t>
            </a:r>
          </a:p>
          <a:p>
            <a:pPr marL="400050" indent="-400050">
              <a:buAutoNum type="romanLcPeriod"/>
            </a:pPr>
            <a:r>
              <a:rPr lang="en-US" sz="1200" dirty="0"/>
              <a:t>Composition of clusters by true class labels [(</a:t>
            </a:r>
            <a:r>
              <a:rPr lang="en-US" sz="1200" dirty="0">
                <a:solidFill>
                  <a:srgbClr val="7030A0"/>
                </a:solidFill>
              </a:rPr>
              <a:t>2</a:t>
            </a:r>
            <a:r>
              <a:rPr lang="en-US" sz="1200" dirty="0"/>
              <a:t>) and (</a:t>
            </a:r>
            <a:r>
              <a:rPr lang="en-US" sz="1200" dirty="0">
                <a:solidFill>
                  <a:srgbClr val="7030A0"/>
                </a:solidFill>
              </a:rPr>
              <a:t>3</a:t>
            </a:r>
            <a:r>
              <a:rPr lang="en-US" sz="1200" dirty="0"/>
              <a:t>)]</a:t>
            </a:r>
          </a:p>
          <a:p>
            <a:pPr marL="400050" indent="-400050">
              <a:buFontTx/>
              <a:buAutoNum type="romanLcPeriod"/>
            </a:pPr>
            <a:r>
              <a:rPr lang="en-US" sz="1200"/>
              <a:t>Cluster-wise </a:t>
            </a:r>
            <a:r>
              <a:rPr lang="en-US" sz="1200" dirty="0"/>
              <a:t>feature distribution [(</a:t>
            </a:r>
            <a:r>
              <a:rPr lang="en-US" sz="1200" dirty="0">
                <a:solidFill>
                  <a:srgbClr val="7030A0"/>
                </a:solidFill>
              </a:rPr>
              <a:t>1</a:t>
            </a:r>
            <a:r>
              <a:rPr lang="en-US" sz="1200" dirty="0"/>
              <a:t>) and (</a:t>
            </a:r>
            <a:r>
              <a:rPr lang="en-US" sz="1200" dirty="0">
                <a:solidFill>
                  <a:srgbClr val="7030A0"/>
                </a:solidFill>
              </a:rPr>
              <a:t>3</a:t>
            </a:r>
            <a:r>
              <a:rPr lang="en-US" sz="1200" dirty="0"/>
              <a:t>)]</a:t>
            </a:r>
          </a:p>
          <a:p>
            <a:pPr marL="400050" indent="-400050">
              <a:buFontTx/>
              <a:buAutoNum type="romanLcPeriod"/>
            </a:pPr>
            <a:r>
              <a:rPr lang="en-US" sz="1200" dirty="0" err="1"/>
              <a:t>Visualisation</a:t>
            </a:r>
            <a:r>
              <a:rPr lang="en-US" sz="1200" dirty="0"/>
              <a:t> of instance space [(</a:t>
            </a:r>
            <a:r>
              <a:rPr lang="en-US" sz="1200" dirty="0">
                <a:solidFill>
                  <a:srgbClr val="7030A0"/>
                </a:solidFill>
              </a:rPr>
              <a:t>1</a:t>
            </a:r>
            <a:r>
              <a:rPr lang="en-US" sz="1200" dirty="0"/>
              <a:t>) and (</a:t>
            </a:r>
            <a:r>
              <a:rPr lang="en-US" sz="1200" dirty="0">
                <a:solidFill>
                  <a:srgbClr val="7030A0"/>
                </a:solidFill>
              </a:rPr>
              <a:t>3</a:t>
            </a:r>
            <a:r>
              <a:rPr lang="en-US" sz="1200" dirty="0"/>
              <a:t>)]</a:t>
            </a:r>
          </a:p>
          <a:p>
            <a:pPr marL="400050" indent="-400050">
              <a:buAutoNum type="romanLcPeriod"/>
            </a:pPr>
            <a:endParaRPr lang="en-US" sz="1200" dirty="0"/>
          </a:p>
          <a:p>
            <a:pPr marL="400050" indent="-400050">
              <a:buAutoNum type="romanLcPeriod"/>
            </a:pPr>
            <a:endParaRPr lang="en-US" sz="1200" dirty="0"/>
          </a:p>
          <a:p>
            <a:pPr marL="400050" indent="-400050">
              <a:buAutoNum type="romanL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34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204</Words>
  <Application>Microsoft Macintosh PowerPoint</Application>
  <PresentationFormat>Widescreen</PresentationFormat>
  <Paragraphs>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14</cp:revision>
  <dcterms:created xsi:type="dcterms:W3CDTF">2020-09-21T06:29:46Z</dcterms:created>
  <dcterms:modified xsi:type="dcterms:W3CDTF">2020-09-23T12:24:49Z</dcterms:modified>
</cp:coreProperties>
</file>