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8" r:id="rId3"/>
    <p:sldMasterId id="2147483701" r:id="rId4"/>
    <p:sldMasterId id="2147483678" r:id="rId5"/>
  </p:sldMasterIdLst>
  <p:notesMasterIdLst>
    <p:notesMasterId r:id="rId9"/>
  </p:notesMasterIdLst>
  <p:handoutMasterIdLst>
    <p:handoutMasterId r:id="rId10"/>
  </p:handoutMasterIdLst>
  <p:sldIdLst>
    <p:sldId id="292" r:id="rId6"/>
    <p:sldId id="293" r:id="rId7"/>
    <p:sldId id="274" r:id="rId8"/>
  </p:sldIdLst>
  <p:sldSz cx="9906000" cy="6858000" type="A4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jc" initials="m" lastIdx="1" clrIdx="0">
    <p:extLst>
      <p:ext uri="{19B8F6BF-5375-455C-9EA6-DF929625EA0E}">
        <p15:presenceInfo xmlns:p15="http://schemas.microsoft.com/office/powerpoint/2012/main" userId="mj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4"/>
    <a:srgbClr val="88D328"/>
    <a:srgbClr val="BBE0E3"/>
    <a:srgbClr val="FCFCFC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>
      <p:cViewPr varScale="1">
        <p:scale>
          <a:sx n="152" d="100"/>
          <a:sy n="152" d="100"/>
        </p:scale>
        <p:origin x="1596" y="14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66" y="-96"/>
      </p:cViewPr>
      <p:guideLst>
        <p:guide orient="horz" pos="3131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67BBB-F71A-46DE-B76B-6C2F52DBD7F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C9F1C-B9D1-45FC-A26A-65901DC05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97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FA93C-D326-4122-A342-AAFFDEFB7B4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72CA3-C49E-429A-864C-52C7DB1D6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4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2CA3-C49E-429A-864C-52C7DB1D6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8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906000" cy="386104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0" y="2132856"/>
            <a:ext cx="9906000" cy="27363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0" y="3933056"/>
            <a:ext cx="9906000" cy="1147628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날짜와 발표자 정보를 입력합니다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제목 3"/>
          <p:cNvSpPr>
            <a:spLocks noGrp="1"/>
          </p:cNvSpPr>
          <p:nvPr>
            <p:ph type="title" hasCustomPrompt="1"/>
          </p:nvPr>
        </p:nvSpPr>
        <p:spPr>
          <a:xfrm>
            <a:off x="0" y="2564904"/>
            <a:ext cx="9906000" cy="1296144"/>
          </a:xfrm>
          <a:prstGeom prst="rect">
            <a:avLst/>
          </a:prstGeom>
          <a:noFill/>
        </p:spPr>
        <p:txBody>
          <a:bodyPr anchor="b"/>
          <a:lstStyle>
            <a:lvl1pPr marL="252000"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6266626"/>
            <a:ext cx="1296144" cy="3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2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0" y="928344"/>
            <a:ext cx="9906000" cy="46085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608864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8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350489" y="928344"/>
            <a:ext cx="4602511" cy="552499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960591" y="928344"/>
            <a:ext cx="4357420" cy="5528894"/>
          </a:xfrm>
        </p:spPr>
        <p:txBody>
          <a:bodyPr lIns="360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52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미디어 개체 틀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908720"/>
            <a:ext cx="9906000" cy="460851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비디오를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589240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비디오에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97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표 개체 틀 3"/>
          <p:cNvSpPr>
            <a:spLocks noGrp="1"/>
          </p:cNvSpPr>
          <p:nvPr>
            <p:ph type="tbl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표를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3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차트 개체 틀 3"/>
          <p:cNvSpPr>
            <a:spLocks noGrp="1"/>
          </p:cNvSpPr>
          <p:nvPr>
            <p:ph type="chart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차트를 첨부합니다</a:t>
            </a:r>
            <a:r>
              <a:rPr lang="en-US" altLang="ko-KR" dirty="0" smtClean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18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martArt 개체 틀 3"/>
          <p:cNvSpPr>
            <a:spLocks noGrp="1"/>
          </p:cNvSpPr>
          <p:nvPr>
            <p:ph type="dgm" sz="quarter" idx="10" hasCustomPrompt="1"/>
          </p:nvPr>
        </p:nvSpPr>
        <p:spPr>
          <a:xfrm>
            <a:off x="350837" y="908720"/>
            <a:ext cx="8970648" cy="518457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</a:t>
            </a:r>
            <a:r>
              <a:rPr lang="en-US" altLang="ko-KR" dirty="0" smtClean="0"/>
              <a:t>SmartArt</a:t>
            </a:r>
            <a:r>
              <a:rPr lang="ko-KR" altLang="en-US" dirty="0" smtClean="0"/>
              <a:t>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6492804"/>
            <a:ext cx="864096" cy="2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2348880"/>
            <a:ext cx="8967173" cy="406571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50488" y="1057470"/>
            <a:ext cx="8967523" cy="859362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350488" y="1057470"/>
            <a:ext cx="8967523" cy="931370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1057470"/>
            <a:ext cx="5754289" cy="535712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6177136" y="1057470"/>
            <a:ext cx="3140875" cy="5357120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6353805" y="1057469"/>
            <a:ext cx="2964206" cy="5357121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8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906000" cy="386104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0" y="2132856"/>
            <a:ext cx="9906000" cy="27363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0" y="3933056"/>
            <a:ext cx="9906000" cy="1147628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날짜와 발표자 정보를 입력합니다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제목 3"/>
          <p:cNvSpPr>
            <a:spLocks noGrp="1"/>
          </p:cNvSpPr>
          <p:nvPr>
            <p:ph type="title" hasCustomPrompt="1"/>
          </p:nvPr>
        </p:nvSpPr>
        <p:spPr>
          <a:xfrm>
            <a:off x="0" y="2564904"/>
            <a:ext cx="9906000" cy="1296144"/>
          </a:xfrm>
          <a:prstGeom prst="rect">
            <a:avLst/>
          </a:prstGeom>
          <a:noFill/>
        </p:spPr>
        <p:txBody>
          <a:bodyPr anchor="b"/>
          <a:lstStyle>
            <a:lvl1pPr marL="252000"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6266626"/>
            <a:ext cx="1296144" cy="304975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6597352"/>
            <a:ext cx="99059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document contains confidential and proprietary information. Reproduction and/or disclosure through any means is prohibited unless expressed, written consent of authorized representative of Insilico Co. Ltd. is obtained.</a:t>
            </a:r>
            <a:endParaRPr lang="ko-KR" altLang="en-US" sz="78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8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9" y="908568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849926" y="906945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4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91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0" y="928344"/>
            <a:ext cx="9906000" cy="46085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608864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94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350489" y="928344"/>
            <a:ext cx="4602511" cy="552499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960591" y="928344"/>
            <a:ext cx="4357420" cy="5528894"/>
          </a:xfrm>
        </p:spPr>
        <p:txBody>
          <a:bodyPr lIns="360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1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미디어 개체 틀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908720"/>
            <a:ext cx="9906000" cy="460851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비디오를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589240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비디오에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35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표 개체 틀 3"/>
          <p:cNvSpPr>
            <a:spLocks noGrp="1"/>
          </p:cNvSpPr>
          <p:nvPr>
            <p:ph type="tbl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표를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92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차트 개체 틀 3"/>
          <p:cNvSpPr>
            <a:spLocks noGrp="1"/>
          </p:cNvSpPr>
          <p:nvPr>
            <p:ph type="chart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차트를 첨부합니다</a:t>
            </a:r>
            <a:r>
              <a:rPr lang="en-US" altLang="ko-KR" dirty="0" smtClean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9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martArt 개체 틀 3"/>
          <p:cNvSpPr>
            <a:spLocks noGrp="1"/>
          </p:cNvSpPr>
          <p:nvPr>
            <p:ph type="dgm" sz="quarter" idx="10" hasCustomPrompt="1"/>
          </p:nvPr>
        </p:nvSpPr>
        <p:spPr>
          <a:xfrm>
            <a:off x="350837" y="908720"/>
            <a:ext cx="8970648" cy="518457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</a:t>
            </a:r>
            <a:r>
              <a:rPr lang="en-US" altLang="ko-KR" dirty="0" smtClean="0"/>
              <a:t>SmartArt</a:t>
            </a:r>
            <a:r>
              <a:rPr lang="ko-KR" altLang="en-US" dirty="0" smtClean="0"/>
              <a:t>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0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906000" cy="386104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0" y="2132856"/>
            <a:ext cx="9906000" cy="27363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0" y="3933056"/>
            <a:ext cx="9906000" cy="1147628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날짜와 발표자 정보를 입력합니다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제목 3"/>
          <p:cNvSpPr>
            <a:spLocks noGrp="1"/>
          </p:cNvSpPr>
          <p:nvPr>
            <p:ph type="title" hasCustomPrompt="1"/>
          </p:nvPr>
        </p:nvSpPr>
        <p:spPr>
          <a:xfrm>
            <a:off x="0" y="2564904"/>
            <a:ext cx="9906000" cy="1296144"/>
          </a:xfrm>
          <a:prstGeom prst="rect">
            <a:avLst/>
          </a:prstGeom>
          <a:noFill/>
        </p:spPr>
        <p:txBody>
          <a:bodyPr anchor="b"/>
          <a:lstStyle>
            <a:lvl1pPr marL="252000"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6266626"/>
            <a:ext cx="1296144" cy="3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6217205"/>
            <a:ext cx="1152128" cy="3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6492804"/>
            <a:ext cx="864096" cy="2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2348880"/>
            <a:ext cx="8967173" cy="406571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50488" y="1057470"/>
            <a:ext cx="8967523" cy="859362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350488" y="1057470"/>
            <a:ext cx="8967523" cy="931370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1057470"/>
            <a:ext cx="5754289" cy="535712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6177136" y="1057470"/>
            <a:ext cx="3140875" cy="5357120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6353805" y="1057469"/>
            <a:ext cx="2964206" cy="5357121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7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2792760" y="1646891"/>
            <a:ext cx="4248472" cy="3564215"/>
            <a:chOff x="2792760" y="1232754"/>
            <a:chExt cx="4248472" cy="3564215"/>
          </a:xfrm>
        </p:grpSpPr>
        <p:sp>
          <p:nvSpPr>
            <p:cNvPr id="10" name="직사각형 9"/>
            <p:cNvSpPr/>
            <p:nvPr userDrawn="1"/>
          </p:nvSpPr>
          <p:spPr bwMode="auto">
            <a:xfrm rot="2700000">
              <a:off x="3152734" y="1232754"/>
              <a:ext cx="3564215" cy="35642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Demi" pitchFamily="34" charset="0"/>
                <a:ea typeface="굴림" pitchFamily="50" charset="-127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 bwMode="auto">
            <a:xfrm>
              <a:off x="2792760" y="2996952"/>
              <a:ext cx="42484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gradFill>
                <a:gsLst>
                  <a:gs pos="0">
                    <a:srgbClr val="0090D4"/>
                  </a:gs>
                  <a:gs pos="100000">
                    <a:srgbClr val="88D328"/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92760" y="3032957"/>
            <a:ext cx="4248472" cy="288032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발표자 연락처를 이곳에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타원 6"/>
          <p:cNvSpPr/>
          <p:nvPr userDrawn="1"/>
        </p:nvSpPr>
        <p:spPr>
          <a:xfrm>
            <a:off x="2378803" y="908717"/>
            <a:ext cx="5058474" cy="5058474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4361539"/>
            <a:ext cx="1296144" cy="36360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792760" y="3501008"/>
            <a:ext cx="4248472" cy="252000"/>
          </a:xfrm>
          <a:prstGeom prst="rect">
            <a:avLst/>
          </a:prstGeom>
          <a:gradFill>
            <a:gsLst>
              <a:gs pos="0">
                <a:srgbClr val="0090D4"/>
              </a:gs>
              <a:gs pos="100000">
                <a:srgbClr val="88D328"/>
              </a:gs>
            </a:gsLst>
            <a:lin ang="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THANKS FOR</a:t>
            </a:r>
            <a:r>
              <a:rPr lang="en-US" altLang="ko-KR" sz="1200" b="1" baseline="0" dirty="0" smtClean="0">
                <a:solidFill>
                  <a:schemeClr val="bg1"/>
                </a:solidFill>
              </a:rPr>
              <a:t> YOUR ATTENTION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1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76535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097016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41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1136576" y="1628800"/>
            <a:ext cx="7560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12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_double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76535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097016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6570000"/>
            <a:ext cx="792088" cy="2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53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9" y="908568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849926" y="906945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50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93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85384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0"/>
            <a:ext cx="9906000" cy="688538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86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5" r:id="rId2"/>
    <p:sldLayoutId id="214748369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+mn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39098"/>
            <a:ext cx="9907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TABLE </a:t>
            </a:r>
            <a:r>
              <a:rPr kumimoji="1" lang="en-US" altLang="ko-KR" sz="28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OF CONTENTS</a:t>
            </a:r>
            <a:endParaRPr kumimoji="1" lang="ko-KR" altLang="en-US" sz="2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n-ea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 bwMode="auto">
          <a:xfrm>
            <a:off x="2864768" y="1124744"/>
            <a:ext cx="41764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그룹 6"/>
          <p:cNvGrpSpPr/>
          <p:nvPr userDrawn="1"/>
        </p:nvGrpSpPr>
        <p:grpSpPr>
          <a:xfrm>
            <a:off x="10209" y="6525343"/>
            <a:ext cx="9895791" cy="360041"/>
            <a:chOff x="10209" y="6525343"/>
            <a:chExt cx="9895791" cy="36004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" t="57168" r="-590" b="30922"/>
            <a:stretch/>
          </p:blipFill>
          <p:spPr>
            <a:xfrm>
              <a:off x="10209" y="6525343"/>
              <a:ext cx="4366000" cy="36004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" t="57168" r="-590" b="30922"/>
            <a:stretch/>
          </p:blipFill>
          <p:spPr>
            <a:xfrm>
              <a:off x="4232920" y="6525343"/>
              <a:ext cx="4366000" cy="36004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" t="57168" r="69116" b="31442"/>
            <a:stretch/>
          </p:blipFill>
          <p:spPr>
            <a:xfrm>
              <a:off x="8523072" y="6525343"/>
              <a:ext cx="1382928" cy="36000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 userDrawn="1"/>
        </p:nvSpPr>
        <p:spPr bwMode="auto">
          <a:xfrm>
            <a:off x="0" y="6512554"/>
            <a:ext cx="9906000" cy="372789"/>
          </a:xfrm>
          <a:prstGeom prst="rect">
            <a:avLst/>
          </a:prstGeom>
          <a:solidFill>
            <a:schemeClr val="bg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72618"/>
            <a:ext cx="903183" cy="2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2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0" r:id="rId2"/>
    <p:sldLayoutId id="2147483692" r:id="rId3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2pPr>
      <a:lvl3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3pPr>
      <a:lvl4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4pPr>
      <a:lvl5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9pPr>
    </p:titleStyle>
    <p:bodyStyle>
      <a:lvl1pPr marL="609600" indent="-609600" algn="l" rtl="0" fontAlgn="base" latinLnBrk="1">
        <a:lnSpc>
          <a:spcPct val="1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AutoNum type="arabicPeriod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 latinLnBrk="1">
        <a:lnSpc>
          <a:spcPct val="19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bg2"/>
          </a:solidFill>
          <a:latin typeface="Arial Black" pitchFamily="34" charset="0"/>
          <a:ea typeface="+mn-ea"/>
        </a:defRPr>
      </a:lvl2pPr>
      <a:lvl3pPr marL="1371600" indent="-4572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52600" indent="-3810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2098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1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50489" y="222920"/>
            <a:ext cx="896752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4358" name="Rectangle 22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50838" y="908720"/>
            <a:ext cx="8967173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 Click to edit Master text styles</a:t>
            </a:r>
          </a:p>
          <a:p>
            <a:pPr lvl="1"/>
            <a:r>
              <a:rPr lang="en-GB" altLang="ja-JP" dirty="0" smtClean="0"/>
              <a:t> Second level</a:t>
            </a:r>
          </a:p>
          <a:p>
            <a:pPr lvl="2"/>
            <a:r>
              <a:rPr lang="en-GB" altLang="ja-JP" dirty="0" smtClean="0"/>
              <a:t>Third level</a:t>
            </a:r>
          </a:p>
          <a:p>
            <a:pPr lvl="3"/>
            <a:r>
              <a:rPr lang="en-GB" altLang="ja-JP" dirty="0" smtClean="0"/>
              <a:t>Fourth level</a:t>
            </a:r>
          </a:p>
          <a:p>
            <a:pPr lvl="4"/>
            <a:r>
              <a:rPr lang="en-GB" altLang="ja-JP" dirty="0" smtClean="0"/>
              <a:t>Fifth level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9281060" y="6496134"/>
            <a:ext cx="540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0"/>
              </a:spcBef>
              <a:spcAft>
                <a:spcPts val="0"/>
              </a:spcAft>
            </a:pPr>
            <a:fld id="{94240EEB-2EE8-495C-88EF-385A8BA621F1}" type="slidenum">
              <a:rPr kumimoji="0" lang="en-US" altLang="ko-KR" sz="1200" b="1" smtClean="0">
                <a:solidFill>
                  <a:schemeClr val="tx1"/>
                </a:solidFill>
                <a:latin typeface="+mn-ea"/>
                <a:ea typeface="+mn-ea"/>
              </a:rPr>
              <a:pPr algn="ctr" eaLnBrk="0" latinLnBrk="0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+mn-ea"/>
              </a:rPr>
              <a:t>/2</a:t>
            </a:r>
            <a:endParaRPr kumimoji="0" lang="en-US" altLang="ko-KR" sz="11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481550"/>
            <a:ext cx="1037270" cy="2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8" r:id="rId2"/>
    <p:sldLayoutId id="2147483671" r:id="rId3"/>
    <p:sldLayoutId id="2147483672" r:id="rId4"/>
    <p:sldLayoutId id="2147483673" r:id="rId5"/>
    <p:sldLayoutId id="2147483685" r:id="rId6"/>
    <p:sldLayoutId id="2147483674" r:id="rId7"/>
    <p:sldLayoutId id="2147483675" r:id="rId8"/>
    <p:sldLayoutId id="2147483676" r:id="rId9"/>
    <p:sldLayoutId id="2147483677" r:id="rId10"/>
    <p:sldLayoutId id="2147483694" r:id="rId11"/>
    <p:sldLayoutId id="2147483695" r:id="rId12"/>
    <p:sldLayoutId id="2147483697" r:id="rId13"/>
  </p:sldLayoutIdLst>
  <p:timing>
    <p:tnLst>
      <p:par>
        <p:cTn id="1" dur="indefinite" restart="never" nodeType="tmRoot"/>
      </p:par>
    </p:tnLst>
  </p:timing>
  <p:txStyles>
    <p:titleStyle>
      <a:lvl1pPr marL="108000" algn="l" rtl="0" fontAlgn="base" latinLnBrk="1">
        <a:spcBef>
          <a:spcPct val="0"/>
        </a:spcBef>
        <a:spcAft>
          <a:spcPct val="0"/>
        </a:spcAft>
        <a:defRPr kumimoji="1" sz="28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1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50489" y="222920"/>
            <a:ext cx="896752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4358" name="Rectangle 22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50838" y="908720"/>
            <a:ext cx="8967173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 Click to edit Master text styles</a:t>
            </a:r>
          </a:p>
          <a:p>
            <a:pPr lvl="1"/>
            <a:r>
              <a:rPr lang="en-GB" altLang="ja-JP" dirty="0" smtClean="0"/>
              <a:t> Second level</a:t>
            </a:r>
          </a:p>
          <a:p>
            <a:pPr lvl="2"/>
            <a:r>
              <a:rPr lang="en-GB" altLang="ja-JP" dirty="0" smtClean="0"/>
              <a:t>Third level</a:t>
            </a:r>
          </a:p>
          <a:p>
            <a:pPr lvl="3"/>
            <a:r>
              <a:rPr lang="en-GB" altLang="ja-JP" dirty="0" smtClean="0"/>
              <a:t>Fourth level</a:t>
            </a:r>
          </a:p>
          <a:p>
            <a:pPr lvl="4"/>
            <a:r>
              <a:rPr lang="en-GB" altLang="ja-JP" dirty="0" smtClean="0"/>
              <a:t>Fifth level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9191293" y="6496134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0"/>
              </a:spcBef>
              <a:spcAft>
                <a:spcPts val="0"/>
              </a:spcAft>
            </a:pPr>
            <a:fld id="{94240EEB-2EE8-495C-88EF-385A8BA621F1}" type="slidenum">
              <a:rPr kumimoji="0" lang="en-US" altLang="ko-KR" sz="1200" b="1" smtClean="0">
                <a:solidFill>
                  <a:schemeClr val="tx1"/>
                </a:solidFill>
                <a:latin typeface="+mn-ea"/>
                <a:ea typeface="+mn-ea"/>
              </a:rPr>
              <a:pPr algn="ctr" eaLnBrk="0" latinLnBrk="0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+mn-ea"/>
              </a:rPr>
              <a:t>/100</a:t>
            </a:r>
            <a:endParaRPr kumimoji="0" lang="en-US" altLang="ko-KR" sz="11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481550"/>
            <a:ext cx="1037270" cy="291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747294" y="8313"/>
            <a:ext cx="1152000" cy="2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iming>
    <p:tnLst>
      <p:par>
        <p:cTn id="1" dur="indefinite" restart="never" nodeType="tmRoot"/>
      </p:par>
    </p:tnLst>
  </p:timing>
  <p:txStyles>
    <p:titleStyle>
      <a:lvl1pPr marL="108000" algn="l" rtl="0" fontAlgn="base" latinLnBrk="1">
        <a:spcBef>
          <a:spcPct val="0"/>
        </a:spcBef>
        <a:spcAft>
          <a:spcPct val="0"/>
        </a:spcAft>
        <a:defRPr kumimoji="1" sz="28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 bwMode="auto">
          <a:xfrm>
            <a:off x="0" y="0"/>
            <a:ext cx="9906000" cy="6885384"/>
          </a:xfrm>
          <a:prstGeom prst="rect">
            <a:avLst/>
          </a:prstGeom>
          <a:solidFill>
            <a:schemeClr val="bg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3" name="타원 2"/>
          <p:cNvSpPr/>
          <p:nvPr userDrawn="1"/>
        </p:nvSpPr>
        <p:spPr>
          <a:xfrm>
            <a:off x="2378803" y="908717"/>
            <a:ext cx="5058474" cy="5058474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2792760" y="1646891"/>
            <a:ext cx="4248472" cy="3564215"/>
            <a:chOff x="2792760" y="1232754"/>
            <a:chExt cx="4248472" cy="3564215"/>
          </a:xfrm>
        </p:grpSpPr>
        <p:sp>
          <p:nvSpPr>
            <p:cNvPr id="10" name="직사각형 9"/>
            <p:cNvSpPr/>
            <p:nvPr userDrawn="1"/>
          </p:nvSpPr>
          <p:spPr bwMode="auto">
            <a:xfrm rot="2700000">
              <a:off x="3152734" y="1232754"/>
              <a:ext cx="3564215" cy="35642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Demi" pitchFamily="34" charset="0"/>
                <a:ea typeface="굴림" pitchFamily="50" charset="-127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 bwMode="auto">
            <a:xfrm>
              <a:off x="2792760" y="2996952"/>
              <a:ext cx="42484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gradFill>
                <a:gsLst>
                  <a:gs pos="0">
                    <a:srgbClr val="0090D4"/>
                  </a:gs>
                  <a:gs pos="100000">
                    <a:srgbClr val="88D328"/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4361539"/>
            <a:ext cx="1296144" cy="3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</a:t>
            </a: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태훈</a:t>
            </a: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소재 설계팀</a:t>
            </a: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연구센터   </a:t>
            </a:r>
            <a:r>
              <a:rPr lang="en-US" altLang="ko-KR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12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SMILES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05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50489" y="222920"/>
            <a:ext cx="8967522" cy="685800"/>
          </a:xfrm>
          <a:prstGeom prst="rect">
            <a:avLst/>
          </a:prstGeom>
        </p:spPr>
        <p:txBody>
          <a:bodyPr anchor="ctr"/>
          <a:lstStyle>
            <a:lvl1pPr marL="1080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9pPr>
          </a:lstStyle>
          <a:p>
            <a:r>
              <a:rPr lang="en-US" altLang="ko-KR" kern="0" dirty="0" smtClean="0"/>
              <a:t>SMILES Encoding and Sampling</a:t>
            </a:r>
            <a:endParaRPr lang="ko-KR" altLang="en-US" kern="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50838" y="908568"/>
            <a:ext cx="8967173" cy="55060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1800" kern="0" dirty="0" smtClean="0"/>
              <a:t>SMILES Encoding (Data </a:t>
            </a:r>
            <a:r>
              <a:rPr lang="ko-KR" altLang="en-US" sz="1800" kern="0" dirty="0" smtClean="0"/>
              <a:t>전처리</a:t>
            </a:r>
            <a:r>
              <a:rPr lang="en-US" altLang="ko-KR" sz="1800" kern="0" dirty="0" smtClean="0"/>
              <a:t>)</a:t>
            </a:r>
          </a:p>
          <a:p>
            <a:pPr lvl="1" latinLnBrk="0"/>
            <a:r>
              <a:rPr lang="en-US" altLang="ko-KR" sz="1600" kern="0" dirty="0" smtClean="0"/>
              <a:t>Padding</a:t>
            </a:r>
          </a:p>
          <a:p>
            <a:pPr lvl="2" latinLnBrk="0"/>
            <a:r>
              <a:rPr lang="ko-KR" altLang="en-US" sz="1200" kern="0" dirty="0" smtClean="0"/>
              <a:t>모든 문자열 중 가장 긴 </a:t>
            </a:r>
            <a:r>
              <a:rPr lang="en-US" altLang="ko-KR" sz="1200" kern="0" dirty="0" smtClean="0"/>
              <a:t>(</a:t>
            </a:r>
            <a:r>
              <a:rPr lang="ko-KR" altLang="en-US" sz="1200" kern="0" dirty="0" smtClean="0"/>
              <a:t>길이 </a:t>
            </a:r>
            <a:r>
              <a:rPr lang="en-US" altLang="ko-KR" sz="1200" kern="0" dirty="0" smtClean="0"/>
              <a:t>: N) SMILES </a:t>
            </a:r>
            <a:r>
              <a:rPr lang="ko-KR" altLang="en-US" sz="1200" kern="0" dirty="0" smtClean="0"/>
              <a:t>기준으로 </a:t>
            </a:r>
            <a:r>
              <a:rPr lang="en-US" altLang="ko-KR" sz="1200" b="1" kern="0" dirty="0" smtClean="0">
                <a:solidFill>
                  <a:srgbClr val="FF0000"/>
                </a:solidFill>
              </a:rPr>
              <a:t>padding</a:t>
            </a:r>
          </a:p>
          <a:p>
            <a:pPr lvl="1" latinLnBrk="0"/>
            <a:r>
              <a:rPr lang="ko-KR" altLang="en-US" sz="1600" kern="0" dirty="0" smtClean="0"/>
              <a:t>문자열의 시작과 끝 구분</a:t>
            </a:r>
            <a:endParaRPr lang="en-US" altLang="ko-KR" sz="1600" kern="0" dirty="0" smtClean="0"/>
          </a:p>
          <a:p>
            <a:pPr lvl="2" latinLnBrk="0"/>
            <a:r>
              <a:rPr lang="ko-KR" altLang="en-US" sz="1200" kern="0" dirty="0" smtClean="0"/>
              <a:t>각 </a:t>
            </a:r>
            <a:r>
              <a:rPr lang="en-US" altLang="ko-KR" sz="1200" kern="0" dirty="0" smtClean="0"/>
              <a:t>padded input string </a:t>
            </a:r>
            <a:r>
              <a:rPr lang="ko-KR" altLang="en-US" sz="1200" kern="0" dirty="0" smtClean="0"/>
              <a:t>의 </a:t>
            </a:r>
            <a:r>
              <a:rPr lang="en-US" altLang="ko-KR" sz="1200" kern="0" dirty="0" smtClean="0"/>
              <a:t>prefix = !, suffix = E </a:t>
            </a:r>
            <a:r>
              <a:rPr lang="ko-KR" altLang="en-US" sz="1200" kern="0" dirty="0" smtClean="0"/>
              <a:t>로 설정</a:t>
            </a:r>
            <a:endParaRPr lang="en-US" altLang="ko-KR" sz="1200" kern="0" dirty="0" smtClean="0"/>
          </a:p>
          <a:p>
            <a:pPr lvl="1" latinLnBrk="0"/>
            <a:r>
              <a:rPr lang="en-US" altLang="ko-KR" sz="1600" kern="0" dirty="0" smtClean="0"/>
              <a:t>SMILES</a:t>
            </a:r>
            <a:r>
              <a:rPr lang="ko-KR" altLang="en-US" sz="1600" kern="0" dirty="0" smtClean="0"/>
              <a:t>를 이루는 </a:t>
            </a:r>
            <a:r>
              <a:rPr lang="en-US" altLang="ko-KR" sz="1600" kern="0" dirty="0" smtClean="0"/>
              <a:t>M</a:t>
            </a:r>
            <a:r>
              <a:rPr lang="ko-KR" altLang="en-US" sz="1600" kern="0" dirty="0" smtClean="0"/>
              <a:t>개의 </a:t>
            </a:r>
            <a:r>
              <a:rPr lang="en-US" altLang="ko-KR" sz="1600" kern="0" dirty="0" smtClean="0"/>
              <a:t>character </a:t>
            </a:r>
            <a:r>
              <a:rPr lang="ko-KR" altLang="en-US" sz="1600" kern="0" dirty="0" smtClean="0"/>
              <a:t>를 기준으로 </a:t>
            </a:r>
            <a:r>
              <a:rPr lang="en-US" altLang="ko-KR" sz="1600" kern="0" dirty="0" smtClean="0"/>
              <a:t>one-hot encoding</a:t>
            </a:r>
          </a:p>
          <a:p>
            <a:pPr lvl="1" latinLnBrk="0"/>
            <a:r>
              <a:rPr lang="en-US" altLang="ko-KR" sz="1600" kern="0" dirty="0" smtClean="0"/>
              <a:t>1</a:t>
            </a:r>
            <a:r>
              <a:rPr lang="ko-KR" altLang="en-US" sz="1600" kern="0" dirty="0" smtClean="0"/>
              <a:t>개의 </a:t>
            </a:r>
            <a:r>
              <a:rPr lang="en-US" altLang="ko-KR" sz="1600" kern="0" dirty="0" smtClean="0"/>
              <a:t>SMILES</a:t>
            </a:r>
            <a:r>
              <a:rPr lang="ko-KR" altLang="en-US" sz="1600" kern="0" dirty="0" smtClean="0"/>
              <a:t>는 </a:t>
            </a:r>
            <a:r>
              <a:rPr lang="en-US" altLang="ko-KR" sz="1600" kern="0" dirty="0" smtClean="0"/>
              <a:t>N×M </a:t>
            </a:r>
            <a:r>
              <a:rPr lang="ko-KR" altLang="en-US" sz="1600" kern="0" dirty="0" smtClean="0"/>
              <a:t>의 </a:t>
            </a:r>
            <a:r>
              <a:rPr lang="en-US" altLang="ko-KR" sz="1600" kern="0" dirty="0" smtClean="0"/>
              <a:t>shape </a:t>
            </a:r>
            <a:r>
              <a:rPr lang="ko-KR" altLang="en-US" sz="1600" kern="0" dirty="0" smtClean="0"/>
              <a:t>을 가지게 됨</a:t>
            </a:r>
            <a:endParaRPr lang="en-US" altLang="ko-KR" sz="1600" kern="0" dirty="0" smtClean="0"/>
          </a:p>
          <a:p>
            <a:pPr lvl="2" latinLnBrk="0"/>
            <a:r>
              <a:rPr lang="en-US" altLang="ko-KR" sz="1200" i="1" kern="0" dirty="0" smtClean="0"/>
              <a:t>k </a:t>
            </a:r>
            <a:r>
              <a:rPr lang="ko-KR" altLang="en-US" sz="1200" kern="0" dirty="0" smtClean="0"/>
              <a:t>개의 전체 </a:t>
            </a:r>
            <a:r>
              <a:rPr lang="en-US" altLang="ko-KR" sz="1200" kern="0" dirty="0" smtClean="0"/>
              <a:t>data </a:t>
            </a:r>
            <a:r>
              <a:rPr lang="ko-KR" altLang="en-US" sz="1200" kern="0" dirty="0" smtClean="0"/>
              <a:t>의 </a:t>
            </a:r>
            <a:r>
              <a:rPr lang="en-US" altLang="ko-KR" sz="1200" kern="0" dirty="0" smtClean="0"/>
              <a:t>shape</a:t>
            </a:r>
            <a:r>
              <a:rPr lang="ko-KR" altLang="en-US" sz="1200" kern="0" dirty="0" smtClean="0"/>
              <a:t> </a:t>
            </a:r>
            <a:r>
              <a:rPr lang="en-US" altLang="ko-KR" sz="1200" kern="0" dirty="0" smtClean="0"/>
              <a:t>: ( </a:t>
            </a:r>
            <a:r>
              <a:rPr lang="en-US" altLang="ko-KR" sz="1200" i="1" kern="0" dirty="0" smtClean="0"/>
              <a:t>k</a:t>
            </a:r>
            <a:r>
              <a:rPr lang="en-US" altLang="ko-KR" sz="1200" kern="0" dirty="0" smtClean="0"/>
              <a:t> × N × M )</a:t>
            </a:r>
          </a:p>
          <a:p>
            <a:pPr lvl="2" latinLnBrk="0"/>
            <a:r>
              <a:rPr lang="en-US" altLang="ko-KR" sz="1200" kern="0" dirty="0" smtClean="0"/>
              <a:t> </a:t>
            </a:r>
            <a:endParaRPr lang="en-US" altLang="ko-KR" sz="1200" kern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3573016"/>
            <a:ext cx="2520280" cy="25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2800" y="2996952"/>
            <a:ext cx="365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th</a:t>
            </a:r>
            <a:r>
              <a:rPr lang="en-US" altLang="ko-KR" b="1" dirty="0" smtClean="0"/>
              <a:t>kim@insilico.co.kr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4961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표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표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ble of Contents">
  <a:themeElements>
    <a:clrScheme name="목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목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S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내용_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tents_Confid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S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내용_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 E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97</Words>
  <Application>Microsoft Office PowerPoint</Application>
  <PresentationFormat>A4 용지(210x297mm)</PresentationFormat>
  <Paragraphs>14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</vt:i4>
      </vt:variant>
    </vt:vector>
  </HeadingPairs>
  <TitlesOfParts>
    <vt:vector size="18" baseType="lpstr">
      <vt:lpstr>Chaparral Display</vt:lpstr>
      <vt:lpstr>HY울릉도L</vt:lpstr>
      <vt:lpstr>HY중고딕</vt:lpstr>
      <vt:lpstr>굴림</vt:lpstr>
      <vt:lpstr>맑은 고딕</vt:lpstr>
      <vt:lpstr>Arial</vt:lpstr>
      <vt:lpstr>Arial Black</vt:lpstr>
      <vt:lpstr>Calibri</vt:lpstr>
      <vt:lpstr>Franklin Gothic Demi</vt:lpstr>
      <vt:lpstr>Wingdings</vt:lpstr>
      <vt:lpstr>Cover</vt:lpstr>
      <vt:lpstr>Table of Contents</vt:lpstr>
      <vt:lpstr>Contents</vt:lpstr>
      <vt:lpstr>Contents_Confidential</vt:lpstr>
      <vt:lpstr>The End</vt:lpstr>
      <vt:lpstr>딥러닝을 위한 SMILES 전처리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Insilico New Template</dc:title>
  <dc:creator>MJC</dc:creator>
  <cp:lastModifiedBy>Kim Taehoon</cp:lastModifiedBy>
  <cp:revision>178</cp:revision>
  <cp:lastPrinted>2014-03-10T02:12:58Z</cp:lastPrinted>
  <dcterms:created xsi:type="dcterms:W3CDTF">2014-03-07T02:28:13Z</dcterms:created>
  <dcterms:modified xsi:type="dcterms:W3CDTF">2021-06-28T00:37:02Z</dcterms:modified>
</cp:coreProperties>
</file>