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8" r:id="rId4"/>
  </p:sldMasterIdLst>
  <p:notesMasterIdLst>
    <p:notesMasterId r:id="rId28"/>
  </p:notesMasterIdLst>
  <p:handoutMasterIdLst>
    <p:handoutMasterId r:id="rId29"/>
  </p:handoutMasterIdLst>
  <p:sldIdLst>
    <p:sldId id="258" r:id="rId5"/>
    <p:sldId id="259" r:id="rId6"/>
    <p:sldId id="260" r:id="rId7"/>
    <p:sldId id="261" r:id="rId8"/>
    <p:sldId id="262" r:id="rId9"/>
    <p:sldId id="282" r:id="rId10"/>
    <p:sldId id="263" r:id="rId11"/>
    <p:sldId id="264" r:id="rId12"/>
    <p:sldId id="265" r:id="rId13"/>
    <p:sldId id="266" r:id="rId14"/>
    <p:sldId id="267" r:id="rId15"/>
    <p:sldId id="272" r:id="rId16"/>
    <p:sldId id="270" r:id="rId17"/>
    <p:sldId id="269" r:id="rId18"/>
    <p:sldId id="271" r:id="rId19"/>
    <p:sldId id="273" r:id="rId20"/>
    <p:sldId id="275" r:id="rId21"/>
    <p:sldId id="285" r:id="rId22"/>
    <p:sldId id="276" r:id="rId23"/>
    <p:sldId id="284" r:id="rId24"/>
    <p:sldId id="279" r:id="rId25"/>
    <p:sldId id="283" r:id="rId26"/>
    <p:sldId id="286" r:id="rId27"/>
  </p:sldIdLst>
  <p:sldSz cx="9144000" cy="6858000" type="screen4x3"/>
  <p:notesSz cx="6858000" cy="9144000"/>
  <p:defaultText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78420"/>
    <a:srgbClr val="B4CC2D"/>
    <a:srgbClr val="91A000"/>
    <a:srgbClr val="CCDF84"/>
    <a:srgbClr val="DFE5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06" autoAdjust="0"/>
    <p:restoredTop sz="65962" autoAdjust="0"/>
  </p:normalViewPr>
  <p:slideViewPr>
    <p:cSldViewPr snapToGrid="0" snapToObjects="1">
      <p:cViewPr varScale="1">
        <p:scale>
          <a:sx n="76" d="100"/>
          <a:sy n="76" d="100"/>
        </p:scale>
        <p:origin x="263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FC34BA6-B73D-1D4F-865B-C3F4B53BB42A}" type="datetimeFigureOut">
              <a:rPr lang="de-DE" smtClean="0"/>
              <a:t>27.03.2019</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069791F-D66E-F54A-95F9-F81C5D6F2C31}" type="slidenum">
              <a:rPr lang="de-DE" smtClean="0"/>
              <a:t>‹Nr.›</a:t>
            </a:fld>
            <a:endParaRPr lang="de-DE"/>
          </a:p>
        </p:txBody>
      </p:sp>
    </p:spTree>
    <p:extLst>
      <p:ext uri="{BB962C8B-B14F-4D97-AF65-F5344CB8AC3E}">
        <p14:creationId xmlns:p14="http://schemas.microsoft.com/office/powerpoint/2010/main" val="12482911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041D66-D5E8-1E4B-8AB9-D9EB06DD8336}" type="datetimeFigureOut">
              <a:rPr lang="de-DE" smtClean="0"/>
              <a:t>27.03.2019</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AT"/>
              <a:t>Mastertextformat bearbeiten</a:t>
            </a:r>
          </a:p>
          <a:p>
            <a:pPr lvl="1"/>
            <a:r>
              <a:rPr lang="de-AT"/>
              <a:t>Zweite Ebene</a:t>
            </a:r>
          </a:p>
          <a:p>
            <a:pPr lvl="2"/>
            <a:r>
              <a:rPr lang="de-AT"/>
              <a:t>Dritte Ebene</a:t>
            </a:r>
          </a:p>
          <a:p>
            <a:pPr lvl="3"/>
            <a:r>
              <a:rPr lang="de-AT"/>
              <a:t>Vierte Ebene</a:t>
            </a:r>
          </a:p>
          <a:p>
            <a:pPr lvl="4"/>
            <a:r>
              <a:rPr lang="de-AT"/>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A21A8E-1F06-3147-ADBB-3B92C6634279}" type="slidenum">
              <a:rPr lang="de-DE" smtClean="0"/>
              <a:t>‹Nr.›</a:t>
            </a:fld>
            <a:endParaRPr lang="de-DE"/>
          </a:p>
        </p:txBody>
      </p:sp>
    </p:spTree>
    <p:extLst>
      <p:ext uri="{BB962C8B-B14F-4D97-AF65-F5344CB8AC3E}">
        <p14:creationId xmlns:p14="http://schemas.microsoft.com/office/powerpoint/2010/main" val="391423258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rstudio.com/"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channel9.msdn.com/Events/Speakers/hana-evkov"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https://hcp.bifie.at/u/-Cw_2YYsP97qLD_Z/Advanced_R?l</a:t>
            </a:r>
            <a:endParaRPr lang="de-AT" dirty="0"/>
          </a:p>
        </p:txBody>
      </p:sp>
      <p:sp>
        <p:nvSpPr>
          <p:cNvPr id="4" name="Foliennummernplatzhalter 3"/>
          <p:cNvSpPr>
            <a:spLocks noGrp="1"/>
          </p:cNvSpPr>
          <p:nvPr>
            <p:ph type="sldNum" sz="quarter" idx="10"/>
          </p:nvPr>
        </p:nvSpPr>
        <p:spPr/>
        <p:txBody>
          <a:bodyPr/>
          <a:lstStyle/>
          <a:p>
            <a:fld id="{55A21A8E-1F06-3147-ADBB-3B92C6634279}" type="slidenum">
              <a:rPr lang="de-DE" smtClean="0"/>
              <a:t>3</a:t>
            </a:fld>
            <a:endParaRPr lang="de-DE"/>
          </a:p>
        </p:txBody>
      </p:sp>
    </p:spTree>
    <p:extLst>
      <p:ext uri="{BB962C8B-B14F-4D97-AF65-F5344CB8AC3E}">
        <p14:creationId xmlns:p14="http://schemas.microsoft.com/office/powerpoint/2010/main" val="24151696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sz="1200" kern="1200" dirty="0" smtClean="0">
                <a:solidFill>
                  <a:schemeClr val="tx1"/>
                </a:solidFill>
                <a:effectLst/>
                <a:latin typeface="+mn-lt"/>
                <a:ea typeface="+mn-ea"/>
                <a:cs typeface="+mn-cs"/>
              </a:rPr>
              <a:t>f1 &lt;- </a:t>
            </a:r>
            <a:r>
              <a:rPr lang="de-AT" sz="1200" kern="1200" dirty="0" err="1" smtClean="0">
                <a:solidFill>
                  <a:schemeClr val="tx1"/>
                </a:solidFill>
                <a:effectLst/>
                <a:latin typeface="+mn-lt"/>
                <a:ea typeface="+mn-ea"/>
                <a:cs typeface="+mn-cs"/>
              </a:rPr>
              <a:t>factor</a:t>
            </a:r>
            <a:r>
              <a:rPr lang="de-AT" sz="1200" kern="1200" dirty="0" smtClean="0">
                <a:solidFill>
                  <a:schemeClr val="tx1"/>
                </a:solidFill>
                <a:effectLst/>
                <a:latin typeface="+mn-lt"/>
                <a:ea typeface="+mn-ea"/>
                <a:cs typeface="+mn-cs"/>
              </a:rPr>
              <a:t>(</a:t>
            </a:r>
            <a:r>
              <a:rPr lang="de-AT" sz="1200" kern="1200" dirty="0" err="1" smtClean="0">
                <a:solidFill>
                  <a:schemeClr val="tx1"/>
                </a:solidFill>
                <a:effectLst/>
                <a:latin typeface="+mn-lt"/>
                <a:ea typeface="+mn-ea"/>
                <a:cs typeface="+mn-cs"/>
              </a:rPr>
              <a:t>letters</a:t>
            </a:r>
            <a:r>
              <a:rPr lang="de-AT" sz="1200" kern="1200" dirty="0" smtClean="0">
                <a:solidFill>
                  <a:schemeClr val="tx1"/>
                </a:solidFill>
                <a:effectLst/>
                <a:latin typeface="+mn-lt"/>
                <a:ea typeface="+mn-ea"/>
                <a:cs typeface="+mn-cs"/>
              </a:rPr>
              <a:t>)</a:t>
            </a:r>
          </a:p>
          <a:p>
            <a:r>
              <a:rPr lang="de-AT" sz="1200" kern="1200" dirty="0" err="1" smtClean="0">
                <a:solidFill>
                  <a:schemeClr val="tx1"/>
                </a:solidFill>
                <a:effectLst/>
                <a:latin typeface="+mn-lt"/>
                <a:ea typeface="+mn-ea"/>
                <a:cs typeface="+mn-cs"/>
              </a:rPr>
              <a:t>levels</a:t>
            </a:r>
            <a:r>
              <a:rPr lang="de-AT" sz="1200" kern="1200" dirty="0" smtClean="0">
                <a:solidFill>
                  <a:schemeClr val="tx1"/>
                </a:solidFill>
                <a:effectLst/>
                <a:latin typeface="+mn-lt"/>
                <a:ea typeface="+mn-ea"/>
                <a:cs typeface="+mn-cs"/>
              </a:rPr>
              <a:t>(f1) &lt;- </a:t>
            </a:r>
            <a:r>
              <a:rPr lang="de-AT" sz="1200" kern="1200" dirty="0" err="1" smtClean="0">
                <a:solidFill>
                  <a:schemeClr val="tx1"/>
                </a:solidFill>
                <a:effectLst/>
                <a:latin typeface="+mn-lt"/>
                <a:ea typeface="+mn-ea"/>
                <a:cs typeface="+mn-cs"/>
              </a:rPr>
              <a:t>rev</a:t>
            </a:r>
            <a:r>
              <a:rPr lang="de-AT" sz="1200" kern="1200" dirty="0" smtClean="0">
                <a:solidFill>
                  <a:schemeClr val="tx1"/>
                </a:solidFill>
                <a:effectLst/>
                <a:latin typeface="+mn-lt"/>
                <a:ea typeface="+mn-ea"/>
                <a:cs typeface="+mn-cs"/>
              </a:rPr>
              <a:t>(</a:t>
            </a:r>
            <a:r>
              <a:rPr lang="de-AT" sz="1200" kern="1200" dirty="0" err="1" smtClean="0">
                <a:solidFill>
                  <a:schemeClr val="tx1"/>
                </a:solidFill>
                <a:effectLst/>
                <a:latin typeface="+mn-lt"/>
                <a:ea typeface="+mn-ea"/>
                <a:cs typeface="+mn-cs"/>
              </a:rPr>
              <a:t>levels</a:t>
            </a:r>
            <a:r>
              <a:rPr lang="de-AT" sz="1200" kern="1200" dirty="0" smtClean="0">
                <a:solidFill>
                  <a:schemeClr val="tx1"/>
                </a:solidFill>
                <a:effectLst/>
                <a:latin typeface="+mn-lt"/>
                <a:ea typeface="+mn-ea"/>
                <a:cs typeface="+mn-cs"/>
              </a:rPr>
              <a:t>(f1))</a:t>
            </a:r>
            <a:endParaRPr lang="de-AT" dirty="0"/>
          </a:p>
        </p:txBody>
      </p:sp>
      <p:sp>
        <p:nvSpPr>
          <p:cNvPr id="4" name="Foliennummernplatzhalter 3"/>
          <p:cNvSpPr>
            <a:spLocks noGrp="1"/>
          </p:cNvSpPr>
          <p:nvPr>
            <p:ph type="sldNum" sz="quarter" idx="10"/>
          </p:nvPr>
        </p:nvSpPr>
        <p:spPr/>
        <p:txBody>
          <a:bodyPr/>
          <a:lstStyle/>
          <a:p>
            <a:fld id="{55A21A8E-1F06-3147-ADBB-3B92C6634279}" type="slidenum">
              <a:rPr lang="de-DE" smtClean="0"/>
              <a:t>12</a:t>
            </a:fld>
            <a:endParaRPr lang="de-DE"/>
          </a:p>
        </p:txBody>
      </p:sp>
    </p:spTree>
    <p:extLst>
      <p:ext uri="{BB962C8B-B14F-4D97-AF65-F5344CB8AC3E}">
        <p14:creationId xmlns:p14="http://schemas.microsoft.com/office/powerpoint/2010/main" val="5393275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55A21A8E-1F06-3147-ADBB-3B92C6634279}" type="slidenum">
              <a:rPr lang="de-DE" smtClean="0"/>
              <a:t>13</a:t>
            </a:fld>
            <a:endParaRPr lang="de-DE"/>
          </a:p>
        </p:txBody>
      </p:sp>
    </p:spTree>
    <p:extLst>
      <p:ext uri="{BB962C8B-B14F-4D97-AF65-F5344CB8AC3E}">
        <p14:creationId xmlns:p14="http://schemas.microsoft.com/office/powerpoint/2010/main" val="13554711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baseline="0" dirty="0" smtClean="0"/>
          </a:p>
        </p:txBody>
      </p:sp>
      <p:sp>
        <p:nvSpPr>
          <p:cNvPr id="4" name="Foliennummernplatzhalter 3"/>
          <p:cNvSpPr>
            <a:spLocks noGrp="1"/>
          </p:cNvSpPr>
          <p:nvPr>
            <p:ph type="sldNum" sz="quarter" idx="10"/>
          </p:nvPr>
        </p:nvSpPr>
        <p:spPr/>
        <p:txBody>
          <a:bodyPr/>
          <a:lstStyle/>
          <a:p>
            <a:fld id="{55A21A8E-1F06-3147-ADBB-3B92C6634279}" type="slidenum">
              <a:rPr lang="de-DE" smtClean="0"/>
              <a:t>14</a:t>
            </a:fld>
            <a:endParaRPr lang="de-DE"/>
          </a:p>
        </p:txBody>
      </p:sp>
    </p:spTree>
    <p:extLst>
      <p:ext uri="{BB962C8B-B14F-4D97-AF65-F5344CB8AC3E}">
        <p14:creationId xmlns:p14="http://schemas.microsoft.com/office/powerpoint/2010/main" val="38576330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baseline="0" dirty="0" smtClean="0"/>
          </a:p>
        </p:txBody>
      </p:sp>
      <p:sp>
        <p:nvSpPr>
          <p:cNvPr id="4" name="Foliennummernplatzhalter 3"/>
          <p:cNvSpPr>
            <a:spLocks noGrp="1"/>
          </p:cNvSpPr>
          <p:nvPr>
            <p:ph type="sldNum" sz="quarter" idx="10"/>
          </p:nvPr>
        </p:nvSpPr>
        <p:spPr/>
        <p:txBody>
          <a:bodyPr/>
          <a:lstStyle/>
          <a:p>
            <a:fld id="{55A21A8E-1F06-3147-ADBB-3B92C6634279}" type="slidenum">
              <a:rPr lang="de-DE" smtClean="0"/>
              <a:t>15</a:t>
            </a:fld>
            <a:endParaRPr lang="de-DE"/>
          </a:p>
        </p:txBody>
      </p:sp>
    </p:spTree>
    <p:extLst>
      <p:ext uri="{BB962C8B-B14F-4D97-AF65-F5344CB8AC3E}">
        <p14:creationId xmlns:p14="http://schemas.microsoft.com/office/powerpoint/2010/main" val="19028953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55A21A8E-1F06-3147-ADBB-3B92C6634279}" type="slidenum">
              <a:rPr lang="de-DE" smtClean="0"/>
              <a:t>16</a:t>
            </a:fld>
            <a:endParaRPr lang="de-DE"/>
          </a:p>
        </p:txBody>
      </p:sp>
    </p:spTree>
    <p:extLst>
      <p:ext uri="{BB962C8B-B14F-4D97-AF65-F5344CB8AC3E}">
        <p14:creationId xmlns:p14="http://schemas.microsoft.com/office/powerpoint/2010/main" val="7275386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 -- was </a:t>
            </a:r>
            <a:r>
              <a:rPr lang="en-US" dirty="0" err="1" smtClean="0"/>
              <a:t>tun</a:t>
            </a:r>
            <a:r>
              <a:rPr lang="en-US" dirty="0" smtClean="0"/>
              <a:t> </a:t>
            </a:r>
            <a:r>
              <a:rPr lang="en-US" dirty="0" err="1" smtClean="0"/>
              <a:t>mit</a:t>
            </a:r>
            <a:r>
              <a:rPr lang="en-US" dirty="0" smtClean="0"/>
              <a:t>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 &gt; for, if, while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 &gt; l/s/v/apply</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 &gt; functional</a:t>
            </a:r>
          </a:p>
          <a:p>
            <a:endParaRPr lang="de-AT" dirty="0" smtClean="0"/>
          </a:p>
          <a:p>
            <a:r>
              <a:rPr lang="en-US" dirty="0" err="1" smtClean="0"/>
              <a:t>objs</a:t>
            </a:r>
            <a:r>
              <a:rPr lang="en-US" dirty="0" smtClean="0"/>
              <a:t> &lt;- </a:t>
            </a:r>
            <a:r>
              <a:rPr lang="en-US" dirty="0" err="1" smtClean="0"/>
              <a:t>mget</a:t>
            </a:r>
            <a:r>
              <a:rPr lang="en-US" dirty="0" smtClean="0"/>
              <a:t>(ls("</a:t>
            </a:r>
            <a:r>
              <a:rPr lang="en-US" dirty="0" err="1" smtClean="0"/>
              <a:t>package:base</a:t>
            </a:r>
            <a:r>
              <a:rPr lang="en-US" dirty="0" smtClean="0"/>
              <a:t>"), inherits = TRUE)</a:t>
            </a:r>
          </a:p>
          <a:p>
            <a:r>
              <a:rPr lang="de-AT" baseline="0" dirty="0" err="1" smtClean="0"/>
              <a:t>fun</a:t>
            </a:r>
            <a:r>
              <a:rPr lang="de-AT" baseline="0" dirty="0" smtClean="0"/>
              <a:t> &lt;- Filter(</a:t>
            </a:r>
            <a:r>
              <a:rPr lang="de-AT" baseline="0" dirty="0" err="1" smtClean="0"/>
              <a:t>is.function</a:t>
            </a:r>
            <a:r>
              <a:rPr lang="de-AT" baseline="0" dirty="0" smtClean="0"/>
              <a:t>, </a:t>
            </a:r>
            <a:r>
              <a:rPr lang="de-AT" baseline="0" dirty="0" err="1" smtClean="0"/>
              <a:t>objs</a:t>
            </a:r>
            <a:r>
              <a:rPr lang="de-AT" baseline="0" dirty="0" smtClean="0"/>
              <a:t>)</a:t>
            </a:r>
          </a:p>
          <a:p>
            <a:endParaRPr lang="de-AT" dirty="0" smtClean="0"/>
          </a:p>
          <a:p>
            <a:r>
              <a:rPr lang="de-AT" dirty="0" smtClean="0"/>
              <a:t>#</a:t>
            </a:r>
          </a:p>
          <a:p>
            <a:r>
              <a:rPr lang="de-AT" dirty="0" smtClean="0"/>
              <a:t>welche Möglichkeiten kennen wir Argumente zu spezifizieren?</a:t>
            </a:r>
          </a:p>
          <a:p>
            <a:r>
              <a:rPr lang="de-AT" dirty="0" err="1" smtClean="0"/>
              <a:t>argumente</a:t>
            </a:r>
            <a:r>
              <a:rPr lang="de-AT" dirty="0" smtClean="0"/>
              <a:t> mit </a:t>
            </a:r>
            <a:r>
              <a:rPr lang="de-AT" dirty="0" err="1" smtClean="0"/>
              <a:t>default</a:t>
            </a:r>
            <a:r>
              <a:rPr lang="de-AT" dirty="0" smtClean="0"/>
              <a:t>-werten</a:t>
            </a:r>
            <a:r>
              <a:rPr lang="de-AT" baseline="0" dirty="0" smtClean="0"/>
              <a:t> leer lassen</a:t>
            </a:r>
          </a:p>
          <a:p>
            <a:r>
              <a:rPr lang="de-AT" baseline="0" dirty="0" err="1" smtClean="0"/>
              <a:t>exact</a:t>
            </a:r>
            <a:r>
              <a:rPr lang="de-AT" baseline="0" dirty="0" smtClean="0"/>
              <a:t> </a:t>
            </a:r>
            <a:r>
              <a:rPr lang="de-AT" baseline="0" dirty="0" err="1" smtClean="0"/>
              <a:t>match</a:t>
            </a:r>
            <a:r>
              <a:rPr lang="de-AT" baseline="0" dirty="0" smtClean="0"/>
              <a:t> </a:t>
            </a:r>
            <a:r>
              <a:rPr lang="de-AT" baseline="0" dirty="0" err="1" smtClean="0"/>
              <a:t>by</a:t>
            </a:r>
            <a:r>
              <a:rPr lang="de-AT" baseline="0" dirty="0" smtClean="0"/>
              <a:t> </a:t>
            </a:r>
            <a:r>
              <a:rPr lang="de-AT" baseline="0" dirty="0" err="1" smtClean="0"/>
              <a:t>name</a:t>
            </a:r>
            <a:endParaRPr lang="de-AT" baseline="0"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de-AT" baseline="0" dirty="0" smtClean="0"/>
              <a:t>partial </a:t>
            </a:r>
            <a:r>
              <a:rPr lang="de-AT" baseline="0" dirty="0" err="1" smtClean="0"/>
              <a:t>match</a:t>
            </a:r>
            <a:r>
              <a:rPr lang="de-AT" baseline="0" dirty="0" smtClean="0"/>
              <a:t> </a:t>
            </a:r>
            <a:r>
              <a:rPr lang="de-AT" baseline="0" dirty="0" err="1" smtClean="0"/>
              <a:t>by</a:t>
            </a:r>
            <a:r>
              <a:rPr lang="de-AT" baseline="0" dirty="0" smtClean="0"/>
              <a:t> </a:t>
            </a:r>
            <a:r>
              <a:rPr lang="de-AT" baseline="0" dirty="0" err="1" smtClean="0"/>
              <a:t>name</a:t>
            </a:r>
            <a:endParaRPr lang="de-AT" baseline="0"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de-AT" baseline="0" dirty="0" err="1" smtClean="0"/>
              <a:t>match</a:t>
            </a:r>
            <a:r>
              <a:rPr lang="de-AT" baseline="0" dirty="0" smtClean="0"/>
              <a:t> </a:t>
            </a:r>
            <a:r>
              <a:rPr lang="de-AT" baseline="0" dirty="0" err="1" smtClean="0"/>
              <a:t>by</a:t>
            </a:r>
            <a:r>
              <a:rPr lang="de-AT" baseline="0" dirty="0" smtClean="0"/>
              <a:t> </a:t>
            </a:r>
            <a:r>
              <a:rPr lang="de-AT" baseline="0" dirty="0" err="1" smtClean="0"/>
              <a:t>position</a:t>
            </a:r>
            <a:endParaRPr lang="de-AT" baseline="0"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de-AT" baseline="0" dirty="0" smtClean="0"/>
              <a:t>...</a:t>
            </a:r>
          </a:p>
          <a:p>
            <a:pPr marL="0" marR="0" lvl="0" indent="0" algn="l" defTabSz="457200" rtl="0" eaLnBrk="1" fontAlgn="auto" latinLnBrk="0" hangingPunct="1">
              <a:lnSpc>
                <a:spcPct val="100000"/>
              </a:lnSpc>
              <a:spcBef>
                <a:spcPts val="0"/>
              </a:spcBef>
              <a:spcAft>
                <a:spcPts val="0"/>
              </a:spcAft>
              <a:buClrTx/>
              <a:buSzTx/>
              <a:buFontTx/>
              <a:buNone/>
              <a:tabLst/>
              <a:defRPr/>
            </a:pPr>
            <a:r>
              <a:rPr lang="de-AT" baseline="0" dirty="0" err="1" smtClean="0"/>
              <a:t>call</a:t>
            </a:r>
            <a:r>
              <a:rPr lang="de-AT" baseline="0" dirty="0" smtClean="0"/>
              <a:t> </a:t>
            </a:r>
            <a:r>
              <a:rPr lang="de-AT" baseline="0" dirty="0" err="1" smtClean="0"/>
              <a:t>by</a:t>
            </a:r>
            <a:r>
              <a:rPr lang="de-AT" baseline="0" dirty="0" smtClean="0"/>
              <a:t> </a:t>
            </a:r>
            <a:r>
              <a:rPr lang="de-AT" baseline="0" dirty="0" err="1" smtClean="0"/>
              <a:t>list</a:t>
            </a:r>
            <a:endParaRPr lang="de-AT" baseline="0" dirty="0" smtClean="0"/>
          </a:p>
          <a:p>
            <a:pPr marL="0" marR="0" lvl="0" indent="0" algn="l" defTabSz="457200" rtl="0" eaLnBrk="1" fontAlgn="auto" latinLnBrk="0" hangingPunct="1">
              <a:lnSpc>
                <a:spcPct val="100000"/>
              </a:lnSpc>
              <a:spcBef>
                <a:spcPts val="0"/>
              </a:spcBef>
              <a:spcAft>
                <a:spcPts val="0"/>
              </a:spcAft>
              <a:buClrTx/>
              <a:buSzTx/>
              <a:buFontTx/>
              <a:buNone/>
              <a:tabLst/>
              <a:defRPr/>
            </a:pPr>
            <a:endParaRPr lang="de-AT" baseline="0"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de-AT" baseline="0" dirty="0" smtClean="0"/>
              <a:t>## </a:t>
            </a:r>
            <a:r>
              <a:rPr lang="de-AT" baseline="0" dirty="0" err="1" smtClean="0"/>
              <a:t>what</a:t>
            </a:r>
            <a:r>
              <a:rPr lang="de-AT" baseline="0" dirty="0" smtClean="0"/>
              <a:t> </a:t>
            </a:r>
            <a:r>
              <a:rPr lang="de-AT" baseline="0" dirty="0" err="1" smtClean="0"/>
              <a:t>are</a:t>
            </a:r>
            <a:r>
              <a:rPr lang="de-AT" baseline="0" dirty="0" smtClean="0"/>
              <a:t> </a:t>
            </a:r>
            <a:r>
              <a:rPr lang="de-AT" baseline="0" dirty="0" err="1" smtClean="0"/>
              <a:t>other</a:t>
            </a:r>
            <a:r>
              <a:rPr lang="de-AT" baseline="0" dirty="0" smtClean="0"/>
              <a:t> </a:t>
            </a:r>
            <a:r>
              <a:rPr lang="de-AT" baseline="0" dirty="0" err="1" smtClean="0"/>
              <a:t>side-effects</a:t>
            </a:r>
            <a:r>
              <a:rPr lang="de-AT" baseline="0" dirty="0" smtClean="0"/>
              <a:t>?</a:t>
            </a:r>
          </a:p>
          <a:p>
            <a:pPr marL="0" marR="0" lvl="0" indent="0" algn="l" defTabSz="457200" rtl="0" eaLnBrk="1" fontAlgn="auto" latinLnBrk="0" hangingPunct="1">
              <a:lnSpc>
                <a:spcPct val="100000"/>
              </a:lnSpc>
              <a:spcBef>
                <a:spcPts val="0"/>
              </a:spcBef>
              <a:spcAft>
                <a:spcPts val="0"/>
              </a:spcAft>
              <a:buClrTx/>
              <a:buSzTx/>
              <a:buFontTx/>
              <a:buNone/>
              <a:tabLst/>
              <a:defRPr/>
            </a:pPr>
            <a:r>
              <a:rPr lang="de-AT" baseline="0" dirty="0" err="1" smtClean="0"/>
              <a:t>library</a:t>
            </a:r>
            <a:r>
              <a:rPr lang="de-AT" baseline="0" dirty="0" smtClean="0"/>
              <a:t>()</a:t>
            </a:r>
          </a:p>
          <a:p>
            <a:pPr marL="0" marR="0" lvl="0" indent="0" algn="l" defTabSz="457200" rtl="0" eaLnBrk="1" fontAlgn="auto" latinLnBrk="0" hangingPunct="1">
              <a:lnSpc>
                <a:spcPct val="100000"/>
              </a:lnSpc>
              <a:spcBef>
                <a:spcPts val="0"/>
              </a:spcBef>
              <a:spcAft>
                <a:spcPts val="0"/>
              </a:spcAft>
              <a:buClrTx/>
              <a:buSzTx/>
              <a:buFontTx/>
              <a:buNone/>
              <a:tabLst/>
              <a:defRPr/>
            </a:pPr>
            <a:r>
              <a:rPr lang="de-AT" baseline="0" dirty="0" err="1" smtClean="0"/>
              <a:t>plot</a:t>
            </a:r>
            <a:r>
              <a:rPr lang="de-AT" baseline="0" dirty="0" smtClean="0"/>
              <a:t>()</a:t>
            </a:r>
          </a:p>
          <a:p>
            <a:pPr marL="0" marR="0" lvl="0" indent="0" algn="l" defTabSz="457200" rtl="0" eaLnBrk="1" fontAlgn="auto" latinLnBrk="0" hangingPunct="1">
              <a:lnSpc>
                <a:spcPct val="100000"/>
              </a:lnSpc>
              <a:spcBef>
                <a:spcPts val="0"/>
              </a:spcBef>
              <a:spcAft>
                <a:spcPts val="0"/>
              </a:spcAft>
              <a:buClrTx/>
              <a:buSzTx/>
              <a:buFontTx/>
              <a:buNone/>
              <a:tabLst/>
              <a:defRPr/>
            </a:pPr>
            <a:r>
              <a:rPr lang="de-AT" baseline="0" dirty="0" err="1" smtClean="0"/>
              <a:t>setwd</a:t>
            </a:r>
            <a:r>
              <a:rPr lang="de-AT" baseline="0" dirty="0" smtClean="0"/>
              <a:t>()</a:t>
            </a:r>
          </a:p>
          <a:p>
            <a:pPr marL="0" marR="0" lvl="0" indent="0" algn="l" defTabSz="457200" rtl="0" eaLnBrk="1" fontAlgn="auto" latinLnBrk="0" hangingPunct="1">
              <a:lnSpc>
                <a:spcPct val="100000"/>
              </a:lnSpc>
              <a:spcBef>
                <a:spcPts val="0"/>
              </a:spcBef>
              <a:spcAft>
                <a:spcPts val="0"/>
              </a:spcAft>
              <a:buClrTx/>
              <a:buSzTx/>
              <a:buFontTx/>
              <a:buNone/>
              <a:tabLst/>
              <a:defRPr/>
            </a:pPr>
            <a:r>
              <a:rPr lang="de-AT" baseline="0" dirty="0" err="1" smtClean="0"/>
              <a:t>write</a:t>
            </a:r>
            <a:r>
              <a:rPr lang="de-AT" baseline="0" dirty="0" smtClean="0"/>
              <a:t>()</a:t>
            </a:r>
          </a:p>
          <a:p>
            <a:pPr marL="0" marR="0" lvl="0" indent="0" algn="l" defTabSz="457200" rtl="0" eaLnBrk="1" fontAlgn="auto" latinLnBrk="0" hangingPunct="1">
              <a:lnSpc>
                <a:spcPct val="100000"/>
              </a:lnSpc>
              <a:spcBef>
                <a:spcPts val="0"/>
              </a:spcBef>
              <a:spcAft>
                <a:spcPts val="0"/>
              </a:spcAft>
              <a:buClrTx/>
              <a:buSzTx/>
              <a:buFontTx/>
              <a:buNone/>
              <a:tabLst/>
              <a:defRPr/>
            </a:pPr>
            <a:r>
              <a:rPr lang="de-AT" baseline="0" dirty="0" err="1" smtClean="0"/>
              <a:t>options</a:t>
            </a:r>
            <a:r>
              <a:rPr lang="de-AT" baseline="0" dirty="0" smtClean="0"/>
              <a:t>()</a:t>
            </a:r>
          </a:p>
          <a:p>
            <a:pPr marL="0" marR="0" lvl="0" indent="0" algn="l" defTabSz="457200" rtl="0" eaLnBrk="1" fontAlgn="auto" latinLnBrk="0" hangingPunct="1">
              <a:lnSpc>
                <a:spcPct val="100000"/>
              </a:lnSpc>
              <a:spcBef>
                <a:spcPts val="0"/>
              </a:spcBef>
              <a:spcAft>
                <a:spcPts val="0"/>
              </a:spcAft>
              <a:buClrTx/>
              <a:buSzTx/>
              <a:buFontTx/>
              <a:buNone/>
              <a:tabLst/>
              <a:defRPr/>
            </a:pPr>
            <a:r>
              <a:rPr lang="de-AT" baseline="0" dirty="0" smtClean="0"/>
              <a:t>par()</a:t>
            </a:r>
          </a:p>
          <a:p>
            <a:pPr marL="0" marR="0" lvl="0" indent="0" algn="l" defTabSz="457200" rtl="0" eaLnBrk="1" fontAlgn="auto" latinLnBrk="0" hangingPunct="1">
              <a:lnSpc>
                <a:spcPct val="100000"/>
              </a:lnSpc>
              <a:spcBef>
                <a:spcPts val="0"/>
              </a:spcBef>
              <a:spcAft>
                <a:spcPts val="0"/>
              </a:spcAft>
              <a:buClrTx/>
              <a:buSzTx/>
              <a:buFontTx/>
              <a:buNone/>
              <a:tabLst/>
              <a:defRPr/>
            </a:pPr>
            <a:r>
              <a:rPr lang="de-AT" baseline="0" dirty="0" err="1" smtClean="0"/>
              <a:t>seed</a:t>
            </a:r>
            <a:r>
              <a:rPr lang="de-AT" baseline="0" dirty="0" smtClean="0"/>
              <a:t>()</a:t>
            </a:r>
          </a:p>
          <a:p>
            <a:pPr marL="0" marR="0" lvl="0" indent="0" algn="l" defTabSz="457200" rtl="0" eaLnBrk="1" fontAlgn="auto" latinLnBrk="0" hangingPunct="1">
              <a:lnSpc>
                <a:spcPct val="100000"/>
              </a:lnSpc>
              <a:spcBef>
                <a:spcPts val="0"/>
              </a:spcBef>
              <a:spcAft>
                <a:spcPts val="0"/>
              </a:spcAft>
              <a:buClrTx/>
              <a:buSzTx/>
              <a:buFontTx/>
              <a:buNone/>
              <a:tabLst/>
              <a:defRPr/>
            </a:pPr>
            <a:endParaRPr lang="de-AT" baseline="0" dirty="0" smtClean="0"/>
          </a:p>
          <a:p>
            <a:pPr marL="0" marR="0" lvl="0" indent="0" algn="l" defTabSz="457200" rtl="0" eaLnBrk="1" fontAlgn="auto" latinLnBrk="0" hangingPunct="1">
              <a:lnSpc>
                <a:spcPct val="100000"/>
              </a:lnSpc>
              <a:spcBef>
                <a:spcPts val="0"/>
              </a:spcBef>
              <a:spcAft>
                <a:spcPts val="0"/>
              </a:spcAft>
              <a:buClrTx/>
              <a:buSzTx/>
              <a:buFontTx/>
              <a:buNone/>
              <a:tabLst/>
              <a:defRPr/>
            </a:pPr>
            <a:endParaRPr lang="de-AT" dirty="0" smtClean="0"/>
          </a:p>
          <a:p>
            <a:endParaRPr lang="de-AT" dirty="0"/>
          </a:p>
        </p:txBody>
      </p:sp>
      <p:sp>
        <p:nvSpPr>
          <p:cNvPr id="4" name="Foliennummernplatzhalter 3"/>
          <p:cNvSpPr>
            <a:spLocks noGrp="1"/>
          </p:cNvSpPr>
          <p:nvPr>
            <p:ph type="sldNum" sz="quarter" idx="10"/>
          </p:nvPr>
        </p:nvSpPr>
        <p:spPr/>
        <p:txBody>
          <a:bodyPr/>
          <a:lstStyle/>
          <a:p>
            <a:fld id="{55A21A8E-1F06-3147-ADBB-3B92C6634279}" type="slidenum">
              <a:rPr lang="de-DE" smtClean="0"/>
              <a:t>17</a:t>
            </a:fld>
            <a:endParaRPr lang="de-DE"/>
          </a:p>
        </p:txBody>
      </p:sp>
    </p:spTree>
    <p:extLst>
      <p:ext uri="{BB962C8B-B14F-4D97-AF65-F5344CB8AC3E}">
        <p14:creationId xmlns:p14="http://schemas.microsoft.com/office/powerpoint/2010/main" val="23047171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solidFill>
                  <a:schemeClr val="accent1">
                    <a:lumMod val="75000"/>
                  </a:schemeClr>
                </a:solidFill>
                <a:latin typeface="Cambria Math" panose="02040503050406030204" pitchFamily="18" charset="0"/>
                <a:ea typeface="Cambria Math" panose="02040503050406030204" pitchFamily="18" charset="0"/>
              </a:rPr>
              <a:t>"1"</a:t>
            </a:r>
            <a:endParaRPr lang="de-AT" dirty="0"/>
          </a:p>
        </p:txBody>
      </p:sp>
      <p:sp>
        <p:nvSpPr>
          <p:cNvPr id="4" name="Foliennummernplatzhalter 3"/>
          <p:cNvSpPr>
            <a:spLocks noGrp="1"/>
          </p:cNvSpPr>
          <p:nvPr>
            <p:ph type="sldNum" sz="quarter" idx="10"/>
          </p:nvPr>
        </p:nvSpPr>
        <p:spPr/>
        <p:txBody>
          <a:bodyPr/>
          <a:lstStyle/>
          <a:p>
            <a:fld id="{55A21A8E-1F06-3147-ADBB-3B92C6634279}" type="slidenum">
              <a:rPr lang="de-DE" smtClean="0"/>
              <a:t>18</a:t>
            </a:fld>
            <a:endParaRPr lang="de-DE"/>
          </a:p>
        </p:txBody>
      </p:sp>
    </p:spTree>
    <p:extLst>
      <p:ext uri="{BB962C8B-B14F-4D97-AF65-F5344CB8AC3E}">
        <p14:creationId xmlns:p14="http://schemas.microsoft.com/office/powerpoint/2010/main" val="29568058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gehe nicht auf </a:t>
            </a:r>
          </a:p>
          <a:p>
            <a:r>
              <a:rPr lang="de-AT" dirty="0" err="1" smtClean="0"/>
              <a:t>object.size</a:t>
            </a:r>
            <a:r>
              <a:rPr lang="de-AT" dirty="0" smtClean="0"/>
              <a:t>, </a:t>
            </a:r>
            <a:r>
              <a:rPr lang="de-AT" dirty="0" err="1" smtClean="0"/>
              <a:t>memory.size,memory</a:t>
            </a:r>
            <a:r>
              <a:rPr lang="de-AT" dirty="0" smtClean="0"/>
              <a:t> </a:t>
            </a:r>
            <a:r>
              <a:rPr lang="de-AT" dirty="0" err="1" smtClean="0"/>
              <a:t>profiling</a:t>
            </a:r>
            <a:endParaRPr lang="de-AT" dirty="0" smtClean="0"/>
          </a:p>
          <a:p>
            <a:endParaRPr lang="de-AT" dirty="0" smtClean="0"/>
          </a:p>
          <a:p>
            <a:r>
              <a:rPr lang="de-AT" dirty="0" err="1" smtClean="0"/>
              <a:t>object.size</a:t>
            </a:r>
            <a:r>
              <a:rPr lang="de-AT" dirty="0" smtClean="0"/>
              <a:t>(c("a", "b", "c"))</a:t>
            </a:r>
          </a:p>
          <a:p>
            <a:r>
              <a:rPr lang="de-AT" dirty="0" err="1" smtClean="0"/>
              <a:t>object.size</a:t>
            </a:r>
            <a:r>
              <a:rPr lang="de-AT" dirty="0" smtClean="0"/>
              <a:t>(c("a", "b", "a", "b", "a", "b"))</a:t>
            </a:r>
          </a:p>
          <a:p>
            <a:r>
              <a:rPr lang="de-AT" dirty="0" err="1" smtClean="0"/>
              <a:t>object.size</a:t>
            </a:r>
            <a:r>
              <a:rPr lang="de-AT" dirty="0" smtClean="0"/>
              <a:t>(</a:t>
            </a:r>
            <a:r>
              <a:rPr lang="de-AT" dirty="0" err="1" smtClean="0"/>
              <a:t>factor</a:t>
            </a:r>
            <a:r>
              <a:rPr lang="de-AT" dirty="0" smtClean="0"/>
              <a:t>(c("a", "b", "a", "b", "a", "b")))</a:t>
            </a:r>
          </a:p>
          <a:p>
            <a:endParaRPr lang="de-AT" dirty="0" smtClean="0"/>
          </a:p>
          <a:p>
            <a:r>
              <a:rPr lang="de-AT" dirty="0" err="1" smtClean="0"/>
              <a:t>object.size</a:t>
            </a:r>
            <a:r>
              <a:rPr lang="de-AT" dirty="0" smtClean="0"/>
              <a:t>(</a:t>
            </a:r>
            <a:r>
              <a:rPr lang="de-AT" dirty="0" err="1" smtClean="0"/>
              <a:t>rep</a:t>
            </a:r>
            <a:r>
              <a:rPr lang="de-AT" dirty="0" smtClean="0"/>
              <a:t>(c("a", "b", "a", "b", "a", "b"), 100))</a:t>
            </a:r>
          </a:p>
          <a:p>
            <a:r>
              <a:rPr lang="de-AT" dirty="0" err="1" smtClean="0"/>
              <a:t>object.size</a:t>
            </a:r>
            <a:r>
              <a:rPr lang="de-AT" dirty="0" smtClean="0"/>
              <a:t>(</a:t>
            </a:r>
            <a:r>
              <a:rPr lang="de-AT" dirty="0" err="1" smtClean="0"/>
              <a:t>factor</a:t>
            </a:r>
            <a:r>
              <a:rPr lang="de-AT" dirty="0" smtClean="0"/>
              <a:t>(</a:t>
            </a:r>
            <a:r>
              <a:rPr lang="de-AT" dirty="0" err="1" smtClean="0"/>
              <a:t>rep</a:t>
            </a:r>
            <a:r>
              <a:rPr lang="de-AT" dirty="0" smtClean="0"/>
              <a:t>(c("a", "b", "a", "b", "a", "b"), 100)))</a:t>
            </a:r>
          </a:p>
          <a:p>
            <a:endParaRPr lang="de-AT" dirty="0" smtClean="0"/>
          </a:p>
          <a:p>
            <a:r>
              <a:rPr lang="de-AT" dirty="0" err="1" smtClean="0"/>
              <a:t>gc</a:t>
            </a:r>
            <a:r>
              <a:rPr lang="de-AT" baseline="0" dirty="0" smtClean="0"/>
              <a:t> – wird in der Regel nicht gebraucht</a:t>
            </a:r>
          </a:p>
          <a:p>
            <a:r>
              <a:rPr lang="de-AT" baseline="0" dirty="0" smtClean="0"/>
              <a:t>     - </a:t>
            </a:r>
            <a:r>
              <a:rPr lang="de-AT" baseline="0" dirty="0" err="1" smtClean="0"/>
              <a:t>get</a:t>
            </a:r>
            <a:r>
              <a:rPr lang="de-AT" baseline="0" dirty="0" smtClean="0"/>
              <a:t> an </a:t>
            </a:r>
            <a:r>
              <a:rPr lang="de-AT" baseline="0" dirty="0" err="1" smtClean="0"/>
              <a:t>impression</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memory</a:t>
            </a:r>
            <a:r>
              <a:rPr lang="de-AT" baseline="0" dirty="0" smtClean="0"/>
              <a:t> </a:t>
            </a:r>
            <a:r>
              <a:rPr lang="de-AT" baseline="0" dirty="0" err="1" smtClean="0"/>
              <a:t>used</a:t>
            </a:r>
            <a:r>
              <a:rPr lang="de-AT" baseline="0" dirty="0" smtClean="0"/>
              <a:t>: </a:t>
            </a:r>
            <a:r>
              <a:rPr lang="de-AT" baseline="0" dirty="0" err="1" smtClean="0"/>
              <a:t>gc</a:t>
            </a:r>
            <a:r>
              <a:rPr lang="de-AT" baseline="0" dirty="0" smtClean="0"/>
              <a:t>()[, 2]</a:t>
            </a:r>
          </a:p>
          <a:p>
            <a:endParaRPr lang="de-AT" baseline="0" dirty="0" smtClean="0"/>
          </a:p>
          <a:p>
            <a:r>
              <a:rPr lang="de-AT" baseline="0" dirty="0" err="1" smtClean="0"/>
              <a:t>tracemem</a:t>
            </a:r>
            <a:endParaRPr lang="de-AT" baseline="0" dirty="0" smtClean="0"/>
          </a:p>
          <a:p>
            <a:endParaRPr lang="de-AT" dirty="0" smtClean="0"/>
          </a:p>
          <a:p>
            <a:endParaRPr lang="de-AT" dirty="0" smtClean="0"/>
          </a:p>
          <a:p>
            <a:r>
              <a:rPr lang="de-AT" dirty="0" smtClean="0"/>
              <a:t>Dirk </a:t>
            </a:r>
            <a:r>
              <a:rPr lang="de-AT" dirty="0" err="1" smtClean="0"/>
              <a:t>Eddelbüttel</a:t>
            </a:r>
            <a:r>
              <a:rPr lang="de-AT" dirty="0" smtClean="0"/>
              <a:t> und Romain Francois</a:t>
            </a:r>
          </a:p>
        </p:txBody>
      </p:sp>
      <p:sp>
        <p:nvSpPr>
          <p:cNvPr id="4" name="Foliennummernplatzhalter 3"/>
          <p:cNvSpPr>
            <a:spLocks noGrp="1"/>
          </p:cNvSpPr>
          <p:nvPr>
            <p:ph type="sldNum" sz="quarter" idx="10"/>
          </p:nvPr>
        </p:nvSpPr>
        <p:spPr/>
        <p:txBody>
          <a:bodyPr/>
          <a:lstStyle/>
          <a:p>
            <a:fld id="{55A21A8E-1F06-3147-ADBB-3B92C6634279}" type="slidenum">
              <a:rPr lang="de-DE" smtClean="0"/>
              <a:t>19</a:t>
            </a:fld>
            <a:endParaRPr lang="de-DE"/>
          </a:p>
        </p:txBody>
      </p:sp>
    </p:spTree>
    <p:extLst>
      <p:ext uri="{BB962C8B-B14F-4D97-AF65-F5344CB8AC3E}">
        <p14:creationId xmlns:p14="http://schemas.microsoft.com/office/powerpoint/2010/main" val="12657225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solidFill>
                  <a:schemeClr val="accent1">
                    <a:lumMod val="75000"/>
                  </a:schemeClr>
                </a:solidFill>
                <a:latin typeface="Cambria Math" panose="02040503050406030204" pitchFamily="18" charset="0"/>
                <a:ea typeface="Cambria Math" panose="02040503050406030204" pitchFamily="18" charset="0"/>
              </a:rPr>
              <a:t>"1"</a:t>
            </a:r>
            <a:endParaRPr lang="de-AT" dirty="0"/>
          </a:p>
        </p:txBody>
      </p:sp>
      <p:sp>
        <p:nvSpPr>
          <p:cNvPr id="4" name="Foliennummernplatzhalter 3"/>
          <p:cNvSpPr>
            <a:spLocks noGrp="1"/>
          </p:cNvSpPr>
          <p:nvPr>
            <p:ph type="sldNum" sz="quarter" idx="10"/>
          </p:nvPr>
        </p:nvSpPr>
        <p:spPr/>
        <p:txBody>
          <a:bodyPr/>
          <a:lstStyle/>
          <a:p>
            <a:fld id="{55A21A8E-1F06-3147-ADBB-3B92C6634279}" type="slidenum">
              <a:rPr lang="de-DE" smtClean="0"/>
              <a:t>20</a:t>
            </a:fld>
            <a:endParaRPr lang="de-DE"/>
          </a:p>
        </p:txBody>
      </p:sp>
    </p:spTree>
    <p:extLst>
      <p:ext uri="{BB962C8B-B14F-4D97-AF65-F5344CB8AC3E}">
        <p14:creationId xmlns:p14="http://schemas.microsoft.com/office/powerpoint/2010/main" val="447022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ByteCompile</a:t>
            </a:r>
            <a:r>
              <a:rPr lang="de-AT" dirty="0" smtClean="0"/>
              <a:t>: </a:t>
            </a:r>
            <a:r>
              <a:rPr lang="de-AT" dirty="0" err="1" smtClean="0"/>
              <a:t>true</a:t>
            </a:r>
            <a:r>
              <a:rPr lang="de-AT" dirty="0" smtClean="0"/>
              <a:t> in R-</a:t>
            </a:r>
            <a:r>
              <a:rPr lang="de-AT" dirty="0" err="1" smtClean="0"/>
              <a:t>package</a:t>
            </a:r>
            <a:r>
              <a:rPr lang="de-AT" dirty="0" smtClean="0"/>
              <a:t> </a:t>
            </a:r>
            <a:r>
              <a:rPr lang="de-AT" dirty="0" err="1" smtClean="0"/>
              <a:t>description</a:t>
            </a:r>
            <a:endParaRPr lang="de-AT" dirty="0" smtClean="0"/>
          </a:p>
          <a:p>
            <a:endParaRPr lang="de-AT" dirty="0" smtClean="0"/>
          </a:p>
          <a:p>
            <a:r>
              <a:rPr lang="de-AT" dirty="0" smtClean="0"/>
              <a:t>umgebungsvariable</a:t>
            </a:r>
            <a:r>
              <a:rPr lang="de-AT" baseline="0" dirty="0" smtClean="0"/>
              <a:t> </a:t>
            </a:r>
            <a:r>
              <a:rPr lang="de-AT" dirty="0" smtClean="0"/>
              <a:t>R_DEFAULT_PACKAGES=</a:t>
            </a:r>
            <a:r>
              <a:rPr lang="de-AT" dirty="0" err="1" smtClean="0"/>
              <a:t>char</a:t>
            </a:r>
            <a:r>
              <a:rPr lang="de-AT" dirty="0" smtClean="0"/>
              <a:t>, R_COMPILE_PKGS=integer</a:t>
            </a:r>
          </a:p>
          <a:p>
            <a:endParaRPr lang="de-AT" dirty="0" smtClean="0"/>
          </a:p>
        </p:txBody>
      </p:sp>
      <p:sp>
        <p:nvSpPr>
          <p:cNvPr id="4" name="Foliennummernplatzhalter 3"/>
          <p:cNvSpPr>
            <a:spLocks noGrp="1"/>
          </p:cNvSpPr>
          <p:nvPr>
            <p:ph type="sldNum" sz="quarter" idx="10"/>
          </p:nvPr>
        </p:nvSpPr>
        <p:spPr/>
        <p:txBody>
          <a:bodyPr/>
          <a:lstStyle/>
          <a:p>
            <a:fld id="{55A21A8E-1F06-3147-ADBB-3B92C6634279}" type="slidenum">
              <a:rPr lang="de-DE" smtClean="0"/>
              <a:t>21</a:t>
            </a:fld>
            <a:endParaRPr lang="de-DE"/>
          </a:p>
        </p:txBody>
      </p:sp>
    </p:spTree>
    <p:extLst>
      <p:ext uri="{BB962C8B-B14F-4D97-AF65-F5344CB8AC3E}">
        <p14:creationId xmlns:p14="http://schemas.microsoft.com/office/powerpoint/2010/main" val="2263264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endParaRPr lang="de-AT" dirty="0"/>
          </a:p>
        </p:txBody>
      </p:sp>
      <p:sp>
        <p:nvSpPr>
          <p:cNvPr id="4" name="Foliennummernplatzhalter 3"/>
          <p:cNvSpPr>
            <a:spLocks noGrp="1"/>
          </p:cNvSpPr>
          <p:nvPr>
            <p:ph type="sldNum" sz="quarter" idx="10"/>
          </p:nvPr>
        </p:nvSpPr>
        <p:spPr/>
        <p:txBody>
          <a:bodyPr/>
          <a:lstStyle/>
          <a:p>
            <a:fld id="{55A21A8E-1F06-3147-ADBB-3B92C6634279}" type="slidenum">
              <a:rPr lang="de-DE" smtClean="0"/>
              <a:t>4</a:t>
            </a:fld>
            <a:endParaRPr lang="de-DE"/>
          </a:p>
        </p:txBody>
      </p:sp>
    </p:spTree>
    <p:extLst>
      <p:ext uri="{BB962C8B-B14F-4D97-AF65-F5344CB8AC3E}">
        <p14:creationId xmlns:p14="http://schemas.microsoft.com/office/powerpoint/2010/main" val="3062555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ByteCompile</a:t>
            </a:r>
            <a:r>
              <a:rPr lang="de-AT" dirty="0" smtClean="0"/>
              <a:t>: </a:t>
            </a:r>
            <a:r>
              <a:rPr lang="de-AT" dirty="0" err="1" smtClean="0"/>
              <a:t>true</a:t>
            </a:r>
            <a:r>
              <a:rPr lang="de-AT" dirty="0" smtClean="0"/>
              <a:t> in R-</a:t>
            </a:r>
            <a:r>
              <a:rPr lang="de-AT" dirty="0" err="1" smtClean="0"/>
              <a:t>package</a:t>
            </a:r>
            <a:r>
              <a:rPr lang="de-AT" dirty="0" smtClean="0"/>
              <a:t> </a:t>
            </a:r>
            <a:r>
              <a:rPr lang="de-AT" dirty="0" err="1" smtClean="0"/>
              <a:t>description</a:t>
            </a:r>
            <a:endParaRPr lang="de-AT" dirty="0" smtClean="0"/>
          </a:p>
          <a:p>
            <a:endParaRPr lang="de-AT" dirty="0" smtClean="0"/>
          </a:p>
          <a:p>
            <a:r>
              <a:rPr lang="de-AT" dirty="0" smtClean="0"/>
              <a:t>umgebungsvariable</a:t>
            </a:r>
            <a:r>
              <a:rPr lang="de-AT" baseline="0" dirty="0" smtClean="0"/>
              <a:t> </a:t>
            </a:r>
            <a:r>
              <a:rPr lang="de-AT" dirty="0" smtClean="0"/>
              <a:t>R_DEFAULT_PACKAGES=</a:t>
            </a:r>
            <a:r>
              <a:rPr lang="de-AT" dirty="0" err="1" smtClean="0"/>
              <a:t>char</a:t>
            </a:r>
            <a:r>
              <a:rPr lang="de-AT" dirty="0" smtClean="0"/>
              <a:t>, R_COMPILE_PKGS=integer</a:t>
            </a:r>
          </a:p>
          <a:p>
            <a:endParaRPr lang="de-AT" dirty="0" smtClean="0"/>
          </a:p>
        </p:txBody>
      </p:sp>
      <p:sp>
        <p:nvSpPr>
          <p:cNvPr id="4" name="Foliennummernplatzhalter 3"/>
          <p:cNvSpPr>
            <a:spLocks noGrp="1"/>
          </p:cNvSpPr>
          <p:nvPr>
            <p:ph type="sldNum" sz="quarter" idx="10"/>
          </p:nvPr>
        </p:nvSpPr>
        <p:spPr/>
        <p:txBody>
          <a:bodyPr/>
          <a:lstStyle/>
          <a:p>
            <a:fld id="{55A21A8E-1F06-3147-ADBB-3B92C6634279}" type="slidenum">
              <a:rPr lang="de-DE" smtClean="0"/>
              <a:t>22</a:t>
            </a:fld>
            <a:endParaRPr lang="de-DE"/>
          </a:p>
        </p:txBody>
      </p:sp>
    </p:spTree>
    <p:extLst>
      <p:ext uri="{BB962C8B-B14F-4D97-AF65-F5344CB8AC3E}">
        <p14:creationId xmlns:p14="http://schemas.microsoft.com/office/powerpoint/2010/main" val="1791153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AT" dirty="0" err="1" smtClean="0"/>
              <a:t>Advanced</a:t>
            </a:r>
            <a:r>
              <a:rPr lang="de-AT" dirty="0" smtClean="0"/>
              <a:t> R</a:t>
            </a:r>
          </a:p>
          <a:p>
            <a:pPr marL="0" indent="0">
              <a:buFont typeface="Arial" panose="020B0604020202020204" pitchFamily="34" charset="0"/>
              <a:buNone/>
            </a:pPr>
            <a:r>
              <a:rPr lang="de-AT" dirty="0" smtClean="0"/>
              <a:t>als ich begonnen habe mich auf den Workshop</a:t>
            </a:r>
            <a:r>
              <a:rPr lang="de-AT" baseline="0" dirty="0" smtClean="0"/>
              <a:t> vorzubereiten und eine ungefähre Ahnung über Inhalt und Struktur hatte, habe ich nach ähnlichen Arbeiten gesucht um mir einen Überblick zu verschaffen und da bin ich nach dem ersten Eintrag in Google auf das Buch von </a:t>
            </a:r>
            <a:r>
              <a:rPr lang="de-AT" baseline="0" dirty="0" err="1" smtClean="0"/>
              <a:t>hadley</a:t>
            </a:r>
            <a:r>
              <a:rPr lang="de-AT" baseline="0" dirty="0" smtClean="0"/>
              <a:t> </a:t>
            </a:r>
            <a:r>
              <a:rPr lang="de-AT" baseline="0" dirty="0" err="1" smtClean="0"/>
              <a:t>Wickham</a:t>
            </a:r>
            <a:r>
              <a:rPr lang="de-AT" baseline="0" dirty="0" smtClean="0"/>
              <a:t> von 2016 gestoßen</a:t>
            </a:r>
          </a:p>
          <a:p>
            <a:pPr marL="0" indent="0">
              <a:buFont typeface="Arial" panose="020B0604020202020204" pitchFamily="34" charset="0"/>
              <a:buNone/>
            </a:pPr>
            <a:endParaRPr lang="de-AT" baseline="0" dirty="0" smtClean="0"/>
          </a:p>
          <a:p>
            <a:pPr marL="0" indent="0">
              <a:buFont typeface="Arial" panose="020B0604020202020204" pitchFamily="34" charset="0"/>
              <a:buNone/>
            </a:pPr>
            <a:r>
              <a:rPr lang="de-AT" baseline="0" dirty="0" smtClean="0"/>
              <a:t>das ist ein </a:t>
            </a:r>
            <a:r>
              <a:rPr lang="de-AT" baseline="0" dirty="0" err="1" smtClean="0"/>
              <a:t>hervoragendes</a:t>
            </a:r>
            <a:r>
              <a:rPr lang="de-AT" baseline="0" dirty="0" smtClean="0"/>
              <a:t> Buch und ich hatte keine niedrigen Ansprüche an seine Arbeiten</a:t>
            </a:r>
          </a:p>
          <a:p>
            <a:pPr marL="0" indent="0">
              <a:buFont typeface="Arial" panose="020B0604020202020204" pitchFamily="34" charset="0"/>
              <a:buNone/>
            </a:pPr>
            <a:endParaRPr lang="de-AT" baseline="0" dirty="0" smtClean="0"/>
          </a:p>
          <a:p>
            <a:pPr marL="0" indent="0">
              <a:buFont typeface="Arial" panose="020B0604020202020204" pitchFamily="34" charset="0"/>
              <a:buNone/>
            </a:pPr>
            <a:r>
              <a:rPr lang="de-AT" baseline="0" dirty="0" smtClean="0"/>
              <a:t>ich bestücke vor allem die ersten beiden Teile meines Workshops aus seinem Buch</a:t>
            </a:r>
          </a:p>
          <a:p>
            <a:pPr marL="0" indent="0">
              <a:buFont typeface="Arial" panose="020B0604020202020204" pitchFamily="34" charset="0"/>
              <a:buNone/>
            </a:pPr>
            <a:endParaRPr lang="de-AT" baseline="0" dirty="0" smtClean="0"/>
          </a:p>
          <a:p>
            <a:pPr marL="0" indent="0">
              <a:buFont typeface="Arial" panose="020B0604020202020204" pitchFamily="34" charset="0"/>
              <a:buNone/>
            </a:pPr>
            <a:r>
              <a:rPr lang="de-AT" baseline="0" dirty="0" smtClean="0"/>
              <a:t>einige Dinge daraus waren mir selbst neu; vor allem der Fokus auf das funktionale Programmieren, das ich hier nur kurz anschneide.</a:t>
            </a:r>
          </a:p>
          <a:p>
            <a:pPr marL="0" indent="0">
              <a:buFont typeface="Arial" panose="020B0604020202020204" pitchFamily="34" charset="0"/>
              <a:buNone/>
            </a:pPr>
            <a:endParaRPr lang="de-AT" baseline="0" dirty="0" smtClean="0"/>
          </a:p>
          <a:p>
            <a:pPr marL="0" indent="0">
              <a:buFont typeface="Arial" panose="020B0604020202020204" pitchFamily="34" charset="0"/>
              <a:buNone/>
            </a:pPr>
            <a:r>
              <a:rPr lang="de-AT" baseline="0" dirty="0" smtClean="0"/>
              <a:t>Für R-</a:t>
            </a:r>
            <a:r>
              <a:rPr lang="de-AT" baseline="0" dirty="0" err="1" smtClean="0"/>
              <a:t>Packaging</a:t>
            </a:r>
            <a:r>
              <a:rPr lang="de-AT" baseline="0" dirty="0" smtClean="0"/>
              <a:t> und Report-Generation bediene ich mich zweier anderer Ressourcen, von denen ich annehme, dass Hadley W. sie absichtlich aus seinem Buch außen vor gelassen hat. Dafür werde ich einige Dinge, auf die er größeren Fokus legt nur anreißen</a:t>
            </a:r>
          </a:p>
          <a:p>
            <a:pPr marL="0" indent="0">
              <a:buFont typeface="Arial" panose="020B0604020202020204" pitchFamily="34" charset="0"/>
              <a:buNone/>
            </a:pPr>
            <a:endParaRPr lang="de-AT" dirty="0" smtClean="0"/>
          </a:p>
          <a:p>
            <a:pPr marL="171450" indent="-171450">
              <a:buFont typeface="Arial" panose="020B0604020202020204" pitchFamily="34" charset="0"/>
              <a:buChar char="•"/>
            </a:pPr>
            <a:r>
              <a:rPr lang="de-AT" dirty="0" err="1" smtClean="0"/>
              <a:t>yihui</a:t>
            </a:r>
            <a:r>
              <a:rPr lang="de-AT" dirty="0" smtClean="0"/>
              <a:t> xi:</a:t>
            </a:r>
          </a:p>
          <a:p>
            <a:pPr marL="0" indent="0">
              <a:buFont typeface="Arial" panose="020B0604020202020204" pitchFamily="34" charset="0"/>
              <a:buNone/>
            </a:pPr>
            <a:r>
              <a:rPr lang="de-AT" dirty="0" err="1" smtClean="0"/>
              <a:t>software</a:t>
            </a:r>
            <a:r>
              <a:rPr lang="de-AT" dirty="0" smtClean="0"/>
              <a:t> </a:t>
            </a:r>
            <a:r>
              <a:rPr lang="de-AT" dirty="0" err="1" smtClean="0"/>
              <a:t>engineer</a:t>
            </a:r>
            <a:r>
              <a:rPr lang="de-AT" dirty="0" smtClean="0"/>
              <a:t> at </a:t>
            </a:r>
            <a:r>
              <a:rPr lang="de-AT" dirty="0" err="1" smtClean="0">
                <a:hlinkClick r:id="rId3"/>
              </a:rPr>
              <a:t>Rstudio</a:t>
            </a:r>
            <a:endParaRPr lang="de-AT" dirty="0" smtClean="0"/>
          </a:p>
          <a:p>
            <a:pPr marL="0" indent="0">
              <a:buFont typeface="Arial" panose="020B0604020202020204" pitchFamily="34" charset="0"/>
              <a:buNone/>
            </a:pPr>
            <a:r>
              <a:rPr lang="en-US" dirty="0" smtClean="0"/>
              <a:t>maintain the </a:t>
            </a:r>
            <a:r>
              <a:rPr lang="en-US" dirty="0" err="1" smtClean="0"/>
              <a:t>Sweave</a:t>
            </a:r>
            <a:r>
              <a:rPr lang="en-US" dirty="0" smtClean="0"/>
              <a:t> and </a:t>
            </a:r>
            <a:r>
              <a:rPr lang="en-US" dirty="0" err="1" smtClean="0"/>
              <a:t>knitr</a:t>
            </a:r>
            <a:r>
              <a:rPr lang="en-US" dirty="0" smtClean="0"/>
              <a:t> modules in </a:t>
            </a:r>
            <a:r>
              <a:rPr lang="en-US" dirty="0" err="1" smtClean="0"/>
              <a:t>LyX</a:t>
            </a:r>
            <a:r>
              <a:rPr lang="en-US" dirty="0" smtClean="0"/>
              <a:t> with Jean-Marc </a:t>
            </a:r>
            <a:r>
              <a:rPr lang="en-US" dirty="0" err="1" smtClean="0"/>
              <a:t>Lasgouttes</a:t>
            </a:r>
            <a:endParaRPr lang="en-US" dirty="0" smtClean="0"/>
          </a:p>
          <a:p>
            <a:pPr marL="0" indent="0">
              <a:buFont typeface="Arial" panose="020B0604020202020204" pitchFamily="34" charset="0"/>
              <a:buNone/>
            </a:pPr>
            <a:endParaRPr lang="en-US" dirty="0" smtClean="0"/>
          </a:p>
        </p:txBody>
      </p:sp>
      <p:sp>
        <p:nvSpPr>
          <p:cNvPr id="4" name="Foliennummernplatzhalter 3"/>
          <p:cNvSpPr>
            <a:spLocks noGrp="1"/>
          </p:cNvSpPr>
          <p:nvPr>
            <p:ph type="sldNum" sz="quarter" idx="10"/>
          </p:nvPr>
        </p:nvSpPr>
        <p:spPr/>
        <p:txBody>
          <a:bodyPr/>
          <a:lstStyle/>
          <a:p>
            <a:fld id="{55A21A8E-1F06-3147-ADBB-3B92C6634279}" type="slidenum">
              <a:rPr lang="de-DE" smtClean="0"/>
              <a:t>5</a:t>
            </a:fld>
            <a:endParaRPr lang="de-DE"/>
          </a:p>
        </p:txBody>
      </p:sp>
    </p:spTree>
    <p:extLst>
      <p:ext uri="{BB962C8B-B14F-4D97-AF65-F5344CB8AC3E}">
        <p14:creationId xmlns:p14="http://schemas.microsoft.com/office/powerpoint/2010/main" val="2373590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sz="1200" kern="1200" dirty="0" smtClean="0">
                <a:solidFill>
                  <a:schemeClr val="tx1"/>
                </a:solidFill>
                <a:effectLst/>
                <a:latin typeface="+mn-lt"/>
                <a:ea typeface="+mn-ea"/>
                <a:cs typeface="+mn-cs"/>
              </a:rPr>
              <a:t>Patrick Burns R-Inferno – 9 </a:t>
            </a:r>
            <a:r>
              <a:rPr lang="de-AT" sz="1200" kern="1200" dirty="0" err="1" smtClean="0">
                <a:solidFill>
                  <a:schemeClr val="tx1"/>
                </a:solidFill>
                <a:effectLst/>
                <a:latin typeface="+mn-lt"/>
                <a:ea typeface="+mn-ea"/>
                <a:cs typeface="+mn-cs"/>
              </a:rPr>
              <a:t>circles</a:t>
            </a:r>
            <a:r>
              <a:rPr lang="de-AT" sz="1200" kern="1200" dirty="0" smtClean="0">
                <a:solidFill>
                  <a:schemeClr val="tx1"/>
                </a:solidFill>
                <a:effectLst/>
                <a:latin typeface="+mn-lt"/>
                <a:ea typeface="+mn-ea"/>
                <a:cs typeface="+mn-cs"/>
              </a:rPr>
              <a:t> </a:t>
            </a:r>
            <a:r>
              <a:rPr lang="de-AT" sz="1200" kern="1200" dirty="0" err="1" smtClean="0">
                <a:solidFill>
                  <a:schemeClr val="tx1"/>
                </a:solidFill>
                <a:effectLst/>
                <a:latin typeface="+mn-lt"/>
                <a:ea typeface="+mn-ea"/>
                <a:cs typeface="+mn-cs"/>
              </a:rPr>
              <a:t>of</a:t>
            </a:r>
            <a:r>
              <a:rPr lang="de-AT" sz="1200" kern="1200" dirty="0" smtClean="0">
                <a:solidFill>
                  <a:schemeClr val="tx1"/>
                </a:solidFill>
                <a:effectLst/>
                <a:latin typeface="+mn-lt"/>
                <a:ea typeface="+mn-ea"/>
                <a:cs typeface="+mn-cs"/>
              </a:rPr>
              <a:t> R-Hell</a:t>
            </a:r>
            <a:r>
              <a:rPr lang="de-AT" sz="1200" kern="1200" baseline="0" dirty="0" smtClean="0">
                <a:solidFill>
                  <a:schemeClr val="tx1"/>
                </a:solidFill>
                <a:effectLst/>
                <a:latin typeface="+mn-lt"/>
                <a:ea typeface="+mn-ea"/>
                <a:cs typeface="+mn-cs"/>
              </a:rPr>
              <a:t> </a:t>
            </a:r>
            <a:r>
              <a:rPr lang="de-AT" sz="1200" kern="1200" baseline="0" dirty="0" err="1" smtClean="0">
                <a:solidFill>
                  <a:schemeClr val="tx1"/>
                </a:solidFill>
                <a:effectLst/>
                <a:latin typeface="+mn-lt"/>
                <a:ea typeface="+mn-ea"/>
                <a:cs typeface="+mn-cs"/>
              </a:rPr>
              <a:t>and</a:t>
            </a:r>
            <a:r>
              <a:rPr lang="de-AT" sz="1200" kern="1200" baseline="0" dirty="0" smtClean="0">
                <a:solidFill>
                  <a:schemeClr val="tx1"/>
                </a:solidFill>
                <a:effectLst/>
                <a:latin typeface="+mn-lt"/>
                <a:ea typeface="+mn-ea"/>
                <a:cs typeface="+mn-cs"/>
              </a:rPr>
              <a:t> </a:t>
            </a:r>
            <a:r>
              <a:rPr lang="de-AT" sz="1200" kern="1200" baseline="0" dirty="0" err="1" smtClean="0">
                <a:solidFill>
                  <a:schemeClr val="tx1"/>
                </a:solidFill>
                <a:effectLst/>
                <a:latin typeface="+mn-lt"/>
                <a:ea typeface="+mn-ea"/>
                <a:cs typeface="+mn-cs"/>
              </a:rPr>
              <a:t>how</a:t>
            </a:r>
            <a:r>
              <a:rPr lang="de-AT" sz="1200" kern="1200" baseline="0" dirty="0" smtClean="0">
                <a:solidFill>
                  <a:schemeClr val="tx1"/>
                </a:solidFill>
                <a:effectLst/>
                <a:latin typeface="+mn-lt"/>
                <a:ea typeface="+mn-ea"/>
                <a:cs typeface="+mn-cs"/>
              </a:rPr>
              <a:t> </a:t>
            </a:r>
            <a:r>
              <a:rPr lang="de-AT" sz="1200" kern="1200" baseline="0" dirty="0" err="1" smtClean="0">
                <a:solidFill>
                  <a:schemeClr val="tx1"/>
                </a:solidFill>
                <a:effectLst/>
                <a:latin typeface="+mn-lt"/>
                <a:ea typeface="+mn-ea"/>
                <a:cs typeface="+mn-cs"/>
              </a:rPr>
              <a:t>to</a:t>
            </a:r>
            <a:r>
              <a:rPr lang="de-AT" sz="1200" kern="1200" baseline="0" dirty="0" smtClean="0">
                <a:solidFill>
                  <a:schemeClr val="tx1"/>
                </a:solidFill>
                <a:effectLst/>
                <a:latin typeface="+mn-lt"/>
                <a:ea typeface="+mn-ea"/>
                <a:cs typeface="+mn-cs"/>
              </a:rPr>
              <a:t> </a:t>
            </a:r>
            <a:r>
              <a:rPr lang="de-AT" sz="1200" kern="1200" baseline="0" dirty="0" err="1" smtClean="0">
                <a:solidFill>
                  <a:schemeClr val="tx1"/>
                </a:solidFill>
                <a:effectLst/>
                <a:latin typeface="+mn-lt"/>
                <a:ea typeface="+mn-ea"/>
                <a:cs typeface="+mn-cs"/>
              </a:rPr>
              <a:t>get</a:t>
            </a:r>
            <a:r>
              <a:rPr lang="de-AT" sz="1200" kern="1200" baseline="0" dirty="0" smtClean="0">
                <a:solidFill>
                  <a:schemeClr val="tx1"/>
                </a:solidFill>
                <a:effectLst/>
                <a:latin typeface="+mn-lt"/>
                <a:ea typeface="+mn-ea"/>
                <a:cs typeface="+mn-cs"/>
              </a:rPr>
              <a:t> out</a:t>
            </a:r>
            <a:endParaRPr lang="de-AT" sz="1200" kern="1200" dirty="0" smtClean="0">
              <a:solidFill>
                <a:schemeClr val="tx1"/>
              </a:solidFill>
              <a:effectLst/>
              <a:latin typeface="+mn-lt"/>
              <a:ea typeface="+mn-ea"/>
              <a:cs typeface="+mn-cs"/>
            </a:endParaRPr>
          </a:p>
          <a:p>
            <a:r>
              <a:rPr lang="de-AT" b="1" i="1" dirty="0" err="1" smtClean="0"/>
              <a:t>efficient</a:t>
            </a:r>
            <a:r>
              <a:rPr lang="de-AT" b="1" i="1" baseline="0" dirty="0" smtClean="0"/>
              <a:t> R </a:t>
            </a:r>
            <a:r>
              <a:rPr lang="de-AT" b="1" i="1" baseline="0" dirty="0" err="1" smtClean="0"/>
              <a:t>by</a:t>
            </a:r>
            <a:r>
              <a:rPr lang="de-AT" b="1" i="1" baseline="0" dirty="0" smtClean="0"/>
              <a:t> </a:t>
            </a:r>
            <a:r>
              <a:rPr lang="de-AT" b="1" i="1" dirty="0" smtClean="0"/>
              <a:t>Colin Gillespie</a:t>
            </a:r>
            <a:r>
              <a:rPr lang="de-AT" b="1" i="0" baseline="0" dirty="0" smtClean="0"/>
              <a:t> &amp; </a:t>
            </a:r>
            <a:r>
              <a:rPr lang="de-AT" b="1" i="1" dirty="0" smtClean="0"/>
              <a:t>Robin Lovelace</a:t>
            </a:r>
            <a:endParaRPr lang="de-AT" b="1" dirty="0" smtClean="0"/>
          </a:p>
          <a:p>
            <a:r>
              <a:rPr lang="de-AT" sz="1200" i="0" kern="1200" dirty="0" smtClean="0">
                <a:solidFill>
                  <a:schemeClr val="tx1"/>
                </a:solidFill>
                <a:latin typeface="+mn-lt"/>
                <a:ea typeface="+mn-ea"/>
                <a:cs typeface="+mn-cs"/>
                <a:hlinkClick r:id="rId3"/>
              </a:rPr>
              <a:t>Hana </a:t>
            </a:r>
            <a:r>
              <a:rPr lang="de-AT" sz="1200" i="0" kern="1200" dirty="0" err="1" smtClean="0">
                <a:solidFill>
                  <a:schemeClr val="tx1"/>
                </a:solidFill>
                <a:latin typeface="+mn-lt"/>
                <a:ea typeface="+mn-ea"/>
                <a:cs typeface="+mn-cs"/>
                <a:hlinkClick r:id="rId3"/>
              </a:rPr>
              <a:t>Ševčíková</a:t>
            </a:r>
            <a:r>
              <a:rPr lang="de-AT" sz="1200" i="0" kern="1200" dirty="0" smtClean="0">
                <a:solidFill>
                  <a:schemeClr val="tx1"/>
                </a:solidFill>
                <a:latin typeface="+mn-lt"/>
                <a:ea typeface="+mn-ea"/>
                <a:cs typeface="+mn-cs"/>
              </a:rPr>
              <a:t>: </a:t>
            </a:r>
            <a:r>
              <a:rPr lang="de-AT" i="0" dirty="0" smtClean="0"/>
              <a:t>Die Workshops der</a:t>
            </a:r>
            <a:r>
              <a:rPr lang="de-AT" i="0" baseline="0" dirty="0" smtClean="0"/>
              <a:t> useR!2017 sind unter dem Link erreichbar (die vollständige Adresse ist dem Link hinterlegt). </a:t>
            </a:r>
          </a:p>
        </p:txBody>
      </p:sp>
      <p:sp>
        <p:nvSpPr>
          <p:cNvPr id="4" name="Foliennummernplatzhalter 3"/>
          <p:cNvSpPr>
            <a:spLocks noGrp="1"/>
          </p:cNvSpPr>
          <p:nvPr>
            <p:ph type="sldNum" sz="quarter" idx="10"/>
          </p:nvPr>
        </p:nvSpPr>
        <p:spPr/>
        <p:txBody>
          <a:bodyPr/>
          <a:lstStyle/>
          <a:p>
            <a:fld id="{55A21A8E-1F06-3147-ADBB-3B92C6634279}" type="slidenum">
              <a:rPr lang="de-DE" smtClean="0"/>
              <a:t>6</a:t>
            </a:fld>
            <a:endParaRPr lang="de-DE"/>
          </a:p>
        </p:txBody>
      </p:sp>
    </p:spTree>
    <p:extLst>
      <p:ext uri="{BB962C8B-B14F-4D97-AF65-F5344CB8AC3E}">
        <p14:creationId xmlns:p14="http://schemas.microsoft.com/office/powerpoint/2010/main" val="1053219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 Denn was wären wir ohne die Grundlagen</a:t>
            </a:r>
            <a:endParaRPr lang="de-AT" dirty="0"/>
          </a:p>
        </p:txBody>
      </p:sp>
      <p:sp>
        <p:nvSpPr>
          <p:cNvPr id="4" name="Foliennummernplatzhalter 3"/>
          <p:cNvSpPr>
            <a:spLocks noGrp="1"/>
          </p:cNvSpPr>
          <p:nvPr>
            <p:ph type="sldNum" sz="quarter" idx="10"/>
          </p:nvPr>
        </p:nvSpPr>
        <p:spPr/>
        <p:txBody>
          <a:bodyPr/>
          <a:lstStyle/>
          <a:p>
            <a:fld id="{55A21A8E-1F06-3147-ADBB-3B92C6634279}" type="slidenum">
              <a:rPr lang="de-DE" smtClean="0"/>
              <a:t>7</a:t>
            </a:fld>
            <a:endParaRPr lang="de-DE"/>
          </a:p>
        </p:txBody>
      </p:sp>
    </p:spTree>
    <p:extLst>
      <p:ext uri="{BB962C8B-B14F-4D97-AF65-F5344CB8AC3E}">
        <p14:creationId xmlns:p14="http://schemas.microsoft.com/office/powerpoint/2010/main" val="18263616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Aufzeigen</a:t>
            </a:r>
          </a:p>
          <a:p>
            <a:r>
              <a:rPr lang="de-AT" dirty="0" smtClean="0"/>
              <a:t>Aufschreiben</a:t>
            </a:r>
            <a:r>
              <a:rPr lang="de-AT" baseline="0" dirty="0" smtClean="0"/>
              <a:t> lassen</a:t>
            </a:r>
          </a:p>
          <a:p>
            <a:endParaRPr lang="de-AT" baseline="0" dirty="0" smtClean="0"/>
          </a:p>
          <a:p>
            <a:r>
              <a:rPr lang="de-AT" baseline="0" dirty="0" smtClean="0"/>
              <a:t>Was ist mit </a:t>
            </a:r>
            <a:r>
              <a:rPr lang="de-AT" baseline="0" dirty="0" err="1" smtClean="0"/>
              <a:t>date</a:t>
            </a:r>
            <a:r>
              <a:rPr lang="de-AT" baseline="0" dirty="0" smtClean="0"/>
              <a:t>/Uhrzeit?</a:t>
            </a:r>
          </a:p>
          <a:p>
            <a:r>
              <a:rPr lang="de-AT" baseline="0" dirty="0" smtClean="0"/>
              <a:t>Date-/Uhrzeit-Formate sind </a:t>
            </a:r>
            <a:r>
              <a:rPr lang="de-AT" baseline="0" dirty="0" err="1" smtClean="0"/>
              <a:t>Recodierung</a:t>
            </a:r>
            <a:r>
              <a:rPr lang="de-AT" baseline="0" dirty="0" smtClean="0"/>
              <a:t> von integer und double</a:t>
            </a:r>
          </a:p>
          <a:p>
            <a:endParaRPr lang="de-AT" baseline="0" dirty="0" smtClean="0"/>
          </a:p>
          <a:p>
            <a:endParaRPr lang="de-AT" dirty="0"/>
          </a:p>
        </p:txBody>
      </p:sp>
      <p:sp>
        <p:nvSpPr>
          <p:cNvPr id="4" name="Foliennummernplatzhalter 3"/>
          <p:cNvSpPr>
            <a:spLocks noGrp="1"/>
          </p:cNvSpPr>
          <p:nvPr>
            <p:ph type="sldNum" sz="quarter" idx="10"/>
          </p:nvPr>
        </p:nvSpPr>
        <p:spPr/>
        <p:txBody>
          <a:bodyPr/>
          <a:lstStyle/>
          <a:p>
            <a:fld id="{55A21A8E-1F06-3147-ADBB-3B92C6634279}" type="slidenum">
              <a:rPr lang="de-DE" smtClean="0"/>
              <a:t>8</a:t>
            </a:fld>
            <a:endParaRPr lang="de-DE"/>
          </a:p>
        </p:txBody>
      </p:sp>
    </p:spTree>
    <p:extLst>
      <p:ext uri="{BB962C8B-B14F-4D97-AF65-F5344CB8AC3E}">
        <p14:creationId xmlns:p14="http://schemas.microsoft.com/office/powerpoint/2010/main" val="1808802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use</a:t>
            </a:r>
            <a:r>
              <a:rPr lang="de-AT" dirty="0" smtClean="0"/>
              <a:t> </a:t>
            </a:r>
            <a:r>
              <a:rPr lang="de-AT" dirty="0" err="1" smtClean="0"/>
              <a:t>names</a:t>
            </a:r>
            <a:r>
              <a:rPr lang="de-AT" dirty="0" smtClean="0"/>
              <a:t>(), </a:t>
            </a:r>
            <a:r>
              <a:rPr lang="de-AT" dirty="0" err="1" smtClean="0"/>
              <a:t>dim</a:t>
            </a:r>
            <a:r>
              <a:rPr lang="de-AT" dirty="0" smtClean="0"/>
              <a:t>(),</a:t>
            </a:r>
            <a:r>
              <a:rPr lang="de-AT" baseline="0" dirty="0" smtClean="0"/>
              <a:t> </a:t>
            </a:r>
            <a:r>
              <a:rPr lang="de-AT" baseline="0" dirty="0" err="1" smtClean="0"/>
              <a:t>class</a:t>
            </a:r>
            <a:r>
              <a:rPr lang="de-AT" baseline="0" dirty="0" smtClean="0"/>
              <a:t>(); not </a:t>
            </a:r>
            <a:r>
              <a:rPr lang="de-AT" baseline="0" dirty="0" err="1" smtClean="0"/>
              <a:t>attr</a:t>
            </a:r>
            <a:r>
              <a:rPr lang="de-AT" baseline="0" dirty="0" smtClean="0"/>
              <a:t>(, „</a:t>
            </a:r>
            <a:r>
              <a:rPr lang="de-AT" baseline="0" dirty="0" err="1" smtClean="0"/>
              <a:t>names</a:t>
            </a:r>
            <a:r>
              <a:rPr lang="de-AT" baseline="0" dirty="0" smtClean="0"/>
              <a:t>“), …</a:t>
            </a:r>
          </a:p>
        </p:txBody>
      </p:sp>
      <p:sp>
        <p:nvSpPr>
          <p:cNvPr id="4" name="Foliennummernplatzhalter 3"/>
          <p:cNvSpPr>
            <a:spLocks noGrp="1"/>
          </p:cNvSpPr>
          <p:nvPr>
            <p:ph type="sldNum" sz="quarter" idx="10"/>
          </p:nvPr>
        </p:nvSpPr>
        <p:spPr/>
        <p:txBody>
          <a:bodyPr/>
          <a:lstStyle/>
          <a:p>
            <a:fld id="{55A21A8E-1F06-3147-ADBB-3B92C6634279}" type="slidenum">
              <a:rPr lang="de-DE" smtClean="0"/>
              <a:t>9</a:t>
            </a:fld>
            <a:endParaRPr lang="de-DE"/>
          </a:p>
        </p:txBody>
      </p:sp>
    </p:spTree>
    <p:extLst>
      <p:ext uri="{BB962C8B-B14F-4D97-AF65-F5344CB8AC3E}">
        <p14:creationId xmlns:p14="http://schemas.microsoft.com/office/powerpoint/2010/main" val="6832179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baseline="0" dirty="0" smtClean="0"/>
          </a:p>
        </p:txBody>
      </p:sp>
      <p:sp>
        <p:nvSpPr>
          <p:cNvPr id="4" name="Foliennummernplatzhalter 3"/>
          <p:cNvSpPr>
            <a:spLocks noGrp="1"/>
          </p:cNvSpPr>
          <p:nvPr>
            <p:ph type="sldNum" sz="quarter" idx="10"/>
          </p:nvPr>
        </p:nvSpPr>
        <p:spPr/>
        <p:txBody>
          <a:bodyPr/>
          <a:lstStyle/>
          <a:p>
            <a:fld id="{55A21A8E-1F06-3147-ADBB-3B92C6634279}" type="slidenum">
              <a:rPr lang="de-DE" smtClean="0"/>
              <a:t>10</a:t>
            </a:fld>
            <a:endParaRPr lang="de-DE"/>
          </a:p>
        </p:txBody>
      </p:sp>
    </p:spTree>
    <p:extLst>
      <p:ext uri="{BB962C8B-B14F-4D97-AF65-F5344CB8AC3E}">
        <p14:creationId xmlns:p14="http://schemas.microsoft.com/office/powerpoint/2010/main" val="10786631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baseline="0" dirty="0" smtClean="0"/>
          </a:p>
          <a:p>
            <a:endParaRPr lang="de-AT" baseline="0" dirty="0" smtClean="0"/>
          </a:p>
        </p:txBody>
      </p:sp>
      <p:sp>
        <p:nvSpPr>
          <p:cNvPr id="4" name="Foliennummernplatzhalter 3"/>
          <p:cNvSpPr>
            <a:spLocks noGrp="1"/>
          </p:cNvSpPr>
          <p:nvPr>
            <p:ph type="sldNum" sz="quarter" idx="10"/>
          </p:nvPr>
        </p:nvSpPr>
        <p:spPr/>
        <p:txBody>
          <a:bodyPr/>
          <a:lstStyle/>
          <a:p>
            <a:fld id="{55A21A8E-1F06-3147-ADBB-3B92C6634279}" type="slidenum">
              <a:rPr lang="de-DE" smtClean="0"/>
              <a:t>11</a:t>
            </a:fld>
            <a:endParaRPr lang="de-DE"/>
          </a:p>
        </p:txBody>
      </p:sp>
    </p:spTree>
    <p:extLst>
      <p:ext uri="{BB962C8B-B14F-4D97-AF65-F5344CB8AC3E}">
        <p14:creationId xmlns:p14="http://schemas.microsoft.com/office/powerpoint/2010/main" val="6996575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IFIE-Titelfolie">
    <p:spTree>
      <p:nvGrpSpPr>
        <p:cNvPr id="1" name=""/>
        <p:cNvGrpSpPr/>
        <p:nvPr/>
      </p:nvGrpSpPr>
      <p:grpSpPr>
        <a:xfrm>
          <a:off x="0" y="0"/>
          <a:ext cx="0" cy="0"/>
          <a:chOff x="0" y="0"/>
          <a:chExt cx="0" cy="0"/>
        </a:xfrm>
      </p:grpSpPr>
      <p:grpSp>
        <p:nvGrpSpPr>
          <p:cNvPr id="11" name="Gruppierung 10"/>
          <p:cNvGrpSpPr/>
          <p:nvPr userDrawn="1"/>
        </p:nvGrpSpPr>
        <p:grpSpPr>
          <a:xfrm>
            <a:off x="1" y="0"/>
            <a:ext cx="9144000" cy="6853427"/>
            <a:chOff x="1" y="0"/>
            <a:chExt cx="9144000" cy="5140070"/>
          </a:xfrm>
        </p:grpSpPr>
        <p:sp>
          <p:nvSpPr>
            <p:cNvPr id="13" name="bk object 16"/>
            <p:cNvSpPr/>
            <p:nvPr userDrawn="1"/>
          </p:nvSpPr>
          <p:spPr>
            <a:xfrm>
              <a:off x="1" y="0"/>
              <a:ext cx="9143999" cy="5140070"/>
            </a:xfrm>
            <a:custGeom>
              <a:avLst/>
              <a:gdLst/>
              <a:ahLst/>
              <a:cxnLst/>
              <a:rect l="l" t="t" r="r" b="b"/>
              <a:pathLst>
                <a:path w="12168505" h="6840220">
                  <a:moveTo>
                    <a:pt x="0" y="6840004"/>
                  </a:moveTo>
                  <a:lnTo>
                    <a:pt x="12167997" y="6840004"/>
                  </a:lnTo>
                  <a:lnTo>
                    <a:pt x="12167997" y="0"/>
                  </a:lnTo>
                  <a:lnTo>
                    <a:pt x="0" y="0"/>
                  </a:lnTo>
                  <a:lnTo>
                    <a:pt x="0" y="6840004"/>
                  </a:lnTo>
                  <a:close/>
                </a:path>
              </a:pathLst>
            </a:custGeom>
            <a:solidFill>
              <a:srgbClr val="D8DDDD"/>
            </a:solidFill>
          </p:spPr>
          <p:txBody>
            <a:bodyPr wrap="square" lIns="0" tIns="0" rIns="0" bIns="0" rtlCol="0"/>
            <a:lstStyle/>
            <a:p>
              <a:endParaRPr sz="2400"/>
            </a:p>
          </p:txBody>
        </p:sp>
        <p:sp>
          <p:nvSpPr>
            <p:cNvPr id="15" name="object 2"/>
            <p:cNvSpPr/>
            <p:nvPr userDrawn="1"/>
          </p:nvSpPr>
          <p:spPr>
            <a:xfrm>
              <a:off x="1" y="0"/>
              <a:ext cx="9144000" cy="4598960"/>
            </a:xfrm>
            <a:custGeom>
              <a:avLst/>
              <a:gdLst/>
              <a:ahLst/>
              <a:cxnLst/>
              <a:rect l="l" t="t" r="r" b="b"/>
              <a:pathLst>
                <a:path w="12168505" h="6120130">
                  <a:moveTo>
                    <a:pt x="12167996" y="0"/>
                  </a:moveTo>
                  <a:lnTo>
                    <a:pt x="0" y="0"/>
                  </a:lnTo>
                  <a:lnTo>
                    <a:pt x="0" y="5887732"/>
                  </a:lnTo>
                  <a:lnTo>
                    <a:pt x="47731" y="5891768"/>
                  </a:lnTo>
                  <a:lnTo>
                    <a:pt x="95650" y="5895773"/>
                  </a:lnTo>
                  <a:lnTo>
                    <a:pt x="433154" y="5922715"/>
                  </a:lnTo>
                  <a:lnTo>
                    <a:pt x="1527115" y="5995682"/>
                  </a:lnTo>
                  <a:lnTo>
                    <a:pt x="2777365" y="6054963"/>
                  </a:lnTo>
                  <a:lnTo>
                    <a:pt x="4423247" y="6101246"/>
                  </a:lnTo>
                  <a:lnTo>
                    <a:pt x="6434924" y="6119990"/>
                  </a:lnTo>
                  <a:lnTo>
                    <a:pt x="7800623" y="6105834"/>
                  </a:lnTo>
                  <a:lnTo>
                    <a:pt x="9307600" y="6060532"/>
                  </a:lnTo>
                  <a:lnTo>
                    <a:pt x="10760150" y="5988822"/>
                  </a:lnTo>
                  <a:lnTo>
                    <a:pt x="11784395" y="5919183"/>
                  </a:lnTo>
                  <a:lnTo>
                    <a:pt x="12073855" y="5895764"/>
                  </a:lnTo>
                  <a:lnTo>
                    <a:pt x="12121021" y="5891766"/>
                  </a:lnTo>
                  <a:lnTo>
                    <a:pt x="12167996" y="5887732"/>
                  </a:lnTo>
                  <a:lnTo>
                    <a:pt x="12167996" y="0"/>
                  </a:lnTo>
                  <a:close/>
                </a:path>
              </a:pathLst>
            </a:custGeom>
            <a:solidFill>
              <a:srgbClr val="F2F2F1"/>
            </a:solidFill>
          </p:spPr>
          <p:txBody>
            <a:bodyPr wrap="square" lIns="0" tIns="0" rIns="0" bIns="0" rtlCol="0"/>
            <a:lstStyle/>
            <a:p>
              <a:endParaRPr sz="2400"/>
            </a:p>
          </p:txBody>
        </p:sp>
      </p:grpSp>
      <p:sp>
        <p:nvSpPr>
          <p:cNvPr id="21" name="Rectangle 2"/>
          <p:cNvSpPr>
            <a:spLocks noGrp="1" noChangeArrowheads="1"/>
          </p:cNvSpPr>
          <p:nvPr>
            <p:ph type="title" hasCustomPrompt="1"/>
          </p:nvPr>
        </p:nvSpPr>
        <p:spPr bwMode="auto">
          <a:xfrm>
            <a:off x="605763" y="1713472"/>
            <a:ext cx="4268318" cy="1285613"/>
          </a:xfrm>
          <a:prstGeom prst="rect">
            <a:avLst/>
          </a:prstGeom>
          <a:noFill/>
          <a:ln w="9525">
            <a:noFill/>
            <a:miter lim="800000"/>
            <a:headEnd/>
            <a:tailEnd/>
          </a:ln>
        </p:spPr>
        <p:txBody>
          <a:bodyPr vert="horz" wrap="square" lIns="91440" tIns="45720" rIns="91440" bIns="45720" numCol="1" anchor="b" anchorCtr="0" compatLnSpc="1">
            <a:prstTxWarp prst="textNoShape">
              <a:avLst/>
            </a:prstTxWarp>
            <a:normAutofit/>
          </a:bodyPr>
          <a:lstStyle>
            <a:lvl1pPr>
              <a:defRPr b="1" i="0">
                <a:latin typeface="Helvetica Neue LT Std 75" charset="0"/>
                <a:ea typeface="Helvetica Neue LT Std 75" charset="0"/>
                <a:cs typeface="Helvetica Neue LT Std 75" charset="0"/>
              </a:defRPr>
            </a:lvl1pPr>
          </a:lstStyle>
          <a:p>
            <a:pPr lvl="0"/>
            <a:r>
              <a:rPr lang="de-AT" dirty="0"/>
              <a:t>Titel</a:t>
            </a:r>
          </a:p>
        </p:txBody>
      </p:sp>
      <p:sp>
        <p:nvSpPr>
          <p:cNvPr id="30" name="Untertitel 2"/>
          <p:cNvSpPr>
            <a:spLocks noGrp="1"/>
          </p:cNvSpPr>
          <p:nvPr>
            <p:ph type="subTitle" idx="1"/>
          </p:nvPr>
        </p:nvSpPr>
        <p:spPr>
          <a:xfrm>
            <a:off x="612317" y="2999084"/>
            <a:ext cx="4261764" cy="2339035"/>
          </a:xfrm>
          <a:prstGeom prst="rect">
            <a:avLst/>
          </a:prstGeom>
        </p:spPr>
        <p:txBody>
          <a:bodyPr anchor="t"/>
          <a:lstStyle>
            <a:lvl1pPr marL="0" indent="0" algn="l">
              <a:spcBef>
                <a:spcPts val="0"/>
              </a:spcBef>
              <a:buNone/>
              <a:defRPr b="0" i="0">
                <a:solidFill>
                  <a:schemeClr val="tx1"/>
                </a:solidFill>
                <a:latin typeface="Helvetica 45 Light" pitchFamily="34" charset="0"/>
                <a:cs typeface="Helvetica 45 Light"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de-AT" dirty="0"/>
              <a:t>Master-Untertitelformat bearbeiten</a:t>
            </a:r>
            <a:endParaRPr lang="de-DE" dirty="0"/>
          </a:p>
        </p:txBody>
      </p:sp>
      <p:sp>
        <p:nvSpPr>
          <p:cNvPr id="10" name="Inhaltsplatzhalter 3"/>
          <p:cNvSpPr>
            <a:spLocks noGrp="1"/>
          </p:cNvSpPr>
          <p:nvPr>
            <p:ph sz="quarter" idx="10" hasCustomPrompt="1"/>
          </p:nvPr>
        </p:nvSpPr>
        <p:spPr>
          <a:xfrm>
            <a:off x="605763" y="6492617"/>
            <a:ext cx="7102199" cy="213783"/>
          </a:xfrm>
        </p:spPr>
        <p:txBody>
          <a:bodyPr>
            <a:noAutofit/>
          </a:bodyPr>
          <a:lstStyle>
            <a:lvl1pPr marL="0" marR="0" indent="0" algn="l" defTabSz="609585" rtl="0" eaLnBrk="1" fontAlgn="auto" latinLnBrk="0" hangingPunct="1">
              <a:lnSpc>
                <a:spcPct val="100000"/>
              </a:lnSpc>
              <a:spcBef>
                <a:spcPts val="1333"/>
              </a:spcBef>
              <a:spcAft>
                <a:spcPts val="0"/>
              </a:spcAft>
              <a:buClrTx/>
              <a:buSzPct val="90000"/>
              <a:buFontTx/>
              <a:buNone/>
              <a:tabLst/>
              <a:defRPr sz="933" baseline="0">
                <a:latin typeface="HelveticaNeueLT Std Lt" pitchFamily="34" charset="0"/>
              </a:defRPr>
            </a:lvl1pPr>
          </a:lstStyle>
          <a:p>
            <a:pPr marL="0" marR="0" lvl="0" indent="0" algn="l" defTabSz="609585" rtl="0" eaLnBrk="1" fontAlgn="auto" latinLnBrk="0" hangingPunct="1">
              <a:lnSpc>
                <a:spcPct val="100000"/>
              </a:lnSpc>
              <a:spcBef>
                <a:spcPts val="1333"/>
              </a:spcBef>
              <a:spcAft>
                <a:spcPts val="0"/>
              </a:spcAft>
              <a:buClrTx/>
              <a:buSzPct val="90000"/>
              <a:buFontTx/>
              <a:buNone/>
              <a:tabLst/>
              <a:defRPr/>
            </a:pPr>
            <a:r>
              <a:rPr lang="de-DE" dirty="0" smtClean="0"/>
              <a:t>Thomas Kiefer, Methodenworkshop 2019, WS4: </a:t>
            </a:r>
            <a:r>
              <a:rPr lang="de-DE" dirty="0" err="1" smtClean="0"/>
              <a:t>Advanced</a:t>
            </a:r>
            <a:r>
              <a:rPr lang="de-DE" dirty="0" smtClean="0"/>
              <a:t> R, 28. März 2019</a:t>
            </a:r>
          </a:p>
        </p:txBody>
      </p:sp>
      <p:pic>
        <p:nvPicPr>
          <p:cNvPr id="14" name="Bild 5">
            <a:extLst>
              <a:ext uri="{FF2B5EF4-FFF2-40B4-BE49-F238E27FC236}">
                <a16:creationId xmlns:a16="http://schemas.microsoft.com/office/drawing/2014/main" id="{093289F0-9E4E-B74A-B692-75A74CD64E4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4859"/>
          <a:stretch/>
        </p:blipFill>
        <p:spPr>
          <a:xfrm>
            <a:off x="5361853" y="1713472"/>
            <a:ext cx="3782147" cy="2838423"/>
          </a:xfrm>
          <a:prstGeom prst="rect">
            <a:avLst/>
          </a:prstGeom>
        </p:spPr>
      </p:pic>
      <p:pic>
        <p:nvPicPr>
          <p:cNvPr id="16" name="Bild 11">
            <a:extLst>
              <a:ext uri="{FF2B5EF4-FFF2-40B4-BE49-F238E27FC236}">
                <a16:creationId xmlns:a16="http://schemas.microsoft.com/office/drawing/2014/main" id="{0AEB78D9-3E9A-174F-9FB0-6EE49D87B48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5769" y="279641"/>
            <a:ext cx="1289551" cy="521199"/>
          </a:xfrm>
          <a:prstGeom prst="rect">
            <a:avLst/>
          </a:prstGeom>
        </p:spPr>
      </p:pic>
      <p:pic>
        <p:nvPicPr>
          <p:cNvPr id="12" name="Grafik 11">
            <a:extLst>
              <a:ext uri="{FF2B5EF4-FFF2-40B4-BE49-F238E27FC236}">
                <a16:creationId xmlns:a16="http://schemas.microsoft.com/office/drawing/2014/main" id="{220FD5BB-178A-474E-9E35-41A73D21DF3E}"/>
              </a:ext>
            </a:extLst>
          </p:cNvPr>
          <p:cNvPicPr>
            <a:picLocks noChangeAspect="1"/>
          </p:cNvPicPr>
          <p:nvPr userDrawn="1"/>
        </p:nvPicPr>
        <p:blipFill>
          <a:blip r:embed="rId4"/>
          <a:stretch>
            <a:fillRect/>
          </a:stretch>
        </p:blipFill>
        <p:spPr>
          <a:xfrm>
            <a:off x="5605434" y="6458173"/>
            <a:ext cx="3240981" cy="252938"/>
          </a:xfrm>
          <a:prstGeom prst="rect">
            <a:avLst/>
          </a:prstGeom>
        </p:spPr>
      </p:pic>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GF_leere Foli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Tree>
    <p:extLst>
      <p:ext uri="{BB962C8B-B14F-4D97-AF65-F5344CB8AC3E}">
        <p14:creationId xmlns:p14="http://schemas.microsoft.com/office/powerpoint/2010/main" val="34121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IFIE_Titelfolie">
    <p:bg>
      <p:bgPr>
        <a:solidFill>
          <a:schemeClr val="bg1"/>
        </a:solidFill>
        <a:effectLst/>
      </p:bgPr>
    </p:bg>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00AC3964-6FC0-DD4E-BAE4-FA22BBF1E3EE}"/>
              </a:ext>
            </a:extLst>
          </p:cNvPr>
          <p:cNvPicPr>
            <a:picLocks noChangeAspect="1"/>
          </p:cNvPicPr>
          <p:nvPr userDrawn="1"/>
        </p:nvPicPr>
        <p:blipFill>
          <a:blip r:embed="rId2"/>
          <a:stretch>
            <a:fillRect/>
          </a:stretch>
        </p:blipFill>
        <p:spPr>
          <a:xfrm>
            <a:off x="0" y="0"/>
            <a:ext cx="9144000" cy="6172200"/>
          </a:xfrm>
          <a:prstGeom prst="rect">
            <a:avLst/>
          </a:prstGeom>
        </p:spPr>
      </p:pic>
      <p:pic>
        <p:nvPicPr>
          <p:cNvPr id="10" name="Bild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5894832"/>
            <a:ext cx="9144000" cy="963168"/>
          </a:xfrm>
          <a:prstGeom prst="rect">
            <a:avLst/>
          </a:prstGeom>
        </p:spPr>
      </p:pic>
      <p:sp>
        <p:nvSpPr>
          <p:cNvPr id="21" name="Rectangle 2"/>
          <p:cNvSpPr>
            <a:spLocks noGrp="1" noChangeArrowheads="1"/>
          </p:cNvSpPr>
          <p:nvPr>
            <p:ph type="title" hasCustomPrompt="1"/>
          </p:nvPr>
        </p:nvSpPr>
        <p:spPr bwMode="auto">
          <a:xfrm>
            <a:off x="605763" y="1713472"/>
            <a:ext cx="4268318" cy="1285613"/>
          </a:xfrm>
          <a:prstGeom prst="rect">
            <a:avLst/>
          </a:prstGeom>
          <a:noFill/>
          <a:ln w="9525">
            <a:noFill/>
            <a:miter lim="800000"/>
            <a:headEnd/>
            <a:tailEnd/>
          </a:ln>
        </p:spPr>
        <p:txBody>
          <a:bodyPr vert="horz" wrap="square" lIns="91440" tIns="45720" rIns="91440" bIns="45720" numCol="1" anchor="b" anchorCtr="0" compatLnSpc="1">
            <a:prstTxWarp prst="textNoShape">
              <a:avLst/>
            </a:prstTxWarp>
            <a:normAutofit/>
          </a:bodyPr>
          <a:lstStyle>
            <a:lvl1pPr>
              <a:defRPr b="1" i="0">
                <a:latin typeface="Helvetica Neue LT Std 75" charset="0"/>
                <a:ea typeface="Helvetica Neue LT Std 75" charset="0"/>
                <a:cs typeface="Helvetica Neue LT Std 75" charset="0"/>
              </a:defRPr>
            </a:lvl1pPr>
          </a:lstStyle>
          <a:p>
            <a:pPr lvl="0"/>
            <a:r>
              <a:rPr lang="de-AT" dirty="0"/>
              <a:t>Titel</a:t>
            </a:r>
          </a:p>
        </p:txBody>
      </p:sp>
      <p:sp>
        <p:nvSpPr>
          <p:cNvPr id="30" name="Untertitel 2"/>
          <p:cNvSpPr>
            <a:spLocks noGrp="1"/>
          </p:cNvSpPr>
          <p:nvPr>
            <p:ph type="subTitle" idx="1"/>
          </p:nvPr>
        </p:nvSpPr>
        <p:spPr>
          <a:xfrm>
            <a:off x="612317" y="2999084"/>
            <a:ext cx="4261764" cy="2339035"/>
          </a:xfrm>
          <a:prstGeom prst="rect">
            <a:avLst/>
          </a:prstGeom>
        </p:spPr>
        <p:txBody>
          <a:bodyPr anchor="t"/>
          <a:lstStyle>
            <a:lvl1pPr marL="0" indent="0" algn="l">
              <a:spcBef>
                <a:spcPts val="0"/>
              </a:spcBef>
              <a:buNone/>
              <a:defRPr b="0" i="0">
                <a:solidFill>
                  <a:schemeClr val="tx1"/>
                </a:solidFill>
                <a:latin typeface="HelveticaNeueLT Std Lt"/>
                <a:cs typeface="HelveticaNeueLT Std 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de-AT" dirty="0"/>
              <a:t>Master-Untertitelformat bearbeiten</a:t>
            </a:r>
            <a:endParaRPr lang="de-DE" dirty="0"/>
          </a:p>
        </p:txBody>
      </p:sp>
      <p:sp>
        <p:nvSpPr>
          <p:cNvPr id="12" name="Inhaltsplatzhalter 3"/>
          <p:cNvSpPr>
            <a:spLocks noGrp="1"/>
          </p:cNvSpPr>
          <p:nvPr>
            <p:ph sz="quarter" idx="10" hasCustomPrompt="1"/>
          </p:nvPr>
        </p:nvSpPr>
        <p:spPr>
          <a:xfrm>
            <a:off x="605763" y="6492617"/>
            <a:ext cx="7102199" cy="213783"/>
          </a:xfrm>
        </p:spPr>
        <p:txBody>
          <a:bodyPr>
            <a:noAutofit/>
          </a:bodyPr>
          <a:lstStyle>
            <a:lvl1pPr marL="0" marR="0" indent="0" algn="l" defTabSz="609585" rtl="0" eaLnBrk="1" fontAlgn="auto" latinLnBrk="0" hangingPunct="1">
              <a:lnSpc>
                <a:spcPct val="100000"/>
              </a:lnSpc>
              <a:spcBef>
                <a:spcPts val="1333"/>
              </a:spcBef>
              <a:spcAft>
                <a:spcPts val="0"/>
              </a:spcAft>
              <a:buClrTx/>
              <a:buSzPct val="90000"/>
              <a:buFontTx/>
              <a:buNone/>
              <a:tabLst/>
              <a:defRPr sz="933" baseline="0">
                <a:latin typeface="HelveticaNeueLT Std Lt" pitchFamily="34" charset="0"/>
              </a:defRPr>
            </a:lvl1pPr>
          </a:lstStyle>
          <a:p>
            <a:pPr marL="0" marR="0" lvl="0" indent="0" algn="l" defTabSz="609585" rtl="0" eaLnBrk="1" fontAlgn="auto" latinLnBrk="0" hangingPunct="1">
              <a:lnSpc>
                <a:spcPct val="100000"/>
              </a:lnSpc>
              <a:spcBef>
                <a:spcPts val="1333"/>
              </a:spcBef>
              <a:spcAft>
                <a:spcPts val="0"/>
              </a:spcAft>
              <a:buClrTx/>
              <a:buSzPct val="90000"/>
              <a:buFontTx/>
              <a:buNone/>
              <a:tabLst/>
              <a:defRPr/>
            </a:pPr>
            <a:r>
              <a:rPr lang="de-DE" dirty="0" smtClean="0"/>
              <a:t>Thomas Kiefer, Methodenworkshop 2019, WS4: </a:t>
            </a:r>
            <a:r>
              <a:rPr lang="de-DE" dirty="0" err="1" smtClean="0"/>
              <a:t>Advanced</a:t>
            </a:r>
            <a:r>
              <a:rPr lang="de-DE" dirty="0" smtClean="0"/>
              <a:t> R, 28. März 2019</a:t>
            </a:r>
          </a:p>
        </p:txBody>
      </p:sp>
      <p:pic>
        <p:nvPicPr>
          <p:cNvPr id="15" name="Bild 6">
            <a:extLst>
              <a:ext uri="{FF2B5EF4-FFF2-40B4-BE49-F238E27FC236}">
                <a16:creationId xmlns:a16="http://schemas.microsoft.com/office/drawing/2014/main" id="{2386E86C-3407-CC40-9583-94048EA153D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145042" y="6339301"/>
            <a:ext cx="786677" cy="317952"/>
          </a:xfrm>
          <a:prstGeom prst="rect">
            <a:avLst/>
          </a:prstGeom>
        </p:spPr>
      </p:pic>
    </p:spTree>
    <p:extLst>
      <p:ext uri="{BB962C8B-B14F-4D97-AF65-F5344CB8AC3E}">
        <p14:creationId xmlns:p14="http://schemas.microsoft.com/office/powerpoint/2010/main" val="3521091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IFIE_Titelfolie 2">
    <p:bg>
      <p:bgPr>
        <a:solidFill>
          <a:schemeClr val="bg1"/>
        </a:solidFill>
        <a:effectLst/>
      </p:bgPr>
    </p:bg>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296D34B6-8C57-CB4C-B6F3-FBC158051D64}"/>
              </a:ext>
            </a:extLst>
          </p:cNvPr>
          <p:cNvPicPr>
            <a:picLocks noChangeAspect="1"/>
          </p:cNvPicPr>
          <p:nvPr userDrawn="1"/>
        </p:nvPicPr>
        <p:blipFill>
          <a:blip r:embed="rId2"/>
          <a:stretch>
            <a:fillRect/>
          </a:stretch>
        </p:blipFill>
        <p:spPr>
          <a:xfrm>
            <a:off x="0" y="0"/>
            <a:ext cx="9144000" cy="6172200"/>
          </a:xfrm>
          <a:prstGeom prst="rect">
            <a:avLst/>
          </a:prstGeom>
        </p:spPr>
      </p:pic>
      <p:pic>
        <p:nvPicPr>
          <p:cNvPr id="10" name="Bild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5894832"/>
            <a:ext cx="9144000" cy="963168"/>
          </a:xfrm>
          <a:prstGeom prst="rect">
            <a:avLst/>
          </a:prstGeom>
        </p:spPr>
      </p:pic>
      <p:sp>
        <p:nvSpPr>
          <p:cNvPr id="21" name="Rectangle 2"/>
          <p:cNvSpPr>
            <a:spLocks noGrp="1" noChangeArrowheads="1"/>
          </p:cNvSpPr>
          <p:nvPr>
            <p:ph type="title" hasCustomPrompt="1"/>
          </p:nvPr>
        </p:nvSpPr>
        <p:spPr bwMode="auto">
          <a:xfrm>
            <a:off x="605763" y="1713472"/>
            <a:ext cx="4268318" cy="1285613"/>
          </a:xfrm>
          <a:prstGeom prst="rect">
            <a:avLst/>
          </a:prstGeom>
          <a:noFill/>
          <a:ln w="9525">
            <a:noFill/>
            <a:miter lim="800000"/>
            <a:headEnd/>
            <a:tailEnd/>
          </a:ln>
        </p:spPr>
        <p:txBody>
          <a:bodyPr vert="horz" wrap="square" lIns="91440" tIns="45720" rIns="91440" bIns="45720" numCol="1" anchor="b" anchorCtr="0" compatLnSpc="1">
            <a:prstTxWarp prst="textNoShape">
              <a:avLst/>
            </a:prstTxWarp>
            <a:normAutofit/>
          </a:bodyPr>
          <a:lstStyle>
            <a:lvl1pPr>
              <a:defRPr b="1" i="0">
                <a:latin typeface="Helvetica Neue LT Std 75" charset="0"/>
                <a:ea typeface="Helvetica Neue LT Std 75" charset="0"/>
                <a:cs typeface="Helvetica Neue LT Std 75" charset="0"/>
              </a:defRPr>
            </a:lvl1pPr>
          </a:lstStyle>
          <a:p>
            <a:pPr lvl="0"/>
            <a:r>
              <a:rPr lang="de-AT" dirty="0"/>
              <a:t>Titel</a:t>
            </a:r>
          </a:p>
        </p:txBody>
      </p:sp>
      <p:sp>
        <p:nvSpPr>
          <p:cNvPr id="30" name="Untertitel 2"/>
          <p:cNvSpPr>
            <a:spLocks noGrp="1"/>
          </p:cNvSpPr>
          <p:nvPr>
            <p:ph type="subTitle" idx="1"/>
          </p:nvPr>
        </p:nvSpPr>
        <p:spPr>
          <a:xfrm>
            <a:off x="612317" y="2999084"/>
            <a:ext cx="4261764" cy="2339035"/>
          </a:xfrm>
          <a:prstGeom prst="rect">
            <a:avLst/>
          </a:prstGeom>
        </p:spPr>
        <p:txBody>
          <a:bodyPr anchor="t"/>
          <a:lstStyle>
            <a:lvl1pPr marL="0" indent="0" algn="l">
              <a:spcBef>
                <a:spcPts val="0"/>
              </a:spcBef>
              <a:buNone/>
              <a:defRPr b="0" i="0">
                <a:solidFill>
                  <a:schemeClr val="tx1"/>
                </a:solidFill>
                <a:latin typeface="HelveticaNeueLT Std Lt"/>
                <a:cs typeface="HelveticaNeueLT Std 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de-AT" dirty="0"/>
              <a:t>Master-Untertitelformat bearbeiten</a:t>
            </a:r>
            <a:endParaRPr lang="de-DE" dirty="0"/>
          </a:p>
        </p:txBody>
      </p:sp>
      <p:sp>
        <p:nvSpPr>
          <p:cNvPr id="12" name="Inhaltsplatzhalter 3"/>
          <p:cNvSpPr>
            <a:spLocks noGrp="1"/>
          </p:cNvSpPr>
          <p:nvPr>
            <p:ph sz="quarter" idx="10" hasCustomPrompt="1"/>
          </p:nvPr>
        </p:nvSpPr>
        <p:spPr>
          <a:xfrm>
            <a:off x="605763" y="6492617"/>
            <a:ext cx="7102199" cy="213783"/>
          </a:xfrm>
        </p:spPr>
        <p:txBody>
          <a:bodyPr>
            <a:noAutofit/>
          </a:bodyPr>
          <a:lstStyle>
            <a:lvl1pPr marL="0" marR="0" indent="0" algn="l" defTabSz="609585" rtl="0" eaLnBrk="1" fontAlgn="auto" latinLnBrk="0" hangingPunct="1">
              <a:lnSpc>
                <a:spcPct val="100000"/>
              </a:lnSpc>
              <a:spcBef>
                <a:spcPts val="1333"/>
              </a:spcBef>
              <a:spcAft>
                <a:spcPts val="0"/>
              </a:spcAft>
              <a:buClrTx/>
              <a:buSzPct val="90000"/>
              <a:buFontTx/>
              <a:buNone/>
              <a:tabLst/>
              <a:defRPr sz="933" baseline="0">
                <a:latin typeface="HelveticaNeueLT Std Lt" pitchFamily="34" charset="0"/>
              </a:defRPr>
            </a:lvl1pPr>
          </a:lstStyle>
          <a:p>
            <a:pPr marL="0" marR="0" lvl="0" indent="0" algn="l" defTabSz="609585" rtl="0" eaLnBrk="1" fontAlgn="auto" latinLnBrk="0" hangingPunct="1">
              <a:lnSpc>
                <a:spcPct val="100000"/>
              </a:lnSpc>
              <a:spcBef>
                <a:spcPts val="1333"/>
              </a:spcBef>
              <a:spcAft>
                <a:spcPts val="0"/>
              </a:spcAft>
              <a:buClrTx/>
              <a:buSzPct val="90000"/>
              <a:buFontTx/>
              <a:buNone/>
              <a:tabLst/>
              <a:defRPr/>
            </a:pPr>
            <a:r>
              <a:rPr lang="de-DE" dirty="0" smtClean="0"/>
              <a:t>Thomas Kiefer, Methodenworkshop 2019, WS4: </a:t>
            </a:r>
            <a:r>
              <a:rPr lang="de-DE" dirty="0" err="1" smtClean="0"/>
              <a:t>Advanced</a:t>
            </a:r>
            <a:r>
              <a:rPr lang="de-DE" dirty="0" smtClean="0"/>
              <a:t> R, 28. März 2019</a:t>
            </a:r>
          </a:p>
        </p:txBody>
      </p:sp>
      <p:pic>
        <p:nvPicPr>
          <p:cNvPr id="15" name="Bild 6">
            <a:extLst>
              <a:ext uri="{FF2B5EF4-FFF2-40B4-BE49-F238E27FC236}">
                <a16:creationId xmlns:a16="http://schemas.microsoft.com/office/drawing/2014/main" id="{2386E86C-3407-CC40-9583-94048EA153D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145042" y="6339301"/>
            <a:ext cx="786677" cy="317952"/>
          </a:xfrm>
          <a:prstGeom prst="rect">
            <a:avLst/>
          </a:prstGeom>
        </p:spPr>
      </p:pic>
    </p:spTree>
    <p:extLst>
      <p:ext uri="{BB962C8B-B14F-4D97-AF65-F5344CB8AC3E}">
        <p14:creationId xmlns:p14="http://schemas.microsoft.com/office/powerpoint/2010/main" val="3092009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FIE_Zwischentitelfolie">
    <p:spTree>
      <p:nvGrpSpPr>
        <p:cNvPr id="1" name=""/>
        <p:cNvGrpSpPr/>
        <p:nvPr/>
      </p:nvGrpSpPr>
      <p:grpSpPr>
        <a:xfrm>
          <a:off x="0" y="0"/>
          <a:ext cx="0" cy="0"/>
          <a:chOff x="0" y="0"/>
          <a:chExt cx="0" cy="0"/>
        </a:xfrm>
      </p:grpSpPr>
      <p:pic>
        <p:nvPicPr>
          <p:cNvPr id="16" name="Bild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894832"/>
            <a:ext cx="9144000" cy="963168"/>
          </a:xfrm>
          <a:prstGeom prst="rect">
            <a:avLst/>
          </a:prstGeom>
        </p:spPr>
      </p:pic>
      <p:sp>
        <p:nvSpPr>
          <p:cNvPr id="9" name="Rectangle 2"/>
          <p:cNvSpPr>
            <a:spLocks noGrp="1" noChangeArrowheads="1"/>
          </p:cNvSpPr>
          <p:nvPr>
            <p:ph type="title" hasCustomPrompt="1"/>
          </p:nvPr>
        </p:nvSpPr>
        <p:spPr bwMode="auto">
          <a:xfrm>
            <a:off x="605763" y="1713472"/>
            <a:ext cx="4268318" cy="1285613"/>
          </a:xfrm>
          <a:prstGeom prst="rect">
            <a:avLst/>
          </a:prstGeom>
          <a:noFill/>
          <a:ln w="9525">
            <a:noFill/>
            <a:miter lim="800000"/>
            <a:headEnd/>
            <a:tailEnd/>
          </a:ln>
        </p:spPr>
        <p:txBody>
          <a:bodyPr vert="horz" wrap="square" lIns="91440" tIns="45720" rIns="91440" bIns="45720" numCol="1" anchor="b" anchorCtr="0" compatLnSpc="1">
            <a:prstTxWarp prst="textNoShape">
              <a:avLst/>
            </a:prstTxWarp>
            <a:normAutofit/>
          </a:bodyPr>
          <a:lstStyle>
            <a:lvl1pPr>
              <a:defRPr b="1" i="0">
                <a:latin typeface="Helvetica Neue LT Std 75" charset="0"/>
                <a:ea typeface="Helvetica Neue LT Std 75" charset="0"/>
                <a:cs typeface="Helvetica Neue LT Std 75" charset="0"/>
              </a:defRPr>
            </a:lvl1pPr>
          </a:lstStyle>
          <a:p>
            <a:pPr lvl="0"/>
            <a:r>
              <a:rPr lang="de-AT" dirty="0"/>
              <a:t>Titel</a:t>
            </a:r>
          </a:p>
        </p:txBody>
      </p:sp>
      <p:sp>
        <p:nvSpPr>
          <p:cNvPr id="10" name="Untertitel 2"/>
          <p:cNvSpPr>
            <a:spLocks noGrp="1"/>
          </p:cNvSpPr>
          <p:nvPr>
            <p:ph type="subTitle" idx="1"/>
          </p:nvPr>
        </p:nvSpPr>
        <p:spPr>
          <a:xfrm>
            <a:off x="612317" y="2999084"/>
            <a:ext cx="4261764" cy="2339035"/>
          </a:xfrm>
          <a:prstGeom prst="rect">
            <a:avLst/>
          </a:prstGeom>
        </p:spPr>
        <p:txBody>
          <a:bodyPr anchor="t"/>
          <a:lstStyle>
            <a:lvl1pPr marL="0" indent="0" algn="l">
              <a:spcBef>
                <a:spcPts val="0"/>
              </a:spcBef>
              <a:buNone/>
              <a:defRPr b="0" i="0">
                <a:solidFill>
                  <a:schemeClr val="tx1"/>
                </a:solidFill>
                <a:latin typeface="HelveticaNeueLT Std Lt"/>
                <a:cs typeface="HelveticaNeueLT Std 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de-AT" dirty="0"/>
              <a:t>Master-Untertitelformat bearbeiten</a:t>
            </a:r>
            <a:endParaRPr lang="de-DE" dirty="0"/>
          </a:p>
        </p:txBody>
      </p:sp>
      <p:sp>
        <p:nvSpPr>
          <p:cNvPr id="12" name="Inhaltsplatzhalter 3"/>
          <p:cNvSpPr>
            <a:spLocks noGrp="1"/>
          </p:cNvSpPr>
          <p:nvPr>
            <p:ph sz="quarter" idx="10" hasCustomPrompt="1"/>
          </p:nvPr>
        </p:nvSpPr>
        <p:spPr>
          <a:xfrm>
            <a:off x="605763" y="6492617"/>
            <a:ext cx="7102199" cy="213783"/>
          </a:xfrm>
        </p:spPr>
        <p:txBody>
          <a:bodyPr>
            <a:noAutofit/>
          </a:bodyPr>
          <a:lstStyle>
            <a:lvl1pPr marL="0" marR="0" indent="0" algn="l" defTabSz="609585" rtl="0" eaLnBrk="1" fontAlgn="auto" latinLnBrk="0" hangingPunct="1">
              <a:lnSpc>
                <a:spcPct val="100000"/>
              </a:lnSpc>
              <a:spcBef>
                <a:spcPts val="1333"/>
              </a:spcBef>
              <a:spcAft>
                <a:spcPts val="0"/>
              </a:spcAft>
              <a:buClrTx/>
              <a:buSzPct val="90000"/>
              <a:buFontTx/>
              <a:buNone/>
              <a:tabLst/>
              <a:defRPr sz="933" baseline="0">
                <a:latin typeface="HelveticaNeueLT Std Lt" pitchFamily="34" charset="0"/>
              </a:defRPr>
            </a:lvl1pPr>
          </a:lstStyle>
          <a:p>
            <a:pPr marL="0" marR="0" lvl="0" indent="0" algn="l" defTabSz="609585" rtl="0" eaLnBrk="1" fontAlgn="auto" latinLnBrk="0" hangingPunct="1">
              <a:lnSpc>
                <a:spcPct val="100000"/>
              </a:lnSpc>
              <a:spcBef>
                <a:spcPts val="1333"/>
              </a:spcBef>
              <a:spcAft>
                <a:spcPts val="0"/>
              </a:spcAft>
              <a:buClrTx/>
              <a:buSzPct val="90000"/>
              <a:buFontTx/>
              <a:buNone/>
              <a:tabLst/>
              <a:defRPr/>
            </a:pPr>
            <a:r>
              <a:rPr lang="de-DE" dirty="0" smtClean="0"/>
              <a:t>Thomas Kiefer, Methodenworkshop 2019, WS4: </a:t>
            </a:r>
            <a:r>
              <a:rPr lang="de-DE" dirty="0" err="1" smtClean="0"/>
              <a:t>Advanced</a:t>
            </a:r>
            <a:r>
              <a:rPr lang="de-DE" dirty="0" smtClean="0"/>
              <a:t> R, 28. März 2019</a:t>
            </a:r>
          </a:p>
        </p:txBody>
      </p:sp>
      <p:pic>
        <p:nvPicPr>
          <p:cNvPr id="11" name="Bild 6">
            <a:extLst>
              <a:ext uri="{FF2B5EF4-FFF2-40B4-BE49-F238E27FC236}">
                <a16:creationId xmlns:a16="http://schemas.microsoft.com/office/drawing/2014/main" id="{0B854492-53D2-304F-90A7-3678D1140D2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45042" y="6339301"/>
            <a:ext cx="786677" cy="317952"/>
          </a:xfrm>
          <a:prstGeom prst="rect">
            <a:avLst/>
          </a:prstGeom>
        </p:spPr>
      </p:pic>
      <p:pic>
        <p:nvPicPr>
          <p:cNvPr id="14" name="Bild 1">
            <a:extLst>
              <a:ext uri="{FF2B5EF4-FFF2-40B4-BE49-F238E27FC236}">
                <a16:creationId xmlns:a16="http://schemas.microsoft.com/office/drawing/2014/main" id="{DDB41617-EF4E-C24B-AA51-D87201B818C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214551" y="2343468"/>
            <a:ext cx="3929449" cy="1662090"/>
          </a:xfrm>
          <a:prstGeom prst="rect">
            <a:avLst/>
          </a:prstGeom>
        </p:spPr>
      </p:pic>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FIE_Zwischentitelfolie 2">
    <p:spTree>
      <p:nvGrpSpPr>
        <p:cNvPr id="1" name=""/>
        <p:cNvGrpSpPr/>
        <p:nvPr/>
      </p:nvGrpSpPr>
      <p:grpSpPr>
        <a:xfrm>
          <a:off x="0" y="0"/>
          <a:ext cx="0" cy="0"/>
          <a:chOff x="0" y="0"/>
          <a:chExt cx="0" cy="0"/>
        </a:xfrm>
      </p:grpSpPr>
      <p:pic>
        <p:nvPicPr>
          <p:cNvPr id="14" name="Bild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894832"/>
            <a:ext cx="9144000" cy="963168"/>
          </a:xfrm>
          <a:prstGeom prst="rect">
            <a:avLst/>
          </a:prstGeom>
        </p:spPr>
      </p:pic>
      <p:sp>
        <p:nvSpPr>
          <p:cNvPr id="12" name="Inhaltsplatzhalter 3"/>
          <p:cNvSpPr>
            <a:spLocks noGrp="1"/>
          </p:cNvSpPr>
          <p:nvPr>
            <p:ph sz="quarter" idx="10" hasCustomPrompt="1"/>
          </p:nvPr>
        </p:nvSpPr>
        <p:spPr>
          <a:xfrm>
            <a:off x="605763" y="6492617"/>
            <a:ext cx="7102199" cy="213783"/>
          </a:xfrm>
        </p:spPr>
        <p:txBody>
          <a:bodyPr>
            <a:noAutofit/>
          </a:bodyPr>
          <a:lstStyle>
            <a:lvl1pPr marL="0" marR="0" indent="0" algn="l" defTabSz="609585" rtl="0" eaLnBrk="1" fontAlgn="auto" latinLnBrk="0" hangingPunct="1">
              <a:lnSpc>
                <a:spcPct val="100000"/>
              </a:lnSpc>
              <a:spcBef>
                <a:spcPts val="1333"/>
              </a:spcBef>
              <a:spcAft>
                <a:spcPts val="0"/>
              </a:spcAft>
              <a:buClrTx/>
              <a:buSzPct val="90000"/>
              <a:buFontTx/>
              <a:buNone/>
              <a:tabLst/>
              <a:defRPr sz="933" baseline="0">
                <a:latin typeface="HelveticaNeueLT Std Lt" pitchFamily="34" charset="0"/>
              </a:defRPr>
            </a:lvl1pPr>
          </a:lstStyle>
          <a:p>
            <a:pPr marL="0" marR="0" lvl="0" indent="0" algn="l" defTabSz="609585" rtl="0" eaLnBrk="1" fontAlgn="auto" latinLnBrk="0" hangingPunct="1">
              <a:lnSpc>
                <a:spcPct val="100000"/>
              </a:lnSpc>
              <a:spcBef>
                <a:spcPts val="1333"/>
              </a:spcBef>
              <a:spcAft>
                <a:spcPts val="0"/>
              </a:spcAft>
              <a:buClrTx/>
              <a:buSzPct val="90000"/>
              <a:buFontTx/>
              <a:buNone/>
              <a:tabLst/>
              <a:defRPr/>
            </a:pPr>
            <a:r>
              <a:rPr lang="de-DE" dirty="0" smtClean="0"/>
              <a:t>Thomas Kiefer, Methodenworkshop 2019, WS4: </a:t>
            </a:r>
            <a:r>
              <a:rPr lang="de-DE" dirty="0" err="1" smtClean="0"/>
              <a:t>Advanced</a:t>
            </a:r>
            <a:r>
              <a:rPr lang="de-DE" dirty="0" smtClean="0"/>
              <a:t> R, 28. März 2019</a:t>
            </a:r>
          </a:p>
        </p:txBody>
      </p:sp>
      <p:pic>
        <p:nvPicPr>
          <p:cNvPr id="8" name="Bild 1">
            <a:extLst>
              <a:ext uri="{FF2B5EF4-FFF2-40B4-BE49-F238E27FC236}">
                <a16:creationId xmlns:a16="http://schemas.microsoft.com/office/drawing/2014/main" id="{3B1E404E-D3A9-1C47-B3B6-0BF2F7F8742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85628" y="1862700"/>
            <a:ext cx="6652748" cy="2813999"/>
          </a:xfrm>
          <a:prstGeom prst="rect">
            <a:avLst/>
          </a:prstGeom>
        </p:spPr>
      </p:pic>
      <p:pic>
        <p:nvPicPr>
          <p:cNvPr id="11" name="Bild 6">
            <a:extLst>
              <a:ext uri="{FF2B5EF4-FFF2-40B4-BE49-F238E27FC236}">
                <a16:creationId xmlns:a16="http://schemas.microsoft.com/office/drawing/2014/main" id="{A97F953E-01E6-1F4D-9EA6-D49E5985283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145042" y="6339301"/>
            <a:ext cx="786677" cy="317952"/>
          </a:xfrm>
          <a:prstGeom prst="rect">
            <a:avLst/>
          </a:prstGeom>
        </p:spPr>
      </p:pic>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IFIE_Titel und Inhalt">
    <p:spTree>
      <p:nvGrpSpPr>
        <p:cNvPr id="1" name=""/>
        <p:cNvGrpSpPr/>
        <p:nvPr/>
      </p:nvGrpSpPr>
      <p:grpSpPr>
        <a:xfrm>
          <a:off x="0" y="0"/>
          <a:ext cx="0" cy="0"/>
          <a:chOff x="0" y="0"/>
          <a:chExt cx="0" cy="0"/>
        </a:xfrm>
      </p:grpSpPr>
      <p:sp>
        <p:nvSpPr>
          <p:cNvPr id="19" name="bk object 16"/>
          <p:cNvSpPr/>
          <p:nvPr userDrawn="1"/>
        </p:nvSpPr>
        <p:spPr>
          <a:xfrm>
            <a:off x="2" y="0"/>
            <a:ext cx="9143999" cy="6853427"/>
          </a:xfrm>
          <a:custGeom>
            <a:avLst/>
            <a:gdLst/>
            <a:ahLst/>
            <a:cxnLst/>
            <a:rect l="l" t="t" r="r" b="b"/>
            <a:pathLst>
              <a:path w="12168505" h="6840220">
                <a:moveTo>
                  <a:pt x="0" y="6840004"/>
                </a:moveTo>
                <a:lnTo>
                  <a:pt x="12167997" y="6840004"/>
                </a:lnTo>
                <a:lnTo>
                  <a:pt x="12167997" y="0"/>
                </a:lnTo>
                <a:lnTo>
                  <a:pt x="0" y="0"/>
                </a:lnTo>
                <a:lnTo>
                  <a:pt x="0" y="6840004"/>
                </a:lnTo>
                <a:close/>
              </a:path>
            </a:pathLst>
          </a:custGeom>
          <a:solidFill>
            <a:schemeClr val="bg1">
              <a:lumMod val="95000"/>
            </a:schemeClr>
          </a:solidFill>
        </p:spPr>
        <p:txBody>
          <a:bodyPr wrap="square" lIns="0" tIns="0" rIns="0" bIns="0" rtlCol="0"/>
          <a:lstStyle/>
          <a:p>
            <a:endParaRPr sz="2400"/>
          </a:p>
        </p:txBody>
      </p:sp>
      <p:pic>
        <p:nvPicPr>
          <p:cNvPr id="26" name="Bild 2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894832"/>
            <a:ext cx="9144000" cy="963168"/>
          </a:xfrm>
          <a:prstGeom prst="rect">
            <a:avLst/>
          </a:prstGeom>
        </p:spPr>
      </p:pic>
      <p:pic>
        <p:nvPicPr>
          <p:cNvPr id="18" name="Bild 17"/>
          <p:cNvPicPr>
            <a:picLocks noChangeAspect="1"/>
          </p:cNvPicPr>
          <p:nvPr userDrawn="1"/>
        </p:nvPicPr>
        <p:blipFill rotWithShape="1">
          <a:blip r:embed="rId3">
            <a:extLst>
              <a:ext uri="{28A0092B-C50C-407E-A947-70E740481C1C}">
                <a14:useLocalDpi xmlns:a14="http://schemas.microsoft.com/office/drawing/2010/main" val="0"/>
              </a:ext>
            </a:extLst>
          </a:blip>
          <a:srcRect r="51599"/>
          <a:stretch/>
        </p:blipFill>
        <p:spPr>
          <a:xfrm>
            <a:off x="5824151" y="3051218"/>
            <a:ext cx="3319850" cy="1664404"/>
          </a:xfrm>
          <a:prstGeom prst="rect">
            <a:avLst/>
          </a:prstGeom>
        </p:spPr>
      </p:pic>
      <p:sp>
        <p:nvSpPr>
          <p:cNvPr id="15" name="Foliennummernplatzhalter 1"/>
          <p:cNvSpPr txBox="1">
            <a:spLocks/>
          </p:cNvSpPr>
          <p:nvPr userDrawn="1"/>
        </p:nvSpPr>
        <p:spPr>
          <a:xfrm>
            <a:off x="250566" y="6548551"/>
            <a:ext cx="2133600" cy="115219"/>
          </a:xfrm>
          <a:prstGeom prst="rect">
            <a:avLst/>
          </a:prstGeom>
        </p:spPr>
        <p:txBody>
          <a:bodyPr vert="horz" lIns="90000" tIns="61200" rIns="90000" bIns="60960" rtlCol="0" anchor="ctr"/>
          <a:lstStyle>
            <a:defPPr>
              <a:defRPr lang="de-DE"/>
            </a:defPPr>
            <a:lvl1pPr marL="0" algn="l" defTabSz="457200" rtl="0" eaLnBrk="1" latinLnBrk="0" hangingPunct="1">
              <a:defRPr sz="700" b="0" i="0" kern="1200">
                <a:solidFill>
                  <a:schemeClr val="tx1"/>
                </a:solidFill>
                <a:latin typeface="HelveticaNeueLT Std Lt"/>
                <a:ea typeface="+mn-ea"/>
                <a:cs typeface="HelveticaNeueLT Std L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FE09C76-C805-B647-A9A4-3D7314AB3327}" type="slidenum">
              <a:rPr lang="de-DE" sz="933" smtClean="0"/>
              <a:pPr/>
              <a:t>‹Nr.›</a:t>
            </a:fld>
            <a:endParaRPr lang="de-DE" sz="933" dirty="0"/>
          </a:p>
        </p:txBody>
      </p:sp>
      <p:sp>
        <p:nvSpPr>
          <p:cNvPr id="21" name="Rectangle 2"/>
          <p:cNvSpPr>
            <a:spLocks noGrp="1" noChangeArrowheads="1"/>
          </p:cNvSpPr>
          <p:nvPr>
            <p:ph type="title" hasCustomPrompt="1"/>
          </p:nvPr>
        </p:nvSpPr>
        <p:spPr bwMode="auto">
          <a:xfrm>
            <a:off x="247014" y="234396"/>
            <a:ext cx="8646168" cy="525899"/>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a:bodyPr>
          <a:lstStyle/>
          <a:p>
            <a:pPr lvl="0"/>
            <a:r>
              <a:rPr lang="de-AT" dirty="0"/>
              <a:t>Titel durch Klicken bearbeiten</a:t>
            </a:r>
          </a:p>
        </p:txBody>
      </p:sp>
      <p:sp>
        <p:nvSpPr>
          <p:cNvPr id="22" name="Rectangle 22"/>
          <p:cNvSpPr>
            <a:spLocks noGrp="1" noChangeArrowheads="1"/>
          </p:cNvSpPr>
          <p:nvPr>
            <p:ph idx="1"/>
          </p:nvPr>
        </p:nvSpPr>
        <p:spPr bwMode="auto">
          <a:xfrm>
            <a:off x="675504" y="994691"/>
            <a:ext cx="8217679" cy="498008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lvl="0"/>
            <a:r>
              <a:rPr lang="de-AT" dirty="0"/>
              <a:t>Textmasterformate durch Klicken bearbeiten</a:t>
            </a:r>
          </a:p>
          <a:p>
            <a:pPr lvl="1"/>
            <a:r>
              <a:rPr lang="de-AT" dirty="0"/>
              <a:t>Zweite Ebene</a:t>
            </a:r>
          </a:p>
          <a:p>
            <a:pPr lvl="2"/>
            <a:r>
              <a:rPr lang="de-AT" dirty="0"/>
              <a:t>Dritte Ebene</a:t>
            </a:r>
          </a:p>
          <a:p>
            <a:pPr lvl="3"/>
            <a:r>
              <a:rPr lang="de-AT" dirty="0"/>
              <a:t>Vierte Ebene</a:t>
            </a:r>
          </a:p>
          <a:p>
            <a:pPr lvl="4"/>
            <a:r>
              <a:rPr lang="de-AT" dirty="0"/>
              <a:t>Fünfte Ebene</a:t>
            </a:r>
          </a:p>
        </p:txBody>
      </p:sp>
      <p:sp>
        <p:nvSpPr>
          <p:cNvPr id="17" name="Inhaltsplatzhalter 3"/>
          <p:cNvSpPr>
            <a:spLocks noGrp="1"/>
          </p:cNvSpPr>
          <p:nvPr>
            <p:ph sz="quarter" idx="10" hasCustomPrompt="1"/>
          </p:nvPr>
        </p:nvSpPr>
        <p:spPr>
          <a:xfrm>
            <a:off x="245903" y="6320781"/>
            <a:ext cx="7102199" cy="213783"/>
          </a:xfrm>
        </p:spPr>
        <p:txBody>
          <a:bodyPr>
            <a:noAutofit/>
          </a:bodyPr>
          <a:lstStyle>
            <a:lvl1pPr marL="0" marR="0" indent="0" algn="l" defTabSz="609585" rtl="0" eaLnBrk="1" fontAlgn="auto" latinLnBrk="0" hangingPunct="1">
              <a:lnSpc>
                <a:spcPct val="100000"/>
              </a:lnSpc>
              <a:spcBef>
                <a:spcPts val="1333"/>
              </a:spcBef>
              <a:spcAft>
                <a:spcPts val="0"/>
              </a:spcAft>
              <a:buClrTx/>
              <a:buSzPct val="90000"/>
              <a:buFontTx/>
              <a:buNone/>
              <a:tabLst/>
              <a:defRPr sz="933" baseline="0">
                <a:latin typeface="HelveticaNeueLT Std Lt" pitchFamily="34" charset="0"/>
              </a:defRPr>
            </a:lvl1pPr>
          </a:lstStyle>
          <a:p>
            <a:pPr marL="0" marR="0" lvl="0" indent="0" algn="l" defTabSz="609585" rtl="0" eaLnBrk="1" fontAlgn="auto" latinLnBrk="0" hangingPunct="1">
              <a:lnSpc>
                <a:spcPct val="100000"/>
              </a:lnSpc>
              <a:spcBef>
                <a:spcPts val="1333"/>
              </a:spcBef>
              <a:spcAft>
                <a:spcPts val="0"/>
              </a:spcAft>
              <a:buClrTx/>
              <a:buSzPct val="90000"/>
              <a:buFontTx/>
              <a:buNone/>
              <a:tabLst/>
              <a:defRPr/>
            </a:pPr>
            <a:r>
              <a:rPr lang="de-DE" dirty="0" smtClean="0"/>
              <a:t>Thomas Kiefer, Methodenworkshop 2019, WS4: </a:t>
            </a:r>
            <a:r>
              <a:rPr lang="de-DE" dirty="0" err="1" smtClean="0"/>
              <a:t>Advanced</a:t>
            </a:r>
            <a:r>
              <a:rPr lang="de-DE" dirty="0" smtClean="0"/>
              <a:t> R, 28. März 2019</a:t>
            </a:r>
          </a:p>
        </p:txBody>
      </p:sp>
      <p:pic>
        <p:nvPicPr>
          <p:cNvPr id="11" name="Bild 6">
            <a:extLst>
              <a:ext uri="{FF2B5EF4-FFF2-40B4-BE49-F238E27FC236}">
                <a16:creationId xmlns:a16="http://schemas.microsoft.com/office/drawing/2014/main" id="{CE094931-D023-2A4F-A0A9-5243CCDF697E}"/>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145042" y="6339301"/>
            <a:ext cx="786677" cy="317952"/>
          </a:xfrm>
          <a:prstGeom prst="rect">
            <a:avLst/>
          </a:prstGeom>
        </p:spPr>
      </p:pic>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IFIE_Titel und Inhalt 2">
    <p:spTree>
      <p:nvGrpSpPr>
        <p:cNvPr id="1" name=""/>
        <p:cNvGrpSpPr/>
        <p:nvPr/>
      </p:nvGrpSpPr>
      <p:grpSpPr>
        <a:xfrm>
          <a:off x="0" y="0"/>
          <a:ext cx="0" cy="0"/>
          <a:chOff x="0" y="0"/>
          <a:chExt cx="0" cy="0"/>
        </a:xfrm>
      </p:grpSpPr>
      <p:pic>
        <p:nvPicPr>
          <p:cNvPr id="26" name="Bild 2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894832"/>
            <a:ext cx="9144000" cy="963168"/>
          </a:xfrm>
          <a:prstGeom prst="rect">
            <a:avLst/>
          </a:prstGeom>
        </p:spPr>
      </p:pic>
      <p:pic>
        <p:nvPicPr>
          <p:cNvPr id="18" name="Bild 17"/>
          <p:cNvPicPr>
            <a:picLocks noChangeAspect="1"/>
          </p:cNvPicPr>
          <p:nvPr userDrawn="1"/>
        </p:nvPicPr>
        <p:blipFill rotWithShape="1">
          <a:blip r:embed="rId3">
            <a:duotone>
              <a:prstClr val="black"/>
              <a:schemeClr val="bg1">
                <a:lumMod val="95000"/>
                <a:tint val="45000"/>
                <a:satMod val="400000"/>
              </a:schemeClr>
            </a:duotone>
            <a:extLst>
              <a:ext uri="{28A0092B-C50C-407E-A947-70E740481C1C}">
                <a14:useLocalDpi xmlns:a14="http://schemas.microsoft.com/office/drawing/2010/main" val="0"/>
              </a:ext>
            </a:extLst>
          </a:blip>
          <a:srcRect r="51599"/>
          <a:stretch/>
        </p:blipFill>
        <p:spPr>
          <a:xfrm>
            <a:off x="5824151" y="3051218"/>
            <a:ext cx="3319850" cy="1664404"/>
          </a:xfrm>
          <a:prstGeom prst="rect">
            <a:avLst/>
          </a:prstGeom>
        </p:spPr>
      </p:pic>
      <p:sp>
        <p:nvSpPr>
          <p:cNvPr id="21" name="Rectangle 2"/>
          <p:cNvSpPr>
            <a:spLocks noGrp="1" noChangeArrowheads="1"/>
          </p:cNvSpPr>
          <p:nvPr>
            <p:ph type="title" hasCustomPrompt="1"/>
          </p:nvPr>
        </p:nvSpPr>
        <p:spPr bwMode="auto">
          <a:xfrm>
            <a:off x="247014" y="234396"/>
            <a:ext cx="8646168" cy="525899"/>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a:bodyPr>
          <a:lstStyle/>
          <a:p>
            <a:pPr lvl="0"/>
            <a:r>
              <a:rPr lang="de-AT" dirty="0"/>
              <a:t>Titel durch Klicken bearbeiten</a:t>
            </a:r>
          </a:p>
        </p:txBody>
      </p:sp>
      <p:sp>
        <p:nvSpPr>
          <p:cNvPr id="22" name="Rectangle 22"/>
          <p:cNvSpPr>
            <a:spLocks noGrp="1" noChangeArrowheads="1"/>
          </p:cNvSpPr>
          <p:nvPr>
            <p:ph idx="1"/>
          </p:nvPr>
        </p:nvSpPr>
        <p:spPr bwMode="auto">
          <a:xfrm>
            <a:off x="675504" y="994691"/>
            <a:ext cx="8217679" cy="498008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lvl="0"/>
            <a:r>
              <a:rPr lang="de-AT" dirty="0"/>
              <a:t>Textmasterformate durch Klicken bearbeiten</a:t>
            </a:r>
          </a:p>
          <a:p>
            <a:pPr lvl="1"/>
            <a:r>
              <a:rPr lang="de-AT" dirty="0"/>
              <a:t>Zweite Ebene</a:t>
            </a:r>
          </a:p>
          <a:p>
            <a:pPr lvl="2"/>
            <a:r>
              <a:rPr lang="de-AT" dirty="0"/>
              <a:t>Dritte Ebene</a:t>
            </a:r>
          </a:p>
          <a:p>
            <a:pPr lvl="3"/>
            <a:r>
              <a:rPr lang="de-AT" dirty="0"/>
              <a:t>Vierte Ebene</a:t>
            </a:r>
          </a:p>
          <a:p>
            <a:pPr lvl="4"/>
            <a:r>
              <a:rPr lang="de-AT" dirty="0"/>
              <a:t>Fünfte Ebene</a:t>
            </a:r>
          </a:p>
        </p:txBody>
      </p:sp>
      <p:pic>
        <p:nvPicPr>
          <p:cNvPr id="10" name="Bild 6">
            <a:extLst>
              <a:ext uri="{FF2B5EF4-FFF2-40B4-BE49-F238E27FC236}">
                <a16:creationId xmlns:a16="http://schemas.microsoft.com/office/drawing/2014/main" id="{51BCE445-7366-164B-B144-F6B993809D39}"/>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145042" y="6339301"/>
            <a:ext cx="786677" cy="317952"/>
          </a:xfrm>
          <a:prstGeom prst="rect">
            <a:avLst/>
          </a:prstGeom>
        </p:spPr>
      </p:pic>
      <p:sp>
        <p:nvSpPr>
          <p:cNvPr id="13" name="Foliennummernplatzhalter 1">
            <a:extLst>
              <a:ext uri="{FF2B5EF4-FFF2-40B4-BE49-F238E27FC236}">
                <a16:creationId xmlns:a16="http://schemas.microsoft.com/office/drawing/2014/main" id="{70D5C677-E436-814E-BC5F-ACA68D984B56}"/>
              </a:ext>
            </a:extLst>
          </p:cNvPr>
          <p:cNvSpPr txBox="1">
            <a:spLocks/>
          </p:cNvSpPr>
          <p:nvPr userDrawn="1"/>
        </p:nvSpPr>
        <p:spPr>
          <a:xfrm>
            <a:off x="250566" y="6548551"/>
            <a:ext cx="2133600" cy="115219"/>
          </a:xfrm>
          <a:prstGeom prst="rect">
            <a:avLst/>
          </a:prstGeom>
        </p:spPr>
        <p:txBody>
          <a:bodyPr vert="horz" lIns="90000" tIns="61200" rIns="90000" bIns="60960" rtlCol="0" anchor="ctr"/>
          <a:lstStyle>
            <a:defPPr>
              <a:defRPr lang="de-DE"/>
            </a:defPPr>
            <a:lvl1pPr marL="0" algn="l" defTabSz="457200" rtl="0" eaLnBrk="1" latinLnBrk="0" hangingPunct="1">
              <a:defRPr sz="700" b="0" i="0" kern="1200">
                <a:solidFill>
                  <a:schemeClr val="tx1"/>
                </a:solidFill>
                <a:latin typeface="HelveticaNeueLT Std Lt"/>
                <a:ea typeface="+mn-ea"/>
                <a:cs typeface="HelveticaNeueLT Std L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FE09C76-C805-B647-A9A4-3D7314AB3327}" type="slidenum">
              <a:rPr lang="de-DE" sz="933" smtClean="0"/>
              <a:pPr/>
              <a:t>‹Nr.›</a:t>
            </a:fld>
            <a:endParaRPr lang="de-DE" sz="933" dirty="0"/>
          </a:p>
        </p:txBody>
      </p:sp>
      <p:sp>
        <p:nvSpPr>
          <p:cNvPr id="14" name="Inhaltsplatzhalter 3">
            <a:extLst>
              <a:ext uri="{FF2B5EF4-FFF2-40B4-BE49-F238E27FC236}">
                <a16:creationId xmlns:a16="http://schemas.microsoft.com/office/drawing/2014/main" id="{5CAC5728-1CDB-F94E-9A30-C4061F0AC98D}"/>
              </a:ext>
            </a:extLst>
          </p:cNvPr>
          <p:cNvSpPr>
            <a:spLocks noGrp="1"/>
          </p:cNvSpPr>
          <p:nvPr>
            <p:ph sz="quarter" idx="10" hasCustomPrompt="1"/>
          </p:nvPr>
        </p:nvSpPr>
        <p:spPr>
          <a:xfrm>
            <a:off x="245903" y="6320781"/>
            <a:ext cx="7102199" cy="213783"/>
          </a:xfrm>
        </p:spPr>
        <p:txBody>
          <a:bodyPr>
            <a:noAutofit/>
          </a:bodyPr>
          <a:lstStyle>
            <a:lvl1pPr marL="0" marR="0" indent="0" algn="l" defTabSz="609585" rtl="0" eaLnBrk="1" fontAlgn="auto" latinLnBrk="0" hangingPunct="1">
              <a:lnSpc>
                <a:spcPct val="100000"/>
              </a:lnSpc>
              <a:spcBef>
                <a:spcPts val="1333"/>
              </a:spcBef>
              <a:spcAft>
                <a:spcPts val="0"/>
              </a:spcAft>
              <a:buClrTx/>
              <a:buSzPct val="90000"/>
              <a:buFontTx/>
              <a:buNone/>
              <a:tabLst/>
              <a:defRPr sz="933" baseline="0">
                <a:latin typeface="HelveticaNeueLT Std Lt" pitchFamily="34" charset="0"/>
              </a:defRPr>
            </a:lvl1pPr>
          </a:lstStyle>
          <a:p>
            <a:pPr marL="0" marR="0" lvl="0" indent="0" algn="l" defTabSz="609585" rtl="0" eaLnBrk="1" fontAlgn="auto" latinLnBrk="0" hangingPunct="1">
              <a:lnSpc>
                <a:spcPct val="100000"/>
              </a:lnSpc>
              <a:spcBef>
                <a:spcPts val="1333"/>
              </a:spcBef>
              <a:spcAft>
                <a:spcPts val="0"/>
              </a:spcAft>
              <a:buClrTx/>
              <a:buSzPct val="90000"/>
              <a:buFontTx/>
              <a:buNone/>
              <a:tabLst/>
              <a:defRPr/>
            </a:pPr>
            <a:r>
              <a:rPr lang="de-DE" dirty="0" smtClean="0"/>
              <a:t>Thomas Kiefer, Methodenworkshop 2019, WS4: </a:t>
            </a:r>
            <a:r>
              <a:rPr lang="de-DE" dirty="0" err="1" smtClean="0"/>
              <a:t>Advanced</a:t>
            </a:r>
            <a:r>
              <a:rPr lang="de-DE" dirty="0" smtClean="0"/>
              <a:t> R, 28. März 2019</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IFIE_Vergleich">
    <p:spTree>
      <p:nvGrpSpPr>
        <p:cNvPr id="1" name=""/>
        <p:cNvGrpSpPr/>
        <p:nvPr/>
      </p:nvGrpSpPr>
      <p:grpSpPr>
        <a:xfrm>
          <a:off x="0" y="0"/>
          <a:ext cx="0" cy="0"/>
          <a:chOff x="0" y="0"/>
          <a:chExt cx="0" cy="0"/>
        </a:xfrm>
      </p:grpSpPr>
      <p:sp>
        <p:nvSpPr>
          <p:cNvPr id="18" name="bk object 16"/>
          <p:cNvSpPr/>
          <p:nvPr userDrawn="1"/>
        </p:nvSpPr>
        <p:spPr>
          <a:xfrm>
            <a:off x="2" y="0"/>
            <a:ext cx="9143999" cy="6853427"/>
          </a:xfrm>
          <a:custGeom>
            <a:avLst/>
            <a:gdLst/>
            <a:ahLst/>
            <a:cxnLst/>
            <a:rect l="l" t="t" r="r" b="b"/>
            <a:pathLst>
              <a:path w="12168505" h="6840220">
                <a:moveTo>
                  <a:pt x="0" y="6840004"/>
                </a:moveTo>
                <a:lnTo>
                  <a:pt x="12167997" y="6840004"/>
                </a:lnTo>
                <a:lnTo>
                  <a:pt x="12167997" y="0"/>
                </a:lnTo>
                <a:lnTo>
                  <a:pt x="0" y="0"/>
                </a:lnTo>
                <a:lnTo>
                  <a:pt x="0" y="6840004"/>
                </a:lnTo>
                <a:close/>
              </a:path>
            </a:pathLst>
          </a:custGeom>
          <a:solidFill>
            <a:schemeClr val="bg1">
              <a:lumMod val="95000"/>
            </a:schemeClr>
          </a:solidFill>
        </p:spPr>
        <p:txBody>
          <a:bodyPr wrap="square" lIns="0" tIns="0" rIns="0" bIns="0" rtlCol="0"/>
          <a:lstStyle/>
          <a:p>
            <a:endParaRPr sz="2400"/>
          </a:p>
        </p:txBody>
      </p:sp>
      <p:pic>
        <p:nvPicPr>
          <p:cNvPr id="19" name="Bild 1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894832"/>
            <a:ext cx="9144000" cy="963168"/>
          </a:xfrm>
          <a:prstGeom prst="rect">
            <a:avLst/>
          </a:prstGeom>
        </p:spPr>
      </p:pic>
      <p:pic>
        <p:nvPicPr>
          <p:cNvPr id="30" name="Bild 29"/>
          <p:cNvPicPr>
            <a:picLocks noChangeAspect="1"/>
          </p:cNvPicPr>
          <p:nvPr userDrawn="1"/>
        </p:nvPicPr>
        <p:blipFill rotWithShape="1">
          <a:blip r:embed="rId3">
            <a:extLst>
              <a:ext uri="{28A0092B-C50C-407E-A947-70E740481C1C}">
                <a14:useLocalDpi xmlns:a14="http://schemas.microsoft.com/office/drawing/2010/main" val="0"/>
              </a:ext>
            </a:extLst>
          </a:blip>
          <a:srcRect r="51599"/>
          <a:stretch/>
        </p:blipFill>
        <p:spPr>
          <a:xfrm>
            <a:off x="5824151" y="3051218"/>
            <a:ext cx="3319850" cy="1664404"/>
          </a:xfrm>
          <a:prstGeom prst="rect">
            <a:avLst/>
          </a:prstGeom>
        </p:spPr>
      </p:pic>
      <p:sp>
        <p:nvSpPr>
          <p:cNvPr id="3" name="Textplatzhalter 2"/>
          <p:cNvSpPr>
            <a:spLocks noGrp="1"/>
          </p:cNvSpPr>
          <p:nvPr>
            <p:ph type="body" idx="1" hasCustomPrompt="1"/>
          </p:nvPr>
        </p:nvSpPr>
        <p:spPr>
          <a:xfrm>
            <a:off x="609600" y="994691"/>
            <a:ext cx="4040188" cy="639763"/>
          </a:xfrm>
          <a:prstGeom prst="rect">
            <a:avLst/>
          </a:prstGeom>
        </p:spPr>
        <p:txBody>
          <a:bodyPr anchor="b"/>
          <a:lstStyle>
            <a:lvl1pPr marL="0" indent="0">
              <a:buNone/>
              <a:defRPr sz="2667" b="0" i="0">
                <a:latin typeface="Helvetica Neue LT Std 65 Medium" charset="0"/>
                <a:ea typeface="Helvetica Neue LT Std 65 Medium" charset="0"/>
                <a:cs typeface="Helvetica Neue LT Std 65 Medium" charset="0"/>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de-AT" dirty="0"/>
              <a:t>Mastertext bearbeiten</a:t>
            </a:r>
          </a:p>
        </p:txBody>
      </p:sp>
      <p:sp>
        <p:nvSpPr>
          <p:cNvPr id="4" name="Inhaltsplatzhalter 3"/>
          <p:cNvSpPr>
            <a:spLocks noGrp="1"/>
          </p:cNvSpPr>
          <p:nvPr>
            <p:ph sz="half" idx="2"/>
          </p:nvPr>
        </p:nvSpPr>
        <p:spPr>
          <a:xfrm>
            <a:off x="609600" y="1634452"/>
            <a:ext cx="4040188" cy="4224613"/>
          </a:xfrm>
          <a:prstGeom prst="rect">
            <a:avLst/>
          </a:prstGeom>
        </p:spPr>
        <p:txBody>
          <a:bodyPr/>
          <a:lstStyle>
            <a:lvl1pPr>
              <a:defRPr sz="2667"/>
            </a:lvl1pPr>
            <a:lvl2pPr>
              <a:defRPr sz="2400"/>
            </a:lvl2pPr>
            <a:lvl3pPr>
              <a:defRPr sz="2133"/>
            </a:lvl3pPr>
            <a:lvl4pPr>
              <a:defRPr sz="2133"/>
            </a:lvl4pPr>
            <a:lvl5pPr>
              <a:defRPr sz="1600"/>
            </a:lvl5pPr>
            <a:lvl6pPr>
              <a:defRPr sz="2133"/>
            </a:lvl6pPr>
            <a:lvl7pPr>
              <a:defRPr sz="2133"/>
            </a:lvl7pPr>
            <a:lvl8pPr>
              <a:defRPr sz="2133"/>
            </a:lvl8pPr>
            <a:lvl9pPr>
              <a:defRPr sz="2133"/>
            </a:lvl9pPr>
          </a:lstStyle>
          <a:p>
            <a:pPr lvl="0"/>
            <a:r>
              <a:rPr lang="de-AT" dirty="0"/>
              <a:t>Mastertextformat bearbeiten</a:t>
            </a:r>
          </a:p>
          <a:p>
            <a:pPr lvl="1"/>
            <a:r>
              <a:rPr lang="de-AT" dirty="0"/>
              <a:t>Zweite Ebene</a:t>
            </a:r>
          </a:p>
          <a:p>
            <a:pPr lvl="2"/>
            <a:r>
              <a:rPr lang="de-AT" dirty="0"/>
              <a:t>Dritte Ebene</a:t>
            </a:r>
          </a:p>
          <a:p>
            <a:pPr lvl="3"/>
            <a:r>
              <a:rPr lang="de-AT" dirty="0"/>
              <a:t>Vierte Ebene</a:t>
            </a:r>
          </a:p>
          <a:p>
            <a:pPr lvl="4"/>
            <a:r>
              <a:rPr lang="de-AT" dirty="0"/>
              <a:t>Fünfte Ebene</a:t>
            </a:r>
            <a:endParaRPr lang="de-DE" dirty="0"/>
          </a:p>
        </p:txBody>
      </p:sp>
      <p:sp>
        <p:nvSpPr>
          <p:cNvPr id="10" name="Textplatzhalter 2"/>
          <p:cNvSpPr>
            <a:spLocks noGrp="1"/>
          </p:cNvSpPr>
          <p:nvPr>
            <p:ph type="body" idx="10" hasCustomPrompt="1"/>
          </p:nvPr>
        </p:nvSpPr>
        <p:spPr>
          <a:xfrm>
            <a:off x="4799012" y="994695"/>
            <a:ext cx="4132702" cy="639763"/>
          </a:xfrm>
          <a:prstGeom prst="rect">
            <a:avLst/>
          </a:prstGeom>
        </p:spPr>
        <p:txBody>
          <a:bodyPr anchor="b"/>
          <a:lstStyle>
            <a:lvl1pPr marL="0" indent="0">
              <a:buNone/>
              <a:defRPr sz="2667" b="0" i="0">
                <a:latin typeface="Helvetica Neue LT Std 65 Medium" charset="0"/>
                <a:ea typeface="Helvetica Neue LT Std 65 Medium" charset="0"/>
                <a:cs typeface="Helvetica Neue LT Std 65 Medium" charset="0"/>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de-AT" dirty="0"/>
              <a:t>Mastertext bearbeiten</a:t>
            </a:r>
          </a:p>
        </p:txBody>
      </p:sp>
      <p:sp>
        <p:nvSpPr>
          <p:cNvPr id="15" name="Inhaltsplatzhalter 3"/>
          <p:cNvSpPr>
            <a:spLocks noGrp="1"/>
          </p:cNvSpPr>
          <p:nvPr>
            <p:ph sz="half" idx="11"/>
          </p:nvPr>
        </p:nvSpPr>
        <p:spPr>
          <a:xfrm>
            <a:off x="4799013" y="1634452"/>
            <a:ext cx="4134215" cy="4224613"/>
          </a:xfrm>
          <a:prstGeom prst="rect">
            <a:avLst/>
          </a:prstGeom>
        </p:spPr>
        <p:txBody>
          <a:bodyPr/>
          <a:lstStyle>
            <a:lvl1pPr>
              <a:defRPr sz="2667"/>
            </a:lvl1pPr>
            <a:lvl2pPr>
              <a:defRPr sz="2400"/>
            </a:lvl2pPr>
            <a:lvl3pPr>
              <a:defRPr sz="2133"/>
            </a:lvl3pPr>
            <a:lvl4pPr>
              <a:defRPr sz="2133"/>
            </a:lvl4pPr>
            <a:lvl5pPr>
              <a:defRPr sz="1600"/>
            </a:lvl5pPr>
            <a:lvl6pPr>
              <a:defRPr sz="2133"/>
            </a:lvl6pPr>
            <a:lvl7pPr>
              <a:defRPr sz="2133"/>
            </a:lvl7pPr>
            <a:lvl8pPr>
              <a:defRPr sz="2133"/>
            </a:lvl8pPr>
            <a:lvl9pPr>
              <a:defRPr sz="2133"/>
            </a:lvl9pPr>
          </a:lstStyle>
          <a:p>
            <a:pPr lvl="0"/>
            <a:r>
              <a:rPr lang="de-AT" dirty="0"/>
              <a:t>Mastertextformat bearbeiten</a:t>
            </a:r>
          </a:p>
          <a:p>
            <a:pPr lvl="1"/>
            <a:r>
              <a:rPr lang="de-AT" dirty="0"/>
              <a:t>Zweite Ebene</a:t>
            </a:r>
          </a:p>
          <a:p>
            <a:pPr lvl="2"/>
            <a:r>
              <a:rPr lang="de-AT" dirty="0"/>
              <a:t>Dritte Ebene</a:t>
            </a:r>
          </a:p>
          <a:p>
            <a:pPr lvl="3"/>
            <a:r>
              <a:rPr lang="de-AT" dirty="0"/>
              <a:t>Vierte Ebene</a:t>
            </a:r>
          </a:p>
          <a:p>
            <a:pPr lvl="4"/>
            <a:r>
              <a:rPr lang="de-AT" dirty="0"/>
              <a:t>Fünfte Ebene</a:t>
            </a:r>
            <a:endParaRPr lang="de-DE" dirty="0"/>
          </a:p>
        </p:txBody>
      </p:sp>
      <p:sp>
        <p:nvSpPr>
          <p:cNvPr id="26" name="Rectangle 2"/>
          <p:cNvSpPr>
            <a:spLocks noGrp="1" noChangeArrowheads="1"/>
          </p:cNvSpPr>
          <p:nvPr>
            <p:ph type="title" hasCustomPrompt="1"/>
          </p:nvPr>
        </p:nvSpPr>
        <p:spPr bwMode="auto">
          <a:xfrm>
            <a:off x="247014" y="234396"/>
            <a:ext cx="8646168" cy="525899"/>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a:bodyPr>
          <a:lstStyle/>
          <a:p>
            <a:pPr lvl="0"/>
            <a:r>
              <a:rPr lang="de-AT" dirty="0"/>
              <a:t>Titelmaster durch Klicken bearbeiten</a:t>
            </a:r>
          </a:p>
        </p:txBody>
      </p:sp>
      <p:pic>
        <p:nvPicPr>
          <p:cNvPr id="14" name="Bild 6">
            <a:extLst>
              <a:ext uri="{FF2B5EF4-FFF2-40B4-BE49-F238E27FC236}">
                <a16:creationId xmlns:a16="http://schemas.microsoft.com/office/drawing/2014/main" id="{C2219FC2-DE51-9B44-A485-4E798420EB0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145042" y="6339301"/>
            <a:ext cx="786677" cy="317952"/>
          </a:xfrm>
          <a:prstGeom prst="rect">
            <a:avLst/>
          </a:prstGeom>
        </p:spPr>
      </p:pic>
      <p:sp>
        <p:nvSpPr>
          <p:cNvPr id="16" name="Foliennummernplatzhalter 1">
            <a:extLst>
              <a:ext uri="{FF2B5EF4-FFF2-40B4-BE49-F238E27FC236}">
                <a16:creationId xmlns:a16="http://schemas.microsoft.com/office/drawing/2014/main" id="{EC5F583F-5356-FA4C-8384-E72AC70C97E5}"/>
              </a:ext>
            </a:extLst>
          </p:cNvPr>
          <p:cNvSpPr txBox="1">
            <a:spLocks/>
          </p:cNvSpPr>
          <p:nvPr userDrawn="1"/>
        </p:nvSpPr>
        <p:spPr>
          <a:xfrm>
            <a:off x="250566" y="6548551"/>
            <a:ext cx="2133600" cy="115219"/>
          </a:xfrm>
          <a:prstGeom prst="rect">
            <a:avLst/>
          </a:prstGeom>
        </p:spPr>
        <p:txBody>
          <a:bodyPr vert="horz" lIns="90000" tIns="61200" rIns="90000" bIns="60960" rtlCol="0" anchor="ctr"/>
          <a:lstStyle>
            <a:defPPr>
              <a:defRPr lang="de-DE"/>
            </a:defPPr>
            <a:lvl1pPr marL="0" algn="l" defTabSz="457200" rtl="0" eaLnBrk="1" latinLnBrk="0" hangingPunct="1">
              <a:defRPr sz="700" b="0" i="0" kern="1200">
                <a:solidFill>
                  <a:schemeClr val="tx1"/>
                </a:solidFill>
                <a:latin typeface="HelveticaNeueLT Std Lt"/>
                <a:ea typeface="+mn-ea"/>
                <a:cs typeface="HelveticaNeueLT Std L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FE09C76-C805-B647-A9A4-3D7314AB3327}" type="slidenum">
              <a:rPr lang="de-DE" sz="933" smtClean="0"/>
              <a:pPr/>
              <a:t>‹Nr.›</a:t>
            </a:fld>
            <a:endParaRPr lang="de-DE" sz="933" dirty="0"/>
          </a:p>
        </p:txBody>
      </p:sp>
      <p:sp>
        <p:nvSpPr>
          <p:cNvPr id="22" name="Inhaltsplatzhalter 3">
            <a:extLst>
              <a:ext uri="{FF2B5EF4-FFF2-40B4-BE49-F238E27FC236}">
                <a16:creationId xmlns:a16="http://schemas.microsoft.com/office/drawing/2014/main" id="{18AE8BF2-D130-0148-B8DA-AFB7CA48C0CF}"/>
              </a:ext>
            </a:extLst>
          </p:cNvPr>
          <p:cNvSpPr>
            <a:spLocks noGrp="1"/>
          </p:cNvSpPr>
          <p:nvPr>
            <p:ph sz="quarter" idx="12" hasCustomPrompt="1"/>
          </p:nvPr>
        </p:nvSpPr>
        <p:spPr>
          <a:xfrm>
            <a:off x="245903" y="6320781"/>
            <a:ext cx="7102199" cy="213783"/>
          </a:xfrm>
        </p:spPr>
        <p:txBody>
          <a:bodyPr>
            <a:noAutofit/>
          </a:bodyPr>
          <a:lstStyle>
            <a:lvl1pPr marL="0" marR="0" indent="0" algn="l" defTabSz="609585" rtl="0" eaLnBrk="1" fontAlgn="auto" latinLnBrk="0" hangingPunct="1">
              <a:lnSpc>
                <a:spcPct val="100000"/>
              </a:lnSpc>
              <a:spcBef>
                <a:spcPts val="1333"/>
              </a:spcBef>
              <a:spcAft>
                <a:spcPts val="0"/>
              </a:spcAft>
              <a:buClrTx/>
              <a:buSzPct val="90000"/>
              <a:buFontTx/>
              <a:buNone/>
              <a:tabLst/>
              <a:defRPr sz="933" baseline="0">
                <a:latin typeface="HelveticaNeueLT Std Lt" pitchFamily="34" charset="0"/>
              </a:defRPr>
            </a:lvl1pPr>
          </a:lstStyle>
          <a:p>
            <a:pPr marL="0" marR="0" lvl="0" indent="0" algn="l" defTabSz="609585" rtl="0" eaLnBrk="1" fontAlgn="auto" latinLnBrk="0" hangingPunct="1">
              <a:lnSpc>
                <a:spcPct val="100000"/>
              </a:lnSpc>
              <a:spcBef>
                <a:spcPts val="1333"/>
              </a:spcBef>
              <a:spcAft>
                <a:spcPts val="0"/>
              </a:spcAft>
              <a:buClrTx/>
              <a:buSzPct val="90000"/>
              <a:buFontTx/>
              <a:buNone/>
              <a:tabLst/>
              <a:defRPr/>
            </a:pPr>
            <a:r>
              <a:rPr lang="de-DE" dirty="0" smtClean="0"/>
              <a:t>Thomas Kiefer, Methodenworkshop 2019, WS4: </a:t>
            </a:r>
            <a:r>
              <a:rPr lang="de-DE" dirty="0" err="1" smtClean="0"/>
              <a:t>Advanced</a:t>
            </a:r>
            <a:r>
              <a:rPr lang="de-DE" dirty="0" smtClean="0"/>
              <a:t> R, 28. März 2019</a:t>
            </a:r>
          </a:p>
        </p:txBody>
      </p:sp>
    </p:spTree>
    <p:extLst>
      <p:ext uri="{BB962C8B-B14F-4D97-AF65-F5344CB8AC3E}">
        <p14:creationId xmlns:p14="http://schemas.microsoft.com/office/powerpoint/2010/main" val="41138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FIE_Vergleich 2">
    <p:spTree>
      <p:nvGrpSpPr>
        <p:cNvPr id="1" name=""/>
        <p:cNvGrpSpPr/>
        <p:nvPr/>
      </p:nvGrpSpPr>
      <p:grpSpPr>
        <a:xfrm>
          <a:off x="0" y="0"/>
          <a:ext cx="0" cy="0"/>
          <a:chOff x="0" y="0"/>
          <a:chExt cx="0" cy="0"/>
        </a:xfrm>
      </p:grpSpPr>
      <p:pic>
        <p:nvPicPr>
          <p:cNvPr id="19" name="Bild 1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894832"/>
            <a:ext cx="9144000" cy="963168"/>
          </a:xfrm>
          <a:prstGeom prst="rect">
            <a:avLst/>
          </a:prstGeom>
        </p:spPr>
      </p:pic>
      <p:pic>
        <p:nvPicPr>
          <p:cNvPr id="30" name="Bild 29"/>
          <p:cNvPicPr>
            <a:picLocks noChangeAspect="1"/>
          </p:cNvPicPr>
          <p:nvPr userDrawn="1"/>
        </p:nvPicPr>
        <p:blipFill rotWithShape="1">
          <a:blip r:embed="rId3">
            <a:duotone>
              <a:prstClr val="black"/>
              <a:schemeClr val="bg1">
                <a:lumMod val="95000"/>
                <a:tint val="45000"/>
                <a:satMod val="400000"/>
              </a:schemeClr>
            </a:duotone>
            <a:extLst>
              <a:ext uri="{28A0092B-C50C-407E-A947-70E740481C1C}">
                <a14:useLocalDpi xmlns:a14="http://schemas.microsoft.com/office/drawing/2010/main" val="0"/>
              </a:ext>
            </a:extLst>
          </a:blip>
          <a:srcRect r="51599"/>
          <a:stretch/>
        </p:blipFill>
        <p:spPr>
          <a:xfrm>
            <a:off x="5824151" y="3051218"/>
            <a:ext cx="3319850" cy="1664404"/>
          </a:xfrm>
          <a:prstGeom prst="rect">
            <a:avLst/>
          </a:prstGeom>
        </p:spPr>
      </p:pic>
      <p:sp>
        <p:nvSpPr>
          <p:cNvPr id="3" name="Textplatzhalter 2"/>
          <p:cNvSpPr>
            <a:spLocks noGrp="1"/>
          </p:cNvSpPr>
          <p:nvPr>
            <p:ph type="body" idx="1" hasCustomPrompt="1"/>
          </p:nvPr>
        </p:nvSpPr>
        <p:spPr>
          <a:xfrm>
            <a:off x="609600" y="994691"/>
            <a:ext cx="4040188" cy="639763"/>
          </a:xfrm>
          <a:prstGeom prst="rect">
            <a:avLst/>
          </a:prstGeom>
        </p:spPr>
        <p:txBody>
          <a:bodyPr anchor="b"/>
          <a:lstStyle>
            <a:lvl1pPr marL="0" indent="0">
              <a:buNone/>
              <a:defRPr sz="2667" b="0" i="0">
                <a:latin typeface="Helvetica Neue LT Std 65 Medium" charset="0"/>
                <a:ea typeface="Helvetica Neue LT Std 65 Medium" charset="0"/>
                <a:cs typeface="Helvetica Neue LT Std 65 Medium" charset="0"/>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de-AT" dirty="0"/>
              <a:t>Mastertext bearbeiten</a:t>
            </a:r>
          </a:p>
        </p:txBody>
      </p:sp>
      <p:sp>
        <p:nvSpPr>
          <p:cNvPr id="4" name="Inhaltsplatzhalter 3"/>
          <p:cNvSpPr>
            <a:spLocks noGrp="1"/>
          </p:cNvSpPr>
          <p:nvPr>
            <p:ph sz="half" idx="2"/>
          </p:nvPr>
        </p:nvSpPr>
        <p:spPr>
          <a:xfrm>
            <a:off x="609600" y="1634452"/>
            <a:ext cx="4040188" cy="4224613"/>
          </a:xfrm>
          <a:prstGeom prst="rect">
            <a:avLst/>
          </a:prstGeom>
        </p:spPr>
        <p:txBody>
          <a:bodyPr/>
          <a:lstStyle>
            <a:lvl1pPr>
              <a:defRPr sz="2667"/>
            </a:lvl1pPr>
            <a:lvl2pPr>
              <a:defRPr sz="2400"/>
            </a:lvl2pPr>
            <a:lvl3pPr>
              <a:defRPr sz="2133"/>
            </a:lvl3pPr>
            <a:lvl4pPr>
              <a:defRPr sz="2133"/>
            </a:lvl4pPr>
            <a:lvl5pPr>
              <a:defRPr sz="1600"/>
            </a:lvl5pPr>
            <a:lvl6pPr>
              <a:defRPr sz="2133"/>
            </a:lvl6pPr>
            <a:lvl7pPr>
              <a:defRPr sz="2133"/>
            </a:lvl7pPr>
            <a:lvl8pPr>
              <a:defRPr sz="2133"/>
            </a:lvl8pPr>
            <a:lvl9pPr>
              <a:defRPr sz="2133"/>
            </a:lvl9pPr>
          </a:lstStyle>
          <a:p>
            <a:pPr lvl="0"/>
            <a:r>
              <a:rPr lang="de-AT" dirty="0"/>
              <a:t>Mastertextformat bearbeiten</a:t>
            </a:r>
          </a:p>
          <a:p>
            <a:pPr lvl="1"/>
            <a:r>
              <a:rPr lang="de-AT" dirty="0"/>
              <a:t>Zweite Ebene</a:t>
            </a:r>
          </a:p>
          <a:p>
            <a:pPr lvl="2"/>
            <a:r>
              <a:rPr lang="de-AT" dirty="0"/>
              <a:t>Dritte Ebene</a:t>
            </a:r>
          </a:p>
          <a:p>
            <a:pPr lvl="3"/>
            <a:r>
              <a:rPr lang="de-AT" dirty="0"/>
              <a:t>Vierte Ebene</a:t>
            </a:r>
          </a:p>
          <a:p>
            <a:pPr lvl="4"/>
            <a:r>
              <a:rPr lang="de-AT" dirty="0"/>
              <a:t>Fünfte Ebene</a:t>
            </a:r>
            <a:endParaRPr lang="de-DE" dirty="0"/>
          </a:p>
        </p:txBody>
      </p:sp>
      <p:sp>
        <p:nvSpPr>
          <p:cNvPr id="10" name="Textplatzhalter 2"/>
          <p:cNvSpPr>
            <a:spLocks noGrp="1"/>
          </p:cNvSpPr>
          <p:nvPr>
            <p:ph type="body" idx="10" hasCustomPrompt="1"/>
          </p:nvPr>
        </p:nvSpPr>
        <p:spPr>
          <a:xfrm>
            <a:off x="4799012" y="994695"/>
            <a:ext cx="4132702" cy="639763"/>
          </a:xfrm>
          <a:prstGeom prst="rect">
            <a:avLst/>
          </a:prstGeom>
        </p:spPr>
        <p:txBody>
          <a:bodyPr anchor="b"/>
          <a:lstStyle>
            <a:lvl1pPr marL="0" indent="0">
              <a:buNone/>
              <a:defRPr sz="2667" b="0" i="0">
                <a:latin typeface="Helvetica Neue LT Std 65 Medium" charset="0"/>
                <a:ea typeface="Helvetica Neue LT Std 65 Medium" charset="0"/>
                <a:cs typeface="Helvetica Neue LT Std 65 Medium" charset="0"/>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de-AT" dirty="0"/>
              <a:t>Mastertextbearbeiten</a:t>
            </a:r>
          </a:p>
        </p:txBody>
      </p:sp>
      <p:sp>
        <p:nvSpPr>
          <p:cNvPr id="15" name="Inhaltsplatzhalter 3"/>
          <p:cNvSpPr>
            <a:spLocks noGrp="1"/>
          </p:cNvSpPr>
          <p:nvPr>
            <p:ph sz="half" idx="11"/>
          </p:nvPr>
        </p:nvSpPr>
        <p:spPr>
          <a:xfrm>
            <a:off x="4799013" y="1634452"/>
            <a:ext cx="4134215" cy="4224613"/>
          </a:xfrm>
          <a:prstGeom prst="rect">
            <a:avLst/>
          </a:prstGeom>
        </p:spPr>
        <p:txBody>
          <a:bodyPr/>
          <a:lstStyle>
            <a:lvl1pPr>
              <a:defRPr sz="2667"/>
            </a:lvl1pPr>
            <a:lvl2pPr>
              <a:defRPr sz="2400"/>
            </a:lvl2pPr>
            <a:lvl3pPr>
              <a:defRPr sz="2133"/>
            </a:lvl3pPr>
            <a:lvl4pPr>
              <a:defRPr sz="2133"/>
            </a:lvl4pPr>
            <a:lvl5pPr>
              <a:defRPr sz="1600"/>
            </a:lvl5pPr>
            <a:lvl6pPr>
              <a:defRPr sz="2133"/>
            </a:lvl6pPr>
            <a:lvl7pPr>
              <a:defRPr sz="2133"/>
            </a:lvl7pPr>
            <a:lvl8pPr>
              <a:defRPr sz="2133"/>
            </a:lvl8pPr>
            <a:lvl9pPr>
              <a:defRPr sz="2133"/>
            </a:lvl9pPr>
          </a:lstStyle>
          <a:p>
            <a:pPr lvl="0"/>
            <a:r>
              <a:rPr lang="de-AT" dirty="0"/>
              <a:t>Mastertextformat bearbeiten</a:t>
            </a:r>
          </a:p>
          <a:p>
            <a:pPr lvl="1"/>
            <a:r>
              <a:rPr lang="de-AT" dirty="0"/>
              <a:t>Zweite Ebene</a:t>
            </a:r>
          </a:p>
          <a:p>
            <a:pPr lvl="2"/>
            <a:r>
              <a:rPr lang="de-AT" dirty="0"/>
              <a:t>Dritte Ebene</a:t>
            </a:r>
          </a:p>
          <a:p>
            <a:pPr lvl="3"/>
            <a:r>
              <a:rPr lang="de-AT" dirty="0"/>
              <a:t>Vierte Ebene</a:t>
            </a:r>
          </a:p>
          <a:p>
            <a:pPr lvl="4"/>
            <a:r>
              <a:rPr lang="de-AT" dirty="0"/>
              <a:t>Fünfte Ebene</a:t>
            </a:r>
            <a:endParaRPr lang="de-DE" dirty="0"/>
          </a:p>
        </p:txBody>
      </p:sp>
      <p:sp>
        <p:nvSpPr>
          <p:cNvPr id="26" name="Rectangle 2"/>
          <p:cNvSpPr>
            <a:spLocks noGrp="1" noChangeArrowheads="1"/>
          </p:cNvSpPr>
          <p:nvPr>
            <p:ph type="title" hasCustomPrompt="1"/>
          </p:nvPr>
        </p:nvSpPr>
        <p:spPr bwMode="auto">
          <a:xfrm>
            <a:off x="247014" y="234396"/>
            <a:ext cx="8646168" cy="525899"/>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a:bodyPr>
          <a:lstStyle/>
          <a:p>
            <a:pPr lvl="0"/>
            <a:r>
              <a:rPr lang="de-AT" dirty="0"/>
              <a:t>Titel durch Klicken bearbeiten</a:t>
            </a:r>
          </a:p>
        </p:txBody>
      </p:sp>
      <p:pic>
        <p:nvPicPr>
          <p:cNvPr id="13" name="Bild 6">
            <a:extLst>
              <a:ext uri="{FF2B5EF4-FFF2-40B4-BE49-F238E27FC236}">
                <a16:creationId xmlns:a16="http://schemas.microsoft.com/office/drawing/2014/main" id="{1612AD8A-E3F8-9741-AA46-370E5756079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145042" y="6339301"/>
            <a:ext cx="786677" cy="317952"/>
          </a:xfrm>
          <a:prstGeom prst="rect">
            <a:avLst/>
          </a:prstGeom>
        </p:spPr>
      </p:pic>
      <p:sp>
        <p:nvSpPr>
          <p:cNvPr id="18" name="Foliennummernplatzhalter 1">
            <a:extLst>
              <a:ext uri="{FF2B5EF4-FFF2-40B4-BE49-F238E27FC236}">
                <a16:creationId xmlns:a16="http://schemas.microsoft.com/office/drawing/2014/main" id="{2E12695A-0723-2D4B-B21C-0021E0C24B40}"/>
              </a:ext>
            </a:extLst>
          </p:cNvPr>
          <p:cNvSpPr txBox="1">
            <a:spLocks/>
          </p:cNvSpPr>
          <p:nvPr userDrawn="1"/>
        </p:nvSpPr>
        <p:spPr>
          <a:xfrm>
            <a:off x="733166" y="6548551"/>
            <a:ext cx="2133600" cy="115219"/>
          </a:xfrm>
          <a:prstGeom prst="rect">
            <a:avLst/>
          </a:prstGeom>
        </p:spPr>
        <p:txBody>
          <a:bodyPr vert="horz" lIns="90000" tIns="61200" rIns="90000" bIns="60960" rtlCol="0" anchor="ctr"/>
          <a:lstStyle>
            <a:defPPr>
              <a:defRPr lang="de-DE"/>
            </a:defPPr>
            <a:lvl1pPr marL="0" algn="l" defTabSz="457200" rtl="0" eaLnBrk="1" latinLnBrk="0" hangingPunct="1">
              <a:defRPr sz="700" b="0" i="0" kern="1200">
                <a:solidFill>
                  <a:schemeClr val="tx1"/>
                </a:solidFill>
                <a:latin typeface="HelveticaNeueLT Std Lt"/>
                <a:ea typeface="+mn-ea"/>
                <a:cs typeface="HelveticaNeueLT Std L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de-DE" sz="933" dirty="0"/>
          </a:p>
        </p:txBody>
      </p:sp>
      <p:sp>
        <p:nvSpPr>
          <p:cNvPr id="16" name="Foliennummernplatzhalter 1">
            <a:extLst>
              <a:ext uri="{FF2B5EF4-FFF2-40B4-BE49-F238E27FC236}">
                <a16:creationId xmlns:a16="http://schemas.microsoft.com/office/drawing/2014/main" id="{4FA2F8AD-4A62-9045-B744-8018849E42A3}"/>
              </a:ext>
            </a:extLst>
          </p:cNvPr>
          <p:cNvSpPr txBox="1">
            <a:spLocks/>
          </p:cNvSpPr>
          <p:nvPr userDrawn="1"/>
        </p:nvSpPr>
        <p:spPr>
          <a:xfrm>
            <a:off x="250566" y="6548551"/>
            <a:ext cx="2133600" cy="115219"/>
          </a:xfrm>
          <a:prstGeom prst="rect">
            <a:avLst/>
          </a:prstGeom>
        </p:spPr>
        <p:txBody>
          <a:bodyPr vert="horz" lIns="90000" tIns="61200" rIns="90000" bIns="60960" rtlCol="0" anchor="ctr"/>
          <a:lstStyle>
            <a:defPPr>
              <a:defRPr lang="de-DE"/>
            </a:defPPr>
            <a:lvl1pPr marL="0" algn="l" defTabSz="457200" rtl="0" eaLnBrk="1" latinLnBrk="0" hangingPunct="1">
              <a:defRPr sz="700" b="0" i="0" kern="1200">
                <a:solidFill>
                  <a:schemeClr val="tx1"/>
                </a:solidFill>
                <a:latin typeface="HelveticaNeueLT Std Lt"/>
                <a:ea typeface="+mn-ea"/>
                <a:cs typeface="HelveticaNeueLT Std L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FE09C76-C805-B647-A9A4-3D7314AB3327}" type="slidenum">
              <a:rPr lang="de-DE" sz="933" smtClean="0"/>
              <a:pPr/>
              <a:t>‹Nr.›</a:t>
            </a:fld>
            <a:endParaRPr lang="de-DE" sz="933" dirty="0"/>
          </a:p>
        </p:txBody>
      </p:sp>
      <p:sp>
        <p:nvSpPr>
          <p:cNvPr id="20" name="Inhaltsplatzhalter 3">
            <a:extLst>
              <a:ext uri="{FF2B5EF4-FFF2-40B4-BE49-F238E27FC236}">
                <a16:creationId xmlns:a16="http://schemas.microsoft.com/office/drawing/2014/main" id="{E3467241-5026-444A-9B44-BF6E710E552B}"/>
              </a:ext>
            </a:extLst>
          </p:cNvPr>
          <p:cNvSpPr>
            <a:spLocks noGrp="1"/>
          </p:cNvSpPr>
          <p:nvPr>
            <p:ph sz="quarter" idx="12" hasCustomPrompt="1"/>
          </p:nvPr>
        </p:nvSpPr>
        <p:spPr>
          <a:xfrm>
            <a:off x="245903" y="6320781"/>
            <a:ext cx="7102199" cy="213783"/>
          </a:xfrm>
        </p:spPr>
        <p:txBody>
          <a:bodyPr>
            <a:noAutofit/>
          </a:bodyPr>
          <a:lstStyle>
            <a:lvl1pPr marL="0" marR="0" indent="0" algn="l" defTabSz="609585" rtl="0" eaLnBrk="1" fontAlgn="auto" latinLnBrk="0" hangingPunct="1">
              <a:lnSpc>
                <a:spcPct val="100000"/>
              </a:lnSpc>
              <a:spcBef>
                <a:spcPts val="1333"/>
              </a:spcBef>
              <a:spcAft>
                <a:spcPts val="0"/>
              </a:spcAft>
              <a:buClrTx/>
              <a:buSzPct val="90000"/>
              <a:buFontTx/>
              <a:buNone/>
              <a:tabLst/>
              <a:defRPr sz="933" baseline="0">
                <a:latin typeface="HelveticaNeueLT Std Lt" pitchFamily="34" charset="0"/>
              </a:defRPr>
            </a:lvl1pPr>
          </a:lstStyle>
          <a:p>
            <a:pPr marL="0" marR="0" lvl="0" indent="0" algn="l" defTabSz="609585" rtl="0" eaLnBrk="1" fontAlgn="auto" latinLnBrk="0" hangingPunct="1">
              <a:lnSpc>
                <a:spcPct val="100000"/>
              </a:lnSpc>
              <a:spcBef>
                <a:spcPts val="1333"/>
              </a:spcBef>
              <a:spcAft>
                <a:spcPts val="0"/>
              </a:spcAft>
              <a:buClrTx/>
              <a:buSzPct val="90000"/>
              <a:buFontTx/>
              <a:buNone/>
              <a:tabLst/>
              <a:defRPr/>
            </a:pPr>
            <a:r>
              <a:rPr lang="de-DE" dirty="0" smtClean="0"/>
              <a:t>Thomas Kiefer, Methodenworkshop 2019, WS4: </a:t>
            </a:r>
            <a:r>
              <a:rPr lang="de-DE" dirty="0" err="1" smtClean="0"/>
              <a:t>Advanced</a:t>
            </a:r>
            <a:r>
              <a:rPr lang="de-DE" dirty="0" smtClean="0"/>
              <a:t> R, 28. März 2019</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3" name="Rectangle 2"/>
          <p:cNvSpPr>
            <a:spLocks noGrp="1" noChangeArrowheads="1"/>
          </p:cNvSpPr>
          <p:nvPr>
            <p:ph type="title"/>
          </p:nvPr>
        </p:nvSpPr>
        <p:spPr bwMode="auto">
          <a:xfrm>
            <a:off x="247014" y="234396"/>
            <a:ext cx="8646168" cy="525899"/>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a:bodyPr>
          <a:lstStyle/>
          <a:p>
            <a:pPr lvl="0"/>
            <a:r>
              <a:rPr lang="de-AT" dirty="0"/>
              <a:t>Titelmaster durch Klicken bearbeiten</a:t>
            </a:r>
          </a:p>
        </p:txBody>
      </p:sp>
      <p:sp>
        <p:nvSpPr>
          <p:cNvPr id="24" name="Rectangle 22"/>
          <p:cNvSpPr>
            <a:spLocks noGrp="1" noChangeArrowheads="1"/>
          </p:cNvSpPr>
          <p:nvPr>
            <p:ph type="body" idx="1"/>
          </p:nvPr>
        </p:nvSpPr>
        <p:spPr bwMode="auto">
          <a:xfrm>
            <a:off x="675504" y="994691"/>
            <a:ext cx="8217679" cy="498008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lvl="0"/>
            <a:r>
              <a:rPr lang="de-AT" dirty="0"/>
              <a:t>Textmasterformate durch Klicken bearbeiten</a:t>
            </a:r>
          </a:p>
          <a:p>
            <a:pPr lvl="1"/>
            <a:r>
              <a:rPr lang="de-AT" dirty="0"/>
              <a:t>Zweite Ebene</a:t>
            </a:r>
          </a:p>
          <a:p>
            <a:pPr lvl="2"/>
            <a:r>
              <a:rPr lang="de-AT" dirty="0"/>
              <a:t>Dritte Ebene</a:t>
            </a:r>
          </a:p>
          <a:p>
            <a:pPr lvl="3"/>
            <a:r>
              <a:rPr lang="de-AT" dirty="0"/>
              <a:t>Vierte Ebene</a:t>
            </a:r>
          </a:p>
          <a:p>
            <a:pPr lvl="4"/>
            <a:r>
              <a:rPr lang="de-AT" dirty="0"/>
              <a:t>Fünfte Ebene</a:t>
            </a:r>
          </a:p>
        </p:txBody>
      </p:sp>
    </p:spTree>
    <p:extLst>
      <p:ext uri="{BB962C8B-B14F-4D97-AF65-F5344CB8AC3E}">
        <p14:creationId xmlns:p14="http://schemas.microsoft.com/office/powerpoint/2010/main" val="3169584375"/>
      </p:ext>
    </p:extLst>
  </p:cSld>
  <p:clrMap bg1="lt1" tx1="dk1" bg2="lt2" tx2="dk2" accent1="accent1" accent2="accent2" accent3="accent3" accent4="accent4" accent5="accent5" accent6="accent6" hlink="hlink" folHlink="folHlink"/>
  <p:sldLayoutIdLst>
    <p:sldLayoutId id="2147483816" r:id="rId1"/>
    <p:sldLayoutId id="2147483823" r:id="rId2"/>
    <p:sldLayoutId id="2147483824" r:id="rId3"/>
    <p:sldLayoutId id="2147483815" r:id="rId4"/>
    <p:sldLayoutId id="2147483817" r:id="rId5"/>
    <p:sldLayoutId id="2147483810" r:id="rId6"/>
    <p:sldLayoutId id="2147483821" r:id="rId7"/>
    <p:sldLayoutId id="2147483673" r:id="rId8"/>
    <p:sldLayoutId id="2147483822" r:id="rId9"/>
    <p:sldLayoutId id="2147483818" r:id="rId10"/>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hf sldNum="0" hdr="0" dt="0"/>
  <p:txStyles>
    <p:titleStyle>
      <a:lvl1pPr algn="l" defTabSz="609585" rtl="0" eaLnBrk="1" latinLnBrk="0" hangingPunct="1">
        <a:spcBef>
          <a:spcPct val="0"/>
        </a:spcBef>
        <a:buNone/>
        <a:defRPr sz="3467" b="1" i="0" kern="1200">
          <a:solidFill>
            <a:schemeClr val="tx1"/>
          </a:solidFill>
          <a:latin typeface="Helvetica Neue LT Std 75" charset="0"/>
          <a:ea typeface="Helvetica Neue LT Std 75" charset="0"/>
          <a:cs typeface="Helvetica Neue LT Std 75" charset="0"/>
        </a:defRPr>
      </a:lvl1pPr>
    </p:titleStyle>
    <p:bodyStyle>
      <a:lvl1pPr marL="457189" indent="-457189" algn="l" defTabSz="609585" rtl="0" eaLnBrk="1" latinLnBrk="0" hangingPunct="1">
        <a:spcBef>
          <a:spcPts val="1333"/>
        </a:spcBef>
        <a:spcAft>
          <a:spcPts val="0"/>
        </a:spcAft>
        <a:buSzPct val="90000"/>
        <a:buFontTx/>
        <a:buBlip>
          <a:blip r:embed="rId12"/>
        </a:buBlip>
        <a:defRPr sz="2667" b="0" i="0" kern="1200">
          <a:solidFill>
            <a:schemeClr val="tx1"/>
          </a:solidFill>
          <a:latin typeface="HelveticaNeueLT Std Lt"/>
          <a:ea typeface="+mn-ea"/>
          <a:cs typeface="HelveticaNeueLT Std Lt"/>
        </a:defRPr>
      </a:lvl1pPr>
      <a:lvl2pPr marL="990575" indent="-380990" algn="l" defTabSz="609585" rtl="0" eaLnBrk="1" latinLnBrk="0" hangingPunct="1">
        <a:spcBef>
          <a:spcPct val="20000"/>
        </a:spcBef>
        <a:spcAft>
          <a:spcPts val="400"/>
        </a:spcAft>
        <a:buSzPct val="90000"/>
        <a:buFontTx/>
        <a:buBlip>
          <a:blip r:embed="rId12"/>
        </a:buBlip>
        <a:defRPr sz="2400" b="0" i="0" kern="1200">
          <a:solidFill>
            <a:schemeClr val="tx1"/>
          </a:solidFill>
          <a:latin typeface="HelveticaNeueLT Std Lt"/>
          <a:ea typeface="+mn-ea"/>
          <a:cs typeface="HelveticaNeueLT Std Lt"/>
        </a:defRPr>
      </a:lvl2pPr>
      <a:lvl3pPr marL="1523962" indent="-304792" algn="l" defTabSz="609585" rtl="0" eaLnBrk="1" latinLnBrk="0" hangingPunct="1">
        <a:spcBef>
          <a:spcPct val="20000"/>
        </a:spcBef>
        <a:spcAft>
          <a:spcPts val="400"/>
        </a:spcAft>
        <a:buSzPct val="90000"/>
        <a:buFontTx/>
        <a:buBlip>
          <a:blip r:embed="rId12"/>
        </a:buBlip>
        <a:defRPr sz="2133" b="0" i="0" kern="1200">
          <a:solidFill>
            <a:schemeClr val="tx1"/>
          </a:solidFill>
          <a:latin typeface="HelveticaNeueLT Std Lt"/>
          <a:ea typeface="+mn-ea"/>
          <a:cs typeface="HelveticaNeueLT Std Lt"/>
        </a:defRPr>
      </a:lvl3pPr>
      <a:lvl4pPr marL="2133547" indent="-304792" algn="l" defTabSz="609585" rtl="0" eaLnBrk="1" latinLnBrk="0" hangingPunct="1">
        <a:spcBef>
          <a:spcPct val="20000"/>
        </a:spcBef>
        <a:spcAft>
          <a:spcPts val="400"/>
        </a:spcAft>
        <a:buSzPct val="90000"/>
        <a:buFontTx/>
        <a:buBlip>
          <a:blip r:embed="rId12"/>
        </a:buBlip>
        <a:defRPr sz="1867" b="0" i="0" kern="1200">
          <a:solidFill>
            <a:schemeClr val="tx1"/>
          </a:solidFill>
          <a:latin typeface="HelveticaNeueLT Std Lt"/>
          <a:ea typeface="+mn-ea"/>
          <a:cs typeface="HelveticaNeueLT Std Lt"/>
        </a:defRPr>
      </a:lvl4pPr>
      <a:lvl5pPr marL="2743131" indent="-304792" algn="l" defTabSz="609585" rtl="0" eaLnBrk="1" latinLnBrk="0" hangingPunct="1">
        <a:spcBef>
          <a:spcPct val="20000"/>
        </a:spcBef>
        <a:spcAft>
          <a:spcPts val="400"/>
        </a:spcAft>
        <a:buSzPct val="90000"/>
        <a:buFontTx/>
        <a:buBlip>
          <a:blip r:embed="rId12"/>
        </a:buBlip>
        <a:defRPr sz="1600" b="0" i="0" kern="1200">
          <a:solidFill>
            <a:schemeClr val="tx1"/>
          </a:solidFill>
          <a:latin typeface="HelveticaNeueLT Std Lt"/>
          <a:ea typeface="+mn-ea"/>
          <a:cs typeface="HelveticaNeueLT Std Lt"/>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de-DE"/>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www.tidyverse.org/articles/2017/12/workflow-vs-script/"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hyperlink" Target="mailto:t.kiefer@bifie.at"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www.rstudio.com/products/rstudio/download/"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hyperlink" Target="https://cran.r-project.org/bin/windows/Rtools/"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hyperlink" Target="http://www.rcpp.org/" TargetMode="External"/><Relationship Id="rId3" Type="http://schemas.openxmlformats.org/officeDocument/2006/relationships/hyperlink" Target="http://adv-r.had.co.nz/" TargetMode="External"/><Relationship Id="rId7" Type="http://schemas.openxmlformats.org/officeDocument/2006/relationships/hyperlink" Target="http://www.burns-stat.com/pages/Tutor/R_inferno.pdf"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hyperlink" Target="https://rseek.org/" TargetMode="External"/><Relationship Id="rId5" Type="http://schemas.openxmlformats.org/officeDocument/2006/relationships/hyperlink" Target="https://cran.r-project.org/web/views/" TargetMode="External"/><Relationship Id="rId10" Type="http://schemas.openxmlformats.org/officeDocument/2006/relationships/hyperlink" Target="https://channel9.msdn.com/Events/useR-international-R-User-conferences/useR-International-R-User-2017-Conference/Introduction-to-parallel-computing-with-R" TargetMode="External"/><Relationship Id="rId4" Type="http://schemas.openxmlformats.org/officeDocument/2006/relationships/hyperlink" Target="https://stackoverflow.com/questions/tagged/r" TargetMode="External"/><Relationship Id="rId9" Type="http://schemas.openxmlformats.org/officeDocument/2006/relationships/hyperlink" Target="https://csgillespie.github.io/efficientR"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cran.r-project.org/doc/manuals/r-release/R-exts.html" TargetMode="External"/><Relationship Id="rId7" Type="http://schemas.openxmlformats.org/officeDocument/2006/relationships/hyperlink" Target="https://yihui.name/knitr/options/#chunk_options" TargetMode="Externa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hyperlink" Target="https://bookdown.org/" TargetMode="External"/><Relationship Id="rId5" Type="http://schemas.openxmlformats.org/officeDocument/2006/relationships/hyperlink" Target="http://r-pkgs.had.co.nz/" TargetMode="External"/><Relationship Id="rId4" Type="http://schemas.openxmlformats.org/officeDocument/2006/relationships/hyperlink" Target="https://cran.r-project.org/doc/contrib/Leisch-CreatingPackages.pdf"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6AB605-2DC5-884F-9DDC-71DC060CACB9}"/>
              </a:ext>
            </a:extLst>
          </p:cNvPr>
          <p:cNvSpPr>
            <a:spLocks noGrp="1"/>
          </p:cNvSpPr>
          <p:nvPr>
            <p:ph type="title"/>
          </p:nvPr>
        </p:nvSpPr>
        <p:spPr/>
        <p:txBody>
          <a:bodyPr/>
          <a:lstStyle/>
          <a:p>
            <a:r>
              <a:rPr lang="de-DE" dirty="0" err="1" smtClean="0"/>
              <a:t>Advanced</a:t>
            </a:r>
            <a:r>
              <a:rPr lang="de-DE" dirty="0" smtClean="0"/>
              <a:t> R</a:t>
            </a:r>
            <a:endParaRPr lang="de-DE" dirty="0"/>
          </a:p>
        </p:txBody>
      </p:sp>
      <p:sp>
        <p:nvSpPr>
          <p:cNvPr id="3" name="Untertitel 2">
            <a:extLst>
              <a:ext uri="{FF2B5EF4-FFF2-40B4-BE49-F238E27FC236}">
                <a16:creationId xmlns:a16="http://schemas.microsoft.com/office/drawing/2014/main" id="{994008E1-548C-C74E-B729-D56F98D63262}"/>
              </a:ext>
            </a:extLst>
          </p:cNvPr>
          <p:cNvSpPr>
            <a:spLocks noGrp="1"/>
          </p:cNvSpPr>
          <p:nvPr>
            <p:ph type="subTitle" idx="1"/>
          </p:nvPr>
        </p:nvSpPr>
        <p:spPr/>
        <p:txBody>
          <a:bodyPr/>
          <a:lstStyle/>
          <a:p>
            <a:r>
              <a:rPr lang="de-DE" dirty="0"/>
              <a:t>Grundlagen, Performanz und Pakete</a:t>
            </a:r>
          </a:p>
        </p:txBody>
      </p:sp>
      <p:sp>
        <p:nvSpPr>
          <p:cNvPr id="4" name="Inhaltsplatzhalter 3">
            <a:extLst>
              <a:ext uri="{FF2B5EF4-FFF2-40B4-BE49-F238E27FC236}">
                <a16:creationId xmlns:a16="http://schemas.microsoft.com/office/drawing/2014/main" id="{A5AB407E-3BF8-304B-B689-9CFB73F19C46}"/>
              </a:ext>
            </a:extLst>
          </p:cNvPr>
          <p:cNvSpPr>
            <a:spLocks noGrp="1"/>
          </p:cNvSpPr>
          <p:nvPr>
            <p:ph sz="quarter" idx="10"/>
          </p:nvPr>
        </p:nvSpPr>
        <p:spPr/>
        <p:txBody>
          <a:bodyPr/>
          <a:lstStyle/>
          <a:p>
            <a:r>
              <a:rPr lang="de-DE" dirty="0" smtClean="0"/>
              <a:t>Thomas Kiefer, Methodenworkshop 2019, WS4: </a:t>
            </a:r>
            <a:r>
              <a:rPr lang="de-DE" dirty="0" err="1" smtClean="0"/>
              <a:t>Advanced</a:t>
            </a:r>
            <a:r>
              <a:rPr lang="de-DE" dirty="0"/>
              <a:t> </a:t>
            </a:r>
            <a:r>
              <a:rPr lang="de-DE" dirty="0" smtClean="0"/>
              <a:t>R, 28. März 2019</a:t>
            </a:r>
            <a:endParaRPr lang="de-DE" dirty="0"/>
          </a:p>
        </p:txBody>
      </p:sp>
    </p:spTree>
    <p:extLst>
      <p:ext uri="{BB962C8B-B14F-4D97-AF65-F5344CB8AC3E}">
        <p14:creationId xmlns:p14="http://schemas.microsoft.com/office/powerpoint/2010/main" val="2032988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normAutofit fontScale="90000"/>
          </a:bodyPr>
          <a:lstStyle/>
          <a:p>
            <a:r>
              <a:rPr lang="de-AT" dirty="0" smtClean="0"/>
              <a:t>Datenformat, 2d/</a:t>
            </a:r>
            <a:r>
              <a:rPr lang="de-AT" dirty="0" err="1" smtClean="0"/>
              <a:t>nd</a:t>
            </a:r>
            <a:endParaRPr lang="de-AT" dirty="0"/>
          </a:p>
        </p:txBody>
      </p:sp>
      <p:graphicFrame>
        <p:nvGraphicFramePr>
          <p:cNvPr id="12" name="Inhaltsplatzhalter 11"/>
          <p:cNvGraphicFramePr>
            <a:graphicFrameLocks noGrp="1"/>
          </p:cNvGraphicFramePr>
          <p:nvPr>
            <p:ph idx="1"/>
            <p:extLst>
              <p:ext uri="{D42A27DB-BD31-4B8C-83A1-F6EECF244321}">
                <p14:modId xmlns:p14="http://schemas.microsoft.com/office/powerpoint/2010/main" val="3063372846"/>
              </p:ext>
            </p:extLst>
          </p:nvPr>
        </p:nvGraphicFramePr>
        <p:xfrm>
          <a:off x="676275" y="995363"/>
          <a:ext cx="8216901" cy="5303520"/>
        </p:xfrm>
        <a:graphic>
          <a:graphicData uri="http://schemas.openxmlformats.org/drawingml/2006/table">
            <a:tbl>
              <a:tblPr firstRow="1" bandRow="1">
                <a:tableStyleId>{2D5ABB26-0587-4C30-8999-92F81FD0307C}</a:tableStyleId>
              </a:tblPr>
              <a:tblGrid>
                <a:gridCol w="1685925">
                  <a:extLst>
                    <a:ext uri="{9D8B030D-6E8A-4147-A177-3AD203B41FA5}">
                      <a16:colId xmlns:a16="http://schemas.microsoft.com/office/drawing/2014/main" val="1261040916"/>
                    </a:ext>
                  </a:extLst>
                </a:gridCol>
                <a:gridCol w="3208338">
                  <a:extLst>
                    <a:ext uri="{9D8B030D-6E8A-4147-A177-3AD203B41FA5}">
                      <a16:colId xmlns:a16="http://schemas.microsoft.com/office/drawing/2014/main" val="1192769388"/>
                    </a:ext>
                  </a:extLst>
                </a:gridCol>
                <a:gridCol w="3322638">
                  <a:extLst>
                    <a:ext uri="{9D8B030D-6E8A-4147-A177-3AD203B41FA5}">
                      <a16:colId xmlns:a16="http://schemas.microsoft.com/office/drawing/2014/main" val="893348034"/>
                    </a:ext>
                  </a:extLst>
                </a:gridCol>
              </a:tblGrid>
              <a:tr h="370840">
                <a:tc>
                  <a:txBody>
                    <a:bodyPr/>
                    <a:lstStyle/>
                    <a:p>
                      <a:endParaRPr lang="de-AT"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AT" dirty="0" smtClean="0"/>
                        <a:t>Matrix/Array</a:t>
                      </a:r>
                      <a:endParaRPr lang="de-AT"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AT" dirty="0" smtClean="0"/>
                        <a:t>Data </a:t>
                      </a:r>
                      <a:r>
                        <a:rPr lang="de-AT" dirty="0" err="1" smtClean="0"/>
                        <a:t>frame</a:t>
                      </a:r>
                      <a:endParaRPr lang="de-AT"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8578134"/>
                  </a:ext>
                </a:extLst>
              </a:tr>
              <a:tr h="370840">
                <a:tc>
                  <a:txBody>
                    <a:bodyPr/>
                    <a:lstStyle/>
                    <a:p>
                      <a:r>
                        <a:rPr lang="de-AT" dirty="0" smtClean="0"/>
                        <a:t>Erstellen</a:t>
                      </a:r>
                      <a:endParaRPr lang="de-AT" dirty="0"/>
                    </a:p>
                  </a:txBody>
                  <a:tcPr>
                    <a:lnT w="12700" cap="flat" cmpd="sng" algn="ctr">
                      <a:solidFill>
                        <a:schemeClr val="tx1"/>
                      </a:solidFill>
                      <a:prstDash val="solid"/>
                      <a:round/>
                      <a:headEnd type="none" w="med" len="med"/>
                      <a:tailEnd type="none" w="med" len="med"/>
                    </a:lnT>
                  </a:tcPr>
                </a:tc>
                <a:tc>
                  <a:txBody>
                    <a:bodyPr/>
                    <a:lstStyle/>
                    <a:p>
                      <a:r>
                        <a:rPr lang="de-AT" sz="2400" b="0" i="0" kern="1200" dirty="0" err="1" smtClean="0">
                          <a:solidFill>
                            <a:schemeClr val="accent1">
                              <a:lumMod val="75000"/>
                            </a:schemeClr>
                          </a:solidFill>
                          <a:latin typeface="Cambria Math" panose="02040503050406030204" pitchFamily="18" charset="0"/>
                          <a:ea typeface="Cambria Math" panose="02040503050406030204" pitchFamily="18" charset="0"/>
                          <a:cs typeface="HelveticaNeueLT Std Lt"/>
                        </a:rPr>
                        <a:t>matrix</a:t>
                      </a:r>
                      <a:r>
                        <a:rPr lang="de-AT" sz="2400" b="0" i="0" kern="1200" dirty="0" smtClean="0">
                          <a:solidFill>
                            <a:schemeClr val="accent1">
                              <a:lumMod val="75000"/>
                            </a:schemeClr>
                          </a:solidFill>
                          <a:latin typeface="Cambria Math" panose="02040503050406030204" pitchFamily="18" charset="0"/>
                          <a:ea typeface="Cambria Math" panose="02040503050406030204" pitchFamily="18" charset="0"/>
                          <a:cs typeface="HelveticaNeueLT Std Lt"/>
                        </a:rPr>
                        <a:t>(), </a:t>
                      </a:r>
                      <a:r>
                        <a:rPr lang="de-AT" sz="2400" b="0" i="0" kern="1200" dirty="0" err="1" smtClean="0">
                          <a:solidFill>
                            <a:schemeClr val="accent1">
                              <a:lumMod val="75000"/>
                            </a:schemeClr>
                          </a:solidFill>
                          <a:latin typeface="Cambria Math" panose="02040503050406030204" pitchFamily="18" charset="0"/>
                          <a:ea typeface="Cambria Math" panose="02040503050406030204" pitchFamily="18" charset="0"/>
                          <a:cs typeface="HelveticaNeueLT Std Lt"/>
                        </a:rPr>
                        <a:t>array</a:t>
                      </a:r>
                      <a:r>
                        <a:rPr lang="de-AT" sz="2400" b="0" i="0" kern="1200" dirty="0" smtClean="0">
                          <a:solidFill>
                            <a:schemeClr val="accent1">
                              <a:lumMod val="75000"/>
                            </a:schemeClr>
                          </a:solidFill>
                          <a:latin typeface="Cambria Math" panose="02040503050406030204" pitchFamily="18" charset="0"/>
                          <a:ea typeface="Cambria Math" panose="02040503050406030204" pitchFamily="18" charset="0"/>
                          <a:cs typeface="HelveticaNeueLT Std Lt"/>
                        </a:rPr>
                        <a:t>(), </a:t>
                      </a:r>
                      <a:r>
                        <a:rPr lang="de-AT" sz="2400" b="0" i="0" kern="1200" dirty="0" err="1" smtClean="0">
                          <a:solidFill>
                            <a:schemeClr val="accent1">
                              <a:lumMod val="75000"/>
                            </a:schemeClr>
                          </a:solidFill>
                          <a:latin typeface="Cambria Math" panose="02040503050406030204" pitchFamily="18" charset="0"/>
                          <a:ea typeface="Cambria Math" panose="02040503050406030204" pitchFamily="18" charset="0"/>
                          <a:cs typeface="HelveticaNeueLT Std Lt"/>
                        </a:rPr>
                        <a:t>dim</a:t>
                      </a:r>
                      <a:r>
                        <a:rPr lang="de-AT" sz="2400" b="0" i="0" kern="1200" dirty="0" smtClean="0">
                          <a:solidFill>
                            <a:schemeClr val="accent1">
                              <a:lumMod val="75000"/>
                            </a:schemeClr>
                          </a:solidFill>
                          <a:latin typeface="Cambria Math" panose="02040503050406030204" pitchFamily="18" charset="0"/>
                          <a:ea typeface="Cambria Math" panose="02040503050406030204" pitchFamily="18" charset="0"/>
                          <a:cs typeface="HelveticaNeueLT Std Lt"/>
                        </a:rPr>
                        <a:t>()&lt;- </a:t>
                      </a:r>
                      <a:r>
                        <a:rPr lang="de-AT" sz="2400" b="0" i="0" kern="1200" dirty="0" err="1" smtClean="0">
                          <a:solidFill>
                            <a:schemeClr val="accent1">
                              <a:lumMod val="75000"/>
                            </a:schemeClr>
                          </a:solidFill>
                          <a:latin typeface="Cambria Math" panose="02040503050406030204" pitchFamily="18" charset="0"/>
                          <a:ea typeface="Cambria Math" panose="02040503050406030204" pitchFamily="18" charset="0"/>
                          <a:cs typeface="HelveticaNeueLT Std Lt"/>
                        </a:rPr>
                        <a:t>structure</a:t>
                      </a:r>
                      <a:r>
                        <a:rPr lang="de-AT" sz="2400" b="0" i="0" kern="1200" dirty="0" smtClean="0">
                          <a:solidFill>
                            <a:schemeClr val="accent1">
                              <a:lumMod val="75000"/>
                            </a:schemeClr>
                          </a:solidFill>
                          <a:latin typeface="Cambria Math" panose="02040503050406030204" pitchFamily="18" charset="0"/>
                          <a:ea typeface="Cambria Math" panose="02040503050406030204" pitchFamily="18" charset="0"/>
                          <a:cs typeface="HelveticaNeueLT Std Lt"/>
                        </a:rPr>
                        <a:t>(, </a:t>
                      </a:r>
                      <a:r>
                        <a:rPr lang="de-AT" sz="2400" b="0" i="0" kern="1200" dirty="0" err="1" smtClean="0">
                          <a:solidFill>
                            <a:schemeClr val="accent1">
                              <a:lumMod val="75000"/>
                            </a:schemeClr>
                          </a:solidFill>
                          <a:latin typeface="Cambria Math" panose="02040503050406030204" pitchFamily="18" charset="0"/>
                          <a:ea typeface="Cambria Math" panose="02040503050406030204" pitchFamily="18" charset="0"/>
                          <a:cs typeface="HelveticaNeueLT Std Lt"/>
                        </a:rPr>
                        <a:t>dim</a:t>
                      </a:r>
                      <a:r>
                        <a:rPr lang="de-AT" sz="2400" b="0" i="0" kern="1200" dirty="0" smtClean="0">
                          <a:solidFill>
                            <a:schemeClr val="accent1">
                              <a:lumMod val="75000"/>
                            </a:schemeClr>
                          </a:solidFill>
                          <a:latin typeface="Cambria Math" panose="02040503050406030204" pitchFamily="18" charset="0"/>
                          <a:ea typeface="Cambria Math" panose="02040503050406030204" pitchFamily="18" charset="0"/>
                          <a:cs typeface="HelveticaNeueLT Std Lt"/>
                        </a:rPr>
                        <a:t> = )</a:t>
                      </a:r>
                      <a:endParaRPr lang="de-AT" sz="2400" b="0" i="0" kern="1200" dirty="0">
                        <a:solidFill>
                          <a:schemeClr val="accent1">
                            <a:lumMod val="75000"/>
                          </a:schemeClr>
                        </a:solidFill>
                        <a:latin typeface="Cambria Math" panose="02040503050406030204" pitchFamily="18" charset="0"/>
                        <a:ea typeface="Cambria Math" panose="02040503050406030204" pitchFamily="18" charset="0"/>
                        <a:cs typeface="HelveticaNeueLT Std Lt"/>
                      </a:endParaRPr>
                    </a:p>
                  </a:txBody>
                  <a:tcPr>
                    <a:lnT w="12700" cap="flat" cmpd="sng" algn="ctr">
                      <a:solidFill>
                        <a:schemeClr val="tx1"/>
                      </a:solidFill>
                      <a:prstDash val="solid"/>
                      <a:round/>
                      <a:headEnd type="none" w="med" len="med"/>
                      <a:tailEnd type="none" w="med" len="med"/>
                    </a:lnT>
                  </a:tcPr>
                </a:tc>
                <a:tc>
                  <a:txBody>
                    <a:bodyPr/>
                    <a:lstStyle/>
                    <a:p>
                      <a:r>
                        <a:rPr lang="de-AT" sz="2400" kern="1200" dirty="0" err="1" smtClean="0">
                          <a:solidFill>
                            <a:schemeClr val="accent1">
                              <a:lumMod val="75000"/>
                            </a:schemeClr>
                          </a:solidFill>
                          <a:latin typeface="Cambria Math" panose="02040503050406030204" pitchFamily="18" charset="0"/>
                          <a:ea typeface="Cambria Math" panose="02040503050406030204" pitchFamily="18" charset="0"/>
                          <a:cs typeface="+mn-cs"/>
                        </a:rPr>
                        <a:t>data.frame</a:t>
                      </a:r>
                      <a:r>
                        <a:rPr lang="de-AT" sz="2400" kern="1200" dirty="0" smtClean="0">
                          <a:solidFill>
                            <a:schemeClr val="accent1">
                              <a:lumMod val="75000"/>
                            </a:schemeClr>
                          </a:solidFill>
                          <a:latin typeface="Cambria Math" panose="02040503050406030204" pitchFamily="18" charset="0"/>
                          <a:ea typeface="Cambria Math" panose="02040503050406030204" pitchFamily="18" charset="0"/>
                          <a:cs typeface="+mn-cs"/>
                        </a:rPr>
                        <a:t>(, </a:t>
                      </a:r>
                      <a:r>
                        <a:rPr lang="de-AT" sz="2400" kern="1200" dirty="0" err="1" smtClean="0">
                          <a:solidFill>
                            <a:schemeClr val="accent1">
                              <a:lumMod val="75000"/>
                            </a:schemeClr>
                          </a:solidFill>
                          <a:latin typeface="Cambria Math" panose="02040503050406030204" pitchFamily="18" charset="0"/>
                          <a:ea typeface="Cambria Math" panose="02040503050406030204" pitchFamily="18" charset="0"/>
                          <a:cs typeface="+mn-cs"/>
                        </a:rPr>
                        <a:t>stringsAsFactors</a:t>
                      </a:r>
                      <a:r>
                        <a:rPr lang="de-AT" sz="2400" kern="1200" dirty="0" smtClean="0">
                          <a:solidFill>
                            <a:schemeClr val="accent1">
                              <a:lumMod val="75000"/>
                            </a:schemeClr>
                          </a:solidFill>
                          <a:latin typeface="Cambria Math" panose="02040503050406030204" pitchFamily="18" charset="0"/>
                          <a:ea typeface="Cambria Math" panose="02040503050406030204" pitchFamily="18" charset="0"/>
                          <a:cs typeface="+mn-cs"/>
                        </a:rPr>
                        <a:t> = )</a:t>
                      </a:r>
                      <a:endParaRPr lang="de-AT" sz="2400" kern="1200" dirty="0">
                        <a:solidFill>
                          <a:schemeClr val="accent1">
                            <a:lumMod val="75000"/>
                          </a:schemeClr>
                        </a:solidFill>
                        <a:latin typeface="Cambria Math" panose="02040503050406030204" pitchFamily="18" charset="0"/>
                        <a:ea typeface="Cambria Math" panose="02040503050406030204" pitchFamily="18" charset="0"/>
                        <a:cs typeface="+mn-cs"/>
                      </a:endParaRP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652712763"/>
                  </a:ext>
                </a:extLst>
              </a:tr>
              <a:tr h="370840">
                <a:tc>
                  <a:txBody>
                    <a:bodyPr/>
                    <a:lstStyle/>
                    <a:p>
                      <a:r>
                        <a:rPr lang="de-AT" dirty="0" smtClean="0"/>
                        <a:t>Typ</a:t>
                      </a:r>
                      <a:endParaRPr lang="de-AT" dirty="0"/>
                    </a:p>
                  </a:txBody>
                  <a:tcPr/>
                </a:tc>
                <a:tc gridSpan="2">
                  <a: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de-AT" sz="2400" dirty="0" err="1" smtClean="0">
                          <a:solidFill>
                            <a:schemeClr val="accent1">
                              <a:lumMod val="75000"/>
                            </a:schemeClr>
                          </a:solidFill>
                          <a:latin typeface="Cambria Math" panose="02040503050406030204" pitchFamily="18" charset="0"/>
                          <a:ea typeface="Cambria Math" panose="02040503050406030204" pitchFamily="18" charset="0"/>
                        </a:rPr>
                        <a:t>typeof</a:t>
                      </a:r>
                      <a:r>
                        <a:rPr lang="de-AT" sz="2400" dirty="0" smtClean="0">
                          <a:solidFill>
                            <a:schemeClr val="accent1">
                              <a:lumMod val="75000"/>
                            </a:schemeClr>
                          </a:solidFill>
                          <a:latin typeface="Cambria Math" panose="02040503050406030204" pitchFamily="18" charset="0"/>
                          <a:ea typeface="Cambria Math" panose="02040503050406030204" pitchFamily="18" charset="0"/>
                        </a:rPr>
                        <a:t>(),</a:t>
                      </a:r>
                      <a:r>
                        <a:rPr lang="de-AT" sz="2400" baseline="0" dirty="0" smtClean="0">
                          <a:solidFill>
                            <a:schemeClr val="accent1">
                              <a:lumMod val="75000"/>
                            </a:schemeClr>
                          </a:solidFill>
                          <a:latin typeface="Cambria Math" panose="02040503050406030204" pitchFamily="18" charset="0"/>
                          <a:ea typeface="Cambria Math" panose="02040503050406030204" pitchFamily="18" charset="0"/>
                        </a:rPr>
                        <a:t> </a:t>
                      </a:r>
                      <a:r>
                        <a:rPr lang="de-AT" sz="2400" baseline="0" dirty="0" err="1" smtClean="0">
                          <a:solidFill>
                            <a:schemeClr val="accent1">
                              <a:lumMod val="75000"/>
                            </a:schemeClr>
                          </a:solidFill>
                          <a:latin typeface="Cambria Math" panose="02040503050406030204" pitchFamily="18" charset="0"/>
                          <a:ea typeface="Cambria Math" panose="02040503050406030204" pitchFamily="18" charset="0"/>
                        </a:rPr>
                        <a:t>str</a:t>
                      </a:r>
                      <a:r>
                        <a:rPr lang="de-AT" sz="2400" baseline="0" dirty="0" smtClean="0">
                          <a:solidFill>
                            <a:schemeClr val="accent1">
                              <a:lumMod val="75000"/>
                            </a:schemeClr>
                          </a:solidFill>
                          <a:latin typeface="Cambria Math" panose="02040503050406030204" pitchFamily="18" charset="0"/>
                          <a:ea typeface="Cambria Math" panose="02040503050406030204" pitchFamily="18" charset="0"/>
                        </a:rPr>
                        <a:t>(), </a:t>
                      </a:r>
                      <a:r>
                        <a:rPr lang="de-AT" sz="2400" kern="1200" baseline="0" dirty="0" err="1" smtClean="0">
                          <a:solidFill>
                            <a:schemeClr val="accent1">
                              <a:lumMod val="75000"/>
                            </a:schemeClr>
                          </a:solidFill>
                          <a:latin typeface="Cambria Math" panose="02040503050406030204" pitchFamily="18" charset="0"/>
                          <a:ea typeface="Cambria Math" panose="02040503050406030204" pitchFamily="18" charset="0"/>
                        </a:rPr>
                        <a:t>class</a:t>
                      </a:r>
                      <a:r>
                        <a:rPr lang="de-AT" sz="2400" kern="1200" baseline="0" dirty="0" smtClean="0">
                          <a:solidFill>
                            <a:schemeClr val="accent1">
                              <a:lumMod val="75000"/>
                            </a:schemeClr>
                          </a:solidFill>
                          <a:latin typeface="Cambria Math" panose="02040503050406030204" pitchFamily="18" charset="0"/>
                          <a:ea typeface="Cambria Math" panose="02040503050406030204" pitchFamily="18" charset="0"/>
                        </a:rPr>
                        <a:t>()</a:t>
                      </a:r>
                    </a:p>
                    <a:p>
                      <a:r>
                        <a:rPr lang="de-AT" sz="2400" baseline="0" dirty="0" err="1" smtClean="0">
                          <a:solidFill>
                            <a:schemeClr val="accent1">
                              <a:lumMod val="75000"/>
                            </a:schemeClr>
                          </a:solidFill>
                          <a:latin typeface="Cambria Math" panose="02040503050406030204" pitchFamily="18" charset="0"/>
                          <a:ea typeface="Cambria Math" panose="02040503050406030204" pitchFamily="18" charset="0"/>
                        </a:rPr>
                        <a:t>is</a:t>
                      </a:r>
                      <a:r>
                        <a:rPr lang="de-AT" sz="2400" baseline="0" dirty="0" smtClean="0">
                          <a:solidFill>
                            <a:schemeClr val="accent1">
                              <a:lumMod val="75000"/>
                            </a:schemeClr>
                          </a:solidFill>
                          <a:latin typeface="Cambria Math" panose="02040503050406030204" pitchFamily="18" charset="0"/>
                          <a:ea typeface="Cambria Math" panose="02040503050406030204" pitchFamily="18" charset="0"/>
                        </a:rPr>
                        <a:t>.[Datenstruktur](), </a:t>
                      </a:r>
                      <a:r>
                        <a:rPr lang="de-AT" sz="2400" baseline="0" dirty="0" err="1" smtClean="0">
                          <a:solidFill>
                            <a:schemeClr val="accent1">
                              <a:lumMod val="75000"/>
                            </a:schemeClr>
                          </a:solidFill>
                          <a:latin typeface="Cambria Math" panose="02040503050406030204" pitchFamily="18" charset="0"/>
                          <a:ea typeface="Cambria Math" panose="02040503050406030204" pitchFamily="18" charset="0"/>
                        </a:rPr>
                        <a:t>as</a:t>
                      </a:r>
                      <a:r>
                        <a:rPr lang="de-AT" sz="2400" baseline="0" dirty="0" smtClean="0">
                          <a:solidFill>
                            <a:schemeClr val="accent1">
                              <a:lumMod val="75000"/>
                            </a:schemeClr>
                          </a:solidFill>
                          <a:latin typeface="Cambria Math" panose="02040503050406030204" pitchFamily="18" charset="0"/>
                          <a:ea typeface="Cambria Math" panose="02040503050406030204" pitchFamily="18" charset="0"/>
                        </a:rPr>
                        <a:t>.[Datenstruktur]()</a:t>
                      </a:r>
                      <a:endParaRPr lang="de-AT" sz="2400" dirty="0">
                        <a:solidFill>
                          <a:schemeClr val="accent1">
                            <a:lumMod val="75000"/>
                          </a:schemeClr>
                        </a:solidFill>
                        <a:latin typeface="Cambria Math" panose="02040503050406030204" pitchFamily="18" charset="0"/>
                        <a:ea typeface="Cambria Math" panose="02040503050406030204" pitchFamily="18" charset="0"/>
                      </a:endParaRPr>
                    </a:p>
                  </a:txBody>
                  <a:tcPr/>
                </a:tc>
                <a:tc hMerge="1">
                  <a:txBody>
                    <a:bodyPr/>
                    <a:lstStyle/>
                    <a:p>
                      <a:endParaRPr lang="de-AT" dirty="0">
                        <a:solidFill>
                          <a:schemeClr val="accent1">
                            <a:lumMod val="75000"/>
                          </a:schemeClr>
                        </a:solidFill>
                      </a:endParaRPr>
                    </a:p>
                  </a:txBody>
                  <a:tcPr/>
                </a:tc>
                <a:extLst>
                  <a:ext uri="{0D108BD9-81ED-4DB2-BD59-A6C34878D82A}">
                    <a16:rowId xmlns:a16="http://schemas.microsoft.com/office/drawing/2014/main" val="2357276541"/>
                  </a:ext>
                </a:extLst>
              </a:tr>
              <a:tr h="370840">
                <a:tc>
                  <a:txBody>
                    <a:bodyPr/>
                    <a:lstStyle/>
                    <a:p>
                      <a:r>
                        <a:rPr lang="de-AT" dirty="0" smtClean="0"/>
                        <a:t>Länge</a:t>
                      </a:r>
                      <a:endParaRPr lang="de-AT" dirty="0"/>
                    </a:p>
                  </a:txBody>
                  <a:tcPr/>
                </a:tc>
                <a:tc>
                  <a: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de-AT" sz="2400" kern="1200" baseline="0" dirty="0" err="1" smtClean="0">
                          <a:solidFill>
                            <a:schemeClr val="accent1">
                              <a:lumMod val="75000"/>
                            </a:schemeClr>
                          </a:solidFill>
                          <a:latin typeface="Cambria Math" panose="02040503050406030204" pitchFamily="18" charset="0"/>
                          <a:ea typeface="Cambria Math" panose="02040503050406030204" pitchFamily="18" charset="0"/>
                        </a:rPr>
                        <a:t>nrow</a:t>
                      </a:r>
                      <a:r>
                        <a:rPr lang="de-AT" sz="2400" kern="1200" baseline="0" dirty="0" smtClean="0">
                          <a:solidFill>
                            <a:schemeClr val="accent1">
                              <a:lumMod val="75000"/>
                            </a:schemeClr>
                          </a:solidFill>
                          <a:latin typeface="Cambria Math" panose="02040503050406030204" pitchFamily="18" charset="0"/>
                          <a:ea typeface="Cambria Math" panose="02040503050406030204" pitchFamily="18" charset="0"/>
                        </a:rPr>
                        <a:t>(), </a:t>
                      </a:r>
                      <a:r>
                        <a:rPr lang="de-AT" sz="2400" kern="1200" baseline="0" dirty="0" err="1" smtClean="0">
                          <a:solidFill>
                            <a:schemeClr val="accent1">
                              <a:lumMod val="75000"/>
                            </a:schemeClr>
                          </a:solidFill>
                          <a:latin typeface="Cambria Math" panose="02040503050406030204" pitchFamily="18" charset="0"/>
                          <a:ea typeface="Cambria Math" panose="02040503050406030204" pitchFamily="18" charset="0"/>
                        </a:rPr>
                        <a:t>ncol</a:t>
                      </a:r>
                      <a:r>
                        <a:rPr lang="de-AT" sz="2400" kern="1200" baseline="0" dirty="0" smtClean="0">
                          <a:solidFill>
                            <a:schemeClr val="accent1">
                              <a:lumMod val="75000"/>
                            </a:schemeClr>
                          </a:solidFill>
                          <a:latin typeface="Cambria Math" panose="02040503050406030204" pitchFamily="18" charset="0"/>
                          <a:ea typeface="Cambria Math" panose="02040503050406030204" pitchFamily="18" charset="0"/>
                        </a:rPr>
                        <a:t>(), </a:t>
                      </a:r>
                      <a:r>
                        <a:rPr lang="de-AT" sz="2400" kern="1200" baseline="0" dirty="0" err="1" smtClean="0">
                          <a:solidFill>
                            <a:schemeClr val="accent1">
                              <a:lumMod val="75000"/>
                            </a:schemeClr>
                          </a:solidFill>
                          <a:latin typeface="Cambria Math" panose="02040503050406030204" pitchFamily="18" charset="0"/>
                          <a:ea typeface="Cambria Math" panose="02040503050406030204" pitchFamily="18" charset="0"/>
                        </a:rPr>
                        <a:t>dim</a:t>
                      </a:r>
                      <a:r>
                        <a:rPr lang="de-AT" sz="2400" kern="1200" baseline="0" dirty="0" smtClean="0">
                          <a:solidFill>
                            <a:schemeClr val="accent1">
                              <a:lumMod val="75000"/>
                            </a:schemeClr>
                          </a:solidFill>
                          <a:latin typeface="Cambria Math" panose="02040503050406030204" pitchFamily="18" charset="0"/>
                          <a:ea typeface="Cambria Math" panose="02040503050406030204" pitchFamily="18" charset="0"/>
                        </a:rPr>
                        <a:t>(), </a:t>
                      </a:r>
                      <a:r>
                        <a:rPr lang="de-AT" sz="2400" kern="1200" baseline="0" dirty="0" err="1" smtClean="0">
                          <a:solidFill>
                            <a:schemeClr val="accent1">
                              <a:lumMod val="75000"/>
                            </a:schemeClr>
                          </a:solidFill>
                          <a:latin typeface="Cambria Math" panose="02040503050406030204" pitchFamily="18" charset="0"/>
                          <a:ea typeface="Cambria Math" panose="02040503050406030204" pitchFamily="18" charset="0"/>
                        </a:rPr>
                        <a:t>length</a:t>
                      </a:r>
                      <a:r>
                        <a:rPr lang="de-AT" sz="2400" kern="1200" baseline="0" dirty="0" smtClean="0">
                          <a:solidFill>
                            <a:schemeClr val="accent1">
                              <a:lumMod val="75000"/>
                            </a:schemeClr>
                          </a:solidFill>
                          <a:latin typeface="Cambria Math" panose="02040503050406030204" pitchFamily="18" charset="0"/>
                          <a:ea typeface="Cambria Math" panose="02040503050406030204" pitchFamily="18" charset="0"/>
                        </a:rPr>
                        <a:t>()</a:t>
                      </a:r>
                      <a:endParaRPr lang="de-AT" sz="2400" kern="1200" dirty="0">
                        <a:solidFill>
                          <a:schemeClr val="tx1"/>
                        </a:solidFill>
                        <a:latin typeface="+mn-lt"/>
                        <a:ea typeface="+mn-ea"/>
                        <a:cs typeface="+mn-cs"/>
                      </a:endParaRPr>
                    </a:p>
                  </a:txBody>
                  <a:tcPr/>
                </a:tc>
                <a:tc>
                  <a: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de-AT" sz="2400" kern="1200" baseline="0" dirty="0" err="1" smtClean="0">
                          <a:solidFill>
                            <a:schemeClr val="accent1">
                              <a:lumMod val="75000"/>
                            </a:schemeClr>
                          </a:solidFill>
                          <a:latin typeface="Cambria Math" panose="02040503050406030204" pitchFamily="18" charset="0"/>
                          <a:ea typeface="Cambria Math" panose="02040503050406030204" pitchFamily="18" charset="0"/>
                        </a:rPr>
                        <a:t>length</a:t>
                      </a:r>
                      <a:r>
                        <a:rPr lang="de-AT" sz="2400" kern="1200" baseline="0" dirty="0" smtClean="0">
                          <a:solidFill>
                            <a:schemeClr val="accent1">
                              <a:lumMod val="75000"/>
                            </a:schemeClr>
                          </a:solidFill>
                          <a:latin typeface="Cambria Math" panose="02040503050406030204" pitchFamily="18" charset="0"/>
                          <a:ea typeface="Cambria Math" panose="02040503050406030204" pitchFamily="18" charset="0"/>
                        </a:rPr>
                        <a:t>(): </a:t>
                      </a:r>
                      <a:r>
                        <a:rPr lang="de-AT" sz="2400" kern="1200" dirty="0" smtClean="0">
                          <a:solidFill>
                            <a:schemeClr val="tx1"/>
                          </a:solidFill>
                          <a:latin typeface="+mn-lt"/>
                          <a:ea typeface="+mn-ea"/>
                          <a:cs typeface="+mn-cs"/>
                        </a:rPr>
                        <a:t>Anzahl Variablen</a:t>
                      </a:r>
                      <a:endParaRPr lang="de-AT" sz="2400" kern="1200" baseline="0" dirty="0" smtClean="0">
                        <a:solidFill>
                          <a:schemeClr val="accent1">
                            <a:lumMod val="75000"/>
                          </a:schemeClr>
                        </a:solidFill>
                        <a:latin typeface="Cambria Math" panose="02040503050406030204" pitchFamily="18" charset="0"/>
                        <a:ea typeface="Cambria Math" panose="02040503050406030204" pitchFamily="18" charset="0"/>
                        <a:cs typeface="+mn-cs"/>
                      </a:endParaRPr>
                    </a:p>
                  </a:txBody>
                  <a:tcPr/>
                </a:tc>
                <a:extLst>
                  <a:ext uri="{0D108BD9-81ED-4DB2-BD59-A6C34878D82A}">
                    <a16:rowId xmlns:a16="http://schemas.microsoft.com/office/drawing/2014/main" val="3187378006"/>
                  </a:ext>
                </a:extLst>
              </a:tr>
              <a:tr h="370840">
                <a:tc>
                  <a:txBody>
                    <a:bodyPr/>
                    <a:lstStyle/>
                    <a:p>
                      <a:r>
                        <a:rPr lang="de-AT" dirty="0" smtClean="0"/>
                        <a:t>Attribut</a:t>
                      </a:r>
                      <a:endParaRPr lang="de-AT" dirty="0"/>
                    </a:p>
                  </a:txBody>
                  <a:tcPr/>
                </a:tc>
                <a:tc gridSpan="2">
                  <a:txBody>
                    <a:bodyPr/>
                    <a:lstStyle/>
                    <a:p>
                      <a:r>
                        <a:rPr lang="de-AT" sz="2400" kern="1200" baseline="0" dirty="0" err="1" smtClean="0">
                          <a:solidFill>
                            <a:schemeClr val="accent1">
                              <a:lumMod val="75000"/>
                            </a:schemeClr>
                          </a:solidFill>
                          <a:latin typeface="Cambria Math" panose="02040503050406030204" pitchFamily="18" charset="0"/>
                          <a:ea typeface="Cambria Math" panose="02040503050406030204" pitchFamily="18" charset="0"/>
                        </a:rPr>
                        <a:t>rownames</a:t>
                      </a:r>
                      <a:r>
                        <a:rPr lang="de-AT" sz="2400" kern="1200" baseline="0" dirty="0" smtClean="0">
                          <a:solidFill>
                            <a:schemeClr val="accent1">
                              <a:lumMod val="75000"/>
                            </a:schemeClr>
                          </a:solidFill>
                          <a:latin typeface="Cambria Math" panose="02040503050406030204" pitchFamily="18" charset="0"/>
                          <a:ea typeface="Cambria Math" panose="02040503050406030204" pitchFamily="18" charset="0"/>
                        </a:rPr>
                        <a:t>(), </a:t>
                      </a:r>
                      <a:r>
                        <a:rPr lang="de-AT" sz="2400" kern="1200" baseline="0" dirty="0" err="1" smtClean="0">
                          <a:solidFill>
                            <a:schemeClr val="accent1">
                              <a:lumMod val="75000"/>
                            </a:schemeClr>
                          </a:solidFill>
                          <a:latin typeface="Cambria Math" panose="02040503050406030204" pitchFamily="18" charset="0"/>
                          <a:ea typeface="Cambria Math" panose="02040503050406030204" pitchFamily="18" charset="0"/>
                        </a:rPr>
                        <a:t>colnames</a:t>
                      </a:r>
                      <a:r>
                        <a:rPr lang="de-AT" sz="2400" kern="1200" baseline="0" dirty="0" smtClean="0">
                          <a:solidFill>
                            <a:schemeClr val="accent1">
                              <a:lumMod val="75000"/>
                            </a:schemeClr>
                          </a:solidFill>
                          <a:latin typeface="Cambria Math" panose="02040503050406030204" pitchFamily="18" charset="0"/>
                          <a:ea typeface="Cambria Math" panose="02040503050406030204" pitchFamily="18" charset="0"/>
                        </a:rPr>
                        <a:t>(), </a:t>
                      </a:r>
                      <a:r>
                        <a:rPr lang="de-AT" sz="2400" kern="1200" baseline="0" dirty="0" err="1" smtClean="0">
                          <a:solidFill>
                            <a:schemeClr val="accent1">
                              <a:lumMod val="75000"/>
                            </a:schemeClr>
                          </a:solidFill>
                          <a:latin typeface="Cambria Math" panose="02040503050406030204" pitchFamily="18" charset="0"/>
                          <a:ea typeface="Cambria Math" panose="02040503050406030204" pitchFamily="18" charset="0"/>
                        </a:rPr>
                        <a:t>dimnames</a:t>
                      </a:r>
                      <a:r>
                        <a:rPr lang="de-AT" sz="2400" kern="1200" baseline="0" dirty="0" smtClean="0">
                          <a:solidFill>
                            <a:schemeClr val="accent1">
                              <a:lumMod val="75000"/>
                            </a:schemeClr>
                          </a:solidFill>
                          <a:latin typeface="Cambria Math" panose="02040503050406030204" pitchFamily="18" charset="0"/>
                          <a:ea typeface="Cambria Math" panose="02040503050406030204" pitchFamily="18" charset="0"/>
                        </a:rPr>
                        <a:t>(), </a:t>
                      </a:r>
                      <a:r>
                        <a:rPr lang="de-AT" sz="2400" kern="1200" baseline="0" dirty="0" err="1" smtClean="0">
                          <a:solidFill>
                            <a:schemeClr val="accent1">
                              <a:lumMod val="75000"/>
                            </a:schemeClr>
                          </a:solidFill>
                          <a:latin typeface="Cambria Math" panose="02040503050406030204" pitchFamily="18" charset="0"/>
                          <a:ea typeface="Cambria Math" panose="02040503050406030204" pitchFamily="18" charset="0"/>
                        </a:rPr>
                        <a:t>dim</a:t>
                      </a:r>
                      <a:r>
                        <a:rPr lang="de-AT" sz="2400" kern="1200" baseline="0" dirty="0" smtClean="0">
                          <a:solidFill>
                            <a:schemeClr val="accent1">
                              <a:lumMod val="75000"/>
                            </a:schemeClr>
                          </a:solidFill>
                          <a:latin typeface="Cambria Math" panose="02040503050406030204" pitchFamily="18" charset="0"/>
                          <a:ea typeface="Cambria Math" panose="02040503050406030204" pitchFamily="18" charset="0"/>
                        </a:rPr>
                        <a:t>(), </a:t>
                      </a:r>
                      <a:r>
                        <a:rPr lang="de-AT" sz="2400" kern="1200" baseline="0" dirty="0" err="1" smtClean="0">
                          <a:solidFill>
                            <a:schemeClr val="accent1">
                              <a:lumMod val="75000"/>
                            </a:schemeClr>
                          </a:solidFill>
                          <a:latin typeface="Cambria Math" panose="02040503050406030204" pitchFamily="18" charset="0"/>
                          <a:ea typeface="Cambria Math" panose="02040503050406030204" pitchFamily="18" charset="0"/>
                        </a:rPr>
                        <a:t>names</a:t>
                      </a:r>
                      <a:r>
                        <a:rPr lang="de-AT" sz="2400" kern="1200" baseline="0" dirty="0" smtClean="0">
                          <a:solidFill>
                            <a:schemeClr val="accent1">
                              <a:lumMod val="75000"/>
                            </a:schemeClr>
                          </a:solidFill>
                          <a:latin typeface="Cambria Math" panose="02040503050406030204" pitchFamily="18" charset="0"/>
                          <a:ea typeface="Cambria Math" panose="02040503050406030204" pitchFamily="18" charset="0"/>
                        </a:rPr>
                        <a:t>()</a:t>
                      </a:r>
                      <a:endParaRPr lang="de-AT" sz="2400" kern="1200" baseline="0" dirty="0">
                        <a:solidFill>
                          <a:schemeClr val="accent1">
                            <a:lumMod val="75000"/>
                          </a:schemeClr>
                        </a:solidFill>
                        <a:latin typeface="Cambria Math" panose="02040503050406030204" pitchFamily="18" charset="0"/>
                        <a:ea typeface="Cambria Math" panose="02040503050406030204" pitchFamily="18" charset="0"/>
                        <a:cs typeface="+mn-cs"/>
                      </a:endParaRPr>
                    </a:p>
                  </a:txBody>
                  <a:tcPr/>
                </a:tc>
                <a:tc hMerge="1">
                  <a:txBody>
                    <a:bodyPr/>
                    <a:lstStyle/>
                    <a:p>
                      <a:endParaRPr lang="de-AT" dirty="0"/>
                    </a:p>
                  </a:txBody>
                  <a:tcPr/>
                </a:tc>
                <a:extLst>
                  <a:ext uri="{0D108BD9-81ED-4DB2-BD59-A6C34878D82A}">
                    <a16:rowId xmlns:a16="http://schemas.microsoft.com/office/drawing/2014/main" val="2918670509"/>
                  </a:ext>
                </a:extLst>
              </a:tr>
              <a:tr h="370840">
                <a:tc>
                  <a:txBody>
                    <a:bodyPr/>
                    <a:lstStyle/>
                    <a:p>
                      <a:r>
                        <a:rPr lang="de-AT" dirty="0" smtClean="0"/>
                        <a:t>Verknüpfen</a:t>
                      </a:r>
                      <a:endParaRPr lang="de-AT" dirty="0"/>
                    </a:p>
                  </a:txBody>
                  <a:tcPr>
                    <a:lnB w="12700" cap="flat" cmpd="sng" algn="ctr">
                      <a:solidFill>
                        <a:schemeClr val="tx1"/>
                      </a:solidFill>
                      <a:prstDash val="solid"/>
                      <a:round/>
                      <a:headEnd type="none" w="med" len="med"/>
                      <a:tailEnd type="none" w="med" len="med"/>
                    </a:lnB>
                  </a:tcPr>
                </a:tc>
                <a:tc>
                  <a:txBody>
                    <a:bodyPr/>
                    <a:lstStyle/>
                    <a:p>
                      <a:r>
                        <a:rPr lang="de-AT" sz="2400" kern="1200" baseline="0" dirty="0" err="1" smtClean="0">
                          <a:solidFill>
                            <a:schemeClr val="accent1">
                              <a:lumMod val="75000"/>
                            </a:schemeClr>
                          </a:solidFill>
                          <a:latin typeface="Cambria Math" panose="02040503050406030204" pitchFamily="18" charset="0"/>
                          <a:ea typeface="Cambria Math" panose="02040503050406030204" pitchFamily="18" charset="0"/>
                        </a:rPr>
                        <a:t>cbind</a:t>
                      </a:r>
                      <a:r>
                        <a:rPr lang="de-AT" sz="2400" kern="1200" baseline="0" dirty="0" smtClean="0">
                          <a:solidFill>
                            <a:schemeClr val="accent1">
                              <a:lumMod val="75000"/>
                            </a:schemeClr>
                          </a:solidFill>
                          <a:latin typeface="Cambria Math" panose="02040503050406030204" pitchFamily="18" charset="0"/>
                          <a:ea typeface="Cambria Math" panose="02040503050406030204" pitchFamily="18" charset="0"/>
                        </a:rPr>
                        <a:t>(), </a:t>
                      </a:r>
                      <a:r>
                        <a:rPr lang="de-AT" sz="2400" kern="1200" baseline="0" dirty="0" err="1" smtClean="0">
                          <a:solidFill>
                            <a:schemeClr val="accent1">
                              <a:lumMod val="75000"/>
                            </a:schemeClr>
                          </a:solidFill>
                          <a:latin typeface="Cambria Math" panose="02040503050406030204" pitchFamily="18" charset="0"/>
                          <a:ea typeface="Cambria Math" panose="02040503050406030204" pitchFamily="18" charset="0"/>
                        </a:rPr>
                        <a:t>rbind</a:t>
                      </a:r>
                      <a:r>
                        <a:rPr lang="de-AT" sz="2400" kern="1200" baseline="0" dirty="0" smtClean="0">
                          <a:solidFill>
                            <a:schemeClr val="accent1">
                              <a:lumMod val="75000"/>
                            </a:schemeClr>
                          </a:solidFill>
                          <a:latin typeface="Cambria Math" panose="02040503050406030204" pitchFamily="18" charset="0"/>
                          <a:ea typeface="Cambria Math" panose="02040503050406030204" pitchFamily="18" charset="0"/>
                        </a:rPr>
                        <a:t>(), </a:t>
                      </a:r>
                      <a:r>
                        <a:rPr lang="de-AT" sz="2400" kern="1200" baseline="0" dirty="0" err="1" smtClean="0">
                          <a:solidFill>
                            <a:schemeClr val="accent1">
                              <a:lumMod val="75000"/>
                            </a:schemeClr>
                          </a:solidFill>
                          <a:latin typeface="Cambria Math" panose="02040503050406030204" pitchFamily="18" charset="0"/>
                          <a:ea typeface="Cambria Math" panose="02040503050406030204" pitchFamily="18" charset="0"/>
                        </a:rPr>
                        <a:t>abind</a:t>
                      </a:r>
                      <a:r>
                        <a:rPr lang="de-AT" sz="2400" kern="1200" baseline="0" dirty="0" smtClean="0">
                          <a:solidFill>
                            <a:schemeClr val="accent1">
                              <a:lumMod val="75000"/>
                            </a:schemeClr>
                          </a:solidFill>
                          <a:latin typeface="Cambria Math" panose="02040503050406030204" pitchFamily="18" charset="0"/>
                          <a:ea typeface="Cambria Math" panose="02040503050406030204" pitchFamily="18" charset="0"/>
                        </a:rPr>
                        <a:t>::</a:t>
                      </a:r>
                      <a:r>
                        <a:rPr lang="de-AT" sz="2400" kern="1200" baseline="0" dirty="0" err="1" smtClean="0">
                          <a:solidFill>
                            <a:schemeClr val="accent1">
                              <a:lumMod val="75000"/>
                            </a:schemeClr>
                          </a:solidFill>
                          <a:latin typeface="Cambria Math" panose="02040503050406030204" pitchFamily="18" charset="0"/>
                          <a:ea typeface="Cambria Math" panose="02040503050406030204" pitchFamily="18" charset="0"/>
                        </a:rPr>
                        <a:t>abind</a:t>
                      </a:r>
                      <a:r>
                        <a:rPr lang="de-AT" sz="2400" kern="1200" baseline="0" dirty="0" smtClean="0">
                          <a:solidFill>
                            <a:schemeClr val="accent1">
                              <a:lumMod val="75000"/>
                            </a:schemeClr>
                          </a:solidFill>
                          <a:latin typeface="Cambria Math" panose="02040503050406030204" pitchFamily="18" charset="0"/>
                          <a:ea typeface="Cambria Math" panose="02040503050406030204" pitchFamily="18" charset="0"/>
                        </a:rPr>
                        <a:t>(),</a:t>
                      </a:r>
                    </a:p>
                    <a:p>
                      <a:r>
                        <a:rPr lang="de-AT" sz="2400" kern="1200" baseline="0" dirty="0" smtClean="0">
                          <a:solidFill>
                            <a:schemeClr val="accent1">
                              <a:lumMod val="75000"/>
                            </a:schemeClr>
                          </a:solidFill>
                          <a:latin typeface="Cambria Math" panose="02040503050406030204" pitchFamily="18" charset="0"/>
                          <a:ea typeface="Cambria Math" panose="02040503050406030204" pitchFamily="18" charset="0"/>
                        </a:rPr>
                        <a:t>t(), </a:t>
                      </a:r>
                      <a:r>
                        <a:rPr lang="de-AT" sz="2400" kern="1200" baseline="0" dirty="0" err="1" smtClean="0">
                          <a:solidFill>
                            <a:schemeClr val="accent1">
                              <a:lumMod val="75000"/>
                            </a:schemeClr>
                          </a:solidFill>
                          <a:latin typeface="Cambria Math" panose="02040503050406030204" pitchFamily="18" charset="0"/>
                          <a:ea typeface="Cambria Math" panose="02040503050406030204" pitchFamily="18" charset="0"/>
                        </a:rPr>
                        <a:t>aperm</a:t>
                      </a:r>
                      <a:r>
                        <a:rPr lang="de-AT" sz="2400" kern="1200" baseline="0" dirty="0" smtClean="0">
                          <a:solidFill>
                            <a:schemeClr val="accent1">
                              <a:lumMod val="75000"/>
                            </a:schemeClr>
                          </a:solidFill>
                          <a:latin typeface="Cambria Math" panose="02040503050406030204" pitchFamily="18" charset="0"/>
                          <a:ea typeface="Cambria Math" panose="02040503050406030204" pitchFamily="18" charset="0"/>
                        </a:rPr>
                        <a:t>()</a:t>
                      </a:r>
                      <a:endParaRPr lang="de-AT" sz="2400" kern="1200" baseline="0" dirty="0">
                        <a:solidFill>
                          <a:schemeClr val="accent1">
                            <a:lumMod val="75000"/>
                          </a:schemeClr>
                        </a:solidFill>
                        <a:latin typeface="Cambria Math" panose="02040503050406030204" pitchFamily="18" charset="0"/>
                        <a:ea typeface="Cambria Math" panose="02040503050406030204" pitchFamily="18" charset="0"/>
                        <a:cs typeface="+mn-cs"/>
                      </a:endParaRPr>
                    </a:p>
                  </a:txBody>
                  <a:tcPr>
                    <a:lnB w="12700" cap="flat" cmpd="sng" algn="ctr">
                      <a:solidFill>
                        <a:schemeClr val="tx1"/>
                      </a:solidFill>
                      <a:prstDash val="solid"/>
                      <a:round/>
                      <a:headEnd type="none" w="med" len="med"/>
                      <a:tailEnd type="none" w="med" len="med"/>
                    </a:lnB>
                  </a:tcPr>
                </a:tc>
                <a:tc>
                  <a: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de-AT" sz="2400" kern="1200" baseline="0" dirty="0" err="1" smtClean="0">
                          <a:solidFill>
                            <a:schemeClr val="accent1">
                              <a:lumMod val="75000"/>
                            </a:schemeClr>
                          </a:solidFill>
                          <a:latin typeface="Cambria Math" panose="02040503050406030204" pitchFamily="18" charset="0"/>
                          <a:ea typeface="Cambria Math" panose="02040503050406030204" pitchFamily="18" charset="0"/>
                        </a:rPr>
                        <a:t>cbind</a:t>
                      </a:r>
                      <a:r>
                        <a:rPr lang="de-AT" sz="2400" kern="1200" baseline="0" dirty="0" smtClean="0">
                          <a:solidFill>
                            <a:schemeClr val="accent1">
                              <a:lumMod val="75000"/>
                            </a:schemeClr>
                          </a:solidFill>
                          <a:latin typeface="Cambria Math" panose="02040503050406030204" pitchFamily="18" charset="0"/>
                          <a:ea typeface="Cambria Math" panose="02040503050406030204" pitchFamily="18" charset="0"/>
                        </a:rPr>
                        <a:t>(), </a:t>
                      </a:r>
                      <a:r>
                        <a:rPr lang="de-AT" sz="2400" kern="1200" baseline="0" dirty="0" err="1" smtClean="0">
                          <a:solidFill>
                            <a:schemeClr val="accent1">
                              <a:lumMod val="75000"/>
                            </a:schemeClr>
                          </a:solidFill>
                          <a:latin typeface="Cambria Math" panose="02040503050406030204" pitchFamily="18" charset="0"/>
                          <a:ea typeface="Cambria Math" panose="02040503050406030204" pitchFamily="18" charset="0"/>
                        </a:rPr>
                        <a:t>rbind</a:t>
                      </a:r>
                      <a:r>
                        <a:rPr lang="de-AT" sz="2400" kern="1200" baseline="0" dirty="0" smtClean="0">
                          <a:solidFill>
                            <a:schemeClr val="accent1">
                              <a:lumMod val="75000"/>
                            </a:schemeClr>
                          </a:solidFill>
                          <a:latin typeface="Cambria Math" panose="02040503050406030204" pitchFamily="18" charset="0"/>
                          <a:ea typeface="Cambria Math" panose="02040503050406030204" pitchFamily="18" charset="0"/>
                        </a:rPr>
                        <a:t>(), </a:t>
                      </a:r>
                      <a:br>
                        <a:rPr lang="de-AT" sz="2400" kern="1200" baseline="0" dirty="0" smtClean="0">
                          <a:solidFill>
                            <a:schemeClr val="accent1">
                              <a:lumMod val="75000"/>
                            </a:schemeClr>
                          </a:solidFill>
                          <a:latin typeface="Cambria Math" panose="02040503050406030204" pitchFamily="18" charset="0"/>
                          <a:ea typeface="Cambria Math" panose="02040503050406030204" pitchFamily="18" charset="0"/>
                        </a:rPr>
                      </a:br>
                      <a:r>
                        <a:rPr lang="de-AT" sz="2400" baseline="0" dirty="0" err="1" smtClean="0">
                          <a:solidFill>
                            <a:schemeClr val="accent1">
                              <a:lumMod val="75000"/>
                            </a:schemeClr>
                          </a:solidFill>
                          <a:latin typeface="Cambria Math" panose="02040503050406030204" pitchFamily="18" charset="0"/>
                          <a:ea typeface="Cambria Math" panose="02040503050406030204" pitchFamily="18" charset="0"/>
                        </a:rPr>
                        <a:t>unlist</a:t>
                      </a:r>
                      <a:r>
                        <a:rPr lang="de-AT" sz="2400" baseline="0" dirty="0" smtClean="0">
                          <a:solidFill>
                            <a:schemeClr val="accent1">
                              <a:lumMod val="75000"/>
                            </a:schemeClr>
                          </a:solidFill>
                          <a:latin typeface="Cambria Math" panose="02040503050406030204" pitchFamily="18" charset="0"/>
                          <a:ea typeface="Cambria Math" panose="02040503050406030204" pitchFamily="18" charset="0"/>
                        </a:rPr>
                        <a:t>()</a:t>
                      </a:r>
                      <a:endParaRPr lang="de-AT" sz="2400" dirty="0" smtClean="0">
                        <a:solidFill>
                          <a:schemeClr val="accent1">
                            <a:lumMod val="75000"/>
                          </a:schemeClr>
                        </a:solidFill>
                        <a:latin typeface="Cambria Math" panose="02040503050406030204" pitchFamily="18" charset="0"/>
                        <a:ea typeface="Cambria Math" panose="02040503050406030204" pitchFamily="18" charset="0"/>
                      </a:endParaRPr>
                    </a:p>
                    <a:p>
                      <a:endParaRPr lang="de-AT" sz="2400" kern="1200" baseline="0" dirty="0">
                        <a:solidFill>
                          <a:schemeClr val="accent1">
                            <a:lumMod val="75000"/>
                          </a:schemeClr>
                        </a:solidFill>
                        <a:latin typeface="Cambria Math" panose="02040503050406030204" pitchFamily="18" charset="0"/>
                        <a:ea typeface="Cambria Math" panose="02040503050406030204" pitchFamily="18" charset="0"/>
                        <a:cs typeface="+mn-cs"/>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1542768"/>
                  </a:ext>
                </a:extLst>
              </a:tr>
            </a:tbl>
          </a:graphicData>
        </a:graphic>
      </p:graphicFrame>
      <p:sp>
        <p:nvSpPr>
          <p:cNvPr id="11" name="Inhaltsplatzhalter 10"/>
          <p:cNvSpPr>
            <a:spLocks noGrp="1"/>
          </p:cNvSpPr>
          <p:nvPr>
            <p:ph sz="quarter" idx="10"/>
          </p:nvPr>
        </p:nvSpPr>
        <p:spPr/>
        <p:txBody>
          <a:bodyPr/>
          <a:lstStyle/>
          <a:p>
            <a:endParaRPr lang="de-AT"/>
          </a:p>
        </p:txBody>
      </p:sp>
    </p:spTree>
    <p:extLst>
      <p:ext uri="{BB962C8B-B14F-4D97-AF65-F5344CB8AC3E}">
        <p14:creationId xmlns:p14="http://schemas.microsoft.com/office/powerpoint/2010/main" val="1024795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platzhalter 5"/>
          <p:cNvSpPr>
            <a:spLocks noGrp="1"/>
          </p:cNvSpPr>
          <p:nvPr>
            <p:ph type="body" idx="1"/>
          </p:nvPr>
        </p:nvSpPr>
        <p:spPr/>
        <p:txBody>
          <a:bodyPr/>
          <a:lstStyle/>
          <a:p>
            <a:r>
              <a:rPr lang="de-AT" dirty="0" smtClean="0"/>
              <a:t>Operatoren</a:t>
            </a:r>
            <a:endParaRPr lang="de-AT" dirty="0"/>
          </a:p>
        </p:txBody>
      </p:sp>
      <p:sp>
        <p:nvSpPr>
          <p:cNvPr id="8" name="Textplatzhalter 7"/>
          <p:cNvSpPr>
            <a:spLocks noGrp="1"/>
          </p:cNvSpPr>
          <p:nvPr>
            <p:ph type="body" idx="10"/>
          </p:nvPr>
        </p:nvSpPr>
        <p:spPr/>
        <p:txBody>
          <a:bodyPr/>
          <a:lstStyle/>
          <a:p>
            <a:r>
              <a:rPr lang="de-AT" dirty="0" smtClean="0"/>
              <a:t>Typen</a:t>
            </a:r>
            <a:endParaRPr lang="de-AT" dirty="0"/>
          </a:p>
        </p:txBody>
      </p:sp>
      <p:sp>
        <p:nvSpPr>
          <p:cNvPr id="9" name="Inhaltsplatzhalter 8"/>
          <p:cNvSpPr>
            <a:spLocks noGrp="1"/>
          </p:cNvSpPr>
          <p:nvPr>
            <p:ph sz="half" idx="11"/>
          </p:nvPr>
        </p:nvSpPr>
        <p:spPr/>
        <p:txBody>
          <a:bodyPr>
            <a:normAutofit/>
          </a:bodyPr>
          <a:lstStyle/>
          <a:p>
            <a:r>
              <a:rPr lang="de-AT" dirty="0">
                <a:solidFill>
                  <a:schemeClr val="accent1">
                    <a:lumMod val="75000"/>
                  </a:schemeClr>
                </a:solidFill>
                <a:latin typeface="Cambria Math" panose="02040503050406030204" pitchFamily="18" charset="0"/>
                <a:ea typeface="Cambria Math" panose="02040503050406030204" pitchFamily="18" charset="0"/>
              </a:rPr>
              <a:t>Positive Integer</a:t>
            </a:r>
          </a:p>
          <a:p>
            <a:r>
              <a:rPr lang="de-AT" dirty="0">
                <a:solidFill>
                  <a:schemeClr val="accent1">
                    <a:lumMod val="75000"/>
                  </a:schemeClr>
                </a:solidFill>
                <a:latin typeface="Cambria Math" panose="02040503050406030204" pitchFamily="18" charset="0"/>
                <a:ea typeface="Cambria Math" panose="02040503050406030204" pitchFamily="18" charset="0"/>
              </a:rPr>
              <a:t>Negative</a:t>
            </a:r>
            <a:r>
              <a:rPr lang="de-AT" dirty="0" smtClean="0">
                <a:solidFill>
                  <a:schemeClr val="accent1">
                    <a:lumMod val="75000"/>
                  </a:schemeClr>
                </a:solidFill>
              </a:rPr>
              <a:t> </a:t>
            </a:r>
            <a:r>
              <a:rPr lang="de-AT" dirty="0">
                <a:solidFill>
                  <a:schemeClr val="accent1">
                    <a:lumMod val="75000"/>
                  </a:schemeClr>
                </a:solidFill>
                <a:latin typeface="Cambria Math" panose="02040503050406030204" pitchFamily="18" charset="0"/>
                <a:ea typeface="Cambria Math" panose="02040503050406030204" pitchFamily="18" charset="0"/>
              </a:rPr>
              <a:t>Integer</a:t>
            </a:r>
          </a:p>
          <a:p>
            <a:r>
              <a:rPr lang="de-AT" dirty="0">
                <a:solidFill>
                  <a:schemeClr val="accent1">
                    <a:lumMod val="75000"/>
                  </a:schemeClr>
                </a:solidFill>
                <a:latin typeface="Cambria Math" panose="02040503050406030204" pitchFamily="18" charset="0"/>
                <a:ea typeface="Cambria Math" panose="02040503050406030204" pitchFamily="18" charset="0"/>
              </a:rPr>
              <a:t>Logische</a:t>
            </a:r>
            <a:r>
              <a:rPr lang="de-AT" dirty="0" smtClean="0">
                <a:solidFill>
                  <a:schemeClr val="accent1">
                    <a:lumMod val="75000"/>
                  </a:schemeClr>
                </a:solidFill>
              </a:rPr>
              <a:t> </a:t>
            </a:r>
            <a:r>
              <a:rPr lang="de-AT" dirty="0">
                <a:solidFill>
                  <a:schemeClr val="accent1">
                    <a:lumMod val="75000"/>
                  </a:schemeClr>
                </a:solidFill>
                <a:latin typeface="Cambria Math" panose="02040503050406030204" pitchFamily="18" charset="0"/>
                <a:ea typeface="Cambria Math" panose="02040503050406030204" pitchFamily="18" charset="0"/>
              </a:rPr>
              <a:t>Vektoren</a:t>
            </a:r>
          </a:p>
          <a:p>
            <a:r>
              <a:rPr lang="de-AT" dirty="0">
                <a:solidFill>
                  <a:schemeClr val="accent1">
                    <a:lumMod val="75000"/>
                  </a:schemeClr>
                </a:solidFill>
                <a:latin typeface="Cambria Math" panose="02040503050406030204" pitchFamily="18" charset="0"/>
                <a:ea typeface="Cambria Math" panose="02040503050406030204" pitchFamily="18" charset="0"/>
              </a:rPr>
              <a:t>leer</a:t>
            </a:r>
          </a:p>
          <a:p>
            <a:r>
              <a:rPr lang="de-AT" dirty="0">
                <a:solidFill>
                  <a:schemeClr val="accent1">
                    <a:lumMod val="75000"/>
                  </a:schemeClr>
                </a:solidFill>
                <a:latin typeface="Cambria Math" panose="02040503050406030204" pitchFamily="18" charset="0"/>
                <a:ea typeface="Cambria Math" panose="02040503050406030204" pitchFamily="18" charset="0"/>
              </a:rPr>
              <a:t>0</a:t>
            </a:r>
          </a:p>
          <a:p>
            <a:r>
              <a:rPr lang="de-AT" dirty="0" err="1">
                <a:solidFill>
                  <a:schemeClr val="accent1">
                    <a:lumMod val="75000"/>
                  </a:schemeClr>
                </a:solidFill>
                <a:latin typeface="Cambria Math" panose="02040503050406030204" pitchFamily="18" charset="0"/>
                <a:ea typeface="Cambria Math" panose="02040503050406030204" pitchFamily="18" charset="0"/>
              </a:rPr>
              <a:t>Character</a:t>
            </a:r>
            <a:r>
              <a:rPr lang="de-AT" dirty="0">
                <a:solidFill>
                  <a:schemeClr val="accent1">
                    <a:lumMod val="75000"/>
                  </a:schemeClr>
                </a:solidFill>
                <a:latin typeface="Cambria Math" panose="02040503050406030204" pitchFamily="18" charset="0"/>
                <a:ea typeface="Cambria Math" panose="02040503050406030204" pitchFamily="18" charset="0"/>
              </a:rPr>
              <a:t>-Vektoren</a:t>
            </a:r>
          </a:p>
          <a:p>
            <a:endParaRPr lang="de-AT" dirty="0"/>
          </a:p>
        </p:txBody>
      </p:sp>
      <p:sp>
        <p:nvSpPr>
          <p:cNvPr id="5" name="Titel 4"/>
          <p:cNvSpPr>
            <a:spLocks noGrp="1"/>
          </p:cNvSpPr>
          <p:nvPr>
            <p:ph type="title"/>
          </p:nvPr>
        </p:nvSpPr>
        <p:spPr/>
        <p:txBody>
          <a:bodyPr>
            <a:normAutofit fontScale="90000"/>
          </a:bodyPr>
          <a:lstStyle/>
          <a:p>
            <a:r>
              <a:rPr lang="de-AT" dirty="0" smtClean="0"/>
              <a:t>Subsetting</a:t>
            </a:r>
            <a:endParaRPr lang="de-AT" dirty="0"/>
          </a:p>
        </p:txBody>
      </p:sp>
      <p:sp>
        <p:nvSpPr>
          <p:cNvPr id="2" name="Inhaltsplatzhalter 1"/>
          <p:cNvSpPr>
            <a:spLocks noGrp="1"/>
          </p:cNvSpPr>
          <p:nvPr>
            <p:ph sz="quarter" idx="12"/>
          </p:nvPr>
        </p:nvSpPr>
        <p:spPr/>
        <p:txBody>
          <a:bodyPr/>
          <a:lstStyle/>
          <a:p>
            <a:endParaRPr lang="de-AT"/>
          </a:p>
        </p:txBody>
      </p:sp>
      <p:sp>
        <p:nvSpPr>
          <p:cNvPr id="3" name="Inhaltsplatzhalter 2"/>
          <p:cNvSpPr>
            <a:spLocks noGrp="1"/>
          </p:cNvSpPr>
          <p:nvPr>
            <p:ph sz="half" idx="2"/>
          </p:nvPr>
        </p:nvSpPr>
        <p:spPr/>
        <p:txBody>
          <a:bodyPr/>
          <a:lstStyle/>
          <a:p>
            <a:r>
              <a:rPr lang="de-AT" dirty="0">
                <a:solidFill>
                  <a:schemeClr val="accent1">
                    <a:lumMod val="75000"/>
                  </a:schemeClr>
                </a:solidFill>
                <a:latin typeface="Cambria Math" panose="02040503050406030204" pitchFamily="18" charset="0"/>
                <a:ea typeface="Cambria Math" panose="02040503050406030204" pitchFamily="18" charset="0"/>
              </a:rPr>
              <a:t>[</a:t>
            </a:r>
          </a:p>
          <a:p>
            <a:r>
              <a:rPr lang="de-AT" dirty="0">
                <a:solidFill>
                  <a:schemeClr val="accent1">
                    <a:lumMod val="75000"/>
                  </a:schemeClr>
                </a:solidFill>
                <a:latin typeface="Cambria Math" panose="02040503050406030204" pitchFamily="18" charset="0"/>
                <a:ea typeface="Cambria Math" panose="02040503050406030204" pitchFamily="18" charset="0"/>
              </a:rPr>
              <a:t>[[</a:t>
            </a:r>
          </a:p>
          <a:p>
            <a:r>
              <a:rPr lang="de-AT" dirty="0">
                <a:solidFill>
                  <a:schemeClr val="accent1">
                    <a:lumMod val="75000"/>
                  </a:schemeClr>
                </a:solidFill>
                <a:latin typeface="Cambria Math" panose="02040503050406030204" pitchFamily="18" charset="0"/>
                <a:ea typeface="Cambria Math" panose="02040503050406030204" pitchFamily="18" charset="0"/>
              </a:rPr>
              <a:t>$</a:t>
            </a:r>
          </a:p>
          <a:p>
            <a:pPr marL="0" indent="0">
              <a:buNone/>
            </a:pPr>
            <a:endParaRPr lang="de-AT" dirty="0"/>
          </a:p>
        </p:txBody>
      </p:sp>
    </p:spTree>
    <p:extLst>
      <p:ext uri="{BB962C8B-B14F-4D97-AF65-F5344CB8AC3E}">
        <p14:creationId xmlns:p14="http://schemas.microsoft.com/office/powerpoint/2010/main" val="912739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build="p"/>
      <p:bldP spid="9"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normAutofit fontScale="90000"/>
          </a:bodyPr>
          <a:lstStyle/>
          <a:p>
            <a:r>
              <a:rPr lang="de-AT" dirty="0" smtClean="0"/>
              <a:t>Übung 1 – Datenstrukturen und Zugriffslogik</a:t>
            </a:r>
            <a:endParaRPr lang="de-AT" dirty="0"/>
          </a:p>
        </p:txBody>
      </p:sp>
      <p:sp>
        <p:nvSpPr>
          <p:cNvPr id="9" name="Inhaltsplatzhalter 8"/>
          <p:cNvSpPr>
            <a:spLocks noGrp="1"/>
          </p:cNvSpPr>
          <p:nvPr>
            <p:ph idx="1"/>
          </p:nvPr>
        </p:nvSpPr>
        <p:spPr/>
        <p:txBody>
          <a:bodyPr>
            <a:normAutofit fontScale="77500" lnSpcReduction="20000"/>
          </a:bodyPr>
          <a:lstStyle/>
          <a:p>
            <a:r>
              <a:rPr lang="de-AT" dirty="0" smtClean="0"/>
              <a:t>Warum ergibt </a:t>
            </a:r>
            <a:r>
              <a:rPr lang="de-AT" dirty="0">
                <a:solidFill>
                  <a:schemeClr val="accent1">
                    <a:lumMod val="75000"/>
                  </a:schemeClr>
                </a:solidFill>
                <a:latin typeface="Cambria Math" panose="02040503050406030204" pitchFamily="18" charset="0"/>
                <a:ea typeface="Cambria Math" panose="02040503050406030204" pitchFamily="18" charset="0"/>
              </a:rPr>
              <a:t>1 == "1" </a:t>
            </a:r>
            <a:r>
              <a:rPr lang="de-AT" sz="2800" dirty="0" err="1" smtClean="0"/>
              <a:t>true</a:t>
            </a:r>
            <a:r>
              <a:rPr lang="de-AT" sz="2800" dirty="0" smtClean="0"/>
              <a:t>, </a:t>
            </a:r>
            <a:r>
              <a:rPr lang="de-AT" dirty="0">
                <a:solidFill>
                  <a:schemeClr val="accent1">
                    <a:lumMod val="75000"/>
                  </a:schemeClr>
                </a:solidFill>
                <a:latin typeface="Cambria Math" panose="02040503050406030204" pitchFamily="18" charset="0"/>
                <a:ea typeface="Cambria Math" panose="02040503050406030204" pitchFamily="18" charset="0"/>
              </a:rPr>
              <a:t>-1 &lt; FALSE</a:t>
            </a:r>
            <a:r>
              <a:rPr lang="de-AT" sz="2800" dirty="0" smtClean="0"/>
              <a:t> </a:t>
            </a:r>
            <a:r>
              <a:rPr lang="de-AT" sz="2800" dirty="0" err="1" smtClean="0"/>
              <a:t>true</a:t>
            </a:r>
            <a:r>
              <a:rPr lang="de-AT" sz="2800" dirty="0" smtClean="0"/>
              <a:t> und </a:t>
            </a:r>
            <a:r>
              <a:rPr lang="de-AT" dirty="0">
                <a:solidFill>
                  <a:schemeClr val="accent1">
                    <a:lumMod val="75000"/>
                  </a:schemeClr>
                </a:solidFill>
                <a:latin typeface="Cambria Math" panose="02040503050406030204" pitchFamily="18" charset="0"/>
                <a:ea typeface="Cambria Math" panose="02040503050406030204" pitchFamily="18" charset="0"/>
              </a:rPr>
              <a:t>"</a:t>
            </a:r>
            <a:r>
              <a:rPr lang="de-AT" dirty="0" err="1">
                <a:solidFill>
                  <a:schemeClr val="accent1">
                    <a:lumMod val="75000"/>
                  </a:schemeClr>
                </a:solidFill>
                <a:latin typeface="Cambria Math" panose="02040503050406030204" pitchFamily="18" charset="0"/>
                <a:ea typeface="Cambria Math" panose="02040503050406030204" pitchFamily="18" charset="0"/>
              </a:rPr>
              <a:t>one</a:t>
            </a:r>
            <a:r>
              <a:rPr lang="de-AT" dirty="0">
                <a:solidFill>
                  <a:schemeClr val="accent1">
                    <a:lumMod val="75000"/>
                  </a:schemeClr>
                </a:solidFill>
                <a:latin typeface="Cambria Math" panose="02040503050406030204" pitchFamily="18" charset="0"/>
                <a:ea typeface="Cambria Math" panose="02040503050406030204" pitchFamily="18" charset="0"/>
              </a:rPr>
              <a:t>"</a:t>
            </a:r>
            <a:r>
              <a:rPr lang="de-AT" dirty="0" smtClean="0">
                <a:solidFill>
                  <a:schemeClr val="accent1">
                    <a:lumMod val="75000"/>
                  </a:schemeClr>
                </a:solidFill>
                <a:latin typeface="Cambria Math" panose="02040503050406030204" pitchFamily="18" charset="0"/>
                <a:ea typeface="Cambria Math" panose="02040503050406030204" pitchFamily="18" charset="0"/>
              </a:rPr>
              <a:t> </a:t>
            </a:r>
            <a:r>
              <a:rPr lang="de-AT" dirty="0">
                <a:solidFill>
                  <a:schemeClr val="accent1">
                    <a:lumMod val="75000"/>
                  </a:schemeClr>
                </a:solidFill>
                <a:latin typeface="Cambria Math" panose="02040503050406030204" pitchFamily="18" charset="0"/>
                <a:ea typeface="Cambria Math" panose="02040503050406030204" pitchFamily="18" charset="0"/>
              </a:rPr>
              <a:t>&lt; 2 </a:t>
            </a:r>
            <a:r>
              <a:rPr lang="de-AT" sz="2800" dirty="0" err="1" smtClean="0"/>
              <a:t>false</a:t>
            </a:r>
            <a:r>
              <a:rPr lang="de-AT" sz="2800" dirty="0" smtClean="0"/>
              <a:t>?</a:t>
            </a:r>
            <a:endParaRPr lang="de-AT" dirty="0" smtClean="0"/>
          </a:p>
          <a:p>
            <a:r>
              <a:rPr lang="de-AT" dirty="0" smtClean="0"/>
              <a:t>Was passiert mit einem Faktor, wenn man die Levels umsortiert?</a:t>
            </a:r>
          </a:p>
          <a:p>
            <a:pPr marL="609585" lvl="1" indent="0">
              <a:buNone/>
            </a:pPr>
            <a:r>
              <a:rPr lang="de-AT" dirty="0" smtClean="0">
                <a:solidFill>
                  <a:schemeClr val="accent1">
                    <a:lumMod val="75000"/>
                  </a:schemeClr>
                </a:solidFill>
                <a:latin typeface="Cambria Math" panose="02040503050406030204" pitchFamily="18" charset="0"/>
                <a:ea typeface="Cambria Math" panose="02040503050406030204" pitchFamily="18" charset="0"/>
              </a:rPr>
              <a:t>	f1 </a:t>
            </a:r>
            <a:r>
              <a:rPr lang="de-AT" dirty="0">
                <a:solidFill>
                  <a:schemeClr val="accent1">
                    <a:lumMod val="75000"/>
                  </a:schemeClr>
                </a:solidFill>
                <a:latin typeface="Cambria Math" panose="02040503050406030204" pitchFamily="18" charset="0"/>
                <a:ea typeface="Cambria Math" panose="02040503050406030204" pitchFamily="18" charset="0"/>
              </a:rPr>
              <a:t>&lt;- </a:t>
            </a:r>
            <a:r>
              <a:rPr lang="de-AT" dirty="0" err="1">
                <a:solidFill>
                  <a:schemeClr val="accent1">
                    <a:lumMod val="75000"/>
                  </a:schemeClr>
                </a:solidFill>
                <a:latin typeface="Cambria Math" panose="02040503050406030204" pitchFamily="18" charset="0"/>
                <a:ea typeface="Cambria Math" panose="02040503050406030204" pitchFamily="18" charset="0"/>
              </a:rPr>
              <a:t>factor</a:t>
            </a:r>
            <a:r>
              <a:rPr lang="de-AT" dirty="0">
                <a:solidFill>
                  <a:schemeClr val="accent1">
                    <a:lumMod val="75000"/>
                  </a:schemeClr>
                </a:solidFill>
                <a:latin typeface="Cambria Math" panose="02040503050406030204" pitchFamily="18" charset="0"/>
                <a:ea typeface="Cambria Math" panose="02040503050406030204" pitchFamily="18" charset="0"/>
              </a:rPr>
              <a:t>(</a:t>
            </a:r>
            <a:r>
              <a:rPr lang="de-AT" dirty="0" err="1">
                <a:solidFill>
                  <a:schemeClr val="accent1">
                    <a:lumMod val="75000"/>
                  </a:schemeClr>
                </a:solidFill>
                <a:latin typeface="Cambria Math" panose="02040503050406030204" pitchFamily="18" charset="0"/>
                <a:ea typeface="Cambria Math" panose="02040503050406030204" pitchFamily="18" charset="0"/>
              </a:rPr>
              <a:t>letters</a:t>
            </a:r>
            <a:r>
              <a:rPr lang="de-AT" dirty="0">
                <a:solidFill>
                  <a:schemeClr val="accent1">
                    <a:lumMod val="75000"/>
                  </a:schemeClr>
                </a:solidFill>
                <a:latin typeface="Cambria Math" panose="02040503050406030204" pitchFamily="18" charset="0"/>
                <a:ea typeface="Cambria Math" panose="02040503050406030204" pitchFamily="18" charset="0"/>
              </a:rPr>
              <a:t>)</a:t>
            </a:r>
            <a:br>
              <a:rPr lang="de-AT" dirty="0">
                <a:solidFill>
                  <a:schemeClr val="accent1">
                    <a:lumMod val="75000"/>
                  </a:schemeClr>
                </a:solidFill>
                <a:latin typeface="Cambria Math" panose="02040503050406030204" pitchFamily="18" charset="0"/>
                <a:ea typeface="Cambria Math" panose="02040503050406030204" pitchFamily="18" charset="0"/>
              </a:rPr>
            </a:br>
            <a:r>
              <a:rPr lang="de-AT" dirty="0" smtClean="0">
                <a:solidFill>
                  <a:schemeClr val="accent1">
                    <a:lumMod val="75000"/>
                  </a:schemeClr>
                </a:solidFill>
                <a:latin typeface="Cambria Math" panose="02040503050406030204" pitchFamily="18" charset="0"/>
                <a:ea typeface="Cambria Math" panose="02040503050406030204" pitchFamily="18" charset="0"/>
              </a:rPr>
              <a:t>	</a:t>
            </a:r>
            <a:r>
              <a:rPr lang="de-AT" dirty="0" err="1" smtClean="0">
                <a:solidFill>
                  <a:schemeClr val="accent1">
                    <a:lumMod val="75000"/>
                  </a:schemeClr>
                </a:solidFill>
                <a:latin typeface="Cambria Math" panose="02040503050406030204" pitchFamily="18" charset="0"/>
                <a:ea typeface="Cambria Math" panose="02040503050406030204" pitchFamily="18" charset="0"/>
              </a:rPr>
              <a:t>levels</a:t>
            </a:r>
            <a:r>
              <a:rPr lang="de-AT" dirty="0" smtClean="0">
                <a:solidFill>
                  <a:schemeClr val="accent1">
                    <a:lumMod val="75000"/>
                  </a:schemeClr>
                </a:solidFill>
                <a:latin typeface="Cambria Math" panose="02040503050406030204" pitchFamily="18" charset="0"/>
                <a:ea typeface="Cambria Math" panose="02040503050406030204" pitchFamily="18" charset="0"/>
              </a:rPr>
              <a:t>(f1</a:t>
            </a:r>
            <a:r>
              <a:rPr lang="de-AT" dirty="0">
                <a:solidFill>
                  <a:schemeClr val="accent1">
                    <a:lumMod val="75000"/>
                  </a:schemeClr>
                </a:solidFill>
                <a:latin typeface="Cambria Math" panose="02040503050406030204" pitchFamily="18" charset="0"/>
                <a:ea typeface="Cambria Math" panose="02040503050406030204" pitchFamily="18" charset="0"/>
              </a:rPr>
              <a:t>) &lt;- </a:t>
            </a:r>
            <a:r>
              <a:rPr lang="de-AT" dirty="0" err="1">
                <a:solidFill>
                  <a:schemeClr val="accent1">
                    <a:lumMod val="75000"/>
                  </a:schemeClr>
                </a:solidFill>
                <a:latin typeface="Cambria Math" panose="02040503050406030204" pitchFamily="18" charset="0"/>
                <a:ea typeface="Cambria Math" panose="02040503050406030204" pitchFamily="18" charset="0"/>
              </a:rPr>
              <a:t>rev</a:t>
            </a:r>
            <a:r>
              <a:rPr lang="de-AT" dirty="0">
                <a:solidFill>
                  <a:schemeClr val="accent1">
                    <a:lumMod val="75000"/>
                  </a:schemeClr>
                </a:solidFill>
                <a:latin typeface="Cambria Math" panose="02040503050406030204" pitchFamily="18" charset="0"/>
                <a:ea typeface="Cambria Math" panose="02040503050406030204" pitchFamily="18" charset="0"/>
              </a:rPr>
              <a:t>(</a:t>
            </a:r>
            <a:r>
              <a:rPr lang="de-AT" dirty="0" err="1">
                <a:solidFill>
                  <a:schemeClr val="accent1">
                    <a:lumMod val="75000"/>
                  </a:schemeClr>
                </a:solidFill>
                <a:latin typeface="Cambria Math" panose="02040503050406030204" pitchFamily="18" charset="0"/>
                <a:ea typeface="Cambria Math" panose="02040503050406030204" pitchFamily="18" charset="0"/>
              </a:rPr>
              <a:t>levels</a:t>
            </a:r>
            <a:r>
              <a:rPr lang="de-AT" dirty="0">
                <a:solidFill>
                  <a:schemeClr val="accent1">
                    <a:lumMod val="75000"/>
                  </a:schemeClr>
                </a:solidFill>
                <a:latin typeface="Cambria Math" panose="02040503050406030204" pitchFamily="18" charset="0"/>
                <a:ea typeface="Cambria Math" panose="02040503050406030204" pitchFamily="18" charset="0"/>
              </a:rPr>
              <a:t>(f1))</a:t>
            </a:r>
          </a:p>
          <a:p>
            <a:r>
              <a:rPr lang="de-AT" dirty="0" smtClean="0"/>
              <a:t>Wenn </a:t>
            </a:r>
            <a:r>
              <a:rPr lang="de-AT" dirty="0" err="1">
                <a:solidFill>
                  <a:schemeClr val="accent1">
                    <a:lumMod val="75000"/>
                  </a:schemeClr>
                </a:solidFill>
                <a:latin typeface="Cambria Math" panose="02040503050406030204" pitchFamily="18" charset="0"/>
                <a:ea typeface="Cambria Math" panose="02040503050406030204" pitchFamily="18" charset="0"/>
              </a:rPr>
              <a:t>is.matrix</a:t>
            </a:r>
            <a:r>
              <a:rPr lang="de-AT" dirty="0">
                <a:solidFill>
                  <a:schemeClr val="accent1">
                    <a:lumMod val="75000"/>
                  </a:schemeClr>
                </a:solidFill>
                <a:latin typeface="Cambria Math" panose="02040503050406030204" pitchFamily="18" charset="0"/>
                <a:ea typeface="Cambria Math" panose="02040503050406030204" pitchFamily="18" charset="0"/>
              </a:rPr>
              <a:t>(x)</a:t>
            </a:r>
            <a:r>
              <a:rPr lang="de-AT" dirty="0" smtClean="0"/>
              <a:t> </a:t>
            </a:r>
            <a:r>
              <a:rPr lang="de-AT" dirty="0" err="1" smtClean="0"/>
              <a:t>true</a:t>
            </a:r>
            <a:r>
              <a:rPr lang="de-AT" dirty="0" smtClean="0"/>
              <a:t> ist, was ergibt </a:t>
            </a:r>
            <a:r>
              <a:rPr lang="de-AT" dirty="0" err="1">
                <a:solidFill>
                  <a:schemeClr val="accent1">
                    <a:lumMod val="75000"/>
                  </a:schemeClr>
                </a:solidFill>
                <a:latin typeface="Cambria Math" panose="02040503050406030204" pitchFamily="18" charset="0"/>
                <a:ea typeface="Cambria Math" panose="02040503050406030204" pitchFamily="18" charset="0"/>
              </a:rPr>
              <a:t>is.array</a:t>
            </a:r>
            <a:r>
              <a:rPr lang="de-AT" dirty="0">
                <a:solidFill>
                  <a:schemeClr val="accent1">
                    <a:lumMod val="75000"/>
                  </a:schemeClr>
                </a:solidFill>
                <a:latin typeface="Cambria Math" panose="02040503050406030204" pitchFamily="18" charset="0"/>
                <a:ea typeface="Cambria Math" panose="02040503050406030204" pitchFamily="18" charset="0"/>
              </a:rPr>
              <a:t>(x</a:t>
            </a:r>
            <a:r>
              <a:rPr lang="de-AT" dirty="0" smtClean="0">
                <a:solidFill>
                  <a:schemeClr val="accent1">
                    <a:lumMod val="75000"/>
                  </a:schemeClr>
                </a:solidFill>
                <a:latin typeface="Cambria Math" panose="02040503050406030204" pitchFamily="18" charset="0"/>
                <a:ea typeface="Cambria Math" panose="02040503050406030204" pitchFamily="18" charset="0"/>
              </a:rPr>
              <a:t>)</a:t>
            </a:r>
            <a:r>
              <a:rPr lang="de-AT" dirty="0" smtClean="0"/>
              <a:t>?</a:t>
            </a:r>
          </a:p>
          <a:p>
            <a:r>
              <a:rPr lang="de-AT" dirty="0" smtClean="0"/>
              <a:t>Was macht </a:t>
            </a:r>
            <a:r>
              <a:rPr lang="de-AT" sz="2700" dirty="0" err="1">
                <a:solidFill>
                  <a:schemeClr val="accent1">
                    <a:lumMod val="75000"/>
                  </a:schemeClr>
                </a:solidFill>
                <a:latin typeface="Cambria Math" panose="02040503050406030204" pitchFamily="18" charset="0"/>
                <a:ea typeface="Cambria Math" panose="02040503050406030204" pitchFamily="18" charset="0"/>
              </a:rPr>
              <a:t>as.matrix</a:t>
            </a:r>
            <a:r>
              <a:rPr lang="de-AT" sz="2700" dirty="0">
                <a:solidFill>
                  <a:schemeClr val="accent1">
                    <a:lumMod val="75000"/>
                  </a:schemeClr>
                </a:solidFill>
                <a:latin typeface="Cambria Math" panose="02040503050406030204" pitchFamily="18" charset="0"/>
                <a:ea typeface="Cambria Math" panose="02040503050406030204" pitchFamily="18" charset="0"/>
              </a:rPr>
              <a:t>()</a:t>
            </a:r>
            <a:r>
              <a:rPr lang="de-AT" dirty="0" smtClean="0"/>
              <a:t> angewendet auf einen Data </a:t>
            </a:r>
            <a:r>
              <a:rPr lang="de-AT" dirty="0" err="1" smtClean="0"/>
              <a:t>frame</a:t>
            </a:r>
            <a:r>
              <a:rPr lang="de-AT" dirty="0" smtClean="0"/>
              <a:t> mit unterschiedlichen Typen?</a:t>
            </a:r>
          </a:p>
          <a:p>
            <a:r>
              <a:rPr lang="de-AT" dirty="0" smtClean="0"/>
              <a:t>Kann man einen Data </a:t>
            </a:r>
            <a:r>
              <a:rPr lang="de-AT" dirty="0" err="1" smtClean="0"/>
              <a:t>frame</a:t>
            </a:r>
            <a:r>
              <a:rPr lang="de-AT" dirty="0" smtClean="0"/>
              <a:t> mit 0 Zeilen haben? Und 0 Spalten?</a:t>
            </a:r>
          </a:p>
          <a:p>
            <a:r>
              <a:rPr lang="de-AT" dirty="0" smtClean="0"/>
              <a:t>Warum wirft </a:t>
            </a:r>
            <a:r>
              <a:rPr lang="de-AT" sz="2700" dirty="0">
                <a:solidFill>
                  <a:schemeClr val="accent1">
                    <a:lumMod val="75000"/>
                  </a:schemeClr>
                </a:solidFill>
                <a:latin typeface="Cambria Math" panose="02040503050406030204" pitchFamily="18" charset="0"/>
                <a:ea typeface="Cambria Math" panose="02040503050406030204" pitchFamily="18" charset="0"/>
              </a:rPr>
              <a:t>x &lt;- 1:5; x[NA]</a:t>
            </a:r>
            <a:r>
              <a:rPr lang="de-AT" dirty="0" smtClean="0"/>
              <a:t> 5 </a:t>
            </a:r>
            <a:r>
              <a:rPr lang="de-AT" dirty="0" err="1" smtClean="0"/>
              <a:t>Missingwerte</a:t>
            </a:r>
            <a:r>
              <a:rPr lang="de-AT" dirty="0" smtClean="0"/>
              <a:t> zurück? Vergleiche mit </a:t>
            </a:r>
            <a:r>
              <a:rPr lang="de-AT" sz="2400" dirty="0" smtClean="0">
                <a:solidFill>
                  <a:schemeClr val="accent1">
                    <a:lumMod val="75000"/>
                  </a:schemeClr>
                </a:solidFill>
                <a:latin typeface="Cambria Math" panose="02040503050406030204" pitchFamily="18" charset="0"/>
                <a:ea typeface="Cambria Math" panose="02040503050406030204" pitchFamily="18" charset="0"/>
              </a:rPr>
              <a:t>x[</a:t>
            </a:r>
            <a:r>
              <a:rPr lang="de-AT" sz="2400" dirty="0" err="1" smtClean="0">
                <a:solidFill>
                  <a:schemeClr val="accent1">
                    <a:lumMod val="75000"/>
                  </a:schemeClr>
                </a:solidFill>
                <a:latin typeface="Cambria Math" panose="02040503050406030204" pitchFamily="18" charset="0"/>
                <a:ea typeface="Cambria Math" panose="02040503050406030204" pitchFamily="18" charset="0"/>
              </a:rPr>
              <a:t>NA_real</a:t>
            </a:r>
            <a:r>
              <a:rPr lang="de-AT" sz="2400" dirty="0" smtClean="0">
                <a:solidFill>
                  <a:schemeClr val="accent1">
                    <a:lumMod val="75000"/>
                  </a:schemeClr>
                </a:solidFill>
                <a:latin typeface="Cambria Math" panose="02040503050406030204" pitchFamily="18" charset="0"/>
                <a:ea typeface="Cambria Math" panose="02040503050406030204" pitchFamily="18" charset="0"/>
              </a:rPr>
              <a:t>_]</a:t>
            </a:r>
            <a:endParaRPr lang="de-AT" dirty="0" smtClean="0"/>
          </a:p>
          <a:p>
            <a:r>
              <a:rPr lang="de-AT" sz="2700" dirty="0" smtClean="0"/>
              <a:t>Was gibt </a:t>
            </a:r>
            <a:r>
              <a:rPr lang="de-AT" dirty="0" err="1" smtClean="0">
                <a:solidFill>
                  <a:schemeClr val="accent1">
                    <a:lumMod val="75000"/>
                  </a:schemeClr>
                </a:solidFill>
                <a:latin typeface="Cambria Math" panose="02040503050406030204" pitchFamily="18" charset="0"/>
                <a:ea typeface="Cambria Math" panose="02040503050406030204" pitchFamily="18" charset="0"/>
              </a:rPr>
              <a:t>upper.tri</a:t>
            </a:r>
            <a:r>
              <a:rPr lang="de-AT" dirty="0" smtClean="0">
                <a:solidFill>
                  <a:schemeClr val="accent1">
                    <a:lumMod val="75000"/>
                  </a:schemeClr>
                </a:solidFill>
                <a:latin typeface="Cambria Math" panose="02040503050406030204" pitchFamily="18" charset="0"/>
                <a:ea typeface="Cambria Math" panose="02040503050406030204" pitchFamily="18" charset="0"/>
              </a:rPr>
              <a:t>() </a:t>
            </a:r>
            <a:r>
              <a:rPr lang="de-AT" sz="2700" dirty="0" smtClean="0"/>
              <a:t>zurück? Wie kann man damit auf Matrix-Elemente zugreifen?</a:t>
            </a:r>
          </a:p>
          <a:p>
            <a:r>
              <a:rPr lang="de-AT" sz="2800" dirty="0"/>
              <a:t>Vereinfache </a:t>
            </a:r>
            <a:r>
              <a:rPr lang="de-AT" sz="2800" dirty="0">
                <a:solidFill>
                  <a:schemeClr val="accent1">
                    <a:lumMod val="75000"/>
                  </a:schemeClr>
                </a:solidFill>
                <a:latin typeface="Cambria Math" panose="02040503050406030204" pitchFamily="18" charset="0"/>
                <a:ea typeface="Cambria Math" panose="02040503050406030204" pitchFamily="18" charset="0"/>
              </a:rPr>
              <a:t>!((X &amp; Y) | !Z</a:t>
            </a:r>
            <a:r>
              <a:rPr lang="de-AT" sz="2800" dirty="0" smtClean="0">
                <a:solidFill>
                  <a:schemeClr val="accent1">
                    <a:lumMod val="75000"/>
                  </a:schemeClr>
                </a:solidFill>
                <a:latin typeface="Cambria Math" panose="02040503050406030204" pitchFamily="18" charset="0"/>
                <a:ea typeface="Cambria Math" panose="02040503050406030204" pitchFamily="18" charset="0"/>
              </a:rPr>
              <a:t>)</a:t>
            </a:r>
            <a:endParaRPr lang="de-AT" sz="2700" dirty="0" smtClean="0"/>
          </a:p>
          <a:p>
            <a:pPr marL="0" indent="0">
              <a:buNone/>
            </a:pPr>
            <a:endParaRPr lang="de-AT" sz="2700" dirty="0"/>
          </a:p>
          <a:p>
            <a:endParaRPr lang="de-AT" dirty="0" smtClean="0"/>
          </a:p>
        </p:txBody>
      </p:sp>
      <p:sp>
        <p:nvSpPr>
          <p:cNvPr id="10" name="Inhaltsplatzhalter 9"/>
          <p:cNvSpPr>
            <a:spLocks noGrp="1"/>
          </p:cNvSpPr>
          <p:nvPr>
            <p:ph sz="quarter" idx="10"/>
          </p:nvPr>
        </p:nvSpPr>
        <p:spPr/>
        <p:txBody>
          <a:bodyPr/>
          <a:lstStyle/>
          <a:p>
            <a:endParaRPr lang="de-AT"/>
          </a:p>
        </p:txBody>
      </p:sp>
    </p:spTree>
    <p:extLst>
      <p:ext uri="{BB962C8B-B14F-4D97-AF65-F5344CB8AC3E}">
        <p14:creationId xmlns:p14="http://schemas.microsoft.com/office/powerpoint/2010/main" val="3338862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normAutofit fontScale="90000"/>
          </a:bodyPr>
          <a:lstStyle/>
          <a:p>
            <a:r>
              <a:rPr lang="de-AT" dirty="0" err="1" smtClean="0"/>
              <a:t>Wickham‘s</a:t>
            </a:r>
            <a:r>
              <a:rPr lang="de-AT" dirty="0" smtClean="0"/>
              <a:t> </a:t>
            </a:r>
            <a:r>
              <a:rPr lang="de-AT" dirty="0" err="1" smtClean="0"/>
              <a:t>Vocabulary</a:t>
            </a:r>
            <a:endParaRPr lang="de-AT" dirty="0"/>
          </a:p>
        </p:txBody>
      </p:sp>
      <p:sp>
        <p:nvSpPr>
          <p:cNvPr id="9" name="Inhaltsplatzhalter 8"/>
          <p:cNvSpPr>
            <a:spLocks noGrp="1"/>
          </p:cNvSpPr>
          <p:nvPr>
            <p:ph sz="quarter" idx="10"/>
          </p:nvPr>
        </p:nvSpPr>
        <p:spPr/>
        <p:txBody>
          <a:bodyPr/>
          <a:lstStyle/>
          <a:p>
            <a:endParaRPr lang="de-AT"/>
          </a:p>
        </p:txBody>
      </p:sp>
    </p:spTree>
    <p:extLst>
      <p:ext uri="{BB962C8B-B14F-4D97-AF65-F5344CB8AC3E}">
        <p14:creationId xmlns:p14="http://schemas.microsoft.com/office/powerpoint/2010/main" val="1505093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normAutofit fontScale="90000"/>
          </a:bodyPr>
          <a:lstStyle/>
          <a:p>
            <a:r>
              <a:rPr lang="de-AT" dirty="0" smtClean="0"/>
              <a:t>Googles Style Guide</a:t>
            </a:r>
            <a:endParaRPr lang="de-AT" dirty="0"/>
          </a:p>
        </p:txBody>
      </p:sp>
      <p:sp>
        <p:nvSpPr>
          <p:cNvPr id="9" name="Inhaltsplatzhalter 8"/>
          <p:cNvSpPr>
            <a:spLocks noGrp="1"/>
          </p:cNvSpPr>
          <p:nvPr>
            <p:ph sz="quarter" idx="10"/>
          </p:nvPr>
        </p:nvSpPr>
        <p:spPr/>
        <p:txBody>
          <a:bodyPr/>
          <a:lstStyle/>
          <a:p>
            <a:endParaRPr lang="de-AT"/>
          </a:p>
        </p:txBody>
      </p:sp>
    </p:spTree>
    <p:extLst>
      <p:ext uri="{BB962C8B-B14F-4D97-AF65-F5344CB8AC3E}">
        <p14:creationId xmlns:p14="http://schemas.microsoft.com/office/powerpoint/2010/main" val="3004629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AT" dirty="0" smtClean="0"/>
              <a:t>Jenny Brian [@</a:t>
            </a:r>
            <a:r>
              <a:rPr lang="de-AT" dirty="0" err="1" smtClean="0"/>
              <a:t>Rstudio</a:t>
            </a:r>
            <a:r>
              <a:rPr lang="de-AT" dirty="0" smtClean="0"/>
              <a:t>] on </a:t>
            </a:r>
            <a:r>
              <a:rPr lang="de-AT" i="1" dirty="0" smtClean="0"/>
              <a:t>Project Workflow</a:t>
            </a:r>
            <a:endParaRPr lang="de-AT" i="1" dirty="0"/>
          </a:p>
        </p:txBody>
      </p:sp>
      <p:sp>
        <p:nvSpPr>
          <p:cNvPr id="4" name="Inhaltsplatzhalter 3"/>
          <p:cNvSpPr>
            <a:spLocks noGrp="1"/>
          </p:cNvSpPr>
          <p:nvPr>
            <p:ph sz="quarter" idx="10"/>
          </p:nvPr>
        </p:nvSpPr>
        <p:spPr/>
        <p:txBody>
          <a:bodyPr/>
          <a:lstStyle/>
          <a:p>
            <a:endParaRPr lang="de-AT"/>
          </a:p>
        </p:txBody>
      </p:sp>
      <p:sp>
        <p:nvSpPr>
          <p:cNvPr id="6" name="Inhaltsplatzhalter 5"/>
          <p:cNvSpPr>
            <a:spLocks noGrp="1"/>
          </p:cNvSpPr>
          <p:nvPr>
            <p:ph idx="1"/>
          </p:nvPr>
        </p:nvSpPr>
        <p:spPr/>
        <p:txBody>
          <a:bodyPr>
            <a:normAutofit fontScale="77500" lnSpcReduction="20000"/>
          </a:bodyPr>
          <a:lstStyle/>
          <a:p>
            <a:pPr marL="0" indent="0" defTabSz="914400" eaLnBrk="0" fontAlgn="base" hangingPunct="0">
              <a:spcBef>
                <a:spcPct val="0"/>
              </a:spcBef>
              <a:spcAft>
                <a:spcPct val="0"/>
              </a:spcAft>
              <a:buSzTx/>
              <a:buNone/>
            </a:pPr>
            <a:r>
              <a:rPr lang="en-US" altLang="de-DE" dirty="0" smtClean="0"/>
              <a:t>“</a:t>
            </a:r>
            <a:r>
              <a:rPr lang="en-US" altLang="de-DE" sz="3300" dirty="0" smtClean="0"/>
              <a:t>If </a:t>
            </a:r>
            <a:r>
              <a:rPr lang="en-US" altLang="de-DE" sz="3300" dirty="0"/>
              <a:t>the first line of your R script </a:t>
            </a:r>
            <a:r>
              <a:rPr lang="en-US" altLang="de-DE" sz="3300" dirty="0" smtClean="0"/>
              <a:t>is</a:t>
            </a:r>
            <a:r>
              <a:rPr lang="en-US" altLang="de-DE" sz="3300" dirty="0"/>
              <a:t/>
            </a:r>
            <a:br>
              <a:rPr lang="en-US" altLang="de-DE" sz="3300" dirty="0"/>
            </a:br>
            <a:endParaRPr lang="en-US" altLang="de-DE" sz="3300" dirty="0"/>
          </a:p>
          <a:p>
            <a:pPr marL="0" indent="0" defTabSz="914400" eaLnBrk="0" fontAlgn="base" hangingPunct="0">
              <a:spcBef>
                <a:spcPct val="0"/>
              </a:spcBef>
              <a:spcAft>
                <a:spcPct val="0"/>
              </a:spcAft>
              <a:buSzTx/>
              <a:buNone/>
            </a:pPr>
            <a:r>
              <a:rPr lang="en-US" altLang="de-DE" sz="3400" dirty="0">
                <a:solidFill>
                  <a:schemeClr val="accent1">
                    <a:lumMod val="75000"/>
                  </a:schemeClr>
                </a:solidFill>
                <a:latin typeface="Cambria Math" panose="02040503050406030204" pitchFamily="18" charset="0"/>
                <a:ea typeface="Cambria Math" panose="02040503050406030204" pitchFamily="18" charset="0"/>
              </a:rPr>
              <a:t>    </a:t>
            </a:r>
            <a:r>
              <a:rPr lang="en-US" altLang="de-DE" sz="3400" dirty="0" err="1">
                <a:solidFill>
                  <a:schemeClr val="accent1">
                    <a:lumMod val="75000"/>
                  </a:schemeClr>
                </a:solidFill>
                <a:latin typeface="Cambria Math" panose="02040503050406030204" pitchFamily="18" charset="0"/>
                <a:ea typeface="Cambria Math" panose="02040503050406030204" pitchFamily="18" charset="0"/>
              </a:rPr>
              <a:t>setwd</a:t>
            </a:r>
            <a:r>
              <a:rPr lang="en-US" altLang="de-DE" sz="3400" dirty="0">
                <a:solidFill>
                  <a:schemeClr val="accent1">
                    <a:lumMod val="75000"/>
                  </a:schemeClr>
                </a:solidFill>
                <a:latin typeface="Cambria Math" panose="02040503050406030204" pitchFamily="18" charset="0"/>
                <a:ea typeface="Cambria Math" panose="02040503050406030204" pitchFamily="18" charset="0"/>
              </a:rPr>
              <a:t>("C:\Users\jenny\path\that\only\I\have")</a:t>
            </a:r>
          </a:p>
          <a:p>
            <a:pPr marL="0" indent="0" defTabSz="914400" eaLnBrk="0" fontAlgn="base" hangingPunct="0">
              <a:spcBef>
                <a:spcPct val="0"/>
              </a:spcBef>
              <a:spcAft>
                <a:spcPct val="0"/>
              </a:spcAft>
              <a:buSzTx/>
              <a:buNone/>
            </a:pPr>
            <a:endParaRPr lang="en-US" altLang="de-DE" sz="3300" dirty="0"/>
          </a:p>
          <a:p>
            <a:pPr marL="0" lvl="0" indent="0" defTabSz="914400" eaLnBrk="0" fontAlgn="base" hangingPunct="0">
              <a:spcBef>
                <a:spcPct val="0"/>
              </a:spcBef>
              <a:spcAft>
                <a:spcPct val="0"/>
              </a:spcAft>
              <a:buSzTx/>
              <a:buNone/>
            </a:pPr>
            <a:r>
              <a:rPr lang="en-US" altLang="de-DE" sz="3300" dirty="0" smtClean="0"/>
              <a:t>I will </a:t>
            </a:r>
            <a:r>
              <a:rPr lang="en-US" altLang="de-DE" sz="3300" dirty="0"/>
              <a:t>come into your office and SET YOUR COMPUTER ON </a:t>
            </a:r>
            <a:r>
              <a:rPr lang="en-US" altLang="de-DE" sz="3300" dirty="0" smtClean="0"/>
              <a:t>FIRE 🔥.</a:t>
            </a:r>
            <a:endParaRPr lang="en-US" altLang="de-DE" sz="3300" dirty="0"/>
          </a:p>
          <a:p>
            <a:pPr marL="0" lvl="0" indent="0" defTabSz="914400" eaLnBrk="0" fontAlgn="base" hangingPunct="0">
              <a:spcBef>
                <a:spcPct val="0"/>
              </a:spcBef>
              <a:spcAft>
                <a:spcPct val="0"/>
              </a:spcAft>
              <a:buSzTx/>
              <a:buNone/>
            </a:pPr>
            <a:endParaRPr lang="en-US" altLang="de-DE" sz="3300" dirty="0">
              <a:solidFill>
                <a:schemeClr val="accent1">
                  <a:lumMod val="75000"/>
                </a:schemeClr>
              </a:solidFill>
            </a:endParaRPr>
          </a:p>
          <a:p>
            <a:pPr marL="0" lvl="0" indent="0" defTabSz="914400" eaLnBrk="0" fontAlgn="base" hangingPunct="0">
              <a:spcBef>
                <a:spcPct val="0"/>
              </a:spcBef>
              <a:spcAft>
                <a:spcPct val="0"/>
              </a:spcAft>
              <a:buSzTx/>
              <a:buNone/>
            </a:pPr>
            <a:r>
              <a:rPr lang="en-US" altLang="de-DE" sz="3300" dirty="0" smtClean="0"/>
              <a:t>If </a:t>
            </a:r>
            <a:r>
              <a:rPr lang="en-US" altLang="de-DE" sz="3300" dirty="0"/>
              <a:t>the first line of your R script </a:t>
            </a:r>
            <a:r>
              <a:rPr lang="en-US" altLang="de-DE" sz="3300" dirty="0" smtClean="0"/>
              <a:t>is</a:t>
            </a:r>
            <a:br>
              <a:rPr lang="en-US" altLang="de-DE" sz="3300" dirty="0" smtClean="0"/>
            </a:br>
            <a:endParaRPr lang="en-US" altLang="de-DE" sz="1300" dirty="0"/>
          </a:p>
          <a:p>
            <a:pPr marL="0" lvl="0" indent="0" defTabSz="914400" eaLnBrk="0" fontAlgn="base" hangingPunct="0">
              <a:spcBef>
                <a:spcPct val="0"/>
              </a:spcBef>
              <a:spcAft>
                <a:spcPct val="0"/>
              </a:spcAft>
              <a:buSzTx/>
              <a:buNone/>
            </a:pPr>
            <a:r>
              <a:rPr lang="en-US" altLang="de-DE" sz="3300" dirty="0">
                <a:solidFill>
                  <a:schemeClr val="accent1">
                    <a:lumMod val="75000"/>
                  </a:schemeClr>
                </a:solidFill>
                <a:latin typeface="Cambria Math" panose="02040503050406030204" pitchFamily="18" charset="0"/>
                <a:ea typeface="Cambria Math" panose="02040503050406030204" pitchFamily="18" charset="0"/>
              </a:rPr>
              <a:t>    </a:t>
            </a:r>
            <a:r>
              <a:rPr lang="en-US" altLang="de-DE" sz="3300" dirty="0" err="1">
                <a:solidFill>
                  <a:schemeClr val="accent1">
                    <a:lumMod val="75000"/>
                  </a:schemeClr>
                </a:solidFill>
                <a:latin typeface="Cambria Math" panose="02040503050406030204" pitchFamily="18" charset="0"/>
                <a:ea typeface="Cambria Math" panose="02040503050406030204" pitchFamily="18" charset="0"/>
              </a:rPr>
              <a:t>rm</a:t>
            </a:r>
            <a:r>
              <a:rPr lang="en-US" altLang="de-DE" sz="3300" dirty="0">
                <a:solidFill>
                  <a:schemeClr val="accent1">
                    <a:lumMod val="75000"/>
                  </a:schemeClr>
                </a:solidFill>
                <a:latin typeface="Cambria Math" panose="02040503050406030204" pitchFamily="18" charset="0"/>
                <a:ea typeface="Cambria Math" panose="02040503050406030204" pitchFamily="18" charset="0"/>
              </a:rPr>
              <a:t>(list = ls())</a:t>
            </a:r>
          </a:p>
          <a:p>
            <a:pPr marL="0" indent="0" defTabSz="914400" eaLnBrk="0" fontAlgn="base" hangingPunct="0">
              <a:spcBef>
                <a:spcPct val="0"/>
              </a:spcBef>
              <a:spcAft>
                <a:spcPct val="0"/>
              </a:spcAft>
              <a:buSzTx/>
              <a:buNone/>
            </a:pPr>
            <a:endParaRPr lang="en-US" altLang="de-DE" sz="3800" dirty="0"/>
          </a:p>
          <a:p>
            <a:pPr marL="0" lvl="0" indent="0" defTabSz="914400" eaLnBrk="0" fontAlgn="base" hangingPunct="0">
              <a:spcBef>
                <a:spcPct val="0"/>
              </a:spcBef>
              <a:spcAft>
                <a:spcPct val="0"/>
              </a:spcAft>
              <a:buSzTx/>
              <a:buNone/>
            </a:pPr>
            <a:r>
              <a:rPr lang="en-US" altLang="de-DE" sz="3300" dirty="0" smtClean="0"/>
              <a:t>I </a:t>
            </a:r>
            <a:r>
              <a:rPr lang="en-US" altLang="de-DE" sz="3300" dirty="0"/>
              <a:t>will come into your office and SET YOUR COMPUTER ON FIRE 🔥</a:t>
            </a:r>
            <a:r>
              <a:rPr lang="en-US" altLang="de-DE" sz="3300" dirty="0" smtClean="0"/>
              <a:t>.”</a:t>
            </a:r>
          </a:p>
          <a:p>
            <a:pPr marL="0" lvl="0" indent="0" defTabSz="914400" eaLnBrk="0" fontAlgn="base" hangingPunct="0">
              <a:spcBef>
                <a:spcPct val="0"/>
              </a:spcBef>
              <a:spcAft>
                <a:spcPct val="0"/>
              </a:spcAft>
              <a:buSzTx/>
              <a:buNone/>
            </a:pPr>
            <a:endParaRPr lang="en-US" altLang="de-DE" dirty="0" smtClean="0"/>
          </a:p>
          <a:p>
            <a:pPr marL="0" lvl="0" indent="0" defTabSz="914400" eaLnBrk="0" fontAlgn="base" hangingPunct="0">
              <a:spcBef>
                <a:spcPct val="0"/>
              </a:spcBef>
              <a:spcAft>
                <a:spcPct val="0"/>
              </a:spcAft>
              <a:buSzTx/>
              <a:buNone/>
            </a:pPr>
            <a:endParaRPr lang="en-US" dirty="0"/>
          </a:p>
          <a:p>
            <a:pPr marL="0" lvl="0" indent="0" defTabSz="914400" eaLnBrk="0" fontAlgn="base" hangingPunct="0">
              <a:spcBef>
                <a:spcPct val="0"/>
              </a:spcBef>
              <a:spcAft>
                <a:spcPct val="0"/>
              </a:spcAft>
              <a:buSzTx/>
              <a:buNone/>
            </a:pPr>
            <a:r>
              <a:rPr lang="de-AT" dirty="0">
                <a:hlinkClick r:id="rId3"/>
              </a:rPr>
              <a:t>https://www.tidyverse.org/articles/2017/12/workflow-vs-script</a:t>
            </a:r>
            <a:r>
              <a:rPr lang="de-AT" dirty="0" smtClean="0">
                <a:hlinkClick r:id="rId3"/>
              </a:rPr>
              <a:t>/</a:t>
            </a:r>
            <a:r>
              <a:rPr lang="de-AT" dirty="0" smtClean="0"/>
              <a:t> </a:t>
            </a:r>
            <a:endParaRPr lang="de-AT" dirty="0"/>
          </a:p>
        </p:txBody>
      </p:sp>
    </p:spTree>
    <p:extLst>
      <p:ext uri="{BB962C8B-B14F-4D97-AF65-F5344CB8AC3E}">
        <p14:creationId xmlns:p14="http://schemas.microsoft.com/office/powerpoint/2010/main" val="3723877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e-AT" dirty="0" err="1" smtClean="0"/>
              <a:t>Advanced</a:t>
            </a:r>
            <a:endParaRPr lang="de-AT" dirty="0"/>
          </a:p>
        </p:txBody>
      </p:sp>
      <p:sp>
        <p:nvSpPr>
          <p:cNvPr id="7" name="Inhaltsplatzhalter 6"/>
          <p:cNvSpPr>
            <a:spLocks noGrp="1"/>
          </p:cNvSpPr>
          <p:nvPr>
            <p:ph sz="quarter" idx="10"/>
          </p:nvPr>
        </p:nvSpPr>
        <p:spPr/>
        <p:txBody>
          <a:bodyPr/>
          <a:lstStyle/>
          <a:p>
            <a:endParaRPr lang="de-AT"/>
          </a:p>
        </p:txBody>
      </p:sp>
    </p:spTree>
    <p:extLst>
      <p:ext uri="{BB962C8B-B14F-4D97-AF65-F5344CB8AC3E}">
        <p14:creationId xmlns:p14="http://schemas.microsoft.com/office/powerpoint/2010/main" val="141345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normAutofit fontScale="90000"/>
          </a:bodyPr>
          <a:lstStyle/>
          <a:p>
            <a:r>
              <a:rPr lang="de-AT" dirty="0" smtClean="0"/>
              <a:t>Funktionen</a:t>
            </a:r>
            <a:endParaRPr lang="de-AT" dirty="0"/>
          </a:p>
        </p:txBody>
      </p:sp>
      <p:sp>
        <p:nvSpPr>
          <p:cNvPr id="6" name="Inhaltsplatzhalter 5"/>
          <p:cNvSpPr>
            <a:spLocks noGrp="1"/>
          </p:cNvSpPr>
          <p:nvPr>
            <p:ph idx="1"/>
          </p:nvPr>
        </p:nvSpPr>
        <p:spPr/>
        <p:txBody>
          <a:bodyPr>
            <a:normAutofit/>
          </a:bodyPr>
          <a:lstStyle/>
          <a:p>
            <a:r>
              <a:rPr lang="de-AT" dirty="0" smtClean="0"/>
              <a:t>Suchpfad</a:t>
            </a:r>
          </a:p>
          <a:p>
            <a:pPr lvl="1"/>
            <a:r>
              <a:rPr lang="de-AT" i="1" dirty="0" err="1" smtClean="0"/>
              <a:t>lexical</a:t>
            </a:r>
            <a:r>
              <a:rPr lang="de-AT" i="1" dirty="0" smtClean="0"/>
              <a:t> </a:t>
            </a:r>
            <a:r>
              <a:rPr lang="de-AT" i="1" dirty="0" err="1" smtClean="0"/>
              <a:t>scoping</a:t>
            </a:r>
            <a:endParaRPr lang="de-AT" i="1" dirty="0" smtClean="0"/>
          </a:p>
          <a:p>
            <a:pPr lvl="1"/>
            <a:r>
              <a:rPr lang="de-AT" sz="2533" dirty="0" err="1" smtClean="0">
                <a:solidFill>
                  <a:schemeClr val="accent1">
                    <a:lumMod val="75000"/>
                  </a:schemeClr>
                </a:solidFill>
                <a:latin typeface="Cambria Math" panose="02040503050406030204" pitchFamily="18" charset="0"/>
                <a:ea typeface="Cambria Math" panose="02040503050406030204" pitchFamily="18" charset="0"/>
              </a:rPr>
              <a:t>environment</a:t>
            </a:r>
            <a:endParaRPr lang="de-AT" sz="2533" dirty="0" smtClean="0">
              <a:solidFill>
                <a:schemeClr val="accent1">
                  <a:lumMod val="75000"/>
                </a:schemeClr>
              </a:solidFill>
              <a:latin typeface="Cambria Math" panose="02040503050406030204" pitchFamily="18" charset="0"/>
              <a:ea typeface="Cambria Math" panose="02040503050406030204" pitchFamily="18" charset="0"/>
            </a:endParaRPr>
          </a:p>
          <a:p>
            <a:r>
              <a:rPr lang="de-AT" sz="2800" dirty="0" smtClean="0"/>
              <a:t>Elemente von Funktionen</a:t>
            </a:r>
          </a:p>
          <a:p>
            <a:pPr lvl="1"/>
            <a:r>
              <a:rPr lang="de-AT" sz="2533" dirty="0" smtClean="0"/>
              <a:t>Argumente</a:t>
            </a:r>
          </a:p>
          <a:p>
            <a:pPr lvl="1"/>
            <a:r>
              <a:rPr lang="de-AT" sz="2533" dirty="0" smtClean="0"/>
              <a:t>Specials (</a:t>
            </a:r>
            <a:r>
              <a:rPr lang="de-AT" sz="2533" i="1" dirty="0" smtClean="0"/>
              <a:t>Infix</a:t>
            </a:r>
            <a:r>
              <a:rPr lang="de-AT" sz="2533" dirty="0" smtClean="0"/>
              <a:t>, </a:t>
            </a:r>
            <a:r>
              <a:rPr lang="de-AT" sz="2533" i="1" dirty="0" err="1" smtClean="0"/>
              <a:t>Assignment</a:t>
            </a:r>
            <a:r>
              <a:rPr lang="de-AT" sz="2533" dirty="0" smtClean="0"/>
              <a:t>)</a:t>
            </a:r>
          </a:p>
          <a:p>
            <a:pPr lvl="1"/>
            <a:r>
              <a:rPr lang="de-AT" sz="2533" dirty="0" smtClean="0"/>
              <a:t>Return </a:t>
            </a:r>
            <a:r>
              <a:rPr lang="de-AT" sz="2533" dirty="0" err="1" smtClean="0"/>
              <a:t>values</a:t>
            </a:r>
            <a:r>
              <a:rPr lang="de-AT" sz="2533" dirty="0" smtClean="0"/>
              <a:t> (</a:t>
            </a:r>
            <a:r>
              <a:rPr lang="de-AT" sz="2533" dirty="0" err="1">
                <a:solidFill>
                  <a:schemeClr val="accent1">
                    <a:lumMod val="75000"/>
                  </a:schemeClr>
                </a:solidFill>
                <a:latin typeface="Cambria Math" panose="02040503050406030204" pitchFamily="18" charset="0"/>
                <a:ea typeface="Cambria Math" panose="02040503050406030204" pitchFamily="18" charset="0"/>
              </a:rPr>
              <a:t>on.exit</a:t>
            </a:r>
            <a:r>
              <a:rPr lang="de-AT" sz="2533" dirty="0" smtClean="0"/>
              <a:t>, </a:t>
            </a:r>
            <a:r>
              <a:rPr lang="de-AT" sz="2533" dirty="0" err="1">
                <a:solidFill>
                  <a:schemeClr val="accent1">
                    <a:lumMod val="75000"/>
                  </a:schemeClr>
                </a:solidFill>
                <a:latin typeface="Cambria Math" panose="02040503050406030204" pitchFamily="18" charset="0"/>
                <a:ea typeface="Cambria Math" panose="02040503050406030204" pitchFamily="18" charset="0"/>
              </a:rPr>
              <a:t>closures</a:t>
            </a:r>
            <a:r>
              <a:rPr lang="de-AT" sz="2533" dirty="0" smtClean="0"/>
              <a:t>)</a:t>
            </a:r>
          </a:p>
          <a:p>
            <a:r>
              <a:rPr lang="de-AT" sz="2800" dirty="0" smtClean="0"/>
              <a:t>Objektorientierte Programmierung in R (v. a. </a:t>
            </a:r>
            <a:r>
              <a:rPr lang="de-AT" sz="2800" i="1" dirty="0" smtClean="0"/>
              <a:t>S3</a:t>
            </a:r>
            <a:r>
              <a:rPr lang="de-AT" sz="2800" dirty="0" smtClean="0"/>
              <a:t>)</a:t>
            </a:r>
          </a:p>
          <a:p>
            <a:r>
              <a:rPr lang="de-AT" sz="2800" dirty="0" smtClean="0"/>
              <a:t>Debugging</a:t>
            </a:r>
          </a:p>
          <a:p>
            <a:endParaRPr lang="de-AT" sz="2800" dirty="0"/>
          </a:p>
          <a:p>
            <a:endParaRPr lang="de-AT" dirty="0"/>
          </a:p>
        </p:txBody>
      </p:sp>
      <p:sp>
        <p:nvSpPr>
          <p:cNvPr id="7" name="Inhaltsplatzhalter 6"/>
          <p:cNvSpPr>
            <a:spLocks noGrp="1"/>
          </p:cNvSpPr>
          <p:nvPr>
            <p:ph sz="quarter" idx="10"/>
          </p:nvPr>
        </p:nvSpPr>
        <p:spPr/>
        <p:txBody>
          <a:bodyPr/>
          <a:lstStyle/>
          <a:p>
            <a:endParaRPr lang="de-AT"/>
          </a:p>
        </p:txBody>
      </p:sp>
    </p:spTree>
    <p:extLst>
      <p:ext uri="{BB962C8B-B14F-4D97-AF65-F5344CB8AC3E}">
        <p14:creationId xmlns:p14="http://schemas.microsoft.com/office/powerpoint/2010/main" val="3599629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normAutofit fontScale="90000"/>
          </a:bodyPr>
          <a:lstStyle/>
          <a:p>
            <a:r>
              <a:rPr lang="de-AT" dirty="0" smtClean="0"/>
              <a:t>Übung 2 – Funktionen</a:t>
            </a:r>
            <a:endParaRPr lang="de-AT" dirty="0"/>
          </a:p>
        </p:txBody>
      </p:sp>
      <p:sp>
        <p:nvSpPr>
          <p:cNvPr id="9" name="Inhaltsplatzhalter 8"/>
          <p:cNvSpPr>
            <a:spLocks noGrp="1"/>
          </p:cNvSpPr>
          <p:nvPr>
            <p:ph idx="1"/>
          </p:nvPr>
        </p:nvSpPr>
        <p:spPr/>
        <p:txBody>
          <a:bodyPr>
            <a:normAutofit fontScale="70000" lnSpcReduction="20000"/>
          </a:bodyPr>
          <a:lstStyle/>
          <a:p>
            <a:r>
              <a:rPr lang="de-AT" dirty="0"/>
              <a:t>Was macht der folgende Code?</a:t>
            </a:r>
          </a:p>
          <a:p>
            <a:pPr marL="609585" lvl="1" indent="0">
              <a:buNone/>
            </a:pPr>
            <a:r>
              <a:rPr lang="de-AT" dirty="0">
                <a:solidFill>
                  <a:schemeClr val="accent1">
                    <a:lumMod val="75000"/>
                  </a:schemeClr>
                </a:solidFill>
                <a:latin typeface="Cambria Math" panose="02040503050406030204" pitchFamily="18" charset="0"/>
                <a:ea typeface="Cambria Math" panose="02040503050406030204" pitchFamily="18" charset="0"/>
              </a:rPr>
              <a:t>	</a:t>
            </a:r>
            <a:r>
              <a:rPr lang="de-AT" dirty="0" err="1">
                <a:solidFill>
                  <a:schemeClr val="accent1">
                    <a:lumMod val="75000"/>
                  </a:schemeClr>
                </a:solidFill>
                <a:latin typeface="Cambria Math" panose="02040503050406030204" pitchFamily="18" charset="0"/>
                <a:ea typeface="Cambria Math" panose="02040503050406030204" pitchFamily="18" charset="0"/>
              </a:rPr>
              <a:t>objs</a:t>
            </a:r>
            <a:r>
              <a:rPr lang="de-AT" dirty="0">
                <a:solidFill>
                  <a:schemeClr val="accent1">
                    <a:lumMod val="75000"/>
                  </a:schemeClr>
                </a:solidFill>
                <a:latin typeface="Cambria Math" panose="02040503050406030204" pitchFamily="18" charset="0"/>
                <a:ea typeface="Cambria Math" panose="02040503050406030204" pitchFamily="18" charset="0"/>
              </a:rPr>
              <a:t> &lt;- </a:t>
            </a:r>
            <a:r>
              <a:rPr lang="de-AT" dirty="0" err="1">
                <a:solidFill>
                  <a:schemeClr val="accent1">
                    <a:lumMod val="75000"/>
                  </a:schemeClr>
                </a:solidFill>
                <a:latin typeface="Cambria Math" panose="02040503050406030204" pitchFamily="18" charset="0"/>
                <a:ea typeface="Cambria Math" panose="02040503050406030204" pitchFamily="18" charset="0"/>
              </a:rPr>
              <a:t>mget</a:t>
            </a:r>
            <a:r>
              <a:rPr lang="de-AT" dirty="0">
                <a:solidFill>
                  <a:schemeClr val="accent1">
                    <a:lumMod val="75000"/>
                  </a:schemeClr>
                </a:solidFill>
                <a:latin typeface="Cambria Math" panose="02040503050406030204" pitchFamily="18" charset="0"/>
                <a:ea typeface="Cambria Math" panose="02040503050406030204" pitchFamily="18" charset="0"/>
              </a:rPr>
              <a:t>(</a:t>
            </a:r>
            <a:r>
              <a:rPr lang="de-AT" dirty="0" err="1">
                <a:solidFill>
                  <a:schemeClr val="accent1">
                    <a:lumMod val="75000"/>
                  </a:schemeClr>
                </a:solidFill>
                <a:latin typeface="Cambria Math" panose="02040503050406030204" pitchFamily="18" charset="0"/>
                <a:ea typeface="Cambria Math" panose="02040503050406030204" pitchFamily="18" charset="0"/>
              </a:rPr>
              <a:t>ls</a:t>
            </a:r>
            <a:r>
              <a:rPr lang="de-AT" dirty="0">
                <a:solidFill>
                  <a:schemeClr val="accent1">
                    <a:lumMod val="75000"/>
                  </a:schemeClr>
                </a:solidFill>
                <a:latin typeface="Cambria Math" panose="02040503050406030204" pitchFamily="18" charset="0"/>
                <a:ea typeface="Cambria Math" panose="02040503050406030204" pitchFamily="18" charset="0"/>
              </a:rPr>
              <a:t>("</a:t>
            </a:r>
            <a:r>
              <a:rPr lang="de-AT" dirty="0" err="1">
                <a:solidFill>
                  <a:schemeClr val="accent1">
                    <a:lumMod val="75000"/>
                  </a:schemeClr>
                </a:solidFill>
                <a:latin typeface="Cambria Math" panose="02040503050406030204" pitchFamily="18" charset="0"/>
                <a:ea typeface="Cambria Math" panose="02040503050406030204" pitchFamily="18" charset="0"/>
              </a:rPr>
              <a:t>package:base</a:t>
            </a:r>
            <a:r>
              <a:rPr lang="de-AT" dirty="0">
                <a:solidFill>
                  <a:schemeClr val="accent1">
                    <a:lumMod val="75000"/>
                  </a:schemeClr>
                </a:solidFill>
                <a:latin typeface="Cambria Math" panose="02040503050406030204" pitchFamily="18" charset="0"/>
                <a:ea typeface="Cambria Math" panose="02040503050406030204" pitchFamily="18" charset="0"/>
              </a:rPr>
              <a:t>"), </a:t>
            </a:r>
            <a:r>
              <a:rPr lang="de-AT" dirty="0" err="1">
                <a:solidFill>
                  <a:schemeClr val="accent1">
                    <a:lumMod val="75000"/>
                  </a:schemeClr>
                </a:solidFill>
                <a:latin typeface="Cambria Math" panose="02040503050406030204" pitchFamily="18" charset="0"/>
                <a:ea typeface="Cambria Math" panose="02040503050406030204" pitchFamily="18" charset="0"/>
              </a:rPr>
              <a:t>inherits</a:t>
            </a:r>
            <a:r>
              <a:rPr lang="de-AT" dirty="0">
                <a:solidFill>
                  <a:schemeClr val="accent1">
                    <a:lumMod val="75000"/>
                  </a:schemeClr>
                </a:solidFill>
                <a:latin typeface="Cambria Math" panose="02040503050406030204" pitchFamily="18" charset="0"/>
                <a:ea typeface="Cambria Math" panose="02040503050406030204" pitchFamily="18" charset="0"/>
              </a:rPr>
              <a:t> = FALSE)</a:t>
            </a:r>
            <a:br>
              <a:rPr lang="de-AT" dirty="0">
                <a:solidFill>
                  <a:schemeClr val="accent1">
                    <a:lumMod val="75000"/>
                  </a:schemeClr>
                </a:solidFill>
                <a:latin typeface="Cambria Math" panose="02040503050406030204" pitchFamily="18" charset="0"/>
                <a:ea typeface="Cambria Math" panose="02040503050406030204" pitchFamily="18" charset="0"/>
              </a:rPr>
            </a:br>
            <a:r>
              <a:rPr lang="de-AT" dirty="0">
                <a:solidFill>
                  <a:schemeClr val="accent1">
                    <a:lumMod val="75000"/>
                  </a:schemeClr>
                </a:solidFill>
                <a:latin typeface="Cambria Math" panose="02040503050406030204" pitchFamily="18" charset="0"/>
                <a:ea typeface="Cambria Math" panose="02040503050406030204" pitchFamily="18" charset="0"/>
              </a:rPr>
              <a:t>	</a:t>
            </a:r>
            <a:r>
              <a:rPr lang="de-AT" dirty="0" err="1">
                <a:solidFill>
                  <a:schemeClr val="accent1">
                    <a:lumMod val="75000"/>
                  </a:schemeClr>
                </a:solidFill>
                <a:latin typeface="Cambria Math" panose="02040503050406030204" pitchFamily="18" charset="0"/>
                <a:ea typeface="Cambria Math" panose="02040503050406030204" pitchFamily="18" charset="0"/>
              </a:rPr>
              <a:t>funs</a:t>
            </a:r>
            <a:r>
              <a:rPr lang="de-AT" dirty="0">
                <a:solidFill>
                  <a:schemeClr val="accent1">
                    <a:lumMod val="75000"/>
                  </a:schemeClr>
                </a:solidFill>
                <a:latin typeface="Cambria Math" panose="02040503050406030204" pitchFamily="18" charset="0"/>
                <a:ea typeface="Cambria Math" panose="02040503050406030204" pitchFamily="18" charset="0"/>
              </a:rPr>
              <a:t> &lt;- Filter(</a:t>
            </a:r>
            <a:r>
              <a:rPr lang="de-AT" dirty="0" err="1">
                <a:solidFill>
                  <a:schemeClr val="accent1">
                    <a:lumMod val="75000"/>
                  </a:schemeClr>
                </a:solidFill>
                <a:latin typeface="Cambria Math" panose="02040503050406030204" pitchFamily="18" charset="0"/>
                <a:ea typeface="Cambria Math" panose="02040503050406030204" pitchFamily="18" charset="0"/>
              </a:rPr>
              <a:t>is.function</a:t>
            </a:r>
            <a:r>
              <a:rPr lang="de-AT" dirty="0">
                <a:solidFill>
                  <a:schemeClr val="accent1">
                    <a:lumMod val="75000"/>
                  </a:schemeClr>
                </a:solidFill>
                <a:latin typeface="Cambria Math" panose="02040503050406030204" pitchFamily="18" charset="0"/>
                <a:ea typeface="Cambria Math" panose="02040503050406030204" pitchFamily="18" charset="0"/>
              </a:rPr>
              <a:t>, </a:t>
            </a:r>
            <a:r>
              <a:rPr lang="de-AT" dirty="0" err="1">
                <a:solidFill>
                  <a:schemeClr val="accent1">
                    <a:lumMod val="75000"/>
                  </a:schemeClr>
                </a:solidFill>
                <a:latin typeface="Cambria Math" panose="02040503050406030204" pitchFamily="18" charset="0"/>
                <a:ea typeface="Cambria Math" panose="02040503050406030204" pitchFamily="18" charset="0"/>
              </a:rPr>
              <a:t>objs</a:t>
            </a:r>
            <a:r>
              <a:rPr lang="de-AT" dirty="0">
                <a:solidFill>
                  <a:schemeClr val="accent1">
                    <a:lumMod val="75000"/>
                  </a:schemeClr>
                </a:solidFill>
                <a:latin typeface="Cambria Math" panose="02040503050406030204" pitchFamily="18" charset="0"/>
                <a:ea typeface="Cambria Math" panose="02040503050406030204" pitchFamily="18" charset="0"/>
              </a:rPr>
              <a:t>)</a:t>
            </a:r>
          </a:p>
          <a:p>
            <a:r>
              <a:rPr lang="de-AT" dirty="0"/>
              <a:t>Welche </a:t>
            </a:r>
            <a:r>
              <a:rPr lang="de-AT" dirty="0" err="1"/>
              <a:t>base</a:t>
            </a:r>
            <a:r>
              <a:rPr lang="de-AT" dirty="0"/>
              <a:t>-Funktion hat die meisten Argumente?</a:t>
            </a:r>
          </a:p>
          <a:p>
            <a:r>
              <a:rPr lang="de-AT" dirty="0"/>
              <a:t>Was erzeugt der folgende Code? Wieso geht das? Was macht jedes dieser </a:t>
            </a:r>
            <a:r>
              <a:rPr lang="de-AT" sz="2400" dirty="0">
                <a:solidFill>
                  <a:schemeClr val="accent1">
                    <a:lumMod val="75000"/>
                  </a:schemeClr>
                </a:solidFill>
                <a:latin typeface="Cambria Math" panose="02040503050406030204" pitchFamily="18" charset="0"/>
                <a:ea typeface="Cambria Math" panose="02040503050406030204" pitchFamily="18" charset="0"/>
              </a:rPr>
              <a:t>c</a:t>
            </a:r>
            <a:r>
              <a:rPr lang="de-AT" sz="2400" dirty="0"/>
              <a:t> ?</a:t>
            </a:r>
            <a:endParaRPr lang="de-AT" sz="2400" dirty="0">
              <a:solidFill>
                <a:schemeClr val="accent1">
                  <a:lumMod val="75000"/>
                </a:schemeClr>
              </a:solidFill>
              <a:latin typeface="Cambria Math" panose="02040503050406030204" pitchFamily="18" charset="0"/>
              <a:ea typeface="Cambria Math" panose="02040503050406030204" pitchFamily="18" charset="0"/>
            </a:endParaRPr>
          </a:p>
          <a:p>
            <a:pPr marL="1219170" lvl="2" indent="0">
              <a:buNone/>
            </a:pPr>
            <a:r>
              <a:rPr lang="de-AT" sz="2400" dirty="0">
                <a:solidFill>
                  <a:schemeClr val="accent1">
                    <a:lumMod val="75000"/>
                  </a:schemeClr>
                </a:solidFill>
                <a:latin typeface="Cambria Math" panose="02040503050406030204" pitchFamily="18" charset="0"/>
                <a:ea typeface="Cambria Math" panose="02040503050406030204" pitchFamily="18" charset="0"/>
              </a:rPr>
              <a:t>c &lt;- 10</a:t>
            </a:r>
          </a:p>
          <a:p>
            <a:pPr marL="1219170" lvl="2" indent="0">
              <a:buNone/>
            </a:pPr>
            <a:r>
              <a:rPr lang="de-AT" sz="2400" dirty="0">
                <a:solidFill>
                  <a:schemeClr val="accent1">
                    <a:lumMod val="75000"/>
                  </a:schemeClr>
                </a:solidFill>
                <a:latin typeface="Cambria Math" panose="02040503050406030204" pitchFamily="18" charset="0"/>
                <a:ea typeface="Cambria Math" panose="02040503050406030204" pitchFamily="18" charset="0"/>
              </a:rPr>
              <a:t>c(c = c)</a:t>
            </a:r>
          </a:p>
          <a:p>
            <a:r>
              <a:rPr lang="de-AT" sz="2700" dirty="0"/>
              <a:t>Schreibe den folgenden Aufruf </a:t>
            </a:r>
            <a:r>
              <a:rPr lang="de-AT" sz="2700" dirty="0" smtClean="0"/>
              <a:t>lesbarer:</a:t>
            </a:r>
            <a:endParaRPr lang="de-AT" sz="2700" dirty="0"/>
          </a:p>
          <a:p>
            <a:pPr marL="1219170" lvl="2" indent="0">
              <a:buNone/>
            </a:pPr>
            <a:r>
              <a:rPr lang="de-AT" sz="2400" dirty="0">
                <a:solidFill>
                  <a:schemeClr val="accent1">
                    <a:lumMod val="75000"/>
                  </a:schemeClr>
                </a:solidFill>
                <a:latin typeface="Cambria Math" panose="02040503050406030204" pitchFamily="18" charset="0"/>
                <a:ea typeface="Cambria Math" panose="02040503050406030204" pitchFamily="18" charset="0"/>
              </a:rPr>
              <a:t>x &lt;- sample(</a:t>
            </a:r>
            <a:r>
              <a:rPr lang="de-AT" sz="2400" dirty="0" err="1">
                <a:solidFill>
                  <a:schemeClr val="accent1">
                    <a:lumMod val="75000"/>
                  </a:schemeClr>
                </a:solidFill>
                <a:latin typeface="Cambria Math" panose="02040503050406030204" pitchFamily="18" charset="0"/>
                <a:ea typeface="Cambria Math" panose="02040503050406030204" pitchFamily="18" charset="0"/>
              </a:rPr>
              <a:t>replace</a:t>
            </a:r>
            <a:r>
              <a:rPr lang="de-AT" sz="2400" dirty="0">
                <a:solidFill>
                  <a:schemeClr val="accent1">
                    <a:lumMod val="75000"/>
                  </a:schemeClr>
                </a:solidFill>
                <a:latin typeface="Cambria Math" panose="02040503050406030204" pitchFamily="18" charset="0"/>
                <a:ea typeface="Cambria Math" panose="02040503050406030204" pitchFamily="18" charset="0"/>
              </a:rPr>
              <a:t> = TRUE, 20, x = c(10, NA))</a:t>
            </a:r>
          </a:p>
          <a:p>
            <a:pPr marL="1219170" lvl="2" indent="0">
              <a:buNone/>
            </a:pPr>
            <a:r>
              <a:rPr lang="de-AT" sz="2400" dirty="0">
                <a:solidFill>
                  <a:schemeClr val="accent1">
                    <a:lumMod val="75000"/>
                  </a:schemeClr>
                </a:solidFill>
                <a:latin typeface="Cambria Math" panose="02040503050406030204" pitchFamily="18" charset="0"/>
                <a:ea typeface="Cambria Math" panose="02040503050406030204" pitchFamily="18" charset="0"/>
              </a:rPr>
              <a:t>y &lt;- </a:t>
            </a:r>
            <a:r>
              <a:rPr lang="de-AT" sz="2400" dirty="0" err="1">
                <a:solidFill>
                  <a:schemeClr val="accent1">
                    <a:lumMod val="75000"/>
                  </a:schemeClr>
                </a:solidFill>
                <a:latin typeface="Cambria Math" panose="02040503050406030204" pitchFamily="18" charset="0"/>
                <a:ea typeface="Cambria Math" panose="02040503050406030204" pitchFamily="18" charset="0"/>
              </a:rPr>
              <a:t>runif</a:t>
            </a:r>
            <a:r>
              <a:rPr lang="de-AT" sz="2400" dirty="0">
                <a:solidFill>
                  <a:schemeClr val="accent1">
                    <a:lumMod val="75000"/>
                  </a:schemeClr>
                </a:solidFill>
                <a:latin typeface="Cambria Math" panose="02040503050406030204" pitchFamily="18" charset="0"/>
                <a:ea typeface="Cambria Math" panose="02040503050406030204" pitchFamily="18" charset="0"/>
              </a:rPr>
              <a:t>(min = 0,  </a:t>
            </a:r>
            <a:r>
              <a:rPr lang="de-AT" sz="2400" dirty="0" err="1">
                <a:solidFill>
                  <a:schemeClr val="accent1">
                    <a:lumMod val="75000"/>
                  </a:schemeClr>
                </a:solidFill>
                <a:latin typeface="Cambria Math" panose="02040503050406030204" pitchFamily="18" charset="0"/>
                <a:ea typeface="Cambria Math" panose="02040503050406030204" pitchFamily="18" charset="0"/>
              </a:rPr>
              <a:t>max</a:t>
            </a:r>
            <a:r>
              <a:rPr lang="de-AT" sz="2400" dirty="0">
                <a:solidFill>
                  <a:schemeClr val="accent1">
                    <a:lumMod val="75000"/>
                  </a:schemeClr>
                </a:solidFill>
                <a:latin typeface="Cambria Math" panose="02040503050406030204" pitchFamily="18" charset="0"/>
                <a:ea typeface="Cambria Math" panose="02040503050406030204" pitchFamily="18" charset="0"/>
              </a:rPr>
              <a:t> = 1, 20)</a:t>
            </a:r>
          </a:p>
          <a:p>
            <a:pPr marL="1219170" lvl="2" indent="0">
              <a:buNone/>
            </a:pPr>
            <a:r>
              <a:rPr lang="de-AT" sz="2400" dirty="0" err="1">
                <a:solidFill>
                  <a:schemeClr val="accent1">
                    <a:lumMod val="75000"/>
                  </a:schemeClr>
                </a:solidFill>
                <a:latin typeface="Cambria Math" panose="02040503050406030204" pitchFamily="18" charset="0"/>
                <a:ea typeface="Cambria Math" panose="02040503050406030204" pitchFamily="18" charset="0"/>
              </a:rPr>
              <a:t>cor</a:t>
            </a:r>
            <a:r>
              <a:rPr lang="de-AT" sz="2400" dirty="0">
                <a:solidFill>
                  <a:schemeClr val="accent1">
                    <a:lumMod val="75000"/>
                  </a:schemeClr>
                </a:solidFill>
                <a:latin typeface="Cambria Math" panose="02040503050406030204" pitchFamily="18" charset="0"/>
                <a:ea typeface="Cambria Math" panose="02040503050406030204" pitchFamily="18" charset="0"/>
              </a:rPr>
              <a:t>(m = "k",  y = y,  u = "p",  x = x)</a:t>
            </a:r>
          </a:p>
          <a:p>
            <a:r>
              <a:rPr lang="de-AT" sz="2700" dirty="0"/>
              <a:t>Erzeuge einen </a:t>
            </a:r>
            <a:r>
              <a:rPr lang="de-AT" sz="2700" dirty="0" err="1"/>
              <a:t>infix</a:t>
            </a:r>
            <a:r>
              <a:rPr lang="de-AT" sz="2700" dirty="0"/>
              <a:t> </a:t>
            </a:r>
            <a:r>
              <a:rPr lang="de-AT" sz="2400" dirty="0" err="1">
                <a:solidFill>
                  <a:schemeClr val="accent1">
                    <a:lumMod val="75000"/>
                  </a:schemeClr>
                </a:solidFill>
                <a:latin typeface="Cambria Math" panose="02040503050406030204" pitchFamily="18" charset="0"/>
                <a:ea typeface="Cambria Math" panose="02040503050406030204" pitchFamily="18" charset="0"/>
              </a:rPr>
              <a:t>xor</a:t>
            </a:r>
            <a:r>
              <a:rPr lang="de-AT" sz="2400" dirty="0">
                <a:solidFill>
                  <a:schemeClr val="accent1">
                    <a:lumMod val="75000"/>
                  </a:schemeClr>
                </a:solidFill>
                <a:latin typeface="Cambria Math" panose="02040503050406030204" pitchFamily="18" charset="0"/>
                <a:ea typeface="Cambria Math" panose="02040503050406030204" pitchFamily="18" charset="0"/>
              </a:rPr>
              <a:t>()</a:t>
            </a:r>
            <a:r>
              <a:rPr lang="de-AT" sz="2700" dirty="0"/>
              <a:t> </a:t>
            </a:r>
            <a:r>
              <a:rPr lang="de-AT" sz="2700" dirty="0" smtClean="0"/>
              <a:t>Operator.</a:t>
            </a:r>
          </a:p>
          <a:p>
            <a:r>
              <a:rPr lang="de-AT" sz="2700" dirty="0" smtClean="0"/>
              <a:t>Wenn die Umgebung nicht explizit angegeben ist, wo suchen </a:t>
            </a:r>
            <a:r>
              <a:rPr lang="de-AT" sz="2400" dirty="0" err="1">
                <a:solidFill>
                  <a:schemeClr val="accent1">
                    <a:lumMod val="75000"/>
                  </a:schemeClr>
                </a:solidFill>
                <a:latin typeface="Cambria Math" panose="02040503050406030204" pitchFamily="18" charset="0"/>
                <a:ea typeface="Cambria Math" panose="02040503050406030204" pitchFamily="18" charset="0"/>
              </a:rPr>
              <a:t>rm</a:t>
            </a:r>
            <a:r>
              <a:rPr lang="de-AT" sz="2400" dirty="0">
                <a:solidFill>
                  <a:schemeClr val="accent1">
                    <a:lumMod val="75000"/>
                  </a:schemeClr>
                </a:solidFill>
                <a:latin typeface="Cambria Math" panose="02040503050406030204" pitchFamily="18" charset="0"/>
                <a:ea typeface="Cambria Math" panose="02040503050406030204" pitchFamily="18" charset="0"/>
              </a:rPr>
              <a:t>()</a:t>
            </a:r>
            <a:r>
              <a:rPr lang="de-AT" sz="2700" dirty="0" smtClean="0"/>
              <a:t> und </a:t>
            </a:r>
            <a:r>
              <a:rPr lang="de-AT" sz="2400" dirty="0" err="1">
                <a:solidFill>
                  <a:schemeClr val="accent1">
                    <a:lumMod val="75000"/>
                  </a:schemeClr>
                </a:solidFill>
                <a:latin typeface="Cambria Math" panose="02040503050406030204" pitchFamily="18" charset="0"/>
                <a:ea typeface="Cambria Math" panose="02040503050406030204" pitchFamily="18" charset="0"/>
              </a:rPr>
              <a:t>ls</a:t>
            </a:r>
            <a:r>
              <a:rPr lang="de-AT" sz="2400" dirty="0">
                <a:solidFill>
                  <a:schemeClr val="accent1">
                    <a:lumMod val="75000"/>
                  </a:schemeClr>
                </a:solidFill>
                <a:latin typeface="Cambria Math" panose="02040503050406030204" pitchFamily="18" charset="0"/>
                <a:ea typeface="Cambria Math" panose="02040503050406030204" pitchFamily="18" charset="0"/>
              </a:rPr>
              <a:t>()</a:t>
            </a:r>
            <a:r>
              <a:rPr lang="de-AT" sz="2700" dirty="0" smtClean="0"/>
              <a:t>?</a:t>
            </a:r>
            <a:endParaRPr lang="de-AT" sz="2700" dirty="0"/>
          </a:p>
          <a:p>
            <a:pPr marL="1219170" lvl="2" indent="0">
              <a:buNone/>
            </a:pPr>
            <a:endParaRPr lang="de-AT" sz="2400" dirty="0">
              <a:solidFill>
                <a:schemeClr val="accent1">
                  <a:lumMod val="75000"/>
                </a:schemeClr>
              </a:solidFill>
              <a:latin typeface="Cambria Math" panose="02040503050406030204" pitchFamily="18" charset="0"/>
              <a:ea typeface="Cambria Math" panose="02040503050406030204" pitchFamily="18" charset="0"/>
            </a:endParaRPr>
          </a:p>
          <a:p>
            <a:pPr marL="0" indent="0">
              <a:buNone/>
            </a:pPr>
            <a:endParaRPr lang="de-AT" sz="2700" dirty="0"/>
          </a:p>
          <a:p>
            <a:endParaRPr lang="de-AT" dirty="0" smtClean="0"/>
          </a:p>
        </p:txBody>
      </p:sp>
      <p:sp>
        <p:nvSpPr>
          <p:cNvPr id="10" name="Inhaltsplatzhalter 9"/>
          <p:cNvSpPr>
            <a:spLocks noGrp="1"/>
          </p:cNvSpPr>
          <p:nvPr>
            <p:ph sz="quarter" idx="10"/>
          </p:nvPr>
        </p:nvSpPr>
        <p:spPr/>
        <p:txBody>
          <a:bodyPr/>
          <a:lstStyle/>
          <a:p>
            <a:endParaRPr lang="de-AT"/>
          </a:p>
        </p:txBody>
      </p:sp>
    </p:spTree>
    <p:extLst>
      <p:ext uri="{BB962C8B-B14F-4D97-AF65-F5344CB8AC3E}">
        <p14:creationId xmlns:p14="http://schemas.microsoft.com/office/powerpoint/2010/main" val="639725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normAutofit fontScale="90000"/>
          </a:bodyPr>
          <a:lstStyle/>
          <a:p>
            <a:r>
              <a:rPr lang="de-AT" dirty="0" smtClean="0"/>
              <a:t>Performanz</a:t>
            </a:r>
            <a:endParaRPr lang="de-AT" dirty="0"/>
          </a:p>
        </p:txBody>
      </p:sp>
      <p:sp>
        <p:nvSpPr>
          <p:cNvPr id="6" name="Inhaltsplatzhalter 5"/>
          <p:cNvSpPr>
            <a:spLocks noGrp="1"/>
          </p:cNvSpPr>
          <p:nvPr>
            <p:ph idx="1"/>
          </p:nvPr>
        </p:nvSpPr>
        <p:spPr/>
        <p:txBody>
          <a:bodyPr/>
          <a:lstStyle/>
          <a:p>
            <a:r>
              <a:rPr lang="de-AT" dirty="0" smtClean="0"/>
              <a:t>Benchmarking</a:t>
            </a:r>
          </a:p>
          <a:p>
            <a:pPr lvl="1"/>
            <a:r>
              <a:rPr lang="de-AT" sz="2533" dirty="0" err="1">
                <a:solidFill>
                  <a:schemeClr val="accent1">
                    <a:lumMod val="75000"/>
                  </a:schemeClr>
                </a:solidFill>
                <a:latin typeface="Cambria Math" panose="02040503050406030204" pitchFamily="18" charset="0"/>
                <a:ea typeface="Cambria Math" panose="02040503050406030204" pitchFamily="18" charset="0"/>
              </a:rPr>
              <a:t>microbenchmark</a:t>
            </a:r>
            <a:r>
              <a:rPr lang="de-AT" dirty="0"/>
              <a:t>, </a:t>
            </a:r>
            <a:r>
              <a:rPr lang="de-AT" sz="2533" dirty="0" err="1">
                <a:solidFill>
                  <a:schemeClr val="accent1">
                    <a:lumMod val="75000"/>
                  </a:schemeClr>
                </a:solidFill>
                <a:latin typeface="Cambria Math" panose="02040503050406030204" pitchFamily="18" charset="0"/>
                <a:ea typeface="Cambria Math" panose="02040503050406030204" pitchFamily="18" charset="0"/>
              </a:rPr>
              <a:t>system.time</a:t>
            </a:r>
            <a:r>
              <a:rPr lang="de-AT" dirty="0"/>
              <a:t>, </a:t>
            </a:r>
            <a:r>
              <a:rPr lang="de-AT" sz="2533" dirty="0" err="1">
                <a:solidFill>
                  <a:schemeClr val="accent1">
                    <a:lumMod val="75000"/>
                  </a:schemeClr>
                </a:solidFill>
                <a:latin typeface="Cambria Math" panose="02040503050406030204" pitchFamily="18" charset="0"/>
                <a:ea typeface="Cambria Math" panose="02040503050406030204" pitchFamily="18" charset="0"/>
              </a:rPr>
              <a:t>Rprof</a:t>
            </a:r>
            <a:endParaRPr lang="de-AT" sz="2533" dirty="0">
              <a:solidFill>
                <a:schemeClr val="accent1">
                  <a:lumMod val="75000"/>
                </a:schemeClr>
              </a:solidFill>
              <a:latin typeface="Cambria Math" panose="02040503050406030204" pitchFamily="18" charset="0"/>
              <a:ea typeface="Cambria Math" panose="02040503050406030204" pitchFamily="18" charset="0"/>
            </a:endParaRPr>
          </a:p>
          <a:p>
            <a:r>
              <a:rPr lang="de-AT" dirty="0" smtClean="0"/>
              <a:t>R-code optimieren</a:t>
            </a:r>
          </a:p>
          <a:p>
            <a:pPr lvl="1"/>
            <a:r>
              <a:rPr lang="de-AT" dirty="0" err="1" smtClean="0"/>
              <a:t>Vektorisieren</a:t>
            </a:r>
            <a:r>
              <a:rPr lang="de-AT" dirty="0" smtClean="0"/>
              <a:t>, </a:t>
            </a:r>
            <a:endParaRPr lang="de-AT" dirty="0" smtClean="0"/>
          </a:p>
          <a:p>
            <a:pPr lvl="1"/>
            <a:r>
              <a:rPr lang="de-AT" dirty="0" smtClean="0"/>
              <a:t>Sparsames </a:t>
            </a:r>
            <a:r>
              <a:rPr lang="de-AT" dirty="0" smtClean="0"/>
              <a:t>programmieren, </a:t>
            </a:r>
            <a:endParaRPr lang="de-AT" dirty="0" smtClean="0"/>
          </a:p>
          <a:p>
            <a:pPr lvl="1"/>
            <a:r>
              <a:rPr lang="de-AT" dirty="0" smtClean="0"/>
              <a:t>Paralleles programmieren</a:t>
            </a:r>
            <a:endParaRPr lang="de-AT" dirty="0" smtClean="0"/>
          </a:p>
          <a:p>
            <a:pPr lvl="1"/>
            <a:r>
              <a:rPr lang="de-AT" sz="2533" dirty="0" err="1">
                <a:solidFill>
                  <a:schemeClr val="accent1">
                    <a:lumMod val="75000"/>
                  </a:schemeClr>
                </a:solidFill>
                <a:latin typeface="Cambria Math" panose="02040503050406030204" pitchFamily="18" charset="0"/>
                <a:ea typeface="Cambria Math" panose="02040503050406030204" pitchFamily="18" charset="0"/>
              </a:rPr>
              <a:t>Rcpp</a:t>
            </a:r>
            <a:r>
              <a:rPr lang="de-AT" dirty="0" smtClean="0"/>
              <a:t>: Funktionalität </a:t>
            </a:r>
            <a:r>
              <a:rPr lang="de-AT" dirty="0" smtClean="0"/>
              <a:t>auslagern </a:t>
            </a:r>
          </a:p>
          <a:p>
            <a:pPr marL="0" indent="0">
              <a:buNone/>
            </a:pPr>
            <a:endParaRPr lang="de-AT" dirty="0"/>
          </a:p>
        </p:txBody>
      </p:sp>
      <p:sp>
        <p:nvSpPr>
          <p:cNvPr id="7" name="Inhaltsplatzhalter 6"/>
          <p:cNvSpPr>
            <a:spLocks noGrp="1"/>
          </p:cNvSpPr>
          <p:nvPr>
            <p:ph sz="quarter" idx="10"/>
          </p:nvPr>
        </p:nvSpPr>
        <p:spPr/>
        <p:txBody>
          <a:bodyPr/>
          <a:lstStyle/>
          <a:p>
            <a:endParaRPr lang="de-AT"/>
          </a:p>
        </p:txBody>
      </p:sp>
    </p:spTree>
    <p:extLst>
      <p:ext uri="{BB962C8B-B14F-4D97-AF65-F5344CB8AC3E}">
        <p14:creationId xmlns:p14="http://schemas.microsoft.com/office/powerpoint/2010/main" val="4249190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AT" dirty="0" smtClean="0"/>
              <a:t>Organisatorisches</a:t>
            </a:r>
            <a:endParaRPr lang="de-AT" dirty="0"/>
          </a:p>
        </p:txBody>
      </p:sp>
      <p:sp>
        <p:nvSpPr>
          <p:cNvPr id="3" name="Inhaltsplatzhalter 2"/>
          <p:cNvSpPr>
            <a:spLocks noGrp="1"/>
          </p:cNvSpPr>
          <p:nvPr>
            <p:ph idx="1"/>
          </p:nvPr>
        </p:nvSpPr>
        <p:spPr/>
        <p:txBody>
          <a:bodyPr/>
          <a:lstStyle/>
          <a:p>
            <a:r>
              <a:rPr lang="de-AT" dirty="0"/>
              <a:t>09:00 - 10:30 Uhr: Session </a:t>
            </a:r>
            <a:r>
              <a:rPr lang="de-AT" dirty="0" smtClean="0"/>
              <a:t>1</a:t>
            </a:r>
          </a:p>
          <a:p>
            <a:pPr marL="0" indent="0">
              <a:buNone/>
            </a:pPr>
            <a:r>
              <a:rPr lang="de-AT" dirty="0"/>
              <a:t>	</a:t>
            </a:r>
            <a:r>
              <a:rPr lang="de-AT" sz="2000" dirty="0" smtClean="0"/>
              <a:t>10:30 </a:t>
            </a:r>
            <a:r>
              <a:rPr lang="de-AT" sz="2000" dirty="0"/>
              <a:t>- 11:00 Uhr: Pause</a:t>
            </a:r>
          </a:p>
          <a:p>
            <a:r>
              <a:rPr lang="de-AT" dirty="0"/>
              <a:t>11:00 - 12:30 Uhr: Session 2</a:t>
            </a:r>
          </a:p>
          <a:p>
            <a:pPr marL="0" indent="0">
              <a:buNone/>
            </a:pPr>
            <a:r>
              <a:rPr lang="de-AT" dirty="0" smtClean="0"/>
              <a:t>	</a:t>
            </a:r>
            <a:r>
              <a:rPr lang="de-AT" sz="2000" dirty="0"/>
              <a:t>12:30 - 13:30 Uhr: Pause</a:t>
            </a:r>
          </a:p>
          <a:p>
            <a:r>
              <a:rPr lang="de-AT" dirty="0"/>
              <a:t>13:30 - 15:00 Uhr: Session </a:t>
            </a:r>
            <a:r>
              <a:rPr lang="de-AT" dirty="0" smtClean="0"/>
              <a:t>3</a:t>
            </a:r>
          </a:p>
          <a:p>
            <a:pPr marL="0" indent="0">
              <a:buNone/>
            </a:pPr>
            <a:r>
              <a:rPr lang="de-AT" dirty="0" smtClean="0"/>
              <a:t>	</a:t>
            </a:r>
            <a:r>
              <a:rPr lang="de-AT" sz="2000" dirty="0"/>
              <a:t>15:00 - 15:30 Uhr: Pause</a:t>
            </a:r>
          </a:p>
          <a:p>
            <a:r>
              <a:rPr lang="de-AT" dirty="0" smtClean="0"/>
              <a:t>15:30 </a:t>
            </a:r>
            <a:r>
              <a:rPr lang="de-AT" dirty="0"/>
              <a:t>- 17:00 Uhr: Session 4</a:t>
            </a:r>
          </a:p>
          <a:p>
            <a:endParaRPr lang="de-AT" dirty="0"/>
          </a:p>
        </p:txBody>
      </p:sp>
      <p:sp>
        <p:nvSpPr>
          <p:cNvPr id="4" name="Inhaltsplatzhalter 3"/>
          <p:cNvSpPr>
            <a:spLocks noGrp="1"/>
          </p:cNvSpPr>
          <p:nvPr>
            <p:ph sz="quarter" idx="10"/>
          </p:nvPr>
        </p:nvSpPr>
        <p:spPr/>
        <p:txBody>
          <a:bodyPr/>
          <a:lstStyle/>
          <a:p>
            <a:endParaRPr lang="de-AT"/>
          </a:p>
        </p:txBody>
      </p:sp>
    </p:spTree>
    <p:extLst>
      <p:ext uri="{BB962C8B-B14F-4D97-AF65-F5344CB8AC3E}">
        <p14:creationId xmlns:p14="http://schemas.microsoft.com/office/powerpoint/2010/main" val="1052187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normAutofit fontScale="90000"/>
          </a:bodyPr>
          <a:lstStyle/>
          <a:p>
            <a:r>
              <a:rPr lang="de-AT" dirty="0" smtClean="0"/>
              <a:t>Übung 3 – Performanz</a:t>
            </a:r>
            <a:endParaRPr lang="de-AT" dirty="0"/>
          </a:p>
        </p:txBody>
      </p:sp>
      <p:sp>
        <p:nvSpPr>
          <p:cNvPr id="9" name="Inhaltsplatzhalter 8"/>
          <p:cNvSpPr>
            <a:spLocks noGrp="1"/>
          </p:cNvSpPr>
          <p:nvPr>
            <p:ph idx="1"/>
          </p:nvPr>
        </p:nvSpPr>
        <p:spPr/>
        <p:txBody>
          <a:bodyPr>
            <a:normAutofit fontScale="77500" lnSpcReduction="20000"/>
          </a:bodyPr>
          <a:lstStyle/>
          <a:p>
            <a:r>
              <a:rPr lang="de-AT" dirty="0" smtClean="0"/>
              <a:t>Welche der folgenden Methoden zur Berechnung der Wurzel ist die performanteste: </a:t>
            </a:r>
            <a:r>
              <a:rPr lang="de-AT" sz="2400" dirty="0" err="1">
                <a:solidFill>
                  <a:schemeClr val="accent1">
                    <a:lumMod val="75000"/>
                  </a:schemeClr>
                </a:solidFill>
                <a:latin typeface="Cambria Math" panose="02040503050406030204" pitchFamily="18" charset="0"/>
                <a:ea typeface="Cambria Math" panose="02040503050406030204" pitchFamily="18" charset="0"/>
              </a:rPr>
              <a:t>sqrt</a:t>
            </a:r>
            <a:r>
              <a:rPr lang="de-AT" sz="2400" dirty="0">
                <a:solidFill>
                  <a:schemeClr val="accent1">
                    <a:lumMod val="75000"/>
                  </a:schemeClr>
                </a:solidFill>
                <a:latin typeface="Cambria Math" panose="02040503050406030204" pitchFamily="18" charset="0"/>
                <a:ea typeface="Cambria Math" panose="02040503050406030204" pitchFamily="18" charset="0"/>
              </a:rPr>
              <a:t>(x)</a:t>
            </a:r>
            <a:r>
              <a:rPr lang="de-AT" dirty="0" smtClean="0"/>
              <a:t>, </a:t>
            </a:r>
            <a:r>
              <a:rPr lang="de-AT" sz="2400" dirty="0">
                <a:solidFill>
                  <a:schemeClr val="accent1">
                    <a:lumMod val="75000"/>
                  </a:schemeClr>
                </a:solidFill>
                <a:latin typeface="Cambria Math" panose="02040503050406030204" pitchFamily="18" charset="0"/>
                <a:ea typeface="Cambria Math" panose="02040503050406030204" pitchFamily="18" charset="0"/>
              </a:rPr>
              <a:t>x^0.5</a:t>
            </a:r>
            <a:r>
              <a:rPr lang="de-AT" dirty="0" smtClean="0"/>
              <a:t>, </a:t>
            </a:r>
            <a:r>
              <a:rPr lang="de-AT" sz="2400" dirty="0">
                <a:solidFill>
                  <a:schemeClr val="accent1">
                    <a:lumMod val="75000"/>
                  </a:schemeClr>
                </a:solidFill>
                <a:latin typeface="Cambria Math" panose="02040503050406030204" pitchFamily="18" charset="0"/>
                <a:ea typeface="Cambria Math" panose="02040503050406030204" pitchFamily="18" charset="0"/>
              </a:rPr>
              <a:t>x^(1 / 2)</a:t>
            </a:r>
            <a:r>
              <a:rPr lang="de-AT" dirty="0" smtClean="0"/>
              <a:t>, </a:t>
            </a:r>
            <a:r>
              <a:rPr lang="de-AT" sz="2400" dirty="0" err="1">
                <a:solidFill>
                  <a:schemeClr val="accent1">
                    <a:lumMod val="75000"/>
                  </a:schemeClr>
                </a:solidFill>
                <a:latin typeface="Cambria Math" panose="02040503050406030204" pitchFamily="18" charset="0"/>
                <a:ea typeface="Cambria Math" panose="02040503050406030204" pitchFamily="18" charset="0"/>
              </a:rPr>
              <a:t>exp</a:t>
            </a:r>
            <a:r>
              <a:rPr lang="de-AT" sz="2400" dirty="0">
                <a:solidFill>
                  <a:schemeClr val="accent1">
                    <a:lumMod val="75000"/>
                  </a:schemeClr>
                </a:solidFill>
                <a:latin typeface="Cambria Math" panose="02040503050406030204" pitchFamily="18" charset="0"/>
                <a:ea typeface="Cambria Math" panose="02040503050406030204" pitchFamily="18" charset="0"/>
              </a:rPr>
              <a:t>(log(x) / 2)</a:t>
            </a:r>
            <a:r>
              <a:rPr lang="de-AT" dirty="0" smtClean="0"/>
              <a:t>?</a:t>
            </a:r>
          </a:p>
          <a:p>
            <a:r>
              <a:rPr lang="de-AT" dirty="0" smtClean="0"/>
              <a:t>Welche der fundamentalen Rechenoperatoren (</a:t>
            </a:r>
            <a:r>
              <a:rPr lang="de-AT" sz="2500" dirty="0">
                <a:solidFill>
                  <a:schemeClr val="accent1">
                    <a:lumMod val="75000"/>
                  </a:schemeClr>
                </a:solidFill>
                <a:latin typeface="Cambria Math" panose="02040503050406030204" pitchFamily="18" charset="0"/>
                <a:ea typeface="Cambria Math" panose="02040503050406030204" pitchFamily="18" charset="0"/>
              </a:rPr>
              <a:t>+</a:t>
            </a:r>
            <a:r>
              <a:rPr lang="de-AT" dirty="0" smtClean="0"/>
              <a:t>, </a:t>
            </a:r>
            <a:r>
              <a:rPr lang="de-AT" sz="2500" dirty="0">
                <a:solidFill>
                  <a:schemeClr val="accent1">
                    <a:lumMod val="75000"/>
                  </a:schemeClr>
                </a:solidFill>
                <a:latin typeface="Cambria Math" panose="02040503050406030204" pitchFamily="18" charset="0"/>
                <a:ea typeface="Cambria Math" panose="02040503050406030204" pitchFamily="18" charset="0"/>
              </a:rPr>
              <a:t>-</a:t>
            </a:r>
            <a:r>
              <a:rPr lang="de-AT" dirty="0" smtClean="0"/>
              <a:t>, </a:t>
            </a:r>
            <a:r>
              <a:rPr lang="de-AT" sz="2500" dirty="0">
                <a:solidFill>
                  <a:schemeClr val="accent1">
                    <a:lumMod val="75000"/>
                  </a:schemeClr>
                </a:solidFill>
                <a:latin typeface="Cambria Math" panose="02040503050406030204" pitchFamily="18" charset="0"/>
                <a:ea typeface="Cambria Math" panose="02040503050406030204" pitchFamily="18" charset="0"/>
              </a:rPr>
              <a:t>*</a:t>
            </a:r>
            <a:r>
              <a:rPr lang="de-AT" dirty="0" smtClean="0"/>
              <a:t>, </a:t>
            </a:r>
            <a:r>
              <a:rPr lang="de-AT" sz="2500" dirty="0">
                <a:solidFill>
                  <a:schemeClr val="accent1">
                    <a:lumMod val="75000"/>
                  </a:schemeClr>
                </a:solidFill>
                <a:latin typeface="Cambria Math" panose="02040503050406030204" pitchFamily="18" charset="0"/>
                <a:ea typeface="Cambria Math" panose="02040503050406030204" pitchFamily="18" charset="0"/>
              </a:rPr>
              <a:t>/</a:t>
            </a:r>
            <a:r>
              <a:rPr lang="de-AT" dirty="0" smtClean="0"/>
              <a:t>, </a:t>
            </a:r>
            <a:r>
              <a:rPr lang="de-AT" sz="2500" dirty="0">
                <a:solidFill>
                  <a:schemeClr val="accent1">
                    <a:lumMod val="75000"/>
                  </a:schemeClr>
                </a:solidFill>
                <a:latin typeface="Cambria Math" panose="02040503050406030204" pitchFamily="18" charset="0"/>
                <a:ea typeface="Cambria Math" panose="02040503050406030204" pitchFamily="18" charset="0"/>
              </a:rPr>
              <a:t>^</a:t>
            </a:r>
            <a:r>
              <a:rPr lang="de-AT" dirty="0" smtClean="0"/>
              <a:t>) ist die schnellste? Wir wirkt sich der Datentyp (integer vs. double) auf die Geschwindigkeit aus?</a:t>
            </a:r>
          </a:p>
          <a:p>
            <a:r>
              <a:rPr lang="de-AT" dirty="0" smtClean="0"/>
              <a:t>Vergleiche den Aufwand für den Zugriff auf ein Listenelement, auf eine Zeile bzw. auf eine Spalte einer Matrix bzw. eines Data </a:t>
            </a:r>
            <a:r>
              <a:rPr lang="de-AT" dirty="0" err="1" smtClean="0"/>
              <a:t>frames</a:t>
            </a:r>
            <a:r>
              <a:rPr lang="de-AT" dirty="0" smtClean="0"/>
              <a:t>. </a:t>
            </a:r>
          </a:p>
          <a:p>
            <a:r>
              <a:rPr lang="de-AT" sz="2700" dirty="0" smtClean="0"/>
              <a:t>Verwende folgende Elemente und vergleiche den Aufruf von </a:t>
            </a:r>
            <a:r>
              <a:rPr lang="de-AT" sz="2400" dirty="0" err="1">
                <a:solidFill>
                  <a:schemeClr val="accent1">
                    <a:lumMod val="75000"/>
                  </a:schemeClr>
                </a:solidFill>
                <a:latin typeface="Cambria Math" panose="02040503050406030204" pitchFamily="18" charset="0"/>
                <a:ea typeface="Cambria Math" panose="02040503050406030204" pitchFamily="18" charset="0"/>
              </a:rPr>
              <a:t>rowsum</a:t>
            </a:r>
            <a:r>
              <a:rPr lang="de-AT" sz="2400" dirty="0">
                <a:solidFill>
                  <a:schemeClr val="accent1">
                    <a:lumMod val="75000"/>
                  </a:schemeClr>
                </a:solidFill>
                <a:latin typeface="Cambria Math" panose="02040503050406030204" pitchFamily="18" charset="0"/>
                <a:ea typeface="Cambria Math" panose="02040503050406030204" pitchFamily="18" charset="0"/>
              </a:rPr>
              <a:t>(x, </a:t>
            </a:r>
            <a:r>
              <a:rPr lang="de-AT" sz="2400" dirty="0" err="1">
                <a:solidFill>
                  <a:schemeClr val="accent1">
                    <a:lumMod val="75000"/>
                  </a:schemeClr>
                </a:solidFill>
                <a:latin typeface="Cambria Math" panose="02040503050406030204" pitchFamily="18" charset="0"/>
                <a:ea typeface="Cambria Math" panose="02040503050406030204" pitchFamily="18" charset="0"/>
              </a:rPr>
              <a:t>group</a:t>
            </a:r>
            <a:r>
              <a:rPr lang="de-AT" sz="2400" dirty="0">
                <a:solidFill>
                  <a:schemeClr val="accent1">
                    <a:lumMod val="75000"/>
                  </a:schemeClr>
                </a:solidFill>
                <a:latin typeface="Cambria Math" panose="02040503050406030204" pitchFamily="18" charset="0"/>
                <a:ea typeface="Cambria Math" panose="02040503050406030204" pitchFamily="18" charset="0"/>
              </a:rPr>
              <a:t>)</a:t>
            </a:r>
            <a:r>
              <a:rPr lang="de-AT" sz="2700" dirty="0" smtClean="0"/>
              <a:t> und </a:t>
            </a:r>
            <a:r>
              <a:rPr lang="de-AT" sz="2400" dirty="0" err="1">
                <a:solidFill>
                  <a:schemeClr val="accent1">
                    <a:lumMod val="75000"/>
                  </a:schemeClr>
                </a:solidFill>
                <a:latin typeface="Cambria Math" panose="02040503050406030204" pitchFamily="18" charset="0"/>
                <a:ea typeface="Cambria Math" panose="02040503050406030204" pitchFamily="18" charset="0"/>
              </a:rPr>
              <a:t>aggregate</a:t>
            </a:r>
            <a:r>
              <a:rPr lang="de-AT" sz="2400" dirty="0">
                <a:solidFill>
                  <a:schemeClr val="accent1">
                    <a:lumMod val="75000"/>
                  </a:schemeClr>
                </a:solidFill>
                <a:latin typeface="Cambria Math" panose="02040503050406030204" pitchFamily="18" charset="0"/>
                <a:ea typeface="Cambria Math" panose="02040503050406030204" pitchFamily="18" charset="0"/>
              </a:rPr>
              <a:t>(x, </a:t>
            </a:r>
            <a:r>
              <a:rPr lang="de-AT" sz="2400" dirty="0" err="1">
                <a:solidFill>
                  <a:schemeClr val="accent1">
                    <a:lumMod val="75000"/>
                  </a:schemeClr>
                </a:solidFill>
                <a:latin typeface="Cambria Math" panose="02040503050406030204" pitchFamily="18" charset="0"/>
                <a:ea typeface="Cambria Math" panose="02040503050406030204" pitchFamily="18" charset="0"/>
              </a:rPr>
              <a:t>list</a:t>
            </a:r>
            <a:r>
              <a:rPr lang="de-AT" sz="2400" dirty="0">
                <a:solidFill>
                  <a:schemeClr val="accent1">
                    <a:lumMod val="75000"/>
                  </a:schemeClr>
                </a:solidFill>
                <a:latin typeface="Cambria Math" panose="02040503050406030204" pitchFamily="18" charset="0"/>
                <a:ea typeface="Cambria Math" panose="02040503050406030204" pitchFamily="18" charset="0"/>
              </a:rPr>
              <a:t>(</a:t>
            </a:r>
            <a:r>
              <a:rPr lang="de-AT" sz="2400" dirty="0" err="1">
                <a:solidFill>
                  <a:schemeClr val="accent1">
                    <a:lumMod val="75000"/>
                  </a:schemeClr>
                </a:solidFill>
                <a:latin typeface="Cambria Math" panose="02040503050406030204" pitchFamily="18" charset="0"/>
                <a:ea typeface="Cambria Math" panose="02040503050406030204" pitchFamily="18" charset="0"/>
              </a:rPr>
              <a:t>group</a:t>
            </a:r>
            <a:r>
              <a:rPr lang="de-AT" sz="2400" dirty="0">
                <a:solidFill>
                  <a:schemeClr val="accent1">
                    <a:lumMod val="75000"/>
                  </a:schemeClr>
                </a:solidFill>
                <a:latin typeface="Cambria Math" panose="02040503050406030204" pitchFamily="18" charset="0"/>
                <a:ea typeface="Cambria Math" panose="02040503050406030204" pitchFamily="18" charset="0"/>
              </a:rPr>
              <a:t>), </a:t>
            </a:r>
            <a:r>
              <a:rPr lang="de-AT" sz="2400" dirty="0" err="1">
                <a:solidFill>
                  <a:schemeClr val="accent1">
                    <a:lumMod val="75000"/>
                  </a:schemeClr>
                </a:solidFill>
                <a:latin typeface="Cambria Math" panose="02040503050406030204" pitchFamily="18" charset="0"/>
                <a:ea typeface="Cambria Math" panose="02040503050406030204" pitchFamily="18" charset="0"/>
              </a:rPr>
              <a:t>sum</a:t>
            </a:r>
            <a:r>
              <a:rPr lang="de-AT" sz="2400" dirty="0">
                <a:solidFill>
                  <a:schemeClr val="accent1">
                    <a:lumMod val="75000"/>
                  </a:schemeClr>
                </a:solidFill>
                <a:latin typeface="Cambria Math" panose="02040503050406030204" pitchFamily="18" charset="0"/>
                <a:ea typeface="Cambria Math" panose="02040503050406030204" pitchFamily="18" charset="0"/>
              </a:rPr>
              <a:t>)</a:t>
            </a:r>
            <a:r>
              <a:rPr lang="de-AT" sz="2700" dirty="0" smtClean="0"/>
              <a:t> miteinander. </a:t>
            </a:r>
          </a:p>
          <a:p>
            <a:pPr marL="1219170" lvl="2" indent="0">
              <a:buNone/>
            </a:pPr>
            <a:r>
              <a:rPr lang="de-AT" sz="2400" dirty="0" smtClean="0">
                <a:solidFill>
                  <a:schemeClr val="accent1">
                    <a:lumMod val="75000"/>
                  </a:schemeClr>
                </a:solidFill>
                <a:latin typeface="Cambria Math" panose="02040503050406030204" pitchFamily="18" charset="0"/>
                <a:ea typeface="Cambria Math" panose="02040503050406030204" pitchFamily="18" charset="0"/>
              </a:rPr>
              <a:t>x &lt;- </a:t>
            </a:r>
            <a:r>
              <a:rPr lang="de-AT" sz="2400" dirty="0" err="1" smtClean="0">
                <a:solidFill>
                  <a:schemeClr val="accent1">
                    <a:lumMod val="75000"/>
                  </a:schemeClr>
                </a:solidFill>
                <a:latin typeface="Cambria Math" panose="02040503050406030204" pitchFamily="18" charset="0"/>
                <a:ea typeface="Cambria Math" panose="02040503050406030204" pitchFamily="18" charset="0"/>
              </a:rPr>
              <a:t>matrix</a:t>
            </a:r>
            <a:r>
              <a:rPr lang="de-AT" sz="2400" dirty="0" smtClean="0">
                <a:solidFill>
                  <a:schemeClr val="accent1">
                    <a:lumMod val="75000"/>
                  </a:schemeClr>
                </a:solidFill>
                <a:latin typeface="Cambria Math" panose="02040503050406030204" pitchFamily="18" charset="0"/>
                <a:ea typeface="Cambria Math" panose="02040503050406030204" pitchFamily="18" charset="0"/>
              </a:rPr>
              <a:t>(</a:t>
            </a:r>
            <a:r>
              <a:rPr lang="de-AT" sz="2400" dirty="0" err="1" smtClean="0">
                <a:solidFill>
                  <a:schemeClr val="accent1">
                    <a:lumMod val="75000"/>
                  </a:schemeClr>
                </a:solidFill>
                <a:latin typeface="Cambria Math" panose="02040503050406030204" pitchFamily="18" charset="0"/>
                <a:ea typeface="Cambria Math" panose="02040503050406030204" pitchFamily="18" charset="0"/>
              </a:rPr>
              <a:t>runif</a:t>
            </a:r>
            <a:r>
              <a:rPr lang="de-AT" sz="2400" dirty="0" smtClean="0">
                <a:solidFill>
                  <a:schemeClr val="accent1">
                    <a:lumMod val="75000"/>
                  </a:schemeClr>
                </a:solidFill>
                <a:latin typeface="Cambria Math" panose="02040503050406030204" pitchFamily="18" charset="0"/>
                <a:ea typeface="Cambria Math" panose="02040503050406030204" pitchFamily="18" charset="0"/>
              </a:rPr>
              <a:t>(100), </a:t>
            </a:r>
            <a:r>
              <a:rPr lang="de-AT" sz="2400" dirty="0" err="1" smtClean="0">
                <a:solidFill>
                  <a:schemeClr val="accent1">
                    <a:lumMod val="75000"/>
                  </a:schemeClr>
                </a:solidFill>
                <a:latin typeface="Cambria Math" panose="02040503050406030204" pitchFamily="18" charset="0"/>
                <a:ea typeface="Cambria Math" panose="02040503050406030204" pitchFamily="18" charset="0"/>
              </a:rPr>
              <a:t>ncol</a:t>
            </a:r>
            <a:r>
              <a:rPr lang="de-AT" sz="2400" dirty="0" smtClean="0">
                <a:solidFill>
                  <a:schemeClr val="accent1">
                    <a:lumMod val="75000"/>
                  </a:schemeClr>
                </a:solidFill>
                <a:latin typeface="Cambria Math" panose="02040503050406030204" pitchFamily="18" charset="0"/>
                <a:ea typeface="Cambria Math" panose="02040503050406030204" pitchFamily="18" charset="0"/>
              </a:rPr>
              <a:t> = 5)</a:t>
            </a:r>
          </a:p>
          <a:p>
            <a:pPr marL="1219170" lvl="2" indent="0">
              <a:buNone/>
            </a:pPr>
            <a:r>
              <a:rPr lang="de-AT" sz="2400" dirty="0" err="1" smtClean="0">
                <a:solidFill>
                  <a:schemeClr val="accent1">
                    <a:lumMod val="75000"/>
                  </a:schemeClr>
                </a:solidFill>
                <a:latin typeface="Cambria Math" panose="02040503050406030204" pitchFamily="18" charset="0"/>
                <a:ea typeface="Cambria Math" panose="02040503050406030204" pitchFamily="18" charset="0"/>
              </a:rPr>
              <a:t>group</a:t>
            </a:r>
            <a:r>
              <a:rPr lang="de-AT" sz="2400" dirty="0" smtClean="0">
                <a:solidFill>
                  <a:schemeClr val="accent1">
                    <a:lumMod val="75000"/>
                  </a:schemeClr>
                </a:solidFill>
                <a:latin typeface="Cambria Math" panose="02040503050406030204" pitchFamily="18" charset="0"/>
                <a:ea typeface="Cambria Math" panose="02040503050406030204" pitchFamily="18" charset="0"/>
              </a:rPr>
              <a:t> </a:t>
            </a:r>
            <a:r>
              <a:rPr lang="de-AT" sz="2400" dirty="0">
                <a:solidFill>
                  <a:schemeClr val="accent1">
                    <a:lumMod val="75000"/>
                  </a:schemeClr>
                </a:solidFill>
                <a:latin typeface="Cambria Math" panose="02040503050406030204" pitchFamily="18" charset="0"/>
                <a:ea typeface="Cambria Math" panose="02040503050406030204" pitchFamily="18" charset="0"/>
              </a:rPr>
              <a:t>&lt;- sample(1:8, 20, TRUE</a:t>
            </a:r>
            <a:r>
              <a:rPr lang="de-AT" sz="2400" dirty="0" smtClean="0">
                <a:solidFill>
                  <a:schemeClr val="accent1">
                    <a:lumMod val="75000"/>
                  </a:schemeClr>
                </a:solidFill>
                <a:latin typeface="Cambria Math" panose="02040503050406030204" pitchFamily="18" charset="0"/>
                <a:ea typeface="Cambria Math" panose="02040503050406030204" pitchFamily="18" charset="0"/>
              </a:rPr>
              <a:t>)</a:t>
            </a:r>
          </a:p>
          <a:p>
            <a:pPr lvl="1"/>
            <a:r>
              <a:rPr lang="de-AT" sz="2433" dirty="0"/>
              <a:t>Findest du eine </a:t>
            </a:r>
            <a:r>
              <a:rPr lang="de-AT" sz="2433" dirty="0" smtClean="0"/>
              <a:t>(performantere</a:t>
            </a:r>
            <a:r>
              <a:rPr lang="de-AT" sz="2433" dirty="0"/>
              <a:t>?) Berechnung basierend auf Matrixalgebra</a:t>
            </a:r>
            <a:r>
              <a:rPr lang="de-AT" sz="2433" dirty="0" smtClean="0"/>
              <a:t>? Wie ist das mit </a:t>
            </a:r>
            <a:r>
              <a:rPr lang="de-AT" sz="2500" dirty="0" err="1">
                <a:solidFill>
                  <a:schemeClr val="accent1">
                    <a:lumMod val="75000"/>
                  </a:schemeClr>
                </a:solidFill>
                <a:latin typeface="Cambria Math" panose="02040503050406030204" pitchFamily="18" charset="0"/>
                <a:ea typeface="Cambria Math" panose="02040503050406030204" pitchFamily="18" charset="0"/>
              </a:rPr>
              <a:t>tapply</a:t>
            </a:r>
            <a:r>
              <a:rPr lang="de-AT" sz="2433" dirty="0" smtClean="0"/>
              <a:t>?</a:t>
            </a:r>
            <a:endParaRPr lang="de-AT" sz="2433" dirty="0" smtClean="0"/>
          </a:p>
          <a:p>
            <a:pPr lvl="1"/>
            <a:r>
              <a:rPr lang="de-AT" sz="2433" dirty="0" smtClean="0"/>
              <a:t>Erzeuge eine </a:t>
            </a:r>
            <a:r>
              <a:rPr lang="de-AT" sz="2433" dirty="0"/>
              <a:t>(performantere?) </a:t>
            </a:r>
            <a:r>
              <a:rPr lang="de-AT" sz="2433" dirty="0" err="1" smtClean="0"/>
              <a:t>Rcpp</a:t>
            </a:r>
            <a:r>
              <a:rPr lang="de-AT" sz="2433" dirty="0" smtClean="0"/>
              <a:t>-Implementierung für gruppenweise Summen.</a:t>
            </a:r>
            <a:endParaRPr lang="de-AT" sz="2433" dirty="0"/>
          </a:p>
          <a:p>
            <a:pPr marL="0" indent="0">
              <a:buNone/>
            </a:pPr>
            <a:endParaRPr lang="de-AT" sz="2700" dirty="0"/>
          </a:p>
          <a:p>
            <a:endParaRPr lang="de-AT" dirty="0" smtClean="0"/>
          </a:p>
        </p:txBody>
      </p:sp>
      <p:sp>
        <p:nvSpPr>
          <p:cNvPr id="10" name="Inhaltsplatzhalter 9"/>
          <p:cNvSpPr>
            <a:spLocks noGrp="1"/>
          </p:cNvSpPr>
          <p:nvPr>
            <p:ph sz="quarter" idx="10"/>
          </p:nvPr>
        </p:nvSpPr>
        <p:spPr/>
        <p:txBody>
          <a:bodyPr/>
          <a:lstStyle/>
          <a:p>
            <a:endParaRPr lang="de-AT"/>
          </a:p>
        </p:txBody>
      </p:sp>
    </p:spTree>
    <p:extLst>
      <p:ext uri="{BB962C8B-B14F-4D97-AF65-F5344CB8AC3E}">
        <p14:creationId xmlns:p14="http://schemas.microsoft.com/office/powerpoint/2010/main" val="1244015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normAutofit fontScale="90000"/>
          </a:bodyPr>
          <a:lstStyle/>
          <a:p>
            <a:r>
              <a:rPr lang="de-AT" dirty="0" smtClean="0"/>
              <a:t>Pakete</a:t>
            </a:r>
            <a:endParaRPr lang="de-AT" dirty="0"/>
          </a:p>
        </p:txBody>
      </p:sp>
      <p:sp>
        <p:nvSpPr>
          <p:cNvPr id="6" name="Inhaltsplatzhalter 5"/>
          <p:cNvSpPr>
            <a:spLocks noGrp="1"/>
          </p:cNvSpPr>
          <p:nvPr>
            <p:ph idx="1"/>
          </p:nvPr>
        </p:nvSpPr>
        <p:spPr/>
        <p:txBody>
          <a:bodyPr/>
          <a:lstStyle/>
          <a:p>
            <a:r>
              <a:rPr lang="de-AT" dirty="0" smtClean="0"/>
              <a:t>Verzeichnis-Struktur</a:t>
            </a:r>
          </a:p>
          <a:p>
            <a:pPr lvl="1"/>
            <a:r>
              <a:rPr lang="de-AT" dirty="0" err="1" smtClean="0">
                <a:solidFill>
                  <a:schemeClr val="accent1">
                    <a:lumMod val="75000"/>
                  </a:schemeClr>
                </a:solidFill>
                <a:latin typeface="Cambria Math" panose="02040503050406030204" pitchFamily="18" charset="0"/>
                <a:ea typeface="Cambria Math" panose="02040503050406030204" pitchFamily="18" charset="0"/>
              </a:rPr>
              <a:t>package.skeleton</a:t>
            </a:r>
            <a:endParaRPr lang="de-AT" dirty="0" smtClean="0"/>
          </a:p>
          <a:p>
            <a:r>
              <a:rPr lang="de-AT" dirty="0" err="1" smtClean="0"/>
              <a:t>Install</a:t>
            </a:r>
            <a:r>
              <a:rPr lang="de-AT" dirty="0" smtClean="0"/>
              <a:t>/</a:t>
            </a:r>
            <a:r>
              <a:rPr lang="de-AT" dirty="0" err="1" smtClean="0"/>
              <a:t>Build</a:t>
            </a:r>
            <a:r>
              <a:rPr lang="de-AT" dirty="0" smtClean="0"/>
              <a:t>/check</a:t>
            </a:r>
          </a:p>
          <a:p>
            <a:r>
              <a:rPr lang="de-AT" dirty="0" smtClean="0"/>
              <a:t>R-</a:t>
            </a:r>
            <a:r>
              <a:rPr lang="de-AT" dirty="0" err="1" smtClean="0"/>
              <a:t>documentation</a:t>
            </a:r>
            <a:r>
              <a:rPr lang="de-AT" dirty="0" smtClean="0"/>
              <a:t>-Files</a:t>
            </a:r>
          </a:p>
          <a:p>
            <a:r>
              <a:rPr lang="de-AT" dirty="0" smtClean="0"/>
              <a:t>Tools</a:t>
            </a:r>
          </a:p>
          <a:p>
            <a:pPr lvl="1"/>
            <a:r>
              <a:rPr lang="de-AT" sz="2533" dirty="0" err="1">
                <a:solidFill>
                  <a:schemeClr val="accent1">
                    <a:lumMod val="75000"/>
                  </a:schemeClr>
                </a:solidFill>
                <a:latin typeface="Cambria Math" panose="02040503050406030204" pitchFamily="18" charset="0"/>
                <a:ea typeface="Cambria Math" panose="02040503050406030204" pitchFamily="18" charset="0"/>
              </a:rPr>
              <a:t>devtools</a:t>
            </a:r>
            <a:r>
              <a:rPr lang="de-AT" dirty="0" smtClean="0"/>
              <a:t>, </a:t>
            </a:r>
            <a:r>
              <a:rPr lang="de-AT" sz="2533" dirty="0" err="1" smtClean="0">
                <a:solidFill>
                  <a:schemeClr val="accent1">
                    <a:lumMod val="75000"/>
                  </a:schemeClr>
                </a:solidFill>
                <a:latin typeface="Cambria Math" panose="02040503050406030204" pitchFamily="18" charset="0"/>
                <a:ea typeface="Cambria Math" panose="02040503050406030204" pitchFamily="18" charset="0"/>
              </a:rPr>
              <a:t>roxygen</a:t>
            </a:r>
            <a:endParaRPr lang="de-AT" sz="2533" dirty="0" smtClean="0">
              <a:solidFill>
                <a:schemeClr val="accent1">
                  <a:lumMod val="75000"/>
                </a:schemeClr>
              </a:solidFill>
              <a:latin typeface="Cambria Math" panose="02040503050406030204" pitchFamily="18" charset="0"/>
              <a:ea typeface="Cambria Math" panose="02040503050406030204" pitchFamily="18" charset="0"/>
            </a:endParaRPr>
          </a:p>
          <a:p>
            <a:r>
              <a:rPr lang="de-AT" sz="2800" dirty="0" smtClean="0"/>
              <a:t>Vignette</a:t>
            </a:r>
          </a:p>
          <a:p>
            <a:pPr lvl="1"/>
            <a:r>
              <a:rPr lang="de-AT" dirty="0" err="1" smtClean="0">
                <a:solidFill>
                  <a:schemeClr val="accent1">
                    <a:lumMod val="75000"/>
                  </a:schemeClr>
                </a:solidFill>
                <a:latin typeface="Cambria Math" panose="02040503050406030204" pitchFamily="18" charset="0"/>
                <a:ea typeface="Cambria Math" panose="02040503050406030204" pitchFamily="18" charset="0"/>
              </a:rPr>
              <a:t>knitr</a:t>
            </a:r>
            <a:r>
              <a:rPr lang="de-AT" dirty="0" smtClean="0">
                <a:solidFill>
                  <a:schemeClr val="accent1">
                    <a:lumMod val="75000"/>
                  </a:schemeClr>
                </a:solidFill>
                <a:latin typeface="Cambria Math" panose="02040503050406030204" pitchFamily="18" charset="0"/>
                <a:ea typeface="Cambria Math" panose="02040503050406030204" pitchFamily="18" charset="0"/>
              </a:rPr>
              <a:t>, </a:t>
            </a:r>
            <a:r>
              <a:rPr lang="de-AT" dirty="0" err="1" smtClean="0">
                <a:solidFill>
                  <a:schemeClr val="accent1">
                    <a:lumMod val="75000"/>
                  </a:schemeClr>
                </a:solidFill>
                <a:latin typeface="Cambria Math" panose="02040503050406030204" pitchFamily="18" charset="0"/>
                <a:ea typeface="Cambria Math" panose="02040503050406030204" pitchFamily="18" charset="0"/>
              </a:rPr>
              <a:t>rmarkdown</a:t>
            </a:r>
            <a:r>
              <a:rPr lang="de-AT" dirty="0" smtClean="0">
                <a:solidFill>
                  <a:schemeClr val="accent1">
                    <a:lumMod val="75000"/>
                  </a:schemeClr>
                </a:solidFill>
                <a:latin typeface="Cambria Math" panose="02040503050406030204" pitchFamily="18" charset="0"/>
                <a:ea typeface="Cambria Math" panose="02040503050406030204" pitchFamily="18" charset="0"/>
              </a:rPr>
              <a:t>, </a:t>
            </a:r>
            <a:r>
              <a:rPr lang="de-AT" dirty="0" err="1" smtClean="0">
                <a:solidFill>
                  <a:schemeClr val="accent1">
                    <a:lumMod val="75000"/>
                  </a:schemeClr>
                </a:solidFill>
                <a:latin typeface="Cambria Math" panose="02040503050406030204" pitchFamily="18" charset="0"/>
                <a:ea typeface="Cambria Math" panose="02040503050406030204" pitchFamily="18" charset="0"/>
              </a:rPr>
              <a:t>bibtex</a:t>
            </a:r>
            <a:endParaRPr lang="de-AT" dirty="0"/>
          </a:p>
        </p:txBody>
      </p:sp>
      <p:sp>
        <p:nvSpPr>
          <p:cNvPr id="7" name="Inhaltsplatzhalter 6"/>
          <p:cNvSpPr>
            <a:spLocks noGrp="1"/>
          </p:cNvSpPr>
          <p:nvPr>
            <p:ph sz="quarter" idx="10"/>
          </p:nvPr>
        </p:nvSpPr>
        <p:spPr/>
        <p:txBody>
          <a:bodyPr/>
          <a:lstStyle/>
          <a:p>
            <a:endParaRPr lang="de-AT"/>
          </a:p>
        </p:txBody>
      </p:sp>
    </p:spTree>
    <p:extLst>
      <p:ext uri="{BB962C8B-B14F-4D97-AF65-F5344CB8AC3E}">
        <p14:creationId xmlns:p14="http://schemas.microsoft.com/office/powerpoint/2010/main" val="451027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normAutofit fontScale="90000"/>
          </a:bodyPr>
          <a:lstStyle/>
          <a:p>
            <a:r>
              <a:rPr lang="de-AT" dirty="0" smtClean="0"/>
              <a:t>Übung 4 - Pakete</a:t>
            </a:r>
            <a:endParaRPr lang="de-AT" dirty="0"/>
          </a:p>
        </p:txBody>
      </p:sp>
      <p:sp>
        <p:nvSpPr>
          <p:cNvPr id="6" name="Inhaltsplatzhalter 5"/>
          <p:cNvSpPr>
            <a:spLocks noGrp="1"/>
          </p:cNvSpPr>
          <p:nvPr>
            <p:ph idx="1"/>
          </p:nvPr>
        </p:nvSpPr>
        <p:spPr/>
        <p:txBody>
          <a:bodyPr>
            <a:normAutofit lnSpcReduction="10000"/>
          </a:bodyPr>
          <a:lstStyle/>
          <a:p>
            <a:r>
              <a:rPr lang="de-AT" dirty="0"/>
              <a:t>Füge die S3-Extraktor-Methode </a:t>
            </a:r>
            <a:r>
              <a:rPr lang="de-AT" sz="2800" dirty="0" err="1">
                <a:solidFill>
                  <a:schemeClr val="accent1">
                    <a:lumMod val="75000"/>
                  </a:schemeClr>
                </a:solidFill>
                <a:latin typeface="Cambria Math" panose="02040503050406030204" pitchFamily="18" charset="0"/>
                <a:ea typeface="Cambria Math" panose="02040503050406030204" pitchFamily="18" charset="0"/>
              </a:rPr>
              <a:t>coef</a:t>
            </a:r>
            <a:r>
              <a:rPr lang="de-AT" sz="2800" dirty="0">
                <a:solidFill>
                  <a:schemeClr val="accent1">
                    <a:lumMod val="75000"/>
                  </a:schemeClr>
                </a:solidFill>
                <a:latin typeface="Cambria Math" panose="02040503050406030204" pitchFamily="18" charset="0"/>
                <a:ea typeface="Cambria Math" panose="02040503050406030204" pitchFamily="18" charset="0"/>
              </a:rPr>
              <a:t> </a:t>
            </a:r>
            <a:r>
              <a:rPr lang="de-AT" sz="2800" dirty="0"/>
              <a:t>dem </a:t>
            </a:r>
            <a:r>
              <a:rPr lang="de-AT" sz="2800" dirty="0" smtClean="0"/>
              <a:t>Paket hinzu.</a:t>
            </a:r>
          </a:p>
          <a:p>
            <a:r>
              <a:rPr lang="de-AT" sz="2800" dirty="0" smtClean="0"/>
              <a:t>Erzeuge ein </a:t>
            </a:r>
            <a:r>
              <a:rPr lang="de-AT" sz="2800" dirty="0" err="1" smtClean="0"/>
              <a:t>Rd</a:t>
            </a:r>
            <a:r>
              <a:rPr lang="de-AT" sz="2800" dirty="0" smtClean="0"/>
              <a:t>-File und eine Namespace-Registrierung.</a:t>
            </a:r>
            <a:endParaRPr lang="de-AT" dirty="0" smtClean="0"/>
          </a:p>
          <a:p>
            <a:r>
              <a:rPr lang="de-AT" sz="2800" dirty="0" smtClean="0"/>
              <a:t>Aktualisiere die Vignette mit einem Beispiel für </a:t>
            </a:r>
            <a:r>
              <a:rPr lang="de-AT" sz="2800" dirty="0" err="1" smtClean="0">
                <a:solidFill>
                  <a:schemeClr val="accent1">
                    <a:lumMod val="75000"/>
                  </a:schemeClr>
                </a:solidFill>
                <a:latin typeface="Cambria Math" panose="02040503050406030204" pitchFamily="18" charset="0"/>
                <a:ea typeface="Cambria Math" panose="02040503050406030204" pitchFamily="18" charset="0"/>
              </a:rPr>
              <a:t>linmod</a:t>
            </a:r>
            <a:r>
              <a:rPr lang="de-AT" sz="2800" dirty="0" smtClean="0">
                <a:solidFill>
                  <a:schemeClr val="accent1">
                    <a:lumMod val="75000"/>
                  </a:schemeClr>
                </a:solidFill>
                <a:latin typeface="Cambria Math" panose="02040503050406030204" pitchFamily="18" charset="0"/>
                <a:ea typeface="Cambria Math" panose="02040503050406030204" pitchFamily="18" charset="0"/>
              </a:rPr>
              <a:t> </a:t>
            </a:r>
            <a:r>
              <a:rPr lang="de-AT" sz="2800" dirty="0" smtClean="0"/>
              <a:t>und </a:t>
            </a:r>
            <a:r>
              <a:rPr lang="de-AT" sz="2800" dirty="0" err="1" smtClean="0">
                <a:solidFill>
                  <a:schemeClr val="accent1">
                    <a:lumMod val="75000"/>
                  </a:schemeClr>
                </a:solidFill>
                <a:latin typeface="Cambria Math" panose="02040503050406030204" pitchFamily="18" charset="0"/>
                <a:ea typeface="Cambria Math" panose="02040503050406030204" pitchFamily="18" charset="0"/>
              </a:rPr>
              <a:t>coef</a:t>
            </a:r>
            <a:r>
              <a:rPr lang="de-AT" sz="2800" dirty="0" smtClean="0"/>
              <a:t> (Verwende den Datensatz </a:t>
            </a:r>
            <a:r>
              <a:rPr lang="de-AT" sz="2800" dirty="0" err="1">
                <a:solidFill>
                  <a:schemeClr val="accent1">
                    <a:lumMod val="75000"/>
                  </a:schemeClr>
                </a:solidFill>
                <a:latin typeface="Cambria Math" panose="02040503050406030204" pitchFamily="18" charset="0"/>
                <a:ea typeface="Cambria Math" panose="02040503050406030204" pitchFamily="18" charset="0"/>
              </a:rPr>
              <a:t>cats</a:t>
            </a:r>
            <a:r>
              <a:rPr lang="de-AT" sz="2800" dirty="0" smtClean="0"/>
              <a:t> aus dem Paket </a:t>
            </a:r>
            <a:r>
              <a:rPr lang="de-AT" sz="2800" dirty="0">
                <a:solidFill>
                  <a:schemeClr val="accent1">
                    <a:lumMod val="75000"/>
                  </a:schemeClr>
                </a:solidFill>
                <a:latin typeface="Cambria Math" panose="02040503050406030204" pitchFamily="18" charset="0"/>
                <a:ea typeface="Cambria Math" panose="02040503050406030204" pitchFamily="18" charset="0"/>
              </a:rPr>
              <a:t>MASS</a:t>
            </a:r>
            <a:r>
              <a:rPr lang="de-AT" sz="2800" dirty="0" smtClean="0"/>
              <a:t>).</a:t>
            </a:r>
          </a:p>
          <a:p>
            <a:pPr lvl="1"/>
            <a:r>
              <a:rPr lang="de-AT" sz="2533" dirty="0" smtClean="0"/>
              <a:t>Wie sieht die Abhängigkeit von dem Paket </a:t>
            </a:r>
            <a:r>
              <a:rPr lang="de-AT" sz="2533" dirty="0">
                <a:solidFill>
                  <a:schemeClr val="accent1">
                    <a:lumMod val="75000"/>
                  </a:schemeClr>
                </a:solidFill>
                <a:latin typeface="Cambria Math" panose="02040503050406030204" pitchFamily="18" charset="0"/>
                <a:ea typeface="Cambria Math" panose="02040503050406030204" pitchFamily="18" charset="0"/>
              </a:rPr>
              <a:t>MASS</a:t>
            </a:r>
            <a:r>
              <a:rPr lang="de-AT" sz="2533" dirty="0" smtClean="0"/>
              <a:t> jetzt aus? Und wo ist diese zu dokumentieren?</a:t>
            </a:r>
          </a:p>
          <a:p>
            <a:r>
              <a:rPr lang="de-AT" sz="2800" dirty="0" smtClean="0"/>
              <a:t>Aktualisiere die Versionsnummer des Pakets und erzeuge und teste ein Source-</a:t>
            </a:r>
            <a:r>
              <a:rPr lang="de-AT" sz="2800" dirty="0" err="1" smtClean="0"/>
              <a:t>package</a:t>
            </a:r>
            <a:endParaRPr lang="de-AT" sz="2800" dirty="0" smtClean="0"/>
          </a:p>
          <a:p>
            <a:endParaRPr lang="de-AT" sz="2800" dirty="0" smtClean="0"/>
          </a:p>
        </p:txBody>
      </p:sp>
      <p:sp>
        <p:nvSpPr>
          <p:cNvPr id="7" name="Inhaltsplatzhalter 6"/>
          <p:cNvSpPr>
            <a:spLocks noGrp="1"/>
          </p:cNvSpPr>
          <p:nvPr>
            <p:ph sz="quarter" idx="10"/>
          </p:nvPr>
        </p:nvSpPr>
        <p:spPr/>
        <p:txBody>
          <a:bodyPr/>
          <a:lstStyle/>
          <a:p>
            <a:endParaRPr lang="de-AT"/>
          </a:p>
        </p:txBody>
      </p:sp>
    </p:spTree>
    <p:extLst>
      <p:ext uri="{BB962C8B-B14F-4D97-AF65-F5344CB8AC3E}">
        <p14:creationId xmlns:p14="http://schemas.microsoft.com/office/powerpoint/2010/main" val="3838903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e-AT" dirty="0" smtClean="0"/>
              <a:t>Vielen Dank für Ihre Beteiligung</a:t>
            </a:r>
            <a:endParaRPr lang="de-AT" dirty="0"/>
          </a:p>
        </p:txBody>
      </p:sp>
      <p:sp>
        <p:nvSpPr>
          <p:cNvPr id="6" name="Untertitel 5"/>
          <p:cNvSpPr>
            <a:spLocks noGrp="1"/>
          </p:cNvSpPr>
          <p:nvPr>
            <p:ph type="subTitle" idx="1"/>
          </p:nvPr>
        </p:nvSpPr>
        <p:spPr/>
        <p:txBody>
          <a:bodyPr/>
          <a:lstStyle/>
          <a:p>
            <a:r>
              <a:rPr lang="de-AT" dirty="0" smtClean="0"/>
              <a:t>Thomas Kiefer</a:t>
            </a:r>
          </a:p>
          <a:p>
            <a:r>
              <a:rPr lang="de-AT" dirty="0" smtClean="0">
                <a:hlinkClick r:id="rId2"/>
              </a:rPr>
              <a:t>t.kiefer@bifie.at</a:t>
            </a:r>
            <a:r>
              <a:rPr lang="de-AT" dirty="0" smtClean="0"/>
              <a:t>	</a:t>
            </a:r>
            <a:endParaRPr lang="de-AT" dirty="0"/>
          </a:p>
        </p:txBody>
      </p:sp>
      <p:sp>
        <p:nvSpPr>
          <p:cNvPr id="7" name="Inhaltsplatzhalter 6"/>
          <p:cNvSpPr>
            <a:spLocks noGrp="1"/>
          </p:cNvSpPr>
          <p:nvPr>
            <p:ph sz="quarter" idx="10"/>
          </p:nvPr>
        </p:nvSpPr>
        <p:spPr/>
        <p:txBody>
          <a:bodyPr/>
          <a:lstStyle/>
          <a:p>
            <a:endParaRPr lang="de-AT"/>
          </a:p>
        </p:txBody>
      </p:sp>
    </p:spTree>
    <p:extLst>
      <p:ext uri="{BB962C8B-B14F-4D97-AF65-F5344CB8AC3E}">
        <p14:creationId xmlns:p14="http://schemas.microsoft.com/office/powerpoint/2010/main" val="2925034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AT" dirty="0" smtClean="0"/>
              <a:t>Organisatorisches</a:t>
            </a:r>
            <a:endParaRPr lang="de-AT" dirty="0"/>
          </a:p>
        </p:txBody>
      </p:sp>
      <p:sp>
        <p:nvSpPr>
          <p:cNvPr id="3" name="Inhaltsplatzhalter 2"/>
          <p:cNvSpPr>
            <a:spLocks noGrp="1"/>
          </p:cNvSpPr>
          <p:nvPr>
            <p:ph idx="1"/>
          </p:nvPr>
        </p:nvSpPr>
        <p:spPr/>
        <p:txBody>
          <a:bodyPr>
            <a:normAutofit/>
          </a:bodyPr>
          <a:lstStyle/>
          <a:p>
            <a:r>
              <a:rPr lang="de-AT" dirty="0"/>
              <a:t>R-Installation </a:t>
            </a:r>
            <a:r>
              <a:rPr lang="de-AT" dirty="0" smtClean="0"/>
              <a:t>prüfen</a:t>
            </a:r>
          </a:p>
          <a:p>
            <a:r>
              <a:rPr lang="de-AT" dirty="0"/>
              <a:t>[</a:t>
            </a:r>
            <a:r>
              <a:rPr lang="de-AT" dirty="0" err="1"/>
              <a:t>Rstudio</a:t>
            </a:r>
            <a:r>
              <a:rPr lang="de-AT" dirty="0"/>
              <a:t>](</a:t>
            </a:r>
            <a:r>
              <a:rPr lang="de-AT" dirty="0">
                <a:hlinkClick r:id="rId3"/>
              </a:rPr>
              <a:t>https://www.rstudio.com/products/rstudio/download</a:t>
            </a:r>
            <a:r>
              <a:rPr lang="de-AT" dirty="0" smtClean="0">
                <a:hlinkClick r:id="rId3"/>
              </a:rPr>
              <a:t>/</a:t>
            </a:r>
            <a:r>
              <a:rPr lang="de-AT" dirty="0" smtClean="0"/>
              <a:t>)?</a:t>
            </a:r>
          </a:p>
          <a:p>
            <a:r>
              <a:rPr lang="de-AT" dirty="0"/>
              <a:t>[</a:t>
            </a:r>
            <a:r>
              <a:rPr lang="de-AT" dirty="0" err="1"/>
              <a:t>Rtools</a:t>
            </a:r>
            <a:r>
              <a:rPr lang="de-AT" dirty="0"/>
              <a:t>](</a:t>
            </a:r>
            <a:r>
              <a:rPr lang="de-AT" dirty="0">
                <a:hlinkClick r:id="rId4"/>
              </a:rPr>
              <a:t>https://cran.r-project.org/bin/windows/Rtools</a:t>
            </a:r>
            <a:r>
              <a:rPr lang="de-AT" dirty="0" smtClean="0">
                <a:hlinkClick r:id="rId4"/>
              </a:rPr>
              <a:t>/</a:t>
            </a:r>
            <a:r>
              <a:rPr lang="de-AT" dirty="0" smtClean="0"/>
              <a:t>), [</a:t>
            </a:r>
            <a:r>
              <a:rPr lang="de-AT" dirty="0" err="1" smtClean="0"/>
              <a:t>Xcode</a:t>
            </a:r>
            <a:r>
              <a:rPr lang="de-AT" dirty="0" smtClean="0"/>
              <a:t>]?</a:t>
            </a:r>
          </a:p>
          <a:p>
            <a:r>
              <a:rPr lang="de-AT" dirty="0" smtClean="0"/>
              <a:t>Arbeits-Verzeichnis </a:t>
            </a:r>
            <a:r>
              <a:rPr lang="de-AT" dirty="0"/>
              <a:t>auf </a:t>
            </a:r>
            <a:r>
              <a:rPr lang="de-AT" dirty="0" smtClean="0"/>
              <a:t>USB-Stick</a:t>
            </a:r>
            <a:endParaRPr lang="de-AT" sz="2000" dirty="0"/>
          </a:p>
        </p:txBody>
      </p:sp>
      <p:sp>
        <p:nvSpPr>
          <p:cNvPr id="4" name="Inhaltsplatzhalter 3"/>
          <p:cNvSpPr>
            <a:spLocks noGrp="1"/>
          </p:cNvSpPr>
          <p:nvPr>
            <p:ph sz="quarter" idx="10"/>
          </p:nvPr>
        </p:nvSpPr>
        <p:spPr/>
        <p:txBody>
          <a:bodyPr/>
          <a:lstStyle/>
          <a:p>
            <a:endParaRPr lang="de-AT"/>
          </a:p>
        </p:txBody>
      </p:sp>
    </p:spTree>
    <p:extLst>
      <p:ext uri="{BB962C8B-B14F-4D97-AF65-F5344CB8AC3E}">
        <p14:creationId xmlns:p14="http://schemas.microsoft.com/office/powerpoint/2010/main" val="4089264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AT" dirty="0" smtClean="0"/>
              <a:t>Warm </a:t>
            </a:r>
            <a:r>
              <a:rPr lang="de-AT" dirty="0" err="1" smtClean="0"/>
              <a:t>Up</a:t>
            </a:r>
            <a:endParaRPr lang="de-AT" dirty="0"/>
          </a:p>
        </p:txBody>
      </p:sp>
      <p:sp>
        <p:nvSpPr>
          <p:cNvPr id="4" name="Inhaltsplatzhalter 3"/>
          <p:cNvSpPr>
            <a:spLocks noGrp="1"/>
          </p:cNvSpPr>
          <p:nvPr>
            <p:ph sz="quarter" idx="10"/>
          </p:nvPr>
        </p:nvSpPr>
        <p:spPr/>
        <p:txBody>
          <a:bodyPr/>
          <a:lstStyle/>
          <a:p>
            <a:endParaRPr lang="de-AT"/>
          </a:p>
        </p:txBody>
      </p:sp>
      <p:sp>
        <p:nvSpPr>
          <p:cNvPr id="5" name="Inhaltsplatzhalter 2"/>
          <p:cNvSpPr>
            <a:spLocks noGrp="1"/>
          </p:cNvSpPr>
          <p:nvPr>
            <p:ph idx="1"/>
          </p:nvPr>
        </p:nvSpPr>
        <p:spPr>
          <a:xfrm>
            <a:off x="675504" y="994691"/>
            <a:ext cx="8217679" cy="4980085"/>
          </a:xfrm>
        </p:spPr>
        <p:txBody>
          <a:bodyPr>
            <a:normAutofit/>
          </a:bodyPr>
          <a:lstStyle/>
          <a:p>
            <a:pPr marL="0" indent="0">
              <a:buNone/>
            </a:pPr>
            <a:r>
              <a:rPr lang="de-AT" dirty="0" smtClean="0"/>
              <a:t>Jetzt seid ihr dran</a:t>
            </a:r>
          </a:p>
          <a:p>
            <a:r>
              <a:rPr lang="de-AT" dirty="0"/>
              <a:t>Wie lange arbeitet ihr schon mit R</a:t>
            </a:r>
            <a:r>
              <a:rPr lang="de-AT" dirty="0" smtClean="0"/>
              <a:t>?</a:t>
            </a:r>
          </a:p>
          <a:p>
            <a:r>
              <a:rPr lang="de-AT" dirty="0"/>
              <a:t>Wer kennt den begriff </a:t>
            </a:r>
            <a:r>
              <a:rPr lang="de-AT" dirty="0" smtClean="0">
                <a:solidFill>
                  <a:srgbClr val="678420"/>
                </a:solidFill>
              </a:rPr>
              <a:t>Hadley-Verse</a:t>
            </a:r>
            <a:r>
              <a:rPr lang="de-AT" dirty="0" smtClean="0"/>
              <a:t>?</a:t>
            </a:r>
          </a:p>
          <a:p>
            <a:r>
              <a:rPr lang="de-AT" dirty="0"/>
              <a:t>Wer weiß, wer </a:t>
            </a:r>
            <a:r>
              <a:rPr lang="de-AT" dirty="0" err="1">
                <a:solidFill>
                  <a:srgbClr val="678420"/>
                </a:solidFill>
              </a:rPr>
              <a:t>Yihui</a:t>
            </a:r>
            <a:r>
              <a:rPr lang="de-AT" dirty="0">
                <a:solidFill>
                  <a:srgbClr val="678420"/>
                </a:solidFill>
              </a:rPr>
              <a:t> </a:t>
            </a:r>
            <a:r>
              <a:rPr lang="de-AT" dirty="0" err="1">
                <a:solidFill>
                  <a:srgbClr val="678420"/>
                </a:solidFill>
              </a:rPr>
              <a:t>Xi</a:t>
            </a:r>
            <a:r>
              <a:rPr lang="de-AT" dirty="0">
                <a:solidFill>
                  <a:srgbClr val="678420"/>
                </a:solidFill>
              </a:rPr>
              <a:t> </a:t>
            </a:r>
            <a:r>
              <a:rPr lang="de-AT" dirty="0"/>
              <a:t>ist</a:t>
            </a:r>
            <a:r>
              <a:rPr lang="de-AT" dirty="0" smtClean="0"/>
              <a:t>?</a:t>
            </a:r>
          </a:p>
          <a:p>
            <a:r>
              <a:rPr lang="de-AT" dirty="0" smtClean="0"/>
              <a:t>Welche (</a:t>
            </a:r>
            <a:r>
              <a:rPr lang="de-AT" dirty="0" err="1" smtClean="0">
                <a:solidFill>
                  <a:schemeClr val="accent1">
                    <a:lumMod val="75000"/>
                  </a:schemeClr>
                </a:solidFill>
              </a:rPr>
              <a:t>base</a:t>
            </a:r>
            <a:r>
              <a:rPr lang="de-AT" dirty="0" smtClean="0">
                <a:solidFill>
                  <a:schemeClr val="accent1">
                    <a:lumMod val="75000"/>
                  </a:schemeClr>
                </a:solidFill>
              </a:rPr>
              <a:t>-</a:t>
            </a:r>
            <a:r>
              <a:rPr lang="de-AT" dirty="0" smtClean="0"/>
              <a:t>)</a:t>
            </a:r>
            <a:r>
              <a:rPr lang="de-AT" dirty="0" smtClean="0">
                <a:solidFill>
                  <a:schemeClr val="accent1">
                    <a:lumMod val="75000"/>
                  </a:schemeClr>
                </a:solidFill>
              </a:rPr>
              <a:t>R</a:t>
            </a:r>
            <a:r>
              <a:rPr lang="de-AT" dirty="0" smtClean="0"/>
              <a:t> Funktion </a:t>
            </a:r>
            <a:r>
              <a:rPr lang="de-AT" dirty="0"/>
              <a:t>bekommt viel weniger Beachtung, als </a:t>
            </a:r>
            <a:r>
              <a:rPr lang="de-AT" dirty="0" smtClean="0"/>
              <a:t>sie </a:t>
            </a:r>
            <a:r>
              <a:rPr lang="de-AT" dirty="0"/>
              <a:t>verdient?</a:t>
            </a:r>
            <a:endParaRPr lang="de-AT" sz="2000" dirty="0"/>
          </a:p>
        </p:txBody>
      </p:sp>
    </p:spTree>
    <p:extLst>
      <p:ext uri="{BB962C8B-B14F-4D97-AF65-F5344CB8AC3E}">
        <p14:creationId xmlns:p14="http://schemas.microsoft.com/office/powerpoint/2010/main" val="2913128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AT" dirty="0" smtClean="0"/>
              <a:t>Ressourcen</a:t>
            </a:r>
            <a:endParaRPr lang="de-AT" dirty="0"/>
          </a:p>
        </p:txBody>
      </p:sp>
      <p:sp>
        <p:nvSpPr>
          <p:cNvPr id="4" name="Inhaltsplatzhalter 3"/>
          <p:cNvSpPr>
            <a:spLocks noGrp="1"/>
          </p:cNvSpPr>
          <p:nvPr>
            <p:ph sz="quarter" idx="10"/>
          </p:nvPr>
        </p:nvSpPr>
        <p:spPr/>
        <p:txBody>
          <a:bodyPr/>
          <a:lstStyle/>
          <a:p>
            <a:endParaRPr lang="de-AT"/>
          </a:p>
        </p:txBody>
      </p:sp>
      <p:sp>
        <p:nvSpPr>
          <p:cNvPr id="5" name="Inhaltsplatzhalter 2"/>
          <p:cNvSpPr>
            <a:spLocks noGrp="1"/>
          </p:cNvSpPr>
          <p:nvPr>
            <p:ph idx="1"/>
          </p:nvPr>
        </p:nvSpPr>
        <p:spPr>
          <a:xfrm>
            <a:off x="675504" y="994691"/>
            <a:ext cx="8217679" cy="4980085"/>
          </a:xfrm>
        </p:spPr>
        <p:txBody>
          <a:bodyPr>
            <a:normAutofit fontScale="70000" lnSpcReduction="20000"/>
          </a:bodyPr>
          <a:lstStyle/>
          <a:p>
            <a:pPr marL="0" indent="0">
              <a:buNone/>
            </a:pPr>
            <a:r>
              <a:rPr lang="en-US" sz="3400" dirty="0" err="1">
                <a:solidFill>
                  <a:srgbClr val="678420"/>
                </a:solidFill>
              </a:rPr>
              <a:t>Grundlagen</a:t>
            </a:r>
            <a:endParaRPr lang="en-US" sz="3400" dirty="0">
              <a:solidFill>
                <a:srgbClr val="678420"/>
              </a:solidFill>
            </a:endParaRPr>
          </a:p>
          <a:p>
            <a:r>
              <a:rPr lang="en-US" sz="3100" dirty="0" smtClean="0"/>
              <a:t>[</a:t>
            </a:r>
            <a:r>
              <a:rPr lang="en-US" sz="3100" dirty="0"/>
              <a:t>Advanced R by Hadley Wickham]</a:t>
            </a:r>
            <a:r>
              <a:rPr lang="en-US" sz="2900" dirty="0"/>
              <a:t>(</a:t>
            </a:r>
            <a:r>
              <a:rPr lang="en-US" sz="2900" dirty="0">
                <a:hlinkClick r:id="rId3"/>
              </a:rPr>
              <a:t>http://adv-r.had.co.nz</a:t>
            </a:r>
            <a:r>
              <a:rPr lang="en-US" sz="2900" dirty="0" smtClean="0">
                <a:hlinkClick r:id="rId3"/>
              </a:rPr>
              <a:t>/</a:t>
            </a:r>
            <a:r>
              <a:rPr lang="en-US" sz="2900" dirty="0" smtClean="0"/>
              <a:t>)</a:t>
            </a:r>
          </a:p>
          <a:p>
            <a:r>
              <a:rPr lang="de-AT" sz="3100" dirty="0"/>
              <a:t>[</a:t>
            </a:r>
            <a:r>
              <a:rPr lang="de-AT" sz="3100" dirty="0" err="1" smtClean="0"/>
              <a:t>stackoverflow</a:t>
            </a:r>
            <a:r>
              <a:rPr lang="de-AT" sz="3100" dirty="0" smtClean="0"/>
              <a:t>/[</a:t>
            </a:r>
            <a:r>
              <a:rPr lang="de-AT" sz="3100" dirty="0"/>
              <a:t>r]]</a:t>
            </a:r>
            <a:r>
              <a:rPr lang="de-AT" sz="2900" dirty="0"/>
              <a:t>(</a:t>
            </a:r>
            <a:r>
              <a:rPr lang="de-AT" sz="2900" dirty="0">
                <a:hlinkClick r:id="rId4"/>
              </a:rPr>
              <a:t>https://stackoverflow.com/questions/tagged/r</a:t>
            </a:r>
            <a:r>
              <a:rPr lang="de-AT" sz="2900" dirty="0" smtClean="0"/>
              <a:t>)</a:t>
            </a:r>
            <a:endParaRPr lang="de-AT" sz="3100" dirty="0" smtClean="0"/>
          </a:p>
          <a:p>
            <a:r>
              <a:rPr lang="en-US" sz="3100" dirty="0" smtClean="0"/>
              <a:t>[</a:t>
            </a:r>
            <a:r>
              <a:rPr lang="en-US" sz="3100" dirty="0"/>
              <a:t>CRAN Task Views]</a:t>
            </a:r>
            <a:r>
              <a:rPr lang="en-US" sz="2900" dirty="0"/>
              <a:t>(</a:t>
            </a:r>
            <a:r>
              <a:rPr lang="en-US" sz="2900" dirty="0">
                <a:hlinkClick r:id="rId5"/>
              </a:rPr>
              <a:t>https://cran.r-project.org/web/views</a:t>
            </a:r>
            <a:r>
              <a:rPr lang="en-US" sz="2900" dirty="0" smtClean="0">
                <a:hlinkClick r:id="rId5"/>
              </a:rPr>
              <a:t>/</a:t>
            </a:r>
            <a:r>
              <a:rPr lang="en-US" sz="2900" dirty="0" smtClean="0"/>
              <a:t>)</a:t>
            </a:r>
          </a:p>
          <a:p>
            <a:r>
              <a:rPr lang="de-AT" sz="3100" dirty="0"/>
              <a:t>[https://rseek.org/]</a:t>
            </a:r>
            <a:r>
              <a:rPr lang="de-AT" sz="2900" dirty="0"/>
              <a:t>(</a:t>
            </a:r>
            <a:r>
              <a:rPr lang="de-AT" sz="2900" dirty="0">
                <a:hlinkClick r:id="rId6"/>
              </a:rPr>
              <a:t>https://rseek.org/</a:t>
            </a:r>
            <a:r>
              <a:rPr lang="de-AT" sz="2900" dirty="0"/>
              <a:t>) </a:t>
            </a:r>
            <a:endParaRPr lang="de-AT" sz="2900" dirty="0" smtClean="0"/>
          </a:p>
          <a:p>
            <a:pPr marL="0" indent="0">
              <a:buNone/>
            </a:pPr>
            <a:r>
              <a:rPr lang="de-AT" sz="3400" dirty="0">
                <a:solidFill>
                  <a:srgbClr val="678420"/>
                </a:solidFill>
              </a:rPr>
              <a:t>Programmieren</a:t>
            </a:r>
          </a:p>
          <a:p>
            <a:r>
              <a:rPr lang="de-AT" sz="3100" dirty="0"/>
              <a:t>[R-</a:t>
            </a:r>
            <a:r>
              <a:rPr lang="de-AT" sz="3100" dirty="0" err="1"/>
              <a:t>Inforno</a:t>
            </a:r>
            <a:r>
              <a:rPr lang="de-AT" sz="3100" dirty="0"/>
              <a:t>]</a:t>
            </a:r>
            <a:r>
              <a:rPr lang="de-AT" sz="2900" dirty="0"/>
              <a:t>(</a:t>
            </a:r>
            <a:r>
              <a:rPr lang="de-AT" sz="2900" dirty="0">
                <a:hlinkClick r:id="rId7"/>
              </a:rPr>
              <a:t>http://www.burns-stat.com/pages/Tutor/R_inferno.pdf</a:t>
            </a:r>
            <a:r>
              <a:rPr lang="de-AT" sz="2900" dirty="0"/>
              <a:t>)</a:t>
            </a:r>
            <a:r>
              <a:rPr lang="de-AT" sz="1900" dirty="0"/>
              <a:t> </a:t>
            </a:r>
            <a:endParaRPr lang="de-AT" sz="2100" dirty="0"/>
          </a:p>
          <a:p>
            <a:r>
              <a:rPr lang="de-AT" sz="3100" dirty="0" smtClean="0"/>
              <a:t>[</a:t>
            </a:r>
            <a:r>
              <a:rPr lang="de-AT" sz="3100" dirty="0" err="1"/>
              <a:t>Rcpp</a:t>
            </a:r>
            <a:r>
              <a:rPr lang="de-AT" sz="3100" dirty="0"/>
              <a:t>]</a:t>
            </a:r>
            <a:r>
              <a:rPr lang="de-AT" sz="2900" dirty="0"/>
              <a:t>(</a:t>
            </a:r>
            <a:r>
              <a:rPr lang="de-AT" sz="2900" dirty="0">
                <a:hlinkClick r:id="rId8"/>
              </a:rPr>
              <a:t>http://www.rcpp.org/</a:t>
            </a:r>
            <a:r>
              <a:rPr lang="de-AT" sz="2900" dirty="0"/>
              <a:t>) </a:t>
            </a:r>
            <a:endParaRPr lang="de-AT" sz="2900" dirty="0" smtClean="0"/>
          </a:p>
          <a:p>
            <a:r>
              <a:rPr lang="de-AT" sz="3100" dirty="0"/>
              <a:t>[</a:t>
            </a:r>
            <a:r>
              <a:rPr lang="de-AT" sz="3100" dirty="0" err="1"/>
              <a:t>efficientR</a:t>
            </a:r>
            <a:r>
              <a:rPr lang="de-AT" sz="3100" dirty="0"/>
              <a:t>]</a:t>
            </a:r>
            <a:r>
              <a:rPr lang="de-AT" sz="2900" dirty="0"/>
              <a:t>(</a:t>
            </a:r>
            <a:r>
              <a:rPr lang="de-AT" sz="2900" dirty="0">
                <a:hlinkClick r:id="rId9"/>
              </a:rPr>
              <a:t>https://csgillespie.github.io/efficientR</a:t>
            </a:r>
            <a:r>
              <a:rPr lang="de-AT" sz="2900" dirty="0"/>
              <a:t>) </a:t>
            </a:r>
          </a:p>
          <a:p>
            <a:r>
              <a:rPr lang="de-AT" sz="3100" dirty="0"/>
              <a:t>[</a:t>
            </a:r>
            <a:r>
              <a:rPr lang="de-AT" sz="3100" i="1" dirty="0"/>
              <a:t>Intro </a:t>
            </a:r>
            <a:r>
              <a:rPr lang="de-AT" sz="3100" i="1" dirty="0" err="1"/>
              <a:t>to</a:t>
            </a:r>
            <a:r>
              <a:rPr lang="de-AT" sz="3100" i="1" dirty="0"/>
              <a:t> parallel </a:t>
            </a:r>
            <a:r>
              <a:rPr lang="de-AT" sz="3100" i="1" dirty="0" err="1"/>
              <a:t>computing</a:t>
            </a:r>
            <a:r>
              <a:rPr lang="de-AT" sz="3100" i="1" dirty="0"/>
              <a:t> </a:t>
            </a:r>
            <a:r>
              <a:rPr lang="de-AT" sz="3100" i="1" dirty="0" err="1"/>
              <a:t>with</a:t>
            </a:r>
            <a:r>
              <a:rPr lang="de-AT" sz="3100" i="1" dirty="0"/>
              <a:t> R: </a:t>
            </a:r>
            <a:r>
              <a:rPr lang="de-AT" sz="3100" dirty="0"/>
              <a:t>Workshop at useR!2017]</a:t>
            </a:r>
            <a:r>
              <a:rPr lang="de-AT" sz="2900" dirty="0"/>
              <a:t>(</a:t>
            </a:r>
            <a:r>
              <a:rPr lang="de-AT" sz="2900" dirty="0">
                <a:hlinkClick r:id="rId10"/>
              </a:rPr>
              <a:t>https://channel9.msdn.com/Events</a:t>
            </a:r>
            <a:r>
              <a:rPr lang="de-AT" sz="2900" dirty="0" smtClean="0">
                <a:hlinkClick r:id="rId10"/>
              </a:rPr>
              <a:t>/...</a:t>
            </a:r>
            <a:r>
              <a:rPr lang="de-AT" sz="2900" dirty="0" smtClean="0"/>
              <a:t>)</a:t>
            </a:r>
            <a:endParaRPr lang="en-US" sz="2900" dirty="0" smtClean="0"/>
          </a:p>
        </p:txBody>
      </p:sp>
    </p:spTree>
    <p:extLst>
      <p:ext uri="{BB962C8B-B14F-4D97-AF65-F5344CB8AC3E}">
        <p14:creationId xmlns:p14="http://schemas.microsoft.com/office/powerpoint/2010/main" val="1826175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AT" dirty="0"/>
              <a:t>Ressourcen</a:t>
            </a:r>
          </a:p>
        </p:txBody>
      </p:sp>
      <p:sp>
        <p:nvSpPr>
          <p:cNvPr id="3" name="Inhaltsplatzhalter 2"/>
          <p:cNvSpPr>
            <a:spLocks noGrp="1"/>
          </p:cNvSpPr>
          <p:nvPr>
            <p:ph idx="1"/>
          </p:nvPr>
        </p:nvSpPr>
        <p:spPr/>
        <p:txBody>
          <a:bodyPr>
            <a:normAutofit/>
          </a:bodyPr>
          <a:lstStyle/>
          <a:p>
            <a:pPr marL="0" indent="0">
              <a:buNone/>
            </a:pPr>
            <a:r>
              <a:rPr lang="en-US" sz="2800" dirty="0" err="1">
                <a:solidFill>
                  <a:srgbClr val="678420"/>
                </a:solidFill>
              </a:rPr>
              <a:t>Pakete</a:t>
            </a:r>
            <a:endParaRPr lang="en-US" sz="2800" dirty="0">
              <a:solidFill>
                <a:srgbClr val="678420"/>
              </a:solidFill>
            </a:endParaRPr>
          </a:p>
          <a:p>
            <a:r>
              <a:rPr lang="en-US" sz="2400" dirty="0"/>
              <a:t>[CRAN Manuals (z. B.: Writing R Extensions]</a:t>
            </a:r>
            <a:r>
              <a:rPr lang="en-US" sz="2000" dirty="0"/>
              <a:t>(</a:t>
            </a:r>
            <a:r>
              <a:rPr lang="en-US" sz="2000" dirty="0">
                <a:hlinkClick r:id="rId3"/>
              </a:rPr>
              <a:t>https://cran.r-project.org/doc/manuals/r-release/R-exts.html</a:t>
            </a:r>
            <a:r>
              <a:rPr lang="en-US" sz="2000" dirty="0"/>
              <a:t>)</a:t>
            </a:r>
          </a:p>
          <a:p>
            <a:r>
              <a:rPr lang="de-AT" sz="2400" dirty="0"/>
              <a:t>[</a:t>
            </a:r>
            <a:r>
              <a:rPr lang="de-AT" sz="2400" dirty="0" err="1"/>
              <a:t>Leisch</a:t>
            </a:r>
            <a:r>
              <a:rPr lang="de-AT" sz="2400" dirty="0"/>
              <a:t> – </a:t>
            </a:r>
            <a:r>
              <a:rPr lang="de-AT" sz="2400" dirty="0" err="1"/>
              <a:t>creating</a:t>
            </a:r>
            <a:r>
              <a:rPr lang="de-AT" sz="2400" dirty="0"/>
              <a:t> an R </a:t>
            </a:r>
            <a:r>
              <a:rPr lang="de-AT" sz="2400" dirty="0" err="1"/>
              <a:t>package</a:t>
            </a:r>
            <a:r>
              <a:rPr lang="de-AT" sz="2400" dirty="0"/>
              <a:t>]</a:t>
            </a:r>
            <a:r>
              <a:rPr lang="de-AT" sz="2000" dirty="0" smtClean="0"/>
              <a:t>(</a:t>
            </a:r>
            <a:r>
              <a:rPr lang="de-AT" sz="2000" dirty="0" smtClean="0">
                <a:hlinkClick r:id="rId4"/>
              </a:rPr>
              <a:t>https</a:t>
            </a:r>
            <a:r>
              <a:rPr lang="de-AT" sz="2000" dirty="0">
                <a:hlinkClick r:id="rId4"/>
              </a:rPr>
              <a:t>://cran.r-project.org/doc/contrib/Leisch-CreatingPackages.pdf</a:t>
            </a:r>
            <a:r>
              <a:rPr lang="de-AT" sz="2000" dirty="0"/>
              <a:t>)</a:t>
            </a:r>
          </a:p>
          <a:p>
            <a:r>
              <a:rPr lang="de-AT" sz="2400" dirty="0"/>
              <a:t>[R </a:t>
            </a:r>
            <a:r>
              <a:rPr lang="de-AT" sz="2400" dirty="0" err="1"/>
              <a:t>packages</a:t>
            </a:r>
            <a:r>
              <a:rPr lang="de-AT" sz="2400" dirty="0"/>
              <a:t> </a:t>
            </a:r>
            <a:r>
              <a:rPr lang="de-AT" sz="2400" dirty="0" err="1"/>
              <a:t>by</a:t>
            </a:r>
            <a:r>
              <a:rPr lang="de-AT" sz="2400" dirty="0"/>
              <a:t> Hadley]</a:t>
            </a:r>
            <a:r>
              <a:rPr lang="de-AT" sz="2000" dirty="0" smtClean="0"/>
              <a:t>(</a:t>
            </a:r>
            <a:r>
              <a:rPr lang="de-AT" sz="2000" dirty="0">
                <a:hlinkClick r:id="rId5"/>
              </a:rPr>
              <a:t>http://r-pkgs.had.co.nz/</a:t>
            </a:r>
            <a:r>
              <a:rPr lang="de-AT" sz="2000" dirty="0"/>
              <a:t>) </a:t>
            </a:r>
          </a:p>
          <a:p>
            <a:pPr marL="0" indent="0">
              <a:buNone/>
            </a:pPr>
            <a:r>
              <a:rPr lang="en-US" sz="2800" dirty="0">
                <a:solidFill>
                  <a:srgbClr val="678420"/>
                </a:solidFill>
              </a:rPr>
              <a:t>Reporting</a:t>
            </a:r>
            <a:endParaRPr lang="de-AT" sz="2800" dirty="0">
              <a:solidFill>
                <a:srgbClr val="678420"/>
              </a:solidFill>
            </a:endParaRPr>
          </a:p>
          <a:p>
            <a:r>
              <a:rPr lang="en-US" sz="2400" dirty="0"/>
              <a:t>[</a:t>
            </a:r>
            <a:r>
              <a:rPr lang="en-US" sz="2400" dirty="0" err="1"/>
              <a:t>Bookdown</a:t>
            </a:r>
            <a:r>
              <a:rPr lang="en-US" sz="2400" dirty="0"/>
              <a:t>]</a:t>
            </a:r>
            <a:r>
              <a:rPr lang="en-US" sz="2000" dirty="0"/>
              <a:t>(</a:t>
            </a:r>
            <a:r>
              <a:rPr lang="en-US" sz="2000" dirty="0">
                <a:hlinkClick r:id="rId6"/>
              </a:rPr>
              <a:t>https://bookdown.org/</a:t>
            </a:r>
            <a:r>
              <a:rPr lang="en-US" sz="2000" dirty="0"/>
              <a:t>) </a:t>
            </a:r>
          </a:p>
          <a:p>
            <a:r>
              <a:rPr lang="en-US" sz="2400" dirty="0"/>
              <a:t>[Blog by </a:t>
            </a:r>
            <a:r>
              <a:rPr lang="en-US" sz="2400" dirty="0" err="1"/>
              <a:t>Yihui</a:t>
            </a:r>
            <a:r>
              <a:rPr lang="en-US" sz="2400" dirty="0"/>
              <a:t> Xi]</a:t>
            </a:r>
            <a:r>
              <a:rPr lang="en-US" sz="2000" dirty="0"/>
              <a:t>(</a:t>
            </a:r>
            <a:r>
              <a:rPr lang="en-US" sz="2000" dirty="0">
                <a:hlinkClick r:id="rId7"/>
              </a:rPr>
              <a:t>https://yihui.name/knitr/options/#chunk_options</a:t>
            </a:r>
            <a:r>
              <a:rPr lang="en-US" sz="2000" dirty="0"/>
              <a:t>)</a:t>
            </a:r>
          </a:p>
          <a:p>
            <a:pPr marL="0" indent="0">
              <a:buNone/>
            </a:pPr>
            <a:endParaRPr lang="de-AT" dirty="0" smtClean="0"/>
          </a:p>
        </p:txBody>
      </p:sp>
      <p:sp>
        <p:nvSpPr>
          <p:cNvPr id="4" name="Inhaltsplatzhalter 3"/>
          <p:cNvSpPr>
            <a:spLocks noGrp="1"/>
          </p:cNvSpPr>
          <p:nvPr>
            <p:ph sz="quarter" idx="10"/>
          </p:nvPr>
        </p:nvSpPr>
        <p:spPr/>
        <p:txBody>
          <a:bodyPr/>
          <a:lstStyle/>
          <a:p>
            <a:endParaRPr lang="de-AT"/>
          </a:p>
        </p:txBody>
      </p:sp>
    </p:spTree>
    <p:extLst>
      <p:ext uri="{BB962C8B-B14F-4D97-AF65-F5344CB8AC3E}">
        <p14:creationId xmlns:p14="http://schemas.microsoft.com/office/powerpoint/2010/main" val="299406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e-AT" dirty="0" smtClean="0"/>
              <a:t>Grundlagen</a:t>
            </a:r>
            <a:endParaRPr lang="de-AT" dirty="0"/>
          </a:p>
        </p:txBody>
      </p:sp>
      <p:sp>
        <p:nvSpPr>
          <p:cNvPr id="7" name="Inhaltsplatzhalter 6"/>
          <p:cNvSpPr>
            <a:spLocks noGrp="1"/>
          </p:cNvSpPr>
          <p:nvPr>
            <p:ph sz="quarter" idx="10"/>
          </p:nvPr>
        </p:nvSpPr>
        <p:spPr/>
        <p:txBody>
          <a:bodyPr/>
          <a:lstStyle/>
          <a:p>
            <a:endParaRPr lang="de-AT"/>
          </a:p>
        </p:txBody>
      </p:sp>
    </p:spTree>
    <p:extLst>
      <p:ext uri="{BB962C8B-B14F-4D97-AF65-F5344CB8AC3E}">
        <p14:creationId xmlns:p14="http://schemas.microsoft.com/office/powerpoint/2010/main" val="3844496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platzhalter 5"/>
          <p:cNvSpPr>
            <a:spLocks noGrp="1"/>
          </p:cNvSpPr>
          <p:nvPr>
            <p:ph type="body" idx="1"/>
          </p:nvPr>
        </p:nvSpPr>
        <p:spPr>
          <a:xfrm>
            <a:off x="609600" y="994691"/>
            <a:ext cx="4597401" cy="639763"/>
          </a:xfrm>
        </p:spPr>
        <p:txBody>
          <a:bodyPr/>
          <a:lstStyle/>
          <a:p>
            <a:r>
              <a:rPr lang="de-AT" dirty="0" smtClean="0"/>
              <a:t>Datenstrukturen</a:t>
            </a:r>
            <a:endParaRPr lang="de-AT" dirty="0"/>
          </a:p>
        </p:txBody>
      </p:sp>
      <p:graphicFrame>
        <p:nvGraphicFramePr>
          <p:cNvPr id="11" name="Inhaltsplatzhalter 10"/>
          <p:cNvGraphicFramePr>
            <a:graphicFrameLocks noGrp="1"/>
          </p:cNvGraphicFramePr>
          <p:nvPr>
            <p:ph sz="half" idx="2"/>
            <p:extLst>
              <p:ext uri="{D42A27DB-BD31-4B8C-83A1-F6EECF244321}">
                <p14:modId xmlns:p14="http://schemas.microsoft.com/office/powerpoint/2010/main" val="997037612"/>
              </p:ext>
            </p:extLst>
          </p:nvPr>
        </p:nvGraphicFramePr>
        <p:xfrm>
          <a:off x="611189" y="1631277"/>
          <a:ext cx="4595812" cy="1828800"/>
        </p:xfrm>
        <a:graphic>
          <a:graphicData uri="http://schemas.openxmlformats.org/drawingml/2006/table">
            <a:tbl>
              <a:tblPr firstRow="1" bandRow="1">
                <a:tableStyleId>{2D5ABB26-0587-4C30-8999-92F81FD0307C}</a:tableStyleId>
              </a:tblPr>
              <a:tblGrid>
                <a:gridCol w="699392">
                  <a:extLst>
                    <a:ext uri="{9D8B030D-6E8A-4147-A177-3AD203B41FA5}">
                      <a16:colId xmlns:a16="http://schemas.microsoft.com/office/drawing/2014/main" val="3640793914"/>
                    </a:ext>
                  </a:extLst>
                </a:gridCol>
                <a:gridCol w="1948210">
                  <a:extLst>
                    <a:ext uri="{9D8B030D-6E8A-4147-A177-3AD203B41FA5}">
                      <a16:colId xmlns:a16="http://schemas.microsoft.com/office/drawing/2014/main" val="4280136922"/>
                    </a:ext>
                  </a:extLst>
                </a:gridCol>
                <a:gridCol w="1948210">
                  <a:extLst>
                    <a:ext uri="{9D8B030D-6E8A-4147-A177-3AD203B41FA5}">
                      <a16:colId xmlns:a16="http://schemas.microsoft.com/office/drawing/2014/main" val="777975394"/>
                    </a:ext>
                  </a:extLst>
                </a:gridCol>
              </a:tblGrid>
              <a:tr h="370840">
                <a:tc>
                  <a:txBody>
                    <a:bodyPr/>
                    <a:lstStyle/>
                    <a:p>
                      <a:endParaRPr lang="de-AT"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AT" dirty="0" smtClean="0"/>
                        <a:t>Homogen</a:t>
                      </a:r>
                      <a:endParaRPr lang="de-AT"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AT" dirty="0" smtClean="0"/>
                        <a:t>Heterogen</a:t>
                      </a:r>
                      <a:endParaRPr lang="de-AT"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1450952"/>
                  </a:ext>
                </a:extLst>
              </a:tr>
              <a:tr h="370840">
                <a:tc>
                  <a:txBody>
                    <a:bodyPr/>
                    <a:lstStyle/>
                    <a:p>
                      <a:r>
                        <a:rPr lang="de-AT" dirty="0" smtClean="0"/>
                        <a:t>1d</a:t>
                      </a:r>
                      <a:endParaRPr lang="de-AT" dirty="0"/>
                    </a:p>
                  </a:txBody>
                  <a:tcPr>
                    <a:lnT w="12700" cap="flat" cmpd="sng" algn="ctr">
                      <a:solidFill>
                        <a:schemeClr val="tx1"/>
                      </a:solidFill>
                      <a:prstDash val="solid"/>
                      <a:round/>
                      <a:headEnd type="none" w="med" len="med"/>
                      <a:tailEnd type="none" w="med" len="med"/>
                    </a:lnT>
                  </a:tcPr>
                </a:tc>
                <a:tc>
                  <a:txBody>
                    <a:bodyPr/>
                    <a:lstStyle/>
                    <a:p>
                      <a:r>
                        <a:rPr lang="de-AT" dirty="0" err="1" smtClean="0"/>
                        <a:t>Vector</a:t>
                      </a:r>
                      <a:endParaRPr lang="de-AT" dirty="0"/>
                    </a:p>
                  </a:txBody>
                  <a:tcPr>
                    <a:lnT w="12700" cap="flat" cmpd="sng" algn="ctr">
                      <a:solidFill>
                        <a:schemeClr val="tx1"/>
                      </a:solidFill>
                      <a:prstDash val="solid"/>
                      <a:round/>
                      <a:headEnd type="none" w="med" len="med"/>
                      <a:tailEnd type="none" w="med" len="med"/>
                    </a:lnT>
                  </a:tcPr>
                </a:tc>
                <a:tc>
                  <a:txBody>
                    <a:bodyPr/>
                    <a:lstStyle/>
                    <a:p>
                      <a:r>
                        <a:rPr lang="de-AT" dirty="0" smtClean="0"/>
                        <a:t>List</a:t>
                      </a:r>
                      <a:endParaRPr lang="de-AT"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517933251"/>
                  </a:ext>
                </a:extLst>
              </a:tr>
              <a:tr h="370840">
                <a:tc>
                  <a:txBody>
                    <a:bodyPr/>
                    <a:lstStyle/>
                    <a:p>
                      <a:r>
                        <a:rPr lang="de-AT" dirty="0" smtClean="0"/>
                        <a:t>2d</a:t>
                      </a:r>
                      <a:endParaRPr lang="de-AT" dirty="0"/>
                    </a:p>
                  </a:txBody>
                  <a:tcPr/>
                </a:tc>
                <a:tc>
                  <a:txBody>
                    <a:bodyPr/>
                    <a:lstStyle/>
                    <a:p>
                      <a:r>
                        <a:rPr lang="de-AT" dirty="0" smtClean="0"/>
                        <a:t>Matrix</a:t>
                      </a:r>
                      <a:endParaRPr lang="de-AT" dirty="0"/>
                    </a:p>
                  </a:txBody>
                  <a:tcPr/>
                </a:tc>
                <a:tc>
                  <a:txBody>
                    <a:bodyPr/>
                    <a:lstStyle/>
                    <a:p>
                      <a:r>
                        <a:rPr lang="de-AT" dirty="0" smtClean="0"/>
                        <a:t>Data </a:t>
                      </a:r>
                      <a:r>
                        <a:rPr lang="de-AT" dirty="0" err="1" smtClean="0"/>
                        <a:t>frame</a:t>
                      </a:r>
                      <a:endParaRPr lang="de-AT" dirty="0"/>
                    </a:p>
                  </a:txBody>
                  <a:tcPr/>
                </a:tc>
                <a:extLst>
                  <a:ext uri="{0D108BD9-81ED-4DB2-BD59-A6C34878D82A}">
                    <a16:rowId xmlns:a16="http://schemas.microsoft.com/office/drawing/2014/main" val="1150980920"/>
                  </a:ext>
                </a:extLst>
              </a:tr>
              <a:tr h="370840">
                <a:tc>
                  <a:txBody>
                    <a:bodyPr/>
                    <a:lstStyle/>
                    <a:p>
                      <a:r>
                        <a:rPr lang="de-AT" dirty="0" err="1" smtClean="0"/>
                        <a:t>nd</a:t>
                      </a:r>
                      <a:endParaRPr lang="de-AT" dirty="0"/>
                    </a:p>
                  </a:txBody>
                  <a:tcPr>
                    <a:lnB w="12700" cap="flat" cmpd="sng" algn="ctr">
                      <a:solidFill>
                        <a:schemeClr val="tx1"/>
                      </a:solidFill>
                      <a:prstDash val="solid"/>
                      <a:round/>
                      <a:headEnd type="none" w="med" len="med"/>
                      <a:tailEnd type="none" w="med" len="med"/>
                    </a:lnB>
                  </a:tcPr>
                </a:tc>
                <a:tc>
                  <a:txBody>
                    <a:bodyPr/>
                    <a:lstStyle/>
                    <a:p>
                      <a:r>
                        <a:rPr lang="de-AT" dirty="0" smtClean="0"/>
                        <a:t>Array</a:t>
                      </a:r>
                      <a:endParaRPr lang="de-AT" dirty="0"/>
                    </a:p>
                  </a:txBody>
                  <a:tcPr>
                    <a:lnB w="12700" cap="flat" cmpd="sng" algn="ctr">
                      <a:solidFill>
                        <a:schemeClr val="tx1"/>
                      </a:solidFill>
                      <a:prstDash val="solid"/>
                      <a:round/>
                      <a:headEnd type="none" w="med" len="med"/>
                      <a:tailEnd type="none" w="med" len="med"/>
                    </a:lnB>
                  </a:tcPr>
                </a:tc>
                <a:tc>
                  <a:txBody>
                    <a:bodyPr/>
                    <a:lstStyle/>
                    <a:p>
                      <a:endParaRPr lang="de-AT"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8246166"/>
                  </a:ext>
                </a:extLst>
              </a:tr>
            </a:tbl>
          </a:graphicData>
        </a:graphic>
      </p:graphicFrame>
      <p:sp>
        <p:nvSpPr>
          <p:cNvPr id="8" name="Textplatzhalter 7"/>
          <p:cNvSpPr>
            <a:spLocks noGrp="1"/>
          </p:cNvSpPr>
          <p:nvPr>
            <p:ph type="body" idx="10"/>
          </p:nvPr>
        </p:nvSpPr>
        <p:spPr>
          <a:xfrm>
            <a:off x="5321300" y="994695"/>
            <a:ext cx="3610414" cy="639763"/>
          </a:xfrm>
        </p:spPr>
        <p:txBody>
          <a:bodyPr/>
          <a:lstStyle/>
          <a:p>
            <a:r>
              <a:rPr lang="de-AT" dirty="0" smtClean="0"/>
              <a:t>(atomare) Datentypen</a:t>
            </a:r>
            <a:endParaRPr lang="de-AT" dirty="0"/>
          </a:p>
        </p:txBody>
      </p:sp>
      <p:sp>
        <p:nvSpPr>
          <p:cNvPr id="9" name="Inhaltsplatzhalter 8"/>
          <p:cNvSpPr>
            <a:spLocks noGrp="1"/>
          </p:cNvSpPr>
          <p:nvPr>
            <p:ph sz="half" idx="11"/>
          </p:nvPr>
        </p:nvSpPr>
        <p:spPr>
          <a:xfrm>
            <a:off x="5321300" y="1634452"/>
            <a:ext cx="3611928" cy="4224613"/>
          </a:xfrm>
        </p:spPr>
        <p:txBody>
          <a:bodyPr/>
          <a:lstStyle/>
          <a:p>
            <a:r>
              <a:rPr lang="de-AT" sz="2800" dirty="0" err="1">
                <a:solidFill>
                  <a:schemeClr val="accent1">
                    <a:lumMod val="75000"/>
                  </a:schemeClr>
                </a:solidFill>
                <a:latin typeface="Cambria Math" panose="02040503050406030204" pitchFamily="18" charset="0"/>
                <a:ea typeface="Cambria Math" panose="02040503050406030204" pitchFamily="18" charset="0"/>
                <a:cs typeface="+mn-cs"/>
              </a:rPr>
              <a:t>logical</a:t>
            </a:r>
            <a:endParaRPr lang="de-AT" sz="2400" dirty="0">
              <a:solidFill>
                <a:schemeClr val="accent1">
                  <a:lumMod val="75000"/>
                </a:schemeClr>
              </a:solidFill>
              <a:latin typeface="Cambria Math" panose="02040503050406030204" pitchFamily="18" charset="0"/>
              <a:ea typeface="Cambria Math" panose="02040503050406030204" pitchFamily="18" charset="0"/>
              <a:cs typeface="+mn-cs"/>
            </a:endParaRPr>
          </a:p>
          <a:p>
            <a:r>
              <a:rPr lang="de-AT" sz="2800" dirty="0">
                <a:solidFill>
                  <a:schemeClr val="accent1">
                    <a:lumMod val="75000"/>
                  </a:schemeClr>
                </a:solidFill>
                <a:latin typeface="Cambria Math" panose="02040503050406030204" pitchFamily="18" charset="0"/>
                <a:ea typeface="Cambria Math" panose="02040503050406030204" pitchFamily="18" charset="0"/>
                <a:cs typeface="+mn-cs"/>
              </a:rPr>
              <a:t>integer</a:t>
            </a:r>
            <a:endParaRPr lang="de-AT" sz="2400" dirty="0">
              <a:solidFill>
                <a:schemeClr val="accent1">
                  <a:lumMod val="75000"/>
                </a:schemeClr>
              </a:solidFill>
              <a:latin typeface="Cambria Math" panose="02040503050406030204" pitchFamily="18" charset="0"/>
              <a:ea typeface="Cambria Math" panose="02040503050406030204" pitchFamily="18" charset="0"/>
              <a:cs typeface="+mn-cs"/>
            </a:endParaRPr>
          </a:p>
          <a:p>
            <a:r>
              <a:rPr lang="de-AT" sz="2800" dirty="0">
                <a:solidFill>
                  <a:schemeClr val="accent1">
                    <a:lumMod val="75000"/>
                  </a:schemeClr>
                </a:solidFill>
                <a:latin typeface="Cambria Math" panose="02040503050406030204" pitchFamily="18" charset="0"/>
                <a:ea typeface="Cambria Math" panose="02040503050406030204" pitchFamily="18" charset="0"/>
                <a:cs typeface="+mn-cs"/>
              </a:rPr>
              <a:t>double/</a:t>
            </a:r>
            <a:r>
              <a:rPr lang="de-AT" sz="2800" dirty="0" err="1">
                <a:solidFill>
                  <a:schemeClr val="accent1">
                    <a:lumMod val="75000"/>
                  </a:schemeClr>
                </a:solidFill>
                <a:latin typeface="Cambria Math" panose="02040503050406030204" pitchFamily="18" charset="0"/>
                <a:ea typeface="Cambria Math" panose="02040503050406030204" pitchFamily="18" charset="0"/>
                <a:cs typeface="+mn-cs"/>
              </a:rPr>
              <a:t>numeric</a:t>
            </a:r>
            <a:endParaRPr lang="de-AT" sz="2800" dirty="0">
              <a:solidFill>
                <a:schemeClr val="accent1">
                  <a:lumMod val="75000"/>
                </a:schemeClr>
              </a:solidFill>
              <a:latin typeface="Cambria Math" panose="02040503050406030204" pitchFamily="18" charset="0"/>
              <a:ea typeface="Cambria Math" panose="02040503050406030204" pitchFamily="18" charset="0"/>
              <a:cs typeface="+mn-cs"/>
            </a:endParaRPr>
          </a:p>
          <a:p>
            <a:r>
              <a:rPr lang="de-AT" sz="2800" dirty="0" err="1">
                <a:solidFill>
                  <a:schemeClr val="accent1">
                    <a:lumMod val="75000"/>
                  </a:schemeClr>
                </a:solidFill>
                <a:latin typeface="Cambria Math" panose="02040503050406030204" pitchFamily="18" charset="0"/>
                <a:ea typeface="Cambria Math" panose="02040503050406030204" pitchFamily="18" charset="0"/>
                <a:cs typeface="+mn-cs"/>
              </a:rPr>
              <a:t>character</a:t>
            </a:r>
            <a:endParaRPr lang="de-AT" sz="2400" dirty="0">
              <a:solidFill>
                <a:schemeClr val="accent1">
                  <a:lumMod val="75000"/>
                </a:schemeClr>
              </a:solidFill>
              <a:latin typeface="Cambria Math" panose="02040503050406030204" pitchFamily="18" charset="0"/>
              <a:ea typeface="Cambria Math" panose="02040503050406030204" pitchFamily="18" charset="0"/>
              <a:cs typeface="+mn-cs"/>
            </a:endParaRPr>
          </a:p>
          <a:p>
            <a:r>
              <a:rPr lang="de-AT" sz="2000" dirty="0" err="1">
                <a:solidFill>
                  <a:schemeClr val="accent1">
                    <a:lumMod val="75000"/>
                  </a:schemeClr>
                </a:solidFill>
                <a:latin typeface="Cambria Math" panose="02040503050406030204" pitchFamily="18" charset="0"/>
                <a:ea typeface="Cambria Math" panose="02040503050406030204" pitchFamily="18" charset="0"/>
                <a:cs typeface="+mn-cs"/>
              </a:rPr>
              <a:t>complex</a:t>
            </a:r>
            <a:endParaRPr lang="de-AT" sz="2400" dirty="0">
              <a:solidFill>
                <a:schemeClr val="accent1">
                  <a:lumMod val="75000"/>
                </a:schemeClr>
              </a:solidFill>
              <a:latin typeface="Cambria Math" panose="02040503050406030204" pitchFamily="18" charset="0"/>
              <a:ea typeface="Cambria Math" panose="02040503050406030204" pitchFamily="18" charset="0"/>
              <a:cs typeface="+mn-cs"/>
            </a:endParaRPr>
          </a:p>
          <a:p>
            <a:r>
              <a:rPr lang="de-AT" sz="2000" dirty="0" err="1" smtClean="0">
                <a:solidFill>
                  <a:schemeClr val="accent1">
                    <a:lumMod val="75000"/>
                  </a:schemeClr>
                </a:solidFill>
              </a:rPr>
              <a:t>raw</a:t>
            </a:r>
            <a:endParaRPr lang="de-AT" sz="2000" dirty="0" smtClean="0">
              <a:solidFill>
                <a:schemeClr val="accent1">
                  <a:lumMod val="75000"/>
                </a:schemeClr>
              </a:solidFill>
            </a:endParaRPr>
          </a:p>
          <a:p>
            <a:endParaRPr lang="de-AT" dirty="0" smtClean="0"/>
          </a:p>
          <a:p>
            <a:endParaRPr lang="de-AT" dirty="0"/>
          </a:p>
        </p:txBody>
      </p:sp>
      <p:sp>
        <p:nvSpPr>
          <p:cNvPr id="5" name="Titel 4"/>
          <p:cNvSpPr>
            <a:spLocks noGrp="1"/>
          </p:cNvSpPr>
          <p:nvPr>
            <p:ph type="title"/>
          </p:nvPr>
        </p:nvSpPr>
        <p:spPr/>
        <p:txBody>
          <a:bodyPr>
            <a:normAutofit fontScale="90000"/>
          </a:bodyPr>
          <a:lstStyle/>
          <a:p>
            <a:r>
              <a:rPr lang="de-AT" dirty="0" smtClean="0"/>
              <a:t>Datenformat</a:t>
            </a:r>
            <a:endParaRPr lang="de-AT" dirty="0"/>
          </a:p>
        </p:txBody>
      </p:sp>
      <p:sp>
        <p:nvSpPr>
          <p:cNvPr id="10" name="Inhaltsplatzhalter 9"/>
          <p:cNvSpPr>
            <a:spLocks noGrp="1"/>
          </p:cNvSpPr>
          <p:nvPr>
            <p:ph sz="quarter" idx="12"/>
          </p:nvPr>
        </p:nvSpPr>
        <p:spPr/>
        <p:txBody>
          <a:bodyPr/>
          <a:lstStyle/>
          <a:p>
            <a:endParaRPr lang="de-AT"/>
          </a:p>
        </p:txBody>
      </p:sp>
    </p:spTree>
    <p:extLst>
      <p:ext uri="{BB962C8B-B14F-4D97-AF65-F5344CB8AC3E}">
        <p14:creationId xmlns:p14="http://schemas.microsoft.com/office/powerpoint/2010/main" val="1766966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build="p"/>
      <p:bldP spid="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normAutofit fontScale="90000"/>
          </a:bodyPr>
          <a:lstStyle/>
          <a:p>
            <a:r>
              <a:rPr lang="de-AT" dirty="0" smtClean="0"/>
              <a:t>Datenformat, 1d</a:t>
            </a:r>
            <a:endParaRPr lang="de-AT" dirty="0"/>
          </a:p>
        </p:txBody>
      </p:sp>
      <p:graphicFrame>
        <p:nvGraphicFramePr>
          <p:cNvPr id="12" name="Inhaltsplatzhalter 11"/>
          <p:cNvGraphicFramePr>
            <a:graphicFrameLocks noGrp="1"/>
          </p:cNvGraphicFramePr>
          <p:nvPr>
            <p:ph idx="1"/>
            <p:extLst>
              <p:ext uri="{D42A27DB-BD31-4B8C-83A1-F6EECF244321}">
                <p14:modId xmlns:p14="http://schemas.microsoft.com/office/powerpoint/2010/main" val="1227245787"/>
              </p:ext>
            </p:extLst>
          </p:nvPr>
        </p:nvGraphicFramePr>
        <p:xfrm>
          <a:off x="676275" y="995363"/>
          <a:ext cx="8216901" cy="4937760"/>
        </p:xfrm>
        <a:graphic>
          <a:graphicData uri="http://schemas.openxmlformats.org/drawingml/2006/table">
            <a:tbl>
              <a:tblPr firstRow="1" bandRow="1">
                <a:tableStyleId>{2D5ABB26-0587-4C30-8999-92F81FD0307C}</a:tableStyleId>
              </a:tblPr>
              <a:tblGrid>
                <a:gridCol w="1571625">
                  <a:extLst>
                    <a:ext uri="{9D8B030D-6E8A-4147-A177-3AD203B41FA5}">
                      <a16:colId xmlns:a16="http://schemas.microsoft.com/office/drawing/2014/main" val="1261040916"/>
                    </a:ext>
                  </a:extLst>
                </a:gridCol>
                <a:gridCol w="3322638">
                  <a:extLst>
                    <a:ext uri="{9D8B030D-6E8A-4147-A177-3AD203B41FA5}">
                      <a16:colId xmlns:a16="http://schemas.microsoft.com/office/drawing/2014/main" val="1192769388"/>
                    </a:ext>
                  </a:extLst>
                </a:gridCol>
                <a:gridCol w="3322638">
                  <a:extLst>
                    <a:ext uri="{9D8B030D-6E8A-4147-A177-3AD203B41FA5}">
                      <a16:colId xmlns:a16="http://schemas.microsoft.com/office/drawing/2014/main" val="893348034"/>
                    </a:ext>
                  </a:extLst>
                </a:gridCol>
              </a:tblGrid>
              <a:tr h="370840">
                <a:tc>
                  <a:txBody>
                    <a:bodyPr/>
                    <a:lstStyle/>
                    <a:p>
                      <a:endParaRPr lang="de-AT"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AT" dirty="0" err="1" smtClean="0"/>
                        <a:t>Vector</a:t>
                      </a:r>
                      <a:endParaRPr lang="de-AT"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AT" dirty="0" smtClean="0"/>
                        <a:t>List</a:t>
                      </a:r>
                      <a:endParaRPr lang="de-AT"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8578134"/>
                  </a:ext>
                </a:extLst>
              </a:tr>
              <a:tr h="370840">
                <a:tc>
                  <a:txBody>
                    <a:bodyPr/>
                    <a:lstStyle/>
                    <a:p>
                      <a:r>
                        <a:rPr lang="de-AT" dirty="0" smtClean="0"/>
                        <a:t>Erstellen</a:t>
                      </a:r>
                      <a:endParaRPr lang="de-AT" dirty="0"/>
                    </a:p>
                  </a:txBody>
                  <a:tcPr>
                    <a:lnT w="12700" cap="flat" cmpd="sng" algn="ctr">
                      <a:solidFill>
                        <a:schemeClr val="tx1"/>
                      </a:solidFill>
                      <a:prstDash val="solid"/>
                      <a:round/>
                      <a:headEnd type="none" w="med" len="med"/>
                      <a:tailEnd type="none" w="med" len="med"/>
                    </a:lnT>
                  </a:tcPr>
                </a:tc>
                <a:tc>
                  <a:txBody>
                    <a:bodyPr/>
                    <a:lstStyle/>
                    <a:p>
                      <a:r>
                        <a:rPr lang="de-AT" sz="2400" dirty="0" smtClean="0">
                          <a:solidFill>
                            <a:schemeClr val="accent1">
                              <a:lumMod val="75000"/>
                            </a:schemeClr>
                          </a:solidFill>
                          <a:latin typeface="Cambria Math" panose="02040503050406030204" pitchFamily="18" charset="0"/>
                          <a:ea typeface="Cambria Math" panose="02040503050406030204" pitchFamily="18" charset="0"/>
                        </a:rPr>
                        <a:t>c(), </a:t>
                      </a:r>
                      <a:r>
                        <a:rPr lang="de-AT" sz="2400" dirty="0" err="1" smtClean="0">
                          <a:solidFill>
                            <a:schemeClr val="accent1">
                              <a:lumMod val="75000"/>
                            </a:schemeClr>
                          </a:solidFill>
                          <a:latin typeface="Cambria Math" panose="02040503050406030204" pitchFamily="18" charset="0"/>
                          <a:ea typeface="Cambria Math" panose="02040503050406030204" pitchFamily="18" charset="0"/>
                        </a:rPr>
                        <a:t>vector</a:t>
                      </a:r>
                      <a:r>
                        <a:rPr lang="de-AT" sz="2400" dirty="0" smtClean="0">
                          <a:solidFill>
                            <a:schemeClr val="accent1">
                              <a:lumMod val="75000"/>
                            </a:schemeClr>
                          </a:solidFill>
                          <a:latin typeface="Cambria Math" panose="02040503050406030204" pitchFamily="18" charset="0"/>
                          <a:ea typeface="Cambria Math" panose="02040503050406030204" pitchFamily="18" charset="0"/>
                        </a:rPr>
                        <a:t>()</a:t>
                      </a:r>
                      <a:endParaRPr lang="de-AT" sz="2400" dirty="0">
                        <a:solidFill>
                          <a:schemeClr val="accent1">
                            <a:lumMod val="75000"/>
                          </a:schemeClr>
                        </a:solidFill>
                        <a:latin typeface="Cambria Math" panose="02040503050406030204" pitchFamily="18" charset="0"/>
                        <a:ea typeface="Cambria Math" panose="02040503050406030204" pitchFamily="18" charset="0"/>
                      </a:endParaRPr>
                    </a:p>
                  </a:txBody>
                  <a:tcPr>
                    <a:lnT w="12700" cap="flat" cmpd="sng" algn="ctr">
                      <a:solidFill>
                        <a:schemeClr val="tx1"/>
                      </a:solidFill>
                      <a:prstDash val="solid"/>
                      <a:round/>
                      <a:headEnd type="none" w="med" len="med"/>
                      <a:tailEnd type="none" w="med" len="med"/>
                    </a:lnT>
                  </a:tcPr>
                </a:tc>
                <a:tc>
                  <a:txBody>
                    <a:bodyPr/>
                    <a:lstStyle/>
                    <a:p>
                      <a:r>
                        <a:rPr lang="de-AT" sz="2400" dirty="0" err="1" smtClean="0">
                          <a:solidFill>
                            <a:schemeClr val="accent1">
                              <a:lumMod val="75000"/>
                            </a:schemeClr>
                          </a:solidFill>
                          <a:latin typeface="Cambria Math" panose="02040503050406030204" pitchFamily="18" charset="0"/>
                          <a:ea typeface="Cambria Math" panose="02040503050406030204" pitchFamily="18" charset="0"/>
                        </a:rPr>
                        <a:t>list</a:t>
                      </a:r>
                      <a:r>
                        <a:rPr lang="de-AT" sz="2400" dirty="0" smtClean="0">
                          <a:solidFill>
                            <a:schemeClr val="accent1">
                              <a:lumMod val="75000"/>
                            </a:schemeClr>
                          </a:solidFill>
                          <a:latin typeface="Cambria Math" panose="02040503050406030204" pitchFamily="18" charset="0"/>
                          <a:ea typeface="Cambria Math" panose="02040503050406030204" pitchFamily="18" charset="0"/>
                        </a:rPr>
                        <a:t>(), </a:t>
                      </a:r>
                      <a:r>
                        <a:rPr lang="de-AT" sz="2400" dirty="0" err="1" smtClean="0">
                          <a:solidFill>
                            <a:schemeClr val="accent1">
                              <a:lumMod val="75000"/>
                            </a:schemeClr>
                          </a:solidFill>
                          <a:latin typeface="Cambria Math" panose="02040503050406030204" pitchFamily="18" charset="0"/>
                          <a:ea typeface="Cambria Math" panose="02040503050406030204" pitchFamily="18" charset="0"/>
                        </a:rPr>
                        <a:t>vector</a:t>
                      </a:r>
                      <a:r>
                        <a:rPr lang="de-AT" sz="2400" dirty="0" smtClean="0">
                          <a:solidFill>
                            <a:schemeClr val="accent1">
                              <a:lumMod val="75000"/>
                            </a:schemeClr>
                          </a:solidFill>
                          <a:latin typeface="Cambria Math" panose="02040503050406030204" pitchFamily="18" charset="0"/>
                          <a:ea typeface="Cambria Math" panose="02040503050406030204" pitchFamily="18" charset="0"/>
                        </a:rPr>
                        <a:t>(</a:t>
                      </a:r>
                      <a:r>
                        <a:rPr lang="de-AT" sz="2400" dirty="0" err="1" smtClean="0">
                          <a:solidFill>
                            <a:schemeClr val="accent1">
                              <a:lumMod val="75000"/>
                            </a:schemeClr>
                          </a:solidFill>
                          <a:latin typeface="Cambria Math" panose="02040503050406030204" pitchFamily="18" charset="0"/>
                          <a:ea typeface="Cambria Math" panose="02040503050406030204" pitchFamily="18" charset="0"/>
                        </a:rPr>
                        <a:t>mode</a:t>
                      </a:r>
                      <a:r>
                        <a:rPr lang="de-AT" sz="2400" baseline="0" dirty="0" smtClean="0">
                          <a:solidFill>
                            <a:schemeClr val="accent1">
                              <a:lumMod val="75000"/>
                            </a:schemeClr>
                          </a:solidFill>
                          <a:latin typeface="Cambria Math" panose="02040503050406030204" pitchFamily="18" charset="0"/>
                          <a:ea typeface="Cambria Math" panose="02040503050406030204" pitchFamily="18" charset="0"/>
                        </a:rPr>
                        <a:t> = </a:t>
                      </a:r>
                      <a:r>
                        <a:rPr lang="de-AT" sz="2400" kern="1200" baseline="0" dirty="0" smtClean="0">
                          <a:solidFill>
                            <a:schemeClr val="accent1">
                              <a:lumMod val="75000"/>
                            </a:schemeClr>
                          </a:solidFill>
                          <a:latin typeface="Cambria Math" panose="02040503050406030204" pitchFamily="18" charset="0"/>
                          <a:ea typeface="Cambria Math" panose="02040503050406030204" pitchFamily="18" charset="0"/>
                        </a:rPr>
                        <a:t>"</a:t>
                      </a:r>
                      <a:r>
                        <a:rPr lang="de-AT" sz="2400" baseline="0" dirty="0" err="1" smtClean="0">
                          <a:solidFill>
                            <a:schemeClr val="accent1">
                              <a:lumMod val="75000"/>
                            </a:schemeClr>
                          </a:solidFill>
                          <a:latin typeface="Cambria Math" panose="02040503050406030204" pitchFamily="18" charset="0"/>
                          <a:ea typeface="Cambria Math" panose="02040503050406030204" pitchFamily="18" charset="0"/>
                        </a:rPr>
                        <a:t>list</a:t>
                      </a:r>
                      <a:r>
                        <a:rPr lang="de-AT" sz="2400" kern="1200" baseline="0" dirty="0" smtClean="0">
                          <a:solidFill>
                            <a:schemeClr val="accent1">
                              <a:lumMod val="75000"/>
                            </a:schemeClr>
                          </a:solidFill>
                          <a:latin typeface="Cambria Math" panose="02040503050406030204" pitchFamily="18" charset="0"/>
                          <a:ea typeface="Cambria Math" panose="02040503050406030204" pitchFamily="18" charset="0"/>
                        </a:rPr>
                        <a:t>"</a:t>
                      </a:r>
                      <a:r>
                        <a:rPr lang="de-AT" sz="2400" baseline="0" dirty="0" smtClean="0">
                          <a:solidFill>
                            <a:schemeClr val="accent1">
                              <a:lumMod val="75000"/>
                            </a:schemeClr>
                          </a:solidFill>
                          <a:latin typeface="Cambria Math" panose="02040503050406030204" pitchFamily="18" charset="0"/>
                          <a:ea typeface="Cambria Math" panose="02040503050406030204" pitchFamily="18" charset="0"/>
                        </a:rPr>
                        <a:t>)</a:t>
                      </a:r>
                      <a:endParaRPr lang="de-AT" sz="2400" dirty="0">
                        <a:solidFill>
                          <a:schemeClr val="accent1">
                            <a:lumMod val="75000"/>
                          </a:schemeClr>
                        </a:solidFill>
                        <a:latin typeface="Cambria Math" panose="02040503050406030204" pitchFamily="18" charset="0"/>
                        <a:ea typeface="Cambria Math" panose="02040503050406030204" pitchFamily="18" charset="0"/>
                      </a:endParaRP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652712763"/>
                  </a:ext>
                </a:extLst>
              </a:tr>
              <a:tr h="370840">
                <a:tc>
                  <a:txBody>
                    <a:bodyPr/>
                    <a:lstStyle/>
                    <a:p>
                      <a:r>
                        <a:rPr lang="de-AT" dirty="0" smtClean="0"/>
                        <a:t>Typ</a:t>
                      </a:r>
                      <a:endParaRPr lang="de-AT" dirty="0"/>
                    </a:p>
                  </a:txBody>
                  <a:tcPr/>
                </a:tc>
                <a:tc>
                  <a:txBody>
                    <a:bodyPr/>
                    <a:lstStyle/>
                    <a:p>
                      <a:r>
                        <a:rPr lang="de-AT" sz="2400" dirty="0" err="1" smtClean="0">
                          <a:solidFill>
                            <a:schemeClr val="accent1">
                              <a:lumMod val="75000"/>
                            </a:schemeClr>
                          </a:solidFill>
                          <a:latin typeface="Cambria Math" panose="02040503050406030204" pitchFamily="18" charset="0"/>
                          <a:ea typeface="Cambria Math" panose="02040503050406030204" pitchFamily="18" charset="0"/>
                        </a:rPr>
                        <a:t>typeof</a:t>
                      </a:r>
                      <a:r>
                        <a:rPr lang="de-AT" sz="2400" dirty="0" smtClean="0">
                          <a:solidFill>
                            <a:schemeClr val="accent1">
                              <a:lumMod val="75000"/>
                            </a:schemeClr>
                          </a:solidFill>
                          <a:latin typeface="Cambria Math" panose="02040503050406030204" pitchFamily="18" charset="0"/>
                          <a:ea typeface="Cambria Math" panose="02040503050406030204" pitchFamily="18" charset="0"/>
                        </a:rPr>
                        <a:t>(),</a:t>
                      </a:r>
                      <a:r>
                        <a:rPr lang="de-AT" sz="2400" baseline="0" dirty="0" smtClean="0">
                          <a:solidFill>
                            <a:schemeClr val="accent1">
                              <a:lumMod val="75000"/>
                            </a:schemeClr>
                          </a:solidFill>
                          <a:latin typeface="Cambria Math" panose="02040503050406030204" pitchFamily="18" charset="0"/>
                          <a:ea typeface="Cambria Math" panose="02040503050406030204" pitchFamily="18" charset="0"/>
                        </a:rPr>
                        <a:t> </a:t>
                      </a:r>
                      <a:r>
                        <a:rPr lang="de-AT" sz="2400" baseline="0" dirty="0" err="1" smtClean="0">
                          <a:solidFill>
                            <a:schemeClr val="accent1">
                              <a:lumMod val="75000"/>
                            </a:schemeClr>
                          </a:solidFill>
                          <a:latin typeface="Cambria Math" panose="02040503050406030204" pitchFamily="18" charset="0"/>
                          <a:ea typeface="Cambria Math" panose="02040503050406030204" pitchFamily="18" charset="0"/>
                        </a:rPr>
                        <a:t>str</a:t>
                      </a:r>
                      <a:r>
                        <a:rPr lang="de-AT" sz="2400" baseline="0" dirty="0" smtClean="0">
                          <a:solidFill>
                            <a:schemeClr val="accent1">
                              <a:lumMod val="75000"/>
                            </a:schemeClr>
                          </a:solidFill>
                          <a:latin typeface="Cambria Math" panose="02040503050406030204" pitchFamily="18" charset="0"/>
                          <a:ea typeface="Cambria Math" panose="02040503050406030204" pitchFamily="18" charset="0"/>
                        </a:rPr>
                        <a:t>(), </a:t>
                      </a:r>
                      <a:br>
                        <a:rPr lang="de-AT" sz="2400" baseline="0" dirty="0" smtClean="0">
                          <a:solidFill>
                            <a:schemeClr val="accent1">
                              <a:lumMod val="75000"/>
                            </a:schemeClr>
                          </a:solidFill>
                          <a:latin typeface="Cambria Math" panose="02040503050406030204" pitchFamily="18" charset="0"/>
                          <a:ea typeface="Cambria Math" panose="02040503050406030204" pitchFamily="18" charset="0"/>
                        </a:rPr>
                      </a:br>
                      <a:r>
                        <a:rPr lang="de-AT" sz="2400" baseline="0" dirty="0" err="1" smtClean="0">
                          <a:solidFill>
                            <a:schemeClr val="accent1">
                              <a:lumMod val="75000"/>
                            </a:schemeClr>
                          </a:solidFill>
                          <a:latin typeface="Cambria Math" panose="02040503050406030204" pitchFamily="18" charset="0"/>
                          <a:ea typeface="Cambria Math" panose="02040503050406030204" pitchFamily="18" charset="0"/>
                        </a:rPr>
                        <a:t>is</a:t>
                      </a:r>
                      <a:r>
                        <a:rPr lang="de-AT" sz="2400" baseline="0" dirty="0" smtClean="0">
                          <a:solidFill>
                            <a:schemeClr val="accent1">
                              <a:lumMod val="75000"/>
                            </a:schemeClr>
                          </a:solidFill>
                          <a:latin typeface="Cambria Math" panose="02040503050406030204" pitchFamily="18" charset="0"/>
                          <a:ea typeface="Cambria Math" panose="02040503050406030204" pitchFamily="18" charset="0"/>
                        </a:rPr>
                        <a:t>.[</a:t>
                      </a:r>
                      <a:r>
                        <a:rPr lang="de-AT" sz="2400" baseline="0" dirty="0" err="1" smtClean="0">
                          <a:solidFill>
                            <a:schemeClr val="accent1">
                              <a:lumMod val="75000"/>
                            </a:schemeClr>
                          </a:solidFill>
                          <a:latin typeface="Cambria Math" panose="02040503050406030204" pitchFamily="18" charset="0"/>
                          <a:ea typeface="Cambria Math" panose="02040503050406030204" pitchFamily="18" charset="0"/>
                        </a:rPr>
                        <a:t>datentyp</a:t>
                      </a:r>
                      <a:r>
                        <a:rPr lang="de-AT" sz="2400" baseline="0" dirty="0" smtClean="0">
                          <a:solidFill>
                            <a:schemeClr val="accent1">
                              <a:lumMod val="75000"/>
                            </a:schemeClr>
                          </a:solidFill>
                          <a:latin typeface="Cambria Math" panose="02040503050406030204" pitchFamily="18" charset="0"/>
                          <a:ea typeface="Cambria Math" panose="02040503050406030204" pitchFamily="18" charset="0"/>
                        </a:rPr>
                        <a:t>](), </a:t>
                      </a:r>
                      <a:r>
                        <a:rPr lang="de-AT" sz="2400" baseline="0" dirty="0" err="1" smtClean="0">
                          <a:solidFill>
                            <a:schemeClr val="accent1">
                              <a:lumMod val="75000"/>
                            </a:schemeClr>
                          </a:solidFill>
                          <a:latin typeface="Cambria Math" panose="02040503050406030204" pitchFamily="18" charset="0"/>
                          <a:ea typeface="Cambria Math" panose="02040503050406030204" pitchFamily="18" charset="0"/>
                        </a:rPr>
                        <a:t>is.atomic</a:t>
                      </a:r>
                      <a:r>
                        <a:rPr lang="de-AT" sz="2400" baseline="0" dirty="0" smtClean="0">
                          <a:solidFill>
                            <a:schemeClr val="accent1">
                              <a:lumMod val="75000"/>
                            </a:schemeClr>
                          </a:solidFill>
                          <a:latin typeface="Cambria Math" panose="02040503050406030204" pitchFamily="18" charset="0"/>
                          <a:ea typeface="Cambria Math" panose="02040503050406030204" pitchFamily="18" charset="0"/>
                        </a:rPr>
                        <a:t>(), </a:t>
                      </a:r>
                      <a:r>
                        <a:rPr lang="de-AT" sz="2400" baseline="0" dirty="0" err="1" smtClean="0">
                          <a:solidFill>
                            <a:schemeClr val="accent1">
                              <a:lumMod val="75000"/>
                            </a:schemeClr>
                          </a:solidFill>
                          <a:latin typeface="Cambria Math" panose="02040503050406030204" pitchFamily="18" charset="0"/>
                          <a:ea typeface="Cambria Math" panose="02040503050406030204" pitchFamily="18" charset="0"/>
                        </a:rPr>
                        <a:t>as</a:t>
                      </a:r>
                      <a:r>
                        <a:rPr lang="de-AT" sz="2400" baseline="0" dirty="0" smtClean="0">
                          <a:solidFill>
                            <a:schemeClr val="accent1">
                              <a:lumMod val="75000"/>
                            </a:schemeClr>
                          </a:solidFill>
                          <a:latin typeface="Cambria Math" panose="02040503050406030204" pitchFamily="18" charset="0"/>
                          <a:ea typeface="Cambria Math" panose="02040503050406030204" pitchFamily="18" charset="0"/>
                        </a:rPr>
                        <a:t>.[</a:t>
                      </a:r>
                      <a:r>
                        <a:rPr lang="de-AT" sz="2400" baseline="0" dirty="0" err="1" smtClean="0">
                          <a:solidFill>
                            <a:schemeClr val="accent1">
                              <a:lumMod val="75000"/>
                            </a:schemeClr>
                          </a:solidFill>
                          <a:latin typeface="Cambria Math" panose="02040503050406030204" pitchFamily="18" charset="0"/>
                          <a:ea typeface="Cambria Math" panose="02040503050406030204" pitchFamily="18" charset="0"/>
                        </a:rPr>
                        <a:t>datentyp</a:t>
                      </a:r>
                      <a:r>
                        <a:rPr lang="de-AT" sz="2400" baseline="0" dirty="0" smtClean="0">
                          <a:solidFill>
                            <a:schemeClr val="accent1">
                              <a:lumMod val="75000"/>
                            </a:schemeClr>
                          </a:solidFill>
                          <a:latin typeface="Cambria Math" panose="02040503050406030204" pitchFamily="18" charset="0"/>
                          <a:ea typeface="Cambria Math" panose="02040503050406030204" pitchFamily="18" charset="0"/>
                        </a:rPr>
                        <a:t>]()</a:t>
                      </a:r>
                      <a:endParaRPr lang="de-AT" sz="2400" dirty="0">
                        <a:solidFill>
                          <a:schemeClr val="accent1">
                            <a:lumMod val="75000"/>
                          </a:schemeClr>
                        </a:solidFill>
                        <a:latin typeface="Cambria Math" panose="02040503050406030204" pitchFamily="18" charset="0"/>
                        <a:ea typeface="Cambria Math" panose="02040503050406030204" pitchFamily="18" charset="0"/>
                      </a:endParaRPr>
                    </a:p>
                  </a:txBody>
                  <a:tcPr/>
                </a:tc>
                <a:tc>
                  <a:txBody>
                    <a:bodyPr/>
                    <a:lstStyle/>
                    <a:p>
                      <a:r>
                        <a:rPr lang="de-AT" sz="2400" dirty="0" err="1" smtClean="0">
                          <a:solidFill>
                            <a:schemeClr val="accent1">
                              <a:lumMod val="75000"/>
                            </a:schemeClr>
                          </a:solidFill>
                          <a:latin typeface="Cambria Math" panose="02040503050406030204" pitchFamily="18" charset="0"/>
                          <a:ea typeface="Cambria Math" panose="02040503050406030204" pitchFamily="18" charset="0"/>
                        </a:rPr>
                        <a:t>typeof</a:t>
                      </a:r>
                      <a:r>
                        <a:rPr lang="de-AT" sz="2400" dirty="0" smtClean="0">
                          <a:solidFill>
                            <a:schemeClr val="accent1">
                              <a:lumMod val="75000"/>
                            </a:schemeClr>
                          </a:solidFill>
                          <a:latin typeface="Cambria Math" panose="02040503050406030204" pitchFamily="18" charset="0"/>
                          <a:ea typeface="Cambria Math" panose="02040503050406030204" pitchFamily="18" charset="0"/>
                        </a:rPr>
                        <a:t>(),</a:t>
                      </a:r>
                      <a:r>
                        <a:rPr lang="de-AT" sz="2400" baseline="0" dirty="0" smtClean="0">
                          <a:solidFill>
                            <a:schemeClr val="accent1">
                              <a:lumMod val="75000"/>
                            </a:schemeClr>
                          </a:solidFill>
                          <a:latin typeface="Cambria Math" panose="02040503050406030204" pitchFamily="18" charset="0"/>
                          <a:ea typeface="Cambria Math" panose="02040503050406030204" pitchFamily="18" charset="0"/>
                        </a:rPr>
                        <a:t> </a:t>
                      </a:r>
                      <a:r>
                        <a:rPr lang="de-AT" sz="2400" baseline="0" dirty="0" err="1" smtClean="0">
                          <a:solidFill>
                            <a:schemeClr val="accent1">
                              <a:lumMod val="75000"/>
                            </a:schemeClr>
                          </a:solidFill>
                          <a:latin typeface="Cambria Math" panose="02040503050406030204" pitchFamily="18" charset="0"/>
                          <a:ea typeface="Cambria Math" panose="02040503050406030204" pitchFamily="18" charset="0"/>
                        </a:rPr>
                        <a:t>str</a:t>
                      </a:r>
                      <a:r>
                        <a:rPr lang="de-AT" sz="2400" baseline="0" dirty="0" smtClean="0">
                          <a:solidFill>
                            <a:schemeClr val="accent1">
                              <a:lumMod val="75000"/>
                            </a:schemeClr>
                          </a:solidFill>
                          <a:latin typeface="Cambria Math" panose="02040503050406030204" pitchFamily="18" charset="0"/>
                          <a:ea typeface="Cambria Math" panose="02040503050406030204" pitchFamily="18" charset="0"/>
                        </a:rPr>
                        <a:t>(), </a:t>
                      </a:r>
                    </a:p>
                    <a:p>
                      <a:r>
                        <a:rPr lang="de-AT" sz="2400" baseline="0" dirty="0" err="1" smtClean="0">
                          <a:solidFill>
                            <a:schemeClr val="accent1">
                              <a:lumMod val="75000"/>
                            </a:schemeClr>
                          </a:solidFill>
                          <a:latin typeface="Cambria Math" panose="02040503050406030204" pitchFamily="18" charset="0"/>
                          <a:ea typeface="Cambria Math" panose="02040503050406030204" pitchFamily="18" charset="0"/>
                        </a:rPr>
                        <a:t>is.list</a:t>
                      </a:r>
                      <a:r>
                        <a:rPr lang="de-AT" sz="2400" baseline="0" dirty="0" smtClean="0">
                          <a:solidFill>
                            <a:schemeClr val="accent1">
                              <a:lumMod val="75000"/>
                            </a:schemeClr>
                          </a:solidFill>
                          <a:latin typeface="Cambria Math" panose="02040503050406030204" pitchFamily="18" charset="0"/>
                          <a:ea typeface="Cambria Math" panose="02040503050406030204" pitchFamily="18" charset="0"/>
                        </a:rPr>
                        <a:t>(), </a:t>
                      </a:r>
                      <a:r>
                        <a:rPr lang="de-AT" sz="2400" baseline="0" dirty="0" err="1" smtClean="0">
                          <a:solidFill>
                            <a:schemeClr val="accent1">
                              <a:lumMod val="75000"/>
                            </a:schemeClr>
                          </a:solidFill>
                          <a:latin typeface="Cambria Math" panose="02040503050406030204" pitchFamily="18" charset="0"/>
                          <a:ea typeface="Cambria Math" panose="02040503050406030204" pitchFamily="18" charset="0"/>
                        </a:rPr>
                        <a:t>as.list</a:t>
                      </a:r>
                      <a:r>
                        <a:rPr lang="de-AT" sz="2400" baseline="0" dirty="0" smtClean="0">
                          <a:solidFill>
                            <a:schemeClr val="accent1">
                              <a:lumMod val="75000"/>
                            </a:schemeClr>
                          </a:solidFill>
                          <a:latin typeface="Cambria Math" panose="02040503050406030204" pitchFamily="18" charset="0"/>
                          <a:ea typeface="Cambria Math" panose="02040503050406030204" pitchFamily="18" charset="0"/>
                        </a:rPr>
                        <a:t>()</a:t>
                      </a:r>
                      <a:br>
                        <a:rPr lang="de-AT" sz="2400" baseline="0" dirty="0" smtClean="0">
                          <a:solidFill>
                            <a:schemeClr val="accent1">
                              <a:lumMod val="75000"/>
                            </a:schemeClr>
                          </a:solidFill>
                          <a:latin typeface="Cambria Math" panose="02040503050406030204" pitchFamily="18" charset="0"/>
                          <a:ea typeface="Cambria Math" panose="02040503050406030204" pitchFamily="18" charset="0"/>
                        </a:rPr>
                      </a:br>
                      <a:r>
                        <a:rPr lang="de-AT" sz="2400" baseline="0" dirty="0" err="1" smtClean="0">
                          <a:solidFill>
                            <a:schemeClr val="accent1">
                              <a:lumMod val="75000"/>
                            </a:schemeClr>
                          </a:solidFill>
                          <a:latin typeface="Cambria Math" panose="02040503050406030204" pitchFamily="18" charset="0"/>
                          <a:ea typeface="Cambria Math" panose="02040503050406030204" pitchFamily="18" charset="0"/>
                        </a:rPr>
                        <a:t>unlist</a:t>
                      </a:r>
                      <a:r>
                        <a:rPr lang="de-AT" sz="2400" baseline="0" dirty="0" smtClean="0">
                          <a:solidFill>
                            <a:schemeClr val="accent1">
                              <a:lumMod val="75000"/>
                            </a:schemeClr>
                          </a:solidFill>
                          <a:latin typeface="Cambria Math" panose="02040503050406030204" pitchFamily="18" charset="0"/>
                          <a:ea typeface="Cambria Math" panose="02040503050406030204" pitchFamily="18" charset="0"/>
                        </a:rPr>
                        <a:t>()</a:t>
                      </a:r>
                      <a:endParaRPr lang="de-AT" sz="2400" dirty="0">
                        <a:solidFill>
                          <a:schemeClr val="accent1">
                            <a:lumMod val="75000"/>
                          </a:schemeClr>
                        </a:solidFill>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2357276541"/>
                  </a:ext>
                </a:extLst>
              </a:tr>
              <a:tr h="370840">
                <a:tc>
                  <a:txBody>
                    <a:bodyPr/>
                    <a:lstStyle/>
                    <a:p>
                      <a:r>
                        <a:rPr lang="de-AT" dirty="0" smtClean="0"/>
                        <a:t>Länge</a:t>
                      </a:r>
                      <a:endParaRPr lang="de-AT" dirty="0"/>
                    </a:p>
                  </a:txBody>
                  <a:tcPr/>
                </a:tc>
                <a:tc>
                  <a:txBody>
                    <a:bodyPr/>
                    <a:lstStyle/>
                    <a:p>
                      <a:r>
                        <a:rPr lang="de-AT" sz="2400" kern="1200" baseline="0" dirty="0" err="1" smtClean="0">
                          <a:solidFill>
                            <a:schemeClr val="accent1">
                              <a:lumMod val="75000"/>
                            </a:schemeClr>
                          </a:solidFill>
                          <a:latin typeface="Cambria Math" panose="02040503050406030204" pitchFamily="18" charset="0"/>
                          <a:ea typeface="Cambria Math" panose="02040503050406030204" pitchFamily="18" charset="0"/>
                        </a:rPr>
                        <a:t>length</a:t>
                      </a:r>
                      <a:r>
                        <a:rPr lang="de-AT" sz="2400" kern="1200" baseline="0" dirty="0" smtClean="0">
                          <a:solidFill>
                            <a:schemeClr val="accent1">
                              <a:lumMod val="75000"/>
                            </a:schemeClr>
                          </a:solidFill>
                          <a:latin typeface="Cambria Math" panose="02040503050406030204" pitchFamily="18" charset="0"/>
                          <a:ea typeface="Cambria Math" panose="02040503050406030204" pitchFamily="18" charset="0"/>
                        </a:rPr>
                        <a:t>()</a:t>
                      </a:r>
                      <a:endParaRPr lang="de-AT" sz="2400" kern="1200" baseline="0" dirty="0">
                        <a:solidFill>
                          <a:schemeClr val="accent1">
                            <a:lumMod val="75000"/>
                          </a:schemeClr>
                        </a:solidFill>
                        <a:latin typeface="Cambria Math" panose="02040503050406030204" pitchFamily="18" charset="0"/>
                        <a:ea typeface="Cambria Math" panose="02040503050406030204" pitchFamily="18" charset="0"/>
                        <a:cs typeface="+mn-cs"/>
                      </a:endParaRPr>
                    </a:p>
                  </a:txBody>
                  <a:tcPr/>
                </a:tc>
                <a:tc>
                  <a: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de-AT" sz="2400" kern="1200" baseline="0" dirty="0" err="1" smtClean="0">
                          <a:solidFill>
                            <a:schemeClr val="accent1">
                              <a:lumMod val="75000"/>
                            </a:schemeClr>
                          </a:solidFill>
                          <a:latin typeface="Cambria Math" panose="02040503050406030204" pitchFamily="18" charset="0"/>
                          <a:ea typeface="Cambria Math" panose="02040503050406030204" pitchFamily="18" charset="0"/>
                        </a:rPr>
                        <a:t>length</a:t>
                      </a:r>
                      <a:r>
                        <a:rPr lang="de-AT" sz="2400" kern="1200" baseline="0" dirty="0" smtClean="0">
                          <a:solidFill>
                            <a:schemeClr val="accent1">
                              <a:lumMod val="75000"/>
                            </a:schemeClr>
                          </a:solidFill>
                          <a:latin typeface="Cambria Math" panose="02040503050406030204" pitchFamily="18" charset="0"/>
                          <a:ea typeface="Cambria Math" panose="02040503050406030204" pitchFamily="18" charset="0"/>
                        </a:rPr>
                        <a:t>(),  </a:t>
                      </a:r>
                      <a:r>
                        <a:rPr lang="de-AT" sz="2400" kern="1200" dirty="0" smtClean="0">
                          <a:solidFill>
                            <a:schemeClr val="tx1"/>
                          </a:solidFill>
                          <a:latin typeface="+mn-lt"/>
                          <a:ea typeface="+mn-ea"/>
                          <a:cs typeface="+mn-cs"/>
                        </a:rPr>
                        <a:t>nur oberste Ebene</a:t>
                      </a:r>
                    </a:p>
                  </a:txBody>
                  <a:tcPr/>
                </a:tc>
                <a:extLst>
                  <a:ext uri="{0D108BD9-81ED-4DB2-BD59-A6C34878D82A}">
                    <a16:rowId xmlns:a16="http://schemas.microsoft.com/office/drawing/2014/main" val="3187378006"/>
                  </a:ext>
                </a:extLst>
              </a:tr>
              <a:tr h="370840">
                <a:tc>
                  <a:txBody>
                    <a:bodyPr/>
                    <a:lstStyle/>
                    <a:p>
                      <a:r>
                        <a:rPr lang="de-AT" dirty="0" smtClean="0"/>
                        <a:t>Attribut</a:t>
                      </a:r>
                      <a:endParaRPr lang="de-AT" dirty="0"/>
                    </a:p>
                  </a:txBody>
                  <a:tcPr/>
                </a:tc>
                <a:tc gridSpan="2">
                  <a:txBody>
                    <a:bodyPr/>
                    <a:lstStyle/>
                    <a:p>
                      <a:r>
                        <a:rPr lang="de-AT" sz="2400" kern="1200" baseline="0" dirty="0" err="1" smtClean="0">
                          <a:solidFill>
                            <a:schemeClr val="accent1">
                              <a:lumMod val="75000"/>
                            </a:schemeClr>
                          </a:solidFill>
                          <a:latin typeface="Cambria Math" panose="02040503050406030204" pitchFamily="18" charset="0"/>
                          <a:ea typeface="Cambria Math" panose="02040503050406030204" pitchFamily="18" charset="0"/>
                        </a:rPr>
                        <a:t>attributes</a:t>
                      </a:r>
                      <a:r>
                        <a:rPr lang="de-AT" sz="2400" kern="1200" baseline="0" dirty="0" smtClean="0">
                          <a:solidFill>
                            <a:schemeClr val="accent1">
                              <a:lumMod val="75000"/>
                            </a:schemeClr>
                          </a:solidFill>
                          <a:latin typeface="Cambria Math" panose="02040503050406030204" pitchFamily="18" charset="0"/>
                          <a:ea typeface="Cambria Math" panose="02040503050406030204" pitchFamily="18" charset="0"/>
                        </a:rPr>
                        <a:t>(), </a:t>
                      </a:r>
                      <a:r>
                        <a:rPr lang="de-AT" sz="2400" kern="1200" baseline="0" dirty="0" err="1" smtClean="0">
                          <a:solidFill>
                            <a:schemeClr val="accent1">
                              <a:lumMod val="75000"/>
                            </a:schemeClr>
                          </a:solidFill>
                          <a:latin typeface="Cambria Math" panose="02040503050406030204" pitchFamily="18" charset="0"/>
                          <a:ea typeface="Cambria Math" panose="02040503050406030204" pitchFamily="18" charset="0"/>
                        </a:rPr>
                        <a:t>attr</a:t>
                      </a:r>
                      <a:r>
                        <a:rPr lang="de-AT" sz="2400" kern="1200" baseline="0" dirty="0" smtClean="0">
                          <a:solidFill>
                            <a:schemeClr val="accent1">
                              <a:lumMod val="75000"/>
                            </a:schemeClr>
                          </a:solidFill>
                          <a:latin typeface="Cambria Math" panose="02040503050406030204" pitchFamily="18" charset="0"/>
                          <a:ea typeface="Cambria Math" panose="02040503050406030204" pitchFamily="18" charset="0"/>
                        </a:rPr>
                        <a:t>(,"[</a:t>
                      </a:r>
                      <a:r>
                        <a:rPr lang="de-AT" sz="2400" kern="1200" baseline="0" dirty="0" err="1" smtClean="0">
                          <a:solidFill>
                            <a:schemeClr val="accent1">
                              <a:lumMod val="75000"/>
                            </a:schemeClr>
                          </a:solidFill>
                          <a:latin typeface="Cambria Math" panose="02040503050406030204" pitchFamily="18" charset="0"/>
                          <a:ea typeface="Cambria Math" panose="02040503050406030204" pitchFamily="18" charset="0"/>
                        </a:rPr>
                        <a:t>attr</a:t>
                      </a:r>
                      <a:r>
                        <a:rPr lang="de-AT" sz="2400" kern="1200" baseline="0" dirty="0" smtClean="0">
                          <a:solidFill>
                            <a:schemeClr val="accent1">
                              <a:lumMod val="75000"/>
                            </a:schemeClr>
                          </a:solidFill>
                          <a:latin typeface="Cambria Math" panose="02040503050406030204" pitchFamily="18" charset="0"/>
                          <a:ea typeface="Cambria Math" panose="02040503050406030204" pitchFamily="18" charset="0"/>
                        </a:rPr>
                        <a:t>]"), </a:t>
                      </a:r>
                      <a:r>
                        <a:rPr lang="de-AT" sz="2400" kern="1200" baseline="0" dirty="0" err="1" smtClean="0">
                          <a:solidFill>
                            <a:schemeClr val="accent1">
                              <a:lumMod val="75000"/>
                            </a:schemeClr>
                          </a:solidFill>
                          <a:latin typeface="Cambria Math" panose="02040503050406030204" pitchFamily="18" charset="0"/>
                          <a:ea typeface="Cambria Math" panose="02040503050406030204" pitchFamily="18" charset="0"/>
                        </a:rPr>
                        <a:t>names</a:t>
                      </a:r>
                      <a:r>
                        <a:rPr lang="de-AT" sz="2400" kern="1200" baseline="0" dirty="0" smtClean="0">
                          <a:solidFill>
                            <a:schemeClr val="accent1">
                              <a:lumMod val="75000"/>
                            </a:schemeClr>
                          </a:solidFill>
                          <a:latin typeface="Cambria Math" panose="02040503050406030204" pitchFamily="18" charset="0"/>
                          <a:ea typeface="Cambria Math" panose="02040503050406030204" pitchFamily="18" charset="0"/>
                        </a:rPr>
                        <a:t>(), </a:t>
                      </a:r>
                      <a:r>
                        <a:rPr lang="de-AT" sz="2400" kern="1200" baseline="0" dirty="0" err="1" smtClean="0">
                          <a:solidFill>
                            <a:schemeClr val="accent1">
                              <a:lumMod val="75000"/>
                            </a:schemeClr>
                          </a:solidFill>
                          <a:latin typeface="Cambria Math" panose="02040503050406030204" pitchFamily="18" charset="0"/>
                          <a:ea typeface="Cambria Math" panose="02040503050406030204" pitchFamily="18" charset="0"/>
                        </a:rPr>
                        <a:t>dim</a:t>
                      </a:r>
                      <a:r>
                        <a:rPr lang="de-AT" sz="2400" kern="1200" baseline="0" dirty="0" smtClean="0">
                          <a:solidFill>
                            <a:schemeClr val="accent1">
                              <a:lumMod val="75000"/>
                            </a:schemeClr>
                          </a:solidFill>
                          <a:latin typeface="Cambria Math" panose="02040503050406030204" pitchFamily="18" charset="0"/>
                          <a:ea typeface="Cambria Math" panose="02040503050406030204" pitchFamily="18" charset="0"/>
                        </a:rPr>
                        <a:t>(), </a:t>
                      </a:r>
                      <a:r>
                        <a:rPr lang="de-AT" sz="2400" kern="1200" baseline="0" dirty="0" err="1" smtClean="0">
                          <a:solidFill>
                            <a:schemeClr val="accent1">
                              <a:lumMod val="75000"/>
                            </a:schemeClr>
                          </a:solidFill>
                          <a:latin typeface="Cambria Math" panose="02040503050406030204" pitchFamily="18" charset="0"/>
                          <a:ea typeface="Cambria Math" panose="02040503050406030204" pitchFamily="18" charset="0"/>
                        </a:rPr>
                        <a:t>class</a:t>
                      </a:r>
                      <a:r>
                        <a:rPr lang="de-AT" sz="2400" kern="1200" baseline="0" dirty="0" smtClean="0">
                          <a:solidFill>
                            <a:schemeClr val="accent1">
                              <a:lumMod val="75000"/>
                            </a:schemeClr>
                          </a:solidFill>
                          <a:latin typeface="Cambria Math" panose="02040503050406030204" pitchFamily="18" charset="0"/>
                          <a:ea typeface="Cambria Math" panose="02040503050406030204" pitchFamily="18" charset="0"/>
                        </a:rPr>
                        <a:t>()</a:t>
                      </a:r>
                      <a:endParaRPr lang="de-AT" sz="2400" kern="1200" baseline="0" dirty="0">
                        <a:solidFill>
                          <a:schemeClr val="accent1">
                            <a:lumMod val="75000"/>
                          </a:schemeClr>
                        </a:solidFill>
                        <a:latin typeface="Cambria Math" panose="02040503050406030204" pitchFamily="18" charset="0"/>
                        <a:ea typeface="Cambria Math" panose="02040503050406030204" pitchFamily="18" charset="0"/>
                        <a:cs typeface="+mn-cs"/>
                      </a:endParaRPr>
                    </a:p>
                  </a:txBody>
                  <a:tcPr/>
                </a:tc>
                <a:tc hMerge="1">
                  <a:txBody>
                    <a:bodyPr/>
                    <a:lstStyle/>
                    <a:p>
                      <a:endParaRPr lang="de-AT" dirty="0"/>
                    </a:p>
                  </a:txBody>
                  <a:tcPr/>
                </a:tc>
                <a:extLst>
                  <a:ext uri="{0D108BD9-81ED-4DB2-BD59-A6C34878D82A}">
                    <a16:rowId xmlns:a16="http://schemas.microsoft.com/office/drawing/2014/main" val="2918670509"/>
                  </a:ext>
                </a:extLst>
              </a:tr>
              <a:tr h="370840">
                <a:tc>
                  <a:txBody>
                    <a:bodyPr/>
                    <a:lstStyle/>
                    <a:p>
                      <a:r>
                        <a:rPr lang="de-AT" dirty="0" smtClean="0"/>
                        <a:t>Faktoren</a:t>
                      </a:r>
                      <a:endParaRPr lang="de-AT" dirty="0"/>
                    </a:p>
                  </a:txBody>
                  <a:tcPr>
                    <a:lnB w="12700" cap="flat" cmpd="sng" algn="ctr">
                      <a:solidFill>
                        <a:schemeClr val="tx1"/>
                      </a:solidFill>
                      <a:prstDash val="solid"/>
                      <a:round/>
                      <a:headEnd type="none" w="med" len="med"/>
                      <a:tailEnd type="none" w="med" len="med"/>
                    </a:lnB>
                  </a:tcPr>
                </a:tc>
                <a:tc>
                  <a:txBody>
                    <a:bodyPr/>
                    <a:lstStyle/>
                    <a:p>
                      <a:r>
                        <a:rPr lang="de-AT" sz="2400" kern="1200" baseline="0" dirty="0" err="1" smtClean="0">
                          <a:solidFill>
                            <a:schemeClr val="accent1">
                              <a:lumMod val="75000"/>
                            </a:schemeClr>
                          </a:solidFill>
                          <a:latin typeface="Cambria Math" panose="02040503050406030204" pitchFamily="18" charset="0"/>
                          <a:ea typeface="Cambria Math" panose="02040503050406030204" pitchFamily="18" charset="0"/>
                        </a:rPr>
                        <a:t>factor</a:t>
                      </a:r>
                      <a:r>
                        <a:rPr lang="de-AT" sz="2400" kern="1200" baseline="0" dirty="0" smtClean="0">
                          <a:solidFill>
                            <a:schemeClr val="accent1">
                              <a:lumMod val="75000"/>
                            </a:schemeClr>
                          </a:solidFill>
                          <a:latin typeface="Cambria Math" panose="02040503050406030204" pitchFamily="18" charset="0"/>
                          <a:ea typeface="Cambria Math" panose="02040503050406030204" pitchFamily="18" charset="0"/>
                        </a:rPr>
                        <a:t>(), </a:t>
                      </a:r>
                      <a:r>
                        <a:rPr lang="de-AT" sz="2400" kern="1200" baseline="0" dirty="0" err="1" smtClean="0">
                          <a:solidFill>
                            <a:schemeClr val="accent1">
                              <a:lumMod val="75000"/>
                            </a:schemeClr>
                          </a:solidFill>
                          <a:latin typeface="Cambria Math" panose="02040503050406030204" pitchFamily="18" charset="0"/>
                          <a:ea typeface="Cambria Math" panose="02040503050406030204" pitchFamily="18" charset="0"/>
                        </a:rPr>
                        <a:t>levels</a:t>
                      </a:r>
                      <a:r>
                        <a:rPr lang="de-AT" sz="2400" kern="1200" baseline="0" dirty="0" smtClean="0">
                          <a:solidFill>
                            <a:schemeClr val="accent1">
                              <a:lumMod val="75000"/>
                            </a:schemeClr>
                          </a:solidFill>
                          <a:latin typeface="Cambria Math" panose="02040503050406030204" pitchFamily="18" charset="0"/>
                          <a:ea typeface="Cambria Math" panose="02040503050406030204" pitchFamily="18" charset="0"/>
                        </a:rPr>
                        <a:t>()</a:t>
                      </a:r>
                      <a:endParaRPr lang="de-AT" sz="2400" kern="1200" baseline="0" dirty="0">
                        <a:solidFill>
                          <a:schemeClr val="accent1">
                            <a:lumMod val="75000"/>
                          </a:schemeClr>
                        </a:solidFill>
                        <a:latin typeface="Cambria Math" panose="02040503050406030204" pitchFamily="18" charset="0"/>
                        <a:ea typeface="Cambria Math" panose="02040503050406030204" pitchFamily="18" charset="0"/>
                        <a:cs typeface="+mn-cs"/>
                      </a:endParaRPr>
                    </a:p>
                  </a:txBody>
                  <a:tcPr>
                    <a:lnB w="12700" cap="flat" cmpd="sng" algn="ctr">
                      <a:solidFill>
                        <a:schemeClr val="tx1"/>
                      </a:solidFill>
                      <a:prstDash val="solid"/>
                      <a:round/>
                      <a:headEnd type="none" w="med" len="med"/>
                      <a:tailEnd type="none" w="med" len="med"/>
                    </a:lnB>
                  </a:tcPr>
                </a:tc>
                <a:tc>
                  <a:txBody>
                    <a:bodyPr/>
                    <a:lstStyle/>
                    <a:p>
                      <a:endParaRPr lang="de-AT" sz="2400" kern="1200" baseline="0" dirty="0">
                        <a:solidFill>
                          <a:schemeClr val="accent1">
                            <a:lumMod val="75000"/>
                          </a:schemeClr>
                        </a:solidFill>
                        <a:latin typeface="Cambria Math" panose="02040503050406030204" pitchFamily="18" charset="0"/>
                        <a:ea typeface="Cambria Math" panose="02040503050406030204" pitchFamily="18" charset="0"/>
                        <a:cs typeface="+mn-cs"/>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1542768"/>
                  </a:ext>
                </a:extLst>
              </a:tr>
            </a:tbl>
          </a:graphicData>
        </a:graphic>
      </p:graphicFrame>
      <p:sp>
        <p:nvSpPr>
          <p:cNvPr id="11" name="Inhaltsplatzhalter 10"/>
          <p:cNvSpPr>
            <a:spLocks noGrp="1"/>
          </p:cNvSpPr>
          <p:nvPr>
            <p:ph sz="quarter" idx="10"/>
          </p:nvPr>
        </p:nvSpPr>
        <p:spPr/>
        <p:txBody>
          <a:bodyPr/>
          <a:lstStyle/>
          <a:p>
            <a:endParaRPr lang="de-AT"/>
          </a:p>
        </p:txBody>
      </p:sp>
    </p:spTree>
    <p:extLst>
      <p:ext uri="{BB962C8B-B14F-4D97-AF65-F5344CB8AC3E}">
        <p14:creationId xmlns:p14="http://schemas.microsoft.com/office/powerpoint/2010/main" val="3245269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theme/theme1.xml><?xml version="1.0" encoding="utf-8"?>
<a:theme xmlns:a="http://schemas.openxmlformats.org/drawingml/2006/main" name="BIFI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KeywordTaxHTField xmlns="bceecc29-3561-4360-8d30-62bb463a6ee4">
      <Terms xmlns="http://schemas.microsoft.com/office/infopath/2007/PartnerControls"/>
    </TaxKeywordTaxHTField>
    <TaxCatchAll xmlns="bceecc29-3561-4360-8d30-62bb463a6ee4"/>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F1962D23BF19DF48B05B0FC556CF5224" ma:contentTypeVersion="3" ma:contentTypeDescription="Ein neues Dokument erstellen." ma:contentTypeScope="" ma:versionID="45dcd65961d2951e43a61f7fa2c4fe67">
  <xsd:schema xmlns:xsd="http://www.w3.org/2001/XMLSchema" xmlns:xs="http://www.w3.org/2001/XMLSchema" xmlns:p="http://schemas.microsoft.com/office/2006/metadata/properties" xmlns:ns2="bceecc29-3561-4360-8d30-62bb463a6ee4" targetNamespace="http://schemas.microsoft.com/office/2006/metadata/properties" ma:root="true" ma:fieldsID="18f77dd737a4c7a6eb303f3c6d605518" ns2:_="">
    <xsd:import namespace="bceecc29-3561-4360-8d30-62bb463a6ee4"/>
    <xsd:element name="properties">
      <xsd:complexType>
        <xsd:sequence>
          <xsd:element name="documentManagement">
            <xsd:complexType>
              <xsd:all>
                <xsd:element ref="ns2:TaxKeywordTaxHTField"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ceecc29-3561-4360-8d30-62bb463a6ee4" elementFormDefault="qualified">
    <xsd:import namespace="http://schemas.microsoft.com/office/2006/documentManagement/types"/>
    <xsd:import namespace="http://schemas.microsoft.com/office/infopath/2007/PartnerControls"/>
    <xsd:element name="TaxKeywordTaxHTField" ma:index="9" nillable="true" ma:taxonomy="true" ma:internalName="TaxKeywordTaxHTField" ma:taxonomyFieldName="TaxKeyword" ma:displayName="Unternehmensstichwörter" ma:fieldId="{23f27201-bee3-471e-b2e7-b64fd8b7ca38}" ma:taxonomyMulti="true" ma:sspId="880bb5c3-ba55-433e-a12e-8ada757d3004" ma:termSetId="00000000-0000-0000-0000-000000000000" ma:anchorId="00000000-0000-0000-0000-000000000000" ma:open="true" ma:isKeyword="true">
      <xsd:complexType>
        <xsd:sequence>
          <xsd:element ref="pc:Terms" minOccurs="0" maxOccurs="1"/>
        </xsd:sequence>
      </xsd:complexType>
    </xsd:element>
    <xsd:element name="TaxCatchAll" ma:index="10" nillable="true" ma:displayName="Taxonomiespalte &quot;Alle abfangen&quot;" ma:hidden="true" ma:list="{cded1db4-e5a9-4464-b6f1-35c89b05c340}" ma:internalName="TaxCatchAll" ma:showField="CatchAllData" ma:web="bceecc29-3561-4360-8d30-62bb463a6ee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D82DA02-32DA-42C3-BE69-3CB3E66AC522}">
  <ds:schemaRefs>
    <ds:schemaRef ds:uri="http://schemas.microsoft.com/sharepoint/v3/contenttype/forms"/>
  </ds:schemaRefs>
</ds:datastoreItem>
</file>

<file path=customXml/itemProps2.xml><?xml version="1.0" encoding="utf-8"?>
<ds:datastoreItem xmlns:ds="http://schemas.openxmlformats.org/officeDocument/2006/customXml" ds:itemID="{9BB088D9-1AC4-48E0-96DE-B3D350D91B6E}">
  <ds:schemaRefs>
    <ds:schemaRef ds:uri="http://schemas.microsoft.com/office/2006/documentManagement/types"/>
    <ds:schemaRef ds:uri="http://www.w3.org/XML/1998/namespace"/>
    <ds:schemaRef ds:uri="http://purl.org/dc/dcmitype/"/>
    <ds:schemaRef ds:uri="http://schemas.microsoft.com/office/infopath/2007/PartnerControls"/>
    <ds:schemaRef ds:uri="http://purl.org/dc/elements/1.1/"/>
    <ds:schemaRef ds:uri="http://purl.org/dc/terms/"/>
    <ds:schemaRef ds:uri="http://schemas.openxmlformats.org/package/2006/metadata/core-properties"/>
    <ds:schemaRef ds:uri="bceecc29-3561-4360-8d30-62bb463a6ee4"/>
    <ds:schemaRef ds:uri="http://schemas.microsoft.com/office/2006/metadata/properties"/>
  </ds:schemaRefs>
</ds:datastoreItem>
</file>

<file path=customXml/itemProps3.xml><?xml version="1.0" encoding="utf-8"?>
<ds:datastoreItem xmlns:ds="http://schemas.openxmlformats.org/officeDocument/2006/customXml" ds:itemID="{BA02BDAD-200F-4E02-BCD6-4992A84201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ceecc29-3561-4360-8d30-62bb463a6ee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1292</Words>
  <Application>Microsoft Office PowerPoint</Application>
  <PresentationFormat>Bildschirmpräsentation (4:3)</PresentationFormat>
  <Paragraphs>291</Paragraphs>
  <Slides>23</Slides>
  <Notes>20</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23</vt:i4>
      </vt:variant>
    </vt:vector>
  </HeadingPairs>
  <TitlesOfParts>
    <vt:vector size="31" baseType="lpstr">
      <vt:lpstr>Arial</vt:lpstr>
      <vt:lpstr>Calibri</vt:lpstr>
      <vt:lpstr>Cambria Math</vt:lpstr>
      <vt:lpstr>Helvetica 45 Light</vt:lpstr>
      <vt:lpstr>Helvetica Neue LT Std 65 Medium</vt:lpstr>
      <vt:lpstr>Helvetica Neue LT Std 75</vt:lpstr>
      <vt:lpstr>HelveticaNeueLT Std Lt</vt:lpstr>
      <vt:lpstr>BIFIE-Design</vt:lpstr>
      <vt:lpstr>Advanced R</vt:lpstr>
      <vt:lpstr>Organisatorisches</vt:lpstr>
      <vt:lpstr>Organisatorisches</vt:lpstr>
      <vt:lpstr>Warm Up</vt:lpstr>
      <vt:lpstr>Ressourcen</vt:lpstr>
      <vt:lpstr>Ressourcen</vt:lpstr>
      <vt:lpstr>Grundlagen</vt:lpstr>
      <vt:lpstr>Datenformat</vt:lpstr>
      <vt:lpstr>Datenformat, 1d</vt:lpstr>
      <vt:lpstr>Datenformat, 2d/nd</vt:lpstr>
      <vt:lpstr>Subsetting</vt:lpstr>
      <vt:lpstr>Übung 1 – Datenstrukturen und Zugriffslogik</vt:lpstr>
      <vt:lpstr>Wickham‘s Vocabulary</vt:lpstr>
      <vt:lpstr>Googles Style Guide</vt:lpstr>
      <vt:lpstr>Jenny Brian [@Rstudio] on Project Workflow</vt:lpstr>
      <vt:lpstr>Advanced</vt:lpstr>
      <vt:lpstr>Funktionen</vt:lpstr>
      <vt:lpstr>Übung 2 – Funktionen</vt:lpstr>
      <vt:lpstr>Performanz</vt:lpstr>
      <vt:lpstr>Übung 3 – Performanz</vt:lpstr>
      <vt:lpstr>Pakete</vt:lpstr>
      <vt:lpstr>Übung 4 - Pakete</vt:lpstr>
      <vt:lpstr>Vielen Dank für Ihre Beteiligung</vt:lpstr>
    </vt:vector>
  </TitlesOfParts>
  <Company>bifie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Hannes Kaschnig</dc:creator>
  <cp:keywords/>
  <cp:lastModifiedBy>Kiefer Thomas</cp:lastModifiedBy>
  <cp:revision>189</cp:revision>
  <dcterms:created xsi:type="dcterms:W3CDTF">2015-10-13T09:33:39Z</dcterms:created>
  <dcterms:modified xsi:type="dcterms:W3CDTF">2019-03-27T17:01:08Z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0x010100F1962D23BF19DF48B05B0FC556CF5224</vt:lpwstr>
  </property>
  <property fmtid="{D5CDD505-2E9C-101B-9397-08002B2CF9AE}" pid="3" name="TaxKeyword">
    <vt:lpwstr/>
  </property>
</Properties>
</file>