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4"/>
  </p:sldMasterIdLst>
  <p:notesMasterIdLst>
    <p:notesMasterId r:id="rId28"/>
  </p:notesMasterIdLst>
  <p:handoutMasterIdLst>
    <p:handoutMasterId r:id="rId29"/>
  </p:handoutMasterIdLst>
  <p:sldIdLst>
    <p:sldId id="258" r:id="rId5"/>
    <p:sldId id="259" r:id="rId6"/>
    <p:sldId id="260" r:id="rId7"/>
    <p:sldId id="261" r:id="rId8"/>
    <p:sldId id="262" r:id="rId9"/>
    <p:sldId id="282" r:id="rId10"/>
    <p:sldId id="263" r:id="rId11"/>
    <p:sldId id="264" r:id="rId12"/>
    <p:sldId id="265" r:id="rId13"/>
    <p:sldId id="266" r:id="rId14"/>
    <p:sldId id="267" r:id="rId15"/>
    <p:sldId id="272" r:id="rId16"/>
    <p:sldId id="270" r:id="rId17"/>
    <p:sldId id="269" r:id="rId18"/>
    <p:sldId id="271" r:id="rId19"/>
    <p:sldId id="273" r:id="rId20"/>
    <p:sldId id="275" r:id="rId21"/>
    <p:sldId id="285" r:id="rId22"/>
    <p:sldId id="276" r:id="rId23"/>
    <p:sldId id="284" r:id="rId24"/>
    <p:sldId id="279" r:id="rId25"/>
    <p:sldId id="283" r:id="rId26"/>
    <p:sldId id="286" r:id="rId27"/>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8420"/>
    <a:srgbClr val="B4CC2D"/>
    <a:srgbClr val="91A000"/>
    <a:srgbClr val="CCDF84"/>
    <a:srgbClr val="DFE5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6" autoAdjust="0"/>
    <p:restoredTop sz="65962" autoAdjust="0"/>
  </p:normalViewPr>
  <p:slideViewPr>
    <p:cSldViewPr snapToGrid="0" snapToObjects="1">
      <p:cViewPr varScale="1">
        <p:scale>
          <a:sx n="76" d="100"/>
          <a:sy n="76" d="100"/>
        </p:scale>
        <p:origin x="26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C34BA6-B73D-1D4F-865B-C3F4B53BB42A}" type="datetimeFigureOut">
              <a:rPr lang="de-DE" smtClean="0"/>
              <a:t>26.03.2019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69791F-D66E-F54A-95F9-F81C5D6F2C31}" type="slidenum">
              <a:rPr lang="de-DE" smtClean="0"/>
              <a:t>‹Nr.›</a:t>
            </a:fld>
            <a:endParaRPr lang="de-DE"/>
          </a:p>
        </p:txBody>
      </p:sp>
    </p:spTree>
    <p:extLst>
      <p:ext uri="{BB962C8B-B14F-4D97-AF65-F5344CB8AC3E}">
        <p14:creationId xmlns:p14="http://schemas.microsoft.com/office/powerpoint/2010/main" val="1248291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41D66-D5E8-1E4B-8AB9-D9EB06DD8336}" type="datetimeFigureOut">
              <a:rPr lang="de-DE" smtClean="0"/>
              <a:t>26.03.2019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1A8E-1F06-3147-ADBB-3B92C6634279}" type="slidenum">
              <a:rPr lang="de-DE" smtClean="0"/>
              <a:t>‹Nr.›</a:t>
            </a:fld>
            <a:endParaRPr lang="de-DE"/>
          </a:p>
        </p:txBody>
      </p:sp>
    </p:spTree>
    <p:extLst>
      <p:ext uri="{BB962C8B-B14F-4D97-AF65-F5344CB8AC3E}">
        <p14:creationId xmlns:p14="http://schemas.microsoft.com/office/powerpoint/2010/main" val="39142325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nnel9.msdn.com/Events/Speakers/hana-evkov"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4</a:t>
            </a:fld>
            <a:endParaRPr lang="de-DE"/>
          </a:p>
        </p:txBody>
      </p:sp>
    </p:spTree>
    <p:extLst>
      <p:ext uri="{BB962C8B-B14F-4D97-AF65-F5344CB8AC3E}">
        <p14:creationId xmlns:p14="http://schemas.microsoft.com/office/powerpoint/2010/main" val="30625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zur fortgeschrittenen</a:t>
            </a:r>
            <a:r>
              <a:rPr lang="de-AT" baseline="0" dirty="0" smtClean="0"/>
              <a:t> Programmierung gehört auch ein stabiles Vokabular von Basis-Funktionen zu haben. </a:t>
            </a:r>
            <a:r>
              <a:rPr lang="de-AT" dirty="0" smtClean="0"/>
              <a:t>Hadley ist für</a:t>
            </a:r>
            <a:r>
              <a:rPr lang="de-AT" baseline="0" dirty="0" smtClean="0"/>
              <a:t> sein Buch die Base/</a:t>
            </a:r>
            <a:r>
              <a:rPr lang="de-AT" baseline="0" dirty="0" err="1" smtClean="0"/>
              <a:t>Stats</a:t>
            </a:r>
            <a:r>
              <a:rPr lang="de-AT" baseline="0" dirty="0" smtClean="0"/>
              <a:t> und </a:t>
            </a:r>
            <a:r>
              <a:rPr lang="de-AT" baseline="0" dirty="0" err="1" smtClean="0"/>
              <a:t>Utils</a:t>
            </a:r>
            <a:r>
              <a:rPr lang="de-AT" baseline="0" dirty="0" smtClean="0"/>
              <a:t>-Bibliothek durchgegangen und hat die für ihn wichtigsten Funktionen aufgelistet. Ich hatte auch angefangen, die für mich zentralen Funktionen in einem Dokument zu sammeln und die meisten davon hat Hadley mit seiner Arbeit hier abgedeckt. Ich hatte noch immer recht viel mit Matrix-Algebra zu tun; daher finde ich gehören </a:t>
            </a:r>
            <a:r>
              <a:rPr lang="de-AT" baseline="0" dirty="0" err="1" smtClean="0"/>
              <a:t>colSums</a:t>
            </a:r>
            <a:r>
              <a:rPr lang="de-AT" baseline="0" dirty="0" smtClean="0"/>
              <a:t>, </a:t>
            </a:r>
            <a:r>
              <a:rPr lang="de-AT" baseline="0" dirty="0" err="1" smtClean="0"/>
              <a:t>rowSums</a:t>
            </a:r>
            <a:r>
              <a:rPr lang="de-AT" baseline="0" dirty="0" smtClean="0"/>
              <a:t> und </a:t>
            </a:r>
            <a:r>
              <a:rPr lang="de-AT" baseline="0" dirty="0" err="1" smtClean="0"/>
              <a:t>rowsum</a:t>
            </a:r>
            <a:r>
              <a:rPr lang="de-AT" baseline="0" dirty="0" smtClean="0"/>
              <a:t> auch dazu.</a:t>
            </a:r>
          </a:p>
          <a:p>
            <a:r>
              <a:rPr lang="de-AT" baseline="0" dirty="0" smtClean="0"/>
              <a:t>Ein paar davon kannte ich auch nicht und es ist nicht wichtig die Funktionen im Detail zu kennen; wichtig ist zu wissen, dass es sie gibt. Die Funktionen, die ich nicht kannte, habe ich kurz in der Hilfe nachgesehen und versuche sie in Zukunft gezielter mal einzusetzen.</a:t>
            </a:r>
          </a:p>
          <a:p>
            <a:endParaRPr lang="de-AT" baseline="0" dirty="0" smtClean="0"/>
          </a:p>
          <a:p>
            <a:r>
              <a:rPr lang="de-AT" baseline="0" dirty="0" smtClean="0"/>
              <a:t>Geht sie mal durch. Vielleicht finden wir ja die eine oder andere interessante Funktion, die wir hier kurz ansehen können.</a:t>
            </a:r>
          </a:p>
          <a:p>
            <a:endParaRPr lang="de-AT" baseline="0" dirty="0" smtClean="0"/>
          </a:p>
          <a:p>
            <a:r>
              <a:rPr lang="de-AT" baseline="0" dirty="0" smtClean="0"/>
              <a:t>hier gilt, wie für den ganzen Workshop: man lernt irrsinnig viel, wenn man sich die R-Programme andere Entwickler anschaut. Auch wenn man deren Stil oder deren Programmierform nicht zustimmt, man denkt darüber nach und ertappt sich immer wieder </a:t>
            </a:r>
            <a:r>
              <a:rPr lang="de-AT" baseline="0" dirty="0" err="1" smtClean="0"/>
              <a:t>auf‘s</a:t>
            </a:r>
            <a:r>
              <a:rPr lang="de-AT" baseline="0" dirty="0" smtClean="0"/>
              <a:t> neue über Performanz, Stil und Funktionen nachzudenken und erkennt, wie andere über die gleichen Themen nachdenken und wie sie damit umgehen</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13</a:t>
            </a:fld>
            <a:endParaRPr lang="de-DE"/>
          </a:p>
        </p:txBody>
      </p:sp>
    </p:spTree>
    <p:extLst>
      <p:ext uri="{BB962C8B-B14F-4D97-AF65-F5344CB8AC3E}">
        <p14:creationId xmlns:p14="http://schemas.microsoft.com/office/powerpoint/2010/main" val="135547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Sauberer </a:t>
            </a:r>
            <a:r>
              <a:rPr lang="de-AT" dirty="0" err="1" smtClean="0"/>
              <a:t>Coding</a:t>
            </a:r>
            <a:r>
              <a:rPr lang="de-AT" dirty="0" smtClean="0"/>
              <a:t>-Stil</a:t>
            </a:r>
            <a:r>
              <a:rPr lang="de-AT" baseline="0" dirty="0" smtClean="0"/>
              <a:t> ist nicht unbedingt notwendig; erleichtert aber die Kommunikation mit Kolleginnen und Kollegen; erspart ihnen und sich selbst Zeit beim Lesen/Debuggen und hat mit der Zeit auch etwas ästhetisches, wenn man einen </a:t>
            </a:r>
            <a:r>
              <a:rPr lang="de-AT" baseline="0" dirty="0" err="1" smtClean="0"/>
              <a:t>Coding</a:t>
            </a:r>
            <a:r>
              <a:rPr lang="de-AT" baseline="0" dirty="0" smtClean="0"/>
              <a:t>-Style erkennt. </a:t>
            </a:r>
          </a:p>
          <a:p>
            <a:endParaRPr lang="de-AT" dirty="0" smtClean="0"/>
          </a:p>
          <a:p>
            <a:r>
              <a:rPr lang="de-AT" dirty="0" smtClean="0"/>
              <a:t>Das ist ebenfalls ein Kapitel in Hadleys Buch</a:t>
            </a:r>
            <a:r>
              <a:rPr lang="de-AT" baseline="0" dirty="0" smtClean="0"/>
              <a:t> und er erweitert die Google Style Guides. Ich habe euch mal die Style-Guides von Google ausgedruckt.</a:t>
            </a:r>
          </a:p>
          <a:p>
            <a:endParaRPr lang="de-AT" baseline="0" dirty="0" smtClean="0"/>
          </a:p>
          <a:p>
            <a:r>
              <a:rPr lang="de-AT" baseline="0" dirty="0" smtClean="0"/>
              <a:t>Auch wenn man sich nicht vollständig an diesen Style-Guide hält, so sollte man im eigenen Stil wenigstens konsistent sein.</a:t>
            </a:r>
          </a:p>
          <a:p>
            <a:endParaRPr lang="de-AT" baseline="0" dirty="0" smtClean="0"/>
          </a:p>
          <a:p>
            <a:r>
              <a:rPr lang="de-AT" baseline="0" dirty="0" smtClean="0"/>
              <a:t># im </a:t>
            </a:r>
            <a:r>
              <a:rPr lang="de-AT" baseline="0" dirty="0" err="1" smtClean="0"/>
              <a:t>files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run</a:t>
            </a:r>
            <a:r>
              <a:rPr lang="de-AT" baseline="0" dirty="0" smtClean="0"/>
              <a:t> in </a:t>
            </a:r>
            <a:r>
              <a:rPr lang="de-AT" baseline="0" dirty="0" err="1" smtClean="0"/>
              <a:t>sequence</a:t>
            </a:r>
            <a:r>
              <a:rPr lang="de-AT" baseline="0" dirty="0" smtClean="0"/>
              <a:t>, I like </a:t>
            </a:r>
            <a:r>
              <a:rPr lang="de-AT" baseline="0" dirty="0" err="1" smtClean="0"/>
              <a:t>to</a:t>
            </a:r>
            <a:r>
              <a:rPr lang="de-AT" baseline="0" dirty="0" smtClean="0"/>
              <a:t> </a:t>
            </a:r>
            <a:r>
              <a:rPr lang="de-AT" baseline="0" dirty="0" err="1" smtClean="0"/>
              <a:t>add</a:t>
            </a:r>
            <a:r>
              <a:rPr lang="de-AT" baseline="0" dirty="0" smtClean="0"/>
              <a:t> </a:t>
            </a:r>
            <a:r>
              <a:rPr lang="de-AT" baseline="0" dirty="0" err="1" smtClean="0"/>
              <a:t>numbers</a:t>
            </a:r>
            <a:r>
              <a:rPr lang="de-AT" baseline="0" dirty="0" smtClean="0"/>
              <a:t> in front </a:t>
            </a:r>
            <a:r>
              <a:rPr lang="de-AT" baseline="0" dirty="0" err="1" smtClean="0"/>
              <a:t>of</a:t>
            </a:r>
            <a:r>
              <a:rPr lang="de-AT" baseline="0" dirty="0" smtClean="0"/>
              <a:t> </a:t>
            </a:r>
            <a:r>
              <a:rPr lang="de-AT" baseline="0" dirty="0" err="1" smtClean="0"/>
              <a:t>file</a:t>
            </a:r>
            <a:r>
              <a:rPr lang="de-AT" baseline="0" dirty="0" smtClean="0"/>
              <a:t> </a:t>
            </a:r>
            <a:r>
              <a:rPr lang="de-AT" baseline="0" dirty="0" err="1" smtClean="0"/>
              <a:t>name</a:t>
            </a:r>
            <a:endParaRPr lang="de-AT" baseline="0" dirty="0" smtClean="0"/>
          </a:p>
          <a:p>
            <a:r>
              <a:rPr lang="de-AT" baseline="0" dirty="0" smtClean="0"/>
              <a:t># </a:t>
            </a:r>
            <a:r>
              <a:rPr lang="de-AT" baseline="0" dirty="0" err="1" smtClean="0"/>
              <a:t>identifiers</a:t>
            </a:r>
            <a:endParaRPr lang="de-AT" baseline="0" dirty="0" smtClean="0"/>
          </a:p>
          <a:p>
            <a:r>
              <a:rPr lang="de-AT" baseline="0" dirty="0" smtClean="0"/>
              <a:t> variables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nouns</a:t>
            </a:r>
            <a:r>
              <a:rPr lang="de-AT" baseline="0" dirty="0" smtClean="0"/>
              <a:t> </a:t>
            </a:r>
            <a:r>
              <a:rPr lang="de-AT" baseline="0" dirty="0" err="1" smtClean="0"/>
              <a:t>functions</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verbs</a:t>
            </a:r>
            <a:endParaRPr lang="de-AT" baseline="0" dirty="0" smtClean="0"/>
          </a:p>
          <a:p>
            <a:r>
              <a:rPr lang="de-AT" baseline="0" dirty="0" smtClean="0"/>
              <a:t> ich bin bei der Verwendung von Namens-Trennung nicht konsistent: </a:t>
            </a:r>
          </a:p>
          <a:p>
            <a:r>
              <a:rPr lang="de-AT" baseline="0" dirty="0" smtClean="0"/>
              <a:t>  die .-Notation hatte ich früher verwendet; mache ich jetzt aber nichtmehr gerne, weil die für mich zu nah an der S3-Notation ist</a:t>
            </a:r>
          </a:p>
          <a:p>
            <a:r>
              <a:rPr lang="de-AT" baseline="0" dirty="0" smtClean="0"/>
              <a:t>  </a:t>
            </a:r>
            <a:r>
              <a:rPr lang="de-AT" baseline="0" dirty="0" err="1" smtClean="0"/>
              <a:t>camelCase</a:t>
            </a:r>
            <a:r>
              <a:rPr lang="de-AT" baseline="0" dirty="0" smtClean="0"/>
              <a:t> habe ich eine Zeitlang probiert; das fand ich nie wirklich ästhetisch</a:t>
            </a:r>
          </a:p>
          <a:p>
            <a:r>
              <a:rPr lang="de-AT" baseline="0" dirty="0" smtClean="0"/>
              <a:t>  ich werde es jetzt doch mal mit _ probieren</a:t>
            </a:r>
          </a:p>
          <a:p>
            <a:endParaRPr lang="de-AT" baseline="0" dirty="0" smtClean="0"/>
          </a:p>
          <a:p>
            <a:r>
              <a:rPr lang="de-AT" baseline="0" dirty="0" smtClean="0"/>
              <a:t># : und :: und ::: sind </a:t>
            </a:r>
            <a:r>
              <a:rPr lang="de-AT" baseline="0" dirty="0" err="1" smtClean="0"/>
              <a:t>infix</a:t>
            </a:r>
            <a:r>
              <a:rPr lang="de-AT" baseline="0" dirty="0" smtClean="0"/>
              <a:t>-Operatoren, die keine Leerzeichen drum rum brauchen</a:t>
            </a:r>
          </a:p>
          <a:p>
            <a:endParaRPr lang="de-AT" baseline="0" dirty="0" smtClean="0"/>
          </a:p>
          <a:p>
            <a:r>
              <a:rPr lang="de-AT" baseline="0" dirty="0" smtClean="0"/>
              <a:t># das mit dem </a:t>
            </a:r>
            <a:r>
              <a:rPr lang="de-AT" baseline="0" dirty="0" err="1" smtClean="0"/>
              <a:t>if</a:t>
            </a:r>
            <a:r>
              <a:rPr lang="de-AT" baseline="0" dirty="0" smtClean="0"/>
              <a:t> (</a:t>
            </a:r>
            <a:r>
              <a:rPr lang="de-AT" baseline="0" dirty="0" err="1" smtClean="0"/>
              <a:t>cond</a:t>
            </a:r>
            <a:r>
              <a:rPr lang="de-AT" baseline="0" dirty="0" smtClean="0"/>
              <a:t>) muss ich mir erst angewöhnen</a:t>
            </a:r>
          </a:p>
          <a:p>
            <a:r>
              <a:rPr lang="de-AT" baseline="0" dirty="0" smtClean="0"/>
              <a:t> </a:t>
            </a:r>
          </a:p>
        </p:txBody>
      </p:sp>
      <p:sp>
        <p:nvSpPr>
          <p:cNvPr id="4" name="Foliennummernplatzhalter 3"/>
          <p:cNvSpPr>
            <a:spLocks noGrp="1"/>
          </p:cNvSpPr>
          <p:nvPr>
            <p:ph type="sldNum" sz="quarter" idx="10"/>
          </p:nvPr>
        </p:nvSpPr>
        <p:spPr/>
        <p:txBody>
          <a:bodyPr/>
          <a:lstStyle/>
          <a:p>
            <a:fld id="{55A21A8E-1F06-3147-ADBB-3B92C6634279}" type="slidenum">
              <a:rPr lang="de-DE" smtClean="0"/>
              <a:t>14</a:t>
            </a:fld>
            <a:endParaRPr lang="de-DE"/>
          </a:p>
        </p:txBody>
      </p:sp>
    </p:spTree>
    <p:extLst>
      <p:ext uri="{BB962C8B-B14F-4D97-AF65-F5344CB8AC3E}">
        <p14:creationId xmlns:p14="http://schemas.microsoft.com/office/powerpoint/2010/main" val="3857633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erweitern mit </a:t>
            </a:r>
            <a:r>
              <a:rPr lang="de-AT" dirty="0" err="1" smtClean="0"/>
              <a:t>source</a:t>
            </a:r>
            <a:r>
              <a:rPr lang="de-AT" dirty="0" smtClean="0"/>
              <a:t>(…)</a:t>
            </a:r>
          </a:p>
          <a:p>
            <a:r>
              <a:rPr lang="de-AT" dirty="0" err="1" smtClean="0"/>
              <a:t>don‘t</a:t>
            </a:r>
            <a:r>
              <a:rPr lang="de-AT" dirty="0" smtClean="0"/>
              <a:t> </a:t>
            </a:r>
            <a:r>
              <a:rPr lang="de-AT" dirty="0" err="1" smtClean="0"/>
              <a:t>get</a:t>
            </a:r>
            <a:r>
              <a:rPr lang="de-AT" dirty="0" smtClean="0"/>
              <a:t> </a:t>
            </a:r>
            <a:r>
              <a:rPr lang="de-AT" dirty="0" err="1" smtClean="0"/>
              <a:t>me</a:t>
            </a:r>
            <a:r>
              <a:rPr lang="de-AT" dirty="0" smtClean="0"/>
              <a:t> </a:t>
            </a:r>
            <a:r>
              <a:rPr lang="de-AT" dirty="0" err="1" smtClean="0"/>
              <a:t>wrong</a:t>
            </a:r>
            <a:r>
              <a:rPr lang="de-AT" dirty="0" smtClean="0"/>
              <a:t>. </a:t>
            </a:r>
            <a:r>
              <a:rPr lang="de-AT" dirty="0" err="1" smtClean="0"/>
              <a:t>We</a:t>
            </a:r>
            <a:r>
              <a:rPr lang="de-AT" dirty="0" smtClean="0"/>
              <a:t> </a:t>
            </a:r>
            <a:r>
              <a:rPr lang="de-AT" dirty="0" err="1" smtClean="0"/>
              <a:t>have</a:t>
            </a:r>
            <a:r>
              <a:rPr lang="de-AT" dirty="0" smtClean="0"/>
              <a:t> </a:t>
            </a:r>
            <a:r>
              <a:rPr lang="de-AT" dirty="0" err="1" smtClean="0"/>
              <a:t>those</a:t>
            </a:r>
            <a:r>
              <a:rPr lang="de-AT" dirty="0" smtClean="0"/>
              <a:t> </a:t>
            </a:r>
            <a:r>
              <a:rPr lang="de-AT" dirty="0" err="1" smtClean="0"/>
              <a:t>script</a:t>
            </a:r>
            <a:r>
              <a:rPr lang="de-AT" dirty="0" smtClean="0"/>
              <a:t>… a </a:t>
            </a:r>
            <a:r>
              <a:rPr lang="de-AT" dirty="0" err="1" smtClean="0"/>
              <a:t>lot</a:t>
            </a:r>
            <a:r>
              <a:rPr lang="de-AT" dirty="0" smtClean="0"/>
              <a:t> </a:t>
            </a:r>
            <a:r>
              <a:rPr lang="de-AT" dirty="0" err="1" smtClean="0"/>
              <a:t>of</a:t>
            </a:r>
            <a:r>
              <a:rPr lang="de-AT" dirty="0" smtClean="0"/>
              <a:t> </a:t>
            </a:r>
            <a:r>
              <a:rPr lang="de-AT" dirty="0" err="1" smtClean="0"/>
              <a:t>them</a:t>
            </a:r>
            <a:r>
              <a:rPr lang="de-AT" dirty="0" smtClean="0"/>
              <a:t>! All </a:t>
            </a:r>
            <a:r>
              <a:rPr lang="de-AT" dirty="0" err="1" smtClean="0"/>
              <a:t>of</a:t>
            </a:r>
            <a:r>
              <a:rPr lang="de-AT" dirty="0" smtClean="0"/>
              <a:t> </a:t>
            </a:r>
            <a:r>
              <a:rPr lang="de-AT" dirty="0" err="1" smtClean="0"/>
              <a:t>them</a:t>
            </a:r>
            <a:r>
              <a:rPr lang="de-AT" dirty="0" smtClean="0"/>
              <a:t>… </a:t>
            </a:r>
          </a:p>
          <a:p>
            <a:endParaRPr lang="de-AT" dirty="0" smtClean="0"/>
          </a:p>
          <a:p>
            <a:r>
              <a:rPr lang="de-AT" dirty="0" smtClean="0"/>
              <a:t>zeige R-Project</a:t>
            </a:r>
          </a:p>
          <a:p>
            <a:r>
              <a:rPr lang="de-AT" dirty="0" smtClean="0"/>
              <a:t>zeige</a:t>
            </a:r>
            <a:r>
              <a:rPr lang="de-AT" baseline="0" dirty="0" smtClean="0"/>
              <a:t> </a:t>
            </a:r>
            <a:r>
              <a:rPr lang="de-AT" baseline="0" dirty="0" err="1" smtClean="0"/>
              <a:t>here</a:t>
            </a:r>
            <a:r>
              <a:rPr lang="de-AT" baseline="0" dirty="0" smtClean="0"/>
              <a:t>()</a:t>
            </a:r>
          </a:p>
          <a:p>
            <a:r>
              <a:rPr lang="de-AT" baseline="0" dirty="0" smtClean="0"/>
              <a:t>zeige .</a:t>
            </a:r>
            <a:r>
              <a:rPr lang="de-AT" baseline="0" dirty="0" err="1" smtClean="0"/>
              <a:t>Rprofile</a:t>
            </a:r>
            <a:endParaRPr lang="de-AT" baseline="0" dirty="0" smtClean="0"/>
          </a:p>
          <a:p>
            <a:r>
              <a:rPr lang="de-AT" baseline="0" dirty="0" err="1" smtClean="0"/>
              <a:t>use</a:t>
            </a:r>
            <a:r>
              <a:rPr lang="de-AT" baseline="0" dirty="0" smtClean="0"/>
              <a:t> str+shift+F10</a:t>
            </a:r>
          </a:p>
          <a:p>
            <a:r>
              <a:rPr lang="de-AT" baseline="0" dirty="0" err="1" smtClean="0"/>
              <a:t>git</a:t>
            </a:r>
            <a:endParaRPr lang="de-AT" baseline="0" dirty="0" smtClean="0"/>
          </a:p>
          <a:p>
            <a:r>
              <a:rPr lang="de-AT" baseline="0" dirty="0" smtClean="0"/>
              <a:t>verzeichnis-struktur</a:t>
            </a:r>
          </a:p>
          <a:p>
            <a:r>
              <a:rPr lang="de-AT" baseline="0" dirty="0" smtClean="0"/>
              <a:t>Abschnittsnamen im R-Script</a:t>
            </a:r>
          </a:p>
          <a:p>
            <a:endParaRPr lang="de-AT" baseline="0" dirty="0" smtClean="0"/>
          </a:p>
          <a:p>
            <a:r>
              <a:rPr lang="de-AT" baseline="0" dirty="0" smtClean="0"/>
              <a:t>roh -&gt; </a:t>
            </a:r>
            <a:r>
              <a:rPr lang="de-AT" baseline="0" dirty="0" err="1" smtClean="0"/>
              <a:t>data_cleaning</a:t>
            </a:r>
            <a:r>
              <a:rPr lang="de-AT" baseline="0" dirty="0" smtClean="0"/>
              <a:t> -&gt; aufbereitet</a:t>
            </a:r>
          </a:p>
          <a:p>
            <a:r>
              <a:rPr lang="de-AT" baseline="0" dirty="0" smtClean="0"/>
              <a:t>aufbereitet -&gt; </a:t>
            </a:r>
            <a:r>
              <a:rPr lang="de-AT" baseline="0" dirty="0" err="1" smtClean="0"/>
              <a:t>modellierung</a:t>
            </a:r>
            <a:r>
              <a:rPr lang="de-AT" baseline="0" dirty="0" smtClean="0"/>
              <a:t>/</a:t>
            </a:r>
            <a:r>
              <a:rPr lang="de-AT" baseline="0" dirty="0" err="1" smtClean="0"/>
              <a:t>analyse</a:t>
            </a:r>
            <a:r>
              <a:rPr lang="de-AT" baseline="0" dirty="0" smtClean="0"/>
              <a:t>/</a:t>
            </a:r>
            <a:r>
              <a:rPr lang="de-AT" baseline="0" dirty="0" err="1" smtClean="0"/>
              <a:t>prediktion</a:t>
            </a:r>
            <a:r>
              <a:rPr lang="de-AT" baseline="0" dirty="0" smtClean="0"/>
              <a:t>/</a:t>
            </a:r>
            <a:r>
              <a:rPr lang="de-AT" baseline="0" dirty="0" err="1" smtClean="0"/>
              <a:t>verifikation</a:t>
            </a:r>
            <a:r>
              <a:rPr lang="de-AT" baseline="0" dirty="0" smtClean="0"/>
              <a:t>/</a:t>
            </a:r>
            <a:r>
              <a:rPr lang="de-AT" baseline="0" dirty="0" err="1" smtClean="0"/>
              <a:t>visualisierung</a:t>
            </a:r>
            <a:r>
              <a:rPr lang="de-AT" baseline="0" dirty="0" smtClean="0"/>
              <a:t> -&gt; deskriptives/</a:t>
            </a:r>
            <a:r>
              <a:rPr lang="de-AT" baseline="0" dirty="0" err="1" smtClean="0"/>
              <a:t>ergebnisse</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deskriptives/</a:t>
            </a:r>
            <a:r>
              <a:rPr lang="de-AT" baseline="0" dirty="0" err="1" smtClean="0"/>
              <a:t>ergebnisse</a:t>
            </a:r>
            <a:r>
              <a:rPr lang="de-AT" baseline="0" dirty="0" smtClean="0"/>
              <a:t> -&gt; </a:t>
            </a:r>
            <a:r>
              <a:rPr lang="de-AT" baseline="0" dirty="0" err="1" smtClean="0"/>
              <a:t>reporting</a:t>
            </a:r>
            <a:endParaRPr lang="de-AT" baseline="0" dirty="0" smtClean="0"/>
          </a:p>
          <a:p>
            <a:endParaRPr lang="de-AT" baseline="0" dirty="0" smtClean="0"/>
          </a:p>
          <a:p>
            <a:endParaRPr lang="de-AT" baseline="0" dirty="0" smtClean="0"/>
          </a:p>
          <a:p>
            <a:r>
              <a:rPr lang="en-US" dirty="0" smtClean="0"/>
              <a:t>User-level setup: Do not save .</a:t>
            </a:r>
            <a:r>
              <a:rPr lang="en-US" dirty="0" err="1" smtClean="0"/>
              <a:t>RData</a:t>
            </a:r>
            <a:r>
              <a:rPr lang="en-US" dirty="0" smtClean="0"/>
              <a:t> when you quit R and don’t load .</a:t>
            </a:r>
            <a:r>
              <a:rPr lang="en-US" dirty="0" err="1" smtClean="0"/>
              <a:t>RData</a:t>
            </a:r>
            <a:r>
              <a:rPr lang="en-US" dirty="0" smtClean="0"/>
              <a:t> when you fire up R. </a:t>
            </a:r>
          </a:p>
          <a:p>
            <a:r>
              <a:rPr lang="en-US" dirty="0" smtClean="0"/>
              <a:t>Don’t do things in </a:t>
            </a:r>
            <a:r>
              <a:rPr lang="en-US" b="1" dirty="0" smtClean="0"/>
              <a:t>your</a:t>
            </a:r>
            <a:r>
              <a:rPr lang="en-US" dirty="0" smtClean="0"/>
              <a:t> .</a:t>
            </a:r>
            <a:r>
              <a:rPr lang="en-US" dirty="0" err="1" smtClean="0"/>
              <a:t>Rprofile</a:t>
            </a:r>
            <a:r>
              <a:rPr lang="en-US" dirty="0" smtClean="0"/>
              <a:t> that affect how R code runs, such as loading a package like </a:t>
            </a:r>
            <a:r>
              <a:rPr lang="en-US" dirty="0" err="1" smtClean="0"/>
              <a:t>dplyr</a:t>
            </a:r>
            <a:r>
              <a:rPr lang="en-US" dirty="0" smtClean="0"/>
              <a:t> or </a:t>
            </a:r>
            <a:r>
              <a:rPr lang="en-US" dirty="0" err="1" smtClean="0"/>
              <a:t>ggplot</a:t>
            </a:r>
            <a:r>
              <a:rPr lang="en-US" dirty="0" smtClean="0"/>
              <a:t> or setting an option such as </a:t>
            </a:r>
            <a:r>
              <a:rPr lang="en-US" dirty="0" err="1" smtClean="0"/>
              <a:t>stringsAsFactors</a:t>
            </a:r>
            <a:r>
              <a:rPr lang="en-US" dirty="0" smtClean="0"/>
              <a:t> = FALSE.</a:t>
            </a:r>
            <a:r>
              <a:rPr lang="de-AT" dirty="0" smtClean="0"/>
              <a:t>an R </a:t>
            </a:r>
            <a:r>
              <a:rPr lang="de-AT" dirty="0" err="1" smtClean="0"/>
              <a:t>configuration</a:t>
            </a:r>
            <a:r>
              <a:rPr lang="de-AT" dirty="0" smtClean="0"/>
              <a:t> </a:t>
            </a:r>
            <a:r>
              <a:rPr lang="de-AT" dirty="0" err="1" smtClean="0"/>
              <a:t>file</a:t>
            </a:r>
            <a:r>
              <a:rPr lang="de-AT" dirty="0" smtClean="0"/>
              <a:t> </a:t>
            </a:r>
          </a:p>
          <a:p>
            <a:r>
              <a:rPr lang="de-AT" baseline="0" dirty="0" smtClean="0"/>
              <a:t>-&gt; but I like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one</a:t>
            </a:r>
            <a:r>
              <a:rPr lang="de-AT" baseline="0" dirty="0" smtClean="0"/>
              <a:t> .</a:t>
            </a:r>
            <a:r>
              <a:rPr lang="de-AT" baseline="0" dirty="0" err="1" smtClean="0"/>
              <a:t>Rprofile</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project</a:t>
            </a:r>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15</a:t>
            </a:fld>
            <a:endParaRPr lang="de-DE"/>
          </a:p>
        </p:txBody>
      </p:sp>
    </p:spTree>
    <p:extLst>
      <p:ext uri="{BB962C8B-B14F-4D97-AF65-F5344CB8AC3E}">
        <p14:creationId xmlns:p14="http://schemas.microsoft.com/office/powerpoint/2010/main" val="190289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16</a:t>
            </a:fld>
            <a:endParaRPr lang="de-DE"/>
          </a:p>
        </p:txBody>
      </p:sp>
    </p:spTree>
    <p:extLst>
      <p:ext uri="{BB962C8B-B14F-4D97-AF65-F5344CB8AC3E}">
        <p14:creationId xmlns:p14="http://schemas.microsoft.com/office/powerpoint/2010/main" val="727538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 was </a:t>
            </a:r>
            <a:r>
              <a:rPr lang="en-US" dirty="0" err="1" smtClean="0"/>
              <a:t>tun</a:t>
            </a:r>
            <a:r>
              <a:rPr lang="en-US" dirty="0" smtClean="0"/>
              <a:t> </a:t>
            </a:r>
            <a:r>
              <a:rPr lang="en-US" dirty="0" err="1" smtClean="0"/>
              <a:t>mit</a:t>
            </a:r>
            <a:r>
              <a:rPr lang="en-US"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&gt; functional</a:t>
            </a:r>
          </a:p>
          <a:p>
            <a:endParaRPr lang="de-AT" dirty="0" smtClean="0"/>
          </a:p>
          <a:p>
            <a:r>
              <a:rPr lang="en-US" dirty="0" err="1" smtClean="0"/>
              <a:t>objs</a:t>
            </a:r>
            <a:r>
              <a:rPr lang="en-US" dirty="0" smtClean="0"/>
              <a:t> &lt;- </a:t>
            </a:r>
            <a:r>
              <a:rPr lang="en-US" dirty="0" err="1" smtClean="0"/>
              <a:t>mget</a:t>
            </a:r>
            <a:r>
              <a:rPr lang="en-US" dirty="0" smtClean="0"/>
              <a:t>(ls("</a:t>
            </a:r>
            <a:r>
              <a:rPr lang="en-US" dirty="0" err="1" smtClean="0"/>
              <a:t>package:base</a:t>
            </a:r>
            <a:r>
              <a:rPr lang="en-US" dirty="0" smtClean="0"/>
              <a:t>"), inherits = TRUE)</a:t>
            </a:r>
          </a:p>
          <a:p>
            <a:r>
              <a:rPr lang="de-AT" baseline="0" dirty="0" err="1" smtClean="0"/>
              <a:t>fun</a:t>
            </a:r>
            <a:r>
              <a:rPr lang="de-AT" baseline="0" dirty="0" smtClean="0"/>
              <a:t> &lt;- Filter(</a:t>
            </a:r>
            <a:r>
              <a:rPr lang="de-AT" baseline="0" dirty="0" err="1" smtClean="0"/>
              <a:t>is.function</a:t>
            </a:r>
            <a:r>
              <a:rPr lang="de-AT" baseline="0" dirty="0" smtClean="0"/>
              <a:t>, </a:t>
            </a:r>
            <a:r>
              <a:rPr lang="de-AT" baseline="0" dirty="0" err="1" smtClean="0"/>
              <a:t>objs</a:t>
            </a:r>
            <a:r>
              <a:rPr lang="de-AT" baseline="0" dirty="0" smtClean="0"/>
              <a:t>)</a:t>
            </a:r>
          </a:p>
          <a:p>
            <a:endParaRPr lang="de-AT" dirty="0" smtClean="0"/>
          </a:p>
          <a:p>
            <a:r>
              <a:rPr lang="de-AT" dirty="0" smtClean="0"/>
              <a:t>#</a:t>
            </a:r>
          </a:p>
          <a:p>
            <a:r>
              <a:rPr lang="de-AT" dirty="0" smtClean="0"/>
              <a:t>welche Möglichkeiten kennen wir Argumente zu spezifizieren?</a:t>
            </a:r>
          </a:p>
          <a:p>
            <a:r>
              <a:rPr lang="de-AT" dirty="0" err="1" smtClean="0"/>
              <a:t>argumente</a:t>
            </a:r>
            <a:r>
              <a:rPr lang="de-AT" dirty="0" smtClean="0"/>
              <a:t> mit </a:t>
            </a:r>
            <a:r>
              <a:rPr lang="de-AT" dirty="0" err="1" smtClean="0"/>
              <a:t>default</a:t>
            </a:r>
            <a:r>
              <a:rPr lang="de-AT" dirty="0" smtClean="0"/>
              <a:t>-werten</a:t>
            </a:r>
            <a:r>
              <a:rPr lang="de-AT" baseline="0" dirty="0" smtClean="0"/>
              <a:t> leer lassen</a:t>
            </a:r>
          </a:p>
          <a:p>
            <a:r>
              <a:rPr lang="de-AT" baseline="0" dirty="0" err="1" smtClean="0"/>
              <a:t>exact</a:t>
            </a:r>
            <a:r>
              <a:rPr lang="de-AT" baseline="0" dirty="0" smtClean="0"/>
              <a:t> </a:t>
            </a:r>
            <a:r>
              <a:rPr lang="de-AT" baseline="0" dirty="0" err="1" smtClean="0"/>
              <a:t>match</a:t>
            </a:r>
            <a:r>
              <a:rPr lang="de-AT" baseline="0" dirty="0" smtClean="0"/>
              <a:t> </a:t>
            </a:r>
            <a:r>
              <a:rPr lang="de-AT" baseline="0" dirty="0" err="1" smtClean="0"/>
              <a:t>by</a:t>
            </a:r>
            <a:r>
              <a:rPr lang="de-AT" baseline="0" dirty="0" smtClean="0"/>
              <a:t> </a:t>
            </a:r>
            <a:r>
              <a:rPr lang="de-AT" baseline="0" dirty="0" err="1" smtClean="0"/>
              <a:t>name</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partial </a:t>
            </a:r>
            <a:r>
              <a:rPr lang="de-AT" baseline="0" dirty="0" err="1" smtClean="0"/>
              <a:t>match</a:t>
            </a:r>
            <a:r>
              <a:rPr lang="de-AT" baseline="0" dirty="0" smtClean="0"/>
              <a:t> </a:t>
            </a:r>
            <a:r>
              <a:rPr lang="de-AT" baseline="0" dirty="0" err="1" smtClean="0"/>
              <a:t>by</a:t>
            </a:r>
            <a:r>
              <a:rPr lang="de-AT" baseline="0" dirty="0" smtClean="0"/>
              <a:t> </a:t>
            </a:r>
            <a:r>
              <a:rPr lang="de-AT" baseline="0" dirty="0" err="1" smtClean="0"/>
              <a:t>name</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match</a:t>
            </a:r>
            <a:r>
              <a:rPr lang="de-AT" baseline="0" dirty="0" smtClean="0"/>
              <a:t> </a:t>
            </a:r>
            <a:r>
              <a:rPr lang="de-AT" baseline="0" dirty="0" err="1" smtClean="0"/>
              <a:t>by</a:t>
            </a:r>
            <a:r>
              <a:rPr lang="de-AT" baseline="0" dirty="0" smtClean="0"/>
              <a:t> </a:t>
            </a:r>
            <a:r>
              <a:rPr lang="de-AT" baseline="0" dirty="0" err="1" smtClean="0"/>
              <a:t>position</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call</a:t>
            </a:r>
            <a:r>
              <a:rPr lang="de-AT" baseline="0" dirty="0" smtClean="0"/>
              <a:t> </a:t>
            </a:r>
            <a:r>
              <a:rPr lang="de-AT" baseline="0" dirty="0" err="1" smtClean="0"/>
              <a:t>by</a:t>
            </a:r>
            <a:r>
              <a:rPr lang="de-AT" baseline="0" dirty="0" smtClean="0"/>
              <a:t> </a:t>
            </a:r>
            <a:r>
              <a:rPr lang="de-AT" baseline="0" dirty="0" err="1" smtClean="0"/>
              <a:t>list</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 </a:t>
            </a:r>
            <a:r>
              <a:rPr lang="de-AT" baseline="0" dirty="0" err="1" smtClean="0"/>
              <a:t>what</a:t>
            </a:r>
            <a:r>
              <a:rPr lang="de-AT" baseline="0" dirty="0" smtClean="0"/>
              <a:t> </a:t>
            </a:r>
            <a:r>
              <a:rPr lang="de-AT" baseline="0" dirty="0" err="1" smtClean="0"/>
              <a:t>are</a:t>
            </a:r>
            <a:r>
              <a:rPr lang="de-AT" baseline="0" dirty="0" smtClean="0"/>
              <a:t> </a:t>
            </a:r>
            <a:r>
              <a:rPr lang="de-AT" baseline="0" dirty="0" err="1" smtClean="0"/>
              <a:t>other</a:t>
            </a:r>
            <a:r>
              <a:rPr lang="de-AT" baseline="0" dirty="0" smtClean="0"/>
              <a:t> </a:t>
            </a:r>
            <a:r>
              <a:rPr lang="de-AT" baseline="0" dirty="0" err="1" smtClean="0"/>
              <a:t>side-effects</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library</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plot</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setwd</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write</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options</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seed</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smtClean="0"/>
          </a:p>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17</a:t>
            </a:fld>
            <a:endParaRPr lang="de-DE"/>
          </a:p>
        </p:txBody>
      </p:sp>
    </p:spTree>
    <p:extLst>
      <p:ext uri="{BB962C8B-B14F-4D97-AF65-F5344CB8AC3E}">
        <p14:creationId xmlns:p14="http://schemas.microsoft.com/office/powerpoint/2010/main" val="230471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solidFill>
                  <a:schemeClr val="accent1">
                    <a:lumMod val="75000"/>
                  </a:schemeClr>
                </a:solidFill>
                <a:latin typeface="Cambria Math" panose="02040503050406030204" pitchFamily="18" charset="0"/>
                <a:ea typeface="Cambria Math" panose="02040503050406030204" pitchFamily="18" charset="0"/>
              </a:rPr>
              <a:t>"1"</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18</a:t>
            </a:fld>
            <a:endParaRPr lang="de-DE"/>
          </a:p>
        </p:txBody>
      </p:sp>
    </p:spTree>
    <p:extLst>
      <p:ext uri="{BB962C8B-B14F-4D97-AF65-F5344CB8AC3E}">
        <p14:creationId xmlns:p14="http://schemas.microsoft.com/office/powerpoint/2010/main" val="2956805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gehe nicht auf </a:t>
            </a:r>
          </a:p>
          <a:p>
            <a:r>
              <a:rPr lang="de-AT" dirty="0" err="1" smtClean="0"/>
              <a:t>object.size</a:t>
            </a:r>
            <a:r>
              <a:rPr lang="de-AT" dirty="0" smtClean="0"/>
              <a:t>, </a:t>
            </a:r>
            <a:r>
              <a:rPr lang="de-AT" dirty="0" err="1" smtClean="0"/>
              <a:t>memory.size,memory</a:t>
            </a:r>
            <a:r>
              <a:rPr lang="de-AT" dirty="0" smtClean="0"/>
              <a:t> </a:t>
            </a:r>
            <a:r>
              <a:rPr lang="de-AT" dirty="0" err="1" smtClean="0"/>
              <a:t>profiling</a:t>
            </a:r>
            <a:endParaRPr lang="de-AT" dirty="0" smtClean="0"/>
          </a:p>
          <a:p>
            <a:endParaRPr lang="de-AT" dirty="0" smtClean="0"/>
          </a:p>
          <a:p>
            <a:r>
              <a:rPr lang="de-AT" dirty="0" err="1" smtClean="0"/>
              <a:t>object.size</a:t>
            </a:r>
            <a:r>
              <a:rPr lang="de-AT" dirty="0" smtClean="0"/>
              <a:t>(c("a", "b", "c"))</a:t>
            </a:r>
          </a:p>
          <a:p>
            <a:r>
              <a:rPr lang="de-AT" dirty="0" err="1" smtClean="0"/>
              <a:t>object.size</a:t>
            </a:r>
            <a:r>
              <a:rPr lang="de-AT" dirty="0" smtClean="0"/>
              <a:t>(c("a", "b", "a", "b", "a", "b"))</a:t>
            </a:r>
          </a:p>
          <a:p>
            <a:r>
              <a:rPr lang="de-AT" dirty="0" err="1" smtClean="0"/>
              <a:t>object.size</a:t>
            </a:r>
            <a:r>
              <a:rPr lang="de-AT" dirty="0" smtClean="0"/>
              <a:t>(</a:t>
            </a:r>
            <a:r>
              <a:rPr lang="de-AT" dirty="0" err="1" smtClean="0"/>
              <a:t>factor</a:t>
            </a:r>
            <a:r>
              <a:rPr lang="de-AT" dirty="0" smtClean="0"/>
              <a:t>(c("a", "b", "a", "b", "a", "b")))</a:t>
            </a:r>
          </a:p>
          <a:p>
            <a:endParaRPr lang="de-AT" dirty="0" smtClean="0"/>
          </a:p>
          <a:p>
            <a:r>
              <a:rPr lang="de-AT" dirty="0" err="1" smtClean="0"/>
              <a:t>object.size</a:t>
            </a:r>
            <a:r>
              <a:rPr lang="de-AT" dirty="0" smtClean="0"/>
              <a:t>(</a:t>
            </a:r>
            <a:r>
              <a:rPr lang="de-AT" dirty="0" err="1" smtClean="0"/>
              <a:t>rep</a:t>
            </a:r>
            <a:r>
              <a:rPr lang="de-AT" dirty="0" smtClean="0"/>
              <a:t>(c("a", "b", "a", "b", "a", "b"), 100))</a:t>
            </a:r>
          </a:p>
          <a:p>
            <a:r>
              <a:rPr lang="de-AT" dirty="0" err="1" smtClean="0"/>
              <a:t>object.size</a:t>
            </a:r>
            <a:r>
              <a:rPr lang="de-AT" dirty="0" smtClean="0"/>
              <a:t>(</a:t>
            </a:r>
            <a:r>
              <a:rPr lang="de-AT" dirty="0" err="1" smtClean="0"/>
              <a:t>factor</a:t>
            </a:r>
            <a:r>
              <a:rPr lang="de-AT" dirty="0" smtClean="0"/>
              <a:t>(</a:t>
            </a:r>
            <a:r>
              <a:rPr lang="de-AT" dirty="0" err="1" smtClean="0"/>
              <a:t>rep</a:t>
            </a:r>
            <a:r>
              <a:rPr lang="de-AT" dirty="0" smtClean="0"/>
              <a:t>(c("a", "b", "a", "b", "a", "b"), 100)))</a:t>
            </a:r>
          </a:p>
          <a:p>
            <a:endParaRPr lang="de-AT" dirty="0" smtClean="0"/>
          </a:p>
          <a:p>
            <a:r>
              <a:rPr lang="de-AT" dirty="0" err="1" smtClean="0"/>
              <a:t>gc</a:t>
            </a:r>
            <a:r>
              <a:rPr lang="de-AT" baseline="0" dirty="0" smtClean="0"/>
              <a:t> – wird in der Regel nicht gebraucht</a:t>
            </a:r>
          </a:p>
          <a:p>
            <a:r>
              <a:rPr lang="de-AT" baseline="0" dirty="0" smtClean="0"/>
              <a:t>     - </a:t>
            </a:r>
            <a:r>
              <a:rPr lang="de-AT" baseline="0" dirty="0" err="1" smtClean="0"/>
              <a:t>get</a:t>
            </a:r>
            <a:r>
              <a:rPr lang="de-AT" baseline="0" dirty="0" smtClean="0"/>
              <a:t> an </a:t>
            </a:r>
            <a:r>
              <a:rPr lang="de-AT" baseline="0" dirty="0" err="1" smtClean="0"/>
              <a:t>impression</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memory</a:t>
            </a:r>
            <a:r>
              <a:rPr lang="de-AT" baseline="0" dirty="0" smtClean="0"/>
              <a:t> </a:t>
            </a:r>
            <a:r>
              <a:rPr lang="de-AT" baseline="0" dirty="0" err="1" smtClean="0"/>
              <a:t>used</a:t>
            </a:r>
            <a:r>
              <a:rPr lang="de-AT" baseline="0" dirty="0" smtClean="0"/>
              <a:t>: </a:t>
            </a:r>
            <a:r>
              <a:rPr lang="de-AT" baseline="0" dirty="0" err="1" smtClean="0"/>
              <a:t>gc</a:t>
            </a:r>
            <a:r>
              <a:rPr lang="de-AT" baseline="0" dirty="0" smtClean="0"/>
              <a:t>()[, 2]</a:t>
            </a:r>
          </a:p>
          <a:p>
            <a:endParaRPr lang="de-AT" baseline="0" dirty="0" smtClean="0"/>
          </a:p>
          <a:p>
            <a:r>
              <a:rPr lang="de-AT" baseline="0" dirty="0" err="1" smtClean="0"/>
              <a:t>tracemem</a:t>
            </a:r>
            <a:endParaRPr lang="de-AT" baseline="0" dirty="0" smtClean="0"/>
          </a:p>
          <a:p>
            <a:endParaRPr lang="de-AT" dirty="0" smtClean="0"/>
          </a:p>
          <a:p>
            <a:endParaRPr lang="de-AT" dirty="0" smtClean="0"/>
          </a:p>
          <a:p>
            <a:r>
              <a:rPr lang="de-AT" dirty="0" smtClean="0"/>
              <a:t>Dirk </a:t>
            </a:r>
            <a:r>
              <a:rPr lang="de-AT" dirty="0" err="1" smtClean="0"/>
              <a:t>Eddelbüttel</a:t>
            </a:r>
            <a:r>
              <a:rPr lang="de-AT" dirty="0" smtClean="0"/>
              <a:t> und Romain Francois</a:t>
            </a:r>
          </a:p>
        </p:txBody>
      </p:sp>
      <p:sp>
        <p:nvSpPr>
          <p:cNvPr id="4" name="Foliennummernplatzhalter 3"/>
          <p:cNvSpPr>
            <a:spLocks noGrp="1"/>
          </p:cNvSpPr>
          <p:nvPr>
            <p:ph type="sldNum" sz="quarter" idx="10"/>
          </p:nvPr>
        </p:nvSpPr>
        <p:spPr/>
        <p:txBody>
          <a:bodyPr/>
          <a:lstStyle/>
          <a:p>
            <a:fld id="{55A21A8E-1F06-3147-ADBB-3B92C6634279}" type="slidenum">
              <a:rPr lang="de-DE" smtClean="0"/>
              <a:t>19</a:t>
            </a:fld>
            <a:endParaRPr lang="de-DE"/>
          </a:p>
        </p:txBody>
      </p:sp>
    </p:spTree>
    <p:extLst>
      <p:ext uri="{BB962C8B-B14F-4D97-AF65-F5344CB8AC3E}">
        <p14:creationId xmlns:p14="http://schemas.microsoft.com/office/powerpoint/2010/main" val="1265722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solidFill>
                  <a:schemeClr val="accent1">
                    <a:lumMod val="75000"/>
                  </a:schemeClr>
                </a:solidFill>
                <a:latin typeface="Cambria Math" panose="02040503050406030204" pitchFamily="18" charset="0"/>
                <a:ea typeface="Cambria Math" panose="02040503050406030204" pitchFamily="18" charset="0"/>
              </a:rPr>
              <a:t>"1"</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20</a:t>
            </a:fld>
            <a:endParaRPr lang="de-DE"/>
          </a:p>
        </p:txBody>
      </p:sp>
    </p:spTree>
    <p:extLst>
      <p:ext uri="{BB962C8B-B14F-4D97-AF65-F5344CB8AC3E}">
        <p14:creationId xmlns:p14="http://schemas.microsoft.com/office/powerpoint/2010/main" val="44702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ByteCompile</a:t>
            </a:r>
            <a:r>
              <a:rPr lang="de-AT" dirty="0" smtClean="0"/>
              <a:t>: </a:t>
            </a:r>
            <a:r>
              <a:rPr lang="de-AT" dirty="0" err="1" smtClean="0"/>
              <a:t>true</a:t>
            </a:r>
            <a:r>
              <a:rPr lang="de-AT" dirty="0" smtClean="0"/>
              <a:t> in R-</a:t>
            </a:r>
            <a:r>
              <a:rPr lang="de-AT" dirty="0" err="1" smtClean="0"/>
              <a:t>package</a:t>
            </a:r>
            <a:r>
              <a:rPr lang="de-AT" dirty="0" smtClean="0"/>
              <a:t> </a:t>
            </a:r>
            <a:r>
              <a:rPr lang="de-AT" dirty="0" err="1" smtClean="0"/>
              <a:t>description</a:t>
            </a:r>
            <a:endParaRPr lang="de-AT" dirty="0" smtClean="0"/>
          </a:p>
          <a:p>
            <a:endParaRPr lang="de-AT" dirty="0" smtClean="0"/>
          </a:p>
          <a:p>
            <a:r>
              <a:rPr lang="de-AT" dirty="0" smtClean="0"/>
              <a:t>umgebungsvariable</a:t>
            </a:r>
            <a:r>
              <a:rPr lang="de-AT" baseline="0" dirty="0" smtClean="0"/>
              <a:t> </a:t>
            </a:r>
            <a:r>
              <a:rPr lang="de-AT" dirty="0" smtClean="0"/>
              <a:t>R_DEFAULT_PACKAGES=</a:t>
            </a:r>
            <a:r>
              <a:rPr lang="de-AT" dirty="0" err="1" smtClean="0"/>
              <a:t>char</a:t>
            </a:r>
            <a:r>
              <a:rPr lang="de-AT" dirty="0" smtClean="0"/>
              <a:t>, R_COMPILE_PKGS=integer</a:t>
            </a:r>
          </a:p>
          <a:p>
            <a:endParaRPr lang="de-AT"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21</a:t>
            </a:fld>
            <a:endParaRPr lang="de-DE"/>
          </a:p>
        </p:txBody>
      </p:sp>
    </p:spTree>
    <p:extLst>
      <p:ext uri="{BB962C8B-B14F-4D97-AF65-F5344CB8AC3E}">
        <p14:creationId xmlns:p14="http://schemas.microsoft.com/office/powerpoint/2010/main" val="2263264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ByteCompile</a:t>
            </a:r>
            <a:r>
              <a:rPr lang="de-AT" dirty="0" smtClean="0"/>
              <a:t>: </a:t>
            </a:r>
            <a:r>
              <a:rPr lang="de-AT" dirty="0" err="1" smtClean="0"/>
              <a:t>true</a:t>
            </a:r>
            <a:r>
              <a:rPr lang="de-AT" dirty="0" smtClean="0"/>
              <a:t> in R-</a:t>
            </a:r>
            <a:r>
              <a:rPr lang="de-AT" dirty="0" err="1" smtClean="0"/>
              <a:t>package</a:t>
            </a:r>
            <a:r>
              <a:rPr lang="de-AT" dirty="0" smtClean="0"/>
              <a:t> </a:t>
            </a:r>
            <a:r>
              <a:rPr lang="de-AT" dirty="0" err="1" smtClean="0"/>
              <a:t>description</a:t>
            </a:r>
            <a:endParaRPr lang="de-AT" dirty="0" smtClean="0"/>
          </a:p>
          <a:p>
            <a:endParaRPr lang="de-AT" dirty="0" smtClean="0"/>
          </a:p>
          <a:p>
            <a:r>
              <a:rPr lang="de-AT" dirty="0" smtClean="0"/>
              <a:t>umgebungsvariable</a:t>
            </a:r>
            <a:r>
              <a:rPr lang="de-AT" baseline="0" dirty="0" smtClean="0"/>
              <a:t> </a:t>
            </a:r>
            <a:r>
              <a:rPr lang="de-AT" dirty="0" smtClean="0"/>
              <a:t>R_DEFAULT_PACKAGES=</a:t>
            </a:r>
            <a:r>
              <a:rPr lang="de-AT" dirty="0" err="1" smtClean="0"/>
              <a:t>char</a:t>
            </a:r>
            <a:r>
              <a:rPr lang="de-AT" dirty="0" smtClean="0"/>
              <a:t>, R_COMPILE_PKGS=integer</a:t>
            </a:r>
          </a:p>
          <a:p>
            <a:endParaRPr lang="de-AT"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22</a:t>
            </a:fld>
            <a:endParaRPr lang="de-DE"/>
          </a:p>
        </p:txBody>
      </p:sp>
    </p:spTree>
    <p:extLst>
      <p:ext uri="{BB962C8B-B14F-4D97-AF65-F5344CB8AC3E}">
        <p14:creationId xmlns:p14="http://schemas.microsoft.com/office/powerpoint/2010/main" val="179115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AT" dirty="0" err="1" smtClean="0"/>
              <a:t>Advanced</a:t>
            </a:r>
            <a:r>
              <a:rPr lang="de-AT" dirty="0" smtClean="0"/>
              <a:t> R</a:t>
            </a:r>
          </a:p>
          <a:p>
            <a:pPr marL="0" indent="0">
              <a:buFont typeface="Arial" panose="020B0604020202020204" pitchFamily="34" charset="0"/>
              <a:buNone/>
            </a:pPr>
            <a:r>
              <a:rPr lang="de-AT" dirty="0" smtClean="0"/>
              <a:t>als ich begonnen habe mich auf den Workshop</a:t>
            </a:r>
            <a:r>
              <a:rPr lang="de-AT" baseline="0" dirty="0" smtClean="0"/>
              <a:t> vorzubereiten und eine ungefähre Ahnung über Inhalt und Struktur hatte, habe ich nach ähnlichen Arbeiten gesucht um mir einen Überblick zu verschaffen und da bin ich nach dem ersten Eintrag in Google auf das Buch von </a:t>
            </a:r>
            <a:r>
              <a:rPr lang="de-AT" baseline="0" dirty="0" err="1" smtClean="0"/>
              <a:t>hadley</a:t>
            </a:r>
            <a:r>
              <a:rPr lang="de-AT" baseline="0" dirty="0" smtClean="0"/>
              <a:t> </a:t>
            </a:r>
            <a:r>
              <a:rPr lang="de-AT" baseline="0" dirty="0" err="1" smtClean="0"/>
              <a:t>Wickham</a:t>
            </a:r>
            <a:r>
              <a:rPr lang="de-AT" baseline="0" dirty="0" smtClean="0"/>
              <a:t> von 2016 gestoßen</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das ist ein </a:t>
            </a:r>
            <a:r>
              <a:rPr lang="de-AT" baseline="0" dirty="0" err="1" smtClean="0"/>
              <a:t>hervoragendes</a:t>
            </a:r>
            <a:r>
              <a:rPr lang="de-AT" baseline="0" dirty="0" smtClean="0"/>
              <a:t> Buch und ich hatte keine niedrigen Ansprüche an seine Arbeiten</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ich bestücke vor allem die ersten beiden Teile meines Workshops aus seinem Buch</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einige Dinge daraus waren mir selbst neu; vor allem der Fokus auf das funktionale Programmieren, das ich hier nur kurz anschneide.</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Für R-</a:t>
            </a:r>
            <a:r>
              <a:rPr lang="de-AT" baseline="0" dirty="0" err="1" smtClean="0"/>
              <a:t>Packaging</a:t>
            </a:r>
            <a:r>
              <a:rPr lang="de-AT" baseline="0" dirty="0" smtClean="0"/>
              <a:t> und Report-Generation bediene ich mich zweier anderer Ressourcen, von denen ich annehme, dass Hadley W. sie absichtlich aus seinem Buch außen vor gelassen hat. Dafür werde ich einige Dinge, auf die er größeren Fokus legt nur anreißen</a:t>
            </a:r>
          </a:p>
          <a:p>
            <a:pPr marL="0" indent="0">
              <a:buFont typeface="Arial" panose="020B0604020202020204" pitchFamily="34" charset="0"/>
              <a:buNone/>
            </a:pPr>
            <a:endParaRPr lang="de-AT" dirty="0" smtClean="0"/>
          </a:p>
          <a:p>
            <a:pPr marL="171450" indent="-171450">
              <a:buFont typeface="Arial" panose="020B0604020202020204" pitchFamily="34" charset="0"/>
              <a:buChar char="•"/>
            </a:pPr>
            <a:r>
              <a:rPr lang="de-AT" dirty="0" err="1" smtClean="0"/>
              <a:t>yihui</a:t>
            </a:r>
            <a:r>
              <a:rPr lang="de-AT" dirty="0" smtClean="0"/>
              <a:t> xi:</a:t>
            </a:r>
          </a:p>
          <a:p>
            <a:pPr marL="0" indent="0">
              <a:buFont typeface="Arial" panose="020B0604020202020204" pitchFamily="34" charset="0"/>
              <a:buNone/>
            </a:pPr>
            <a:r>
              <a:rPr lang="de-AT" dirty="0" err="1" smtClean="0"/>
              <a:t>software</a:t>
            </a:r>
            <a:r>
              <a:rPr lang="de-AT" dirty="0" smtClean="0"/>
              <a:t> </a:t>
            </a:r>
            <a:r>
              <a:rPr lang="de-AT" dirty="0" err="1" smtClean="0"/>
              <a:t>engineer</a:t>
            </a:r>
            <a:r>
              <a:rPr lang="de-AT" dirty="0" smtClean="0"/>
              <a:t> at </a:t>
            </a:r>
            <a:r>
              <a:rPr lang="de-AT" dirty="0" err="1" smtClean="0">
                <a:hlinkClick r:id="rId3"/>
              </a:rPr>
              <a:t>Rstudio</a:t>
            </a:r>
            <a:endParaRPr lang="de-AT" dirty="0" smtClean="0"/>
          </a:p>
          <a:p>
            <a:pPr marL="0" indent="0">
              <a:buFont typeface="Arial" panose="020B0604020202020204" pitchFamily="34" charset="0"/>
              <a:buNone/>
            </a:pPr>
            <a:r>
              <a:rPr lang="en-US" dirty="0" smtClean="0"/>
              <a:t>maintain the </a:t>
            </a:r>
            <a:r>
              <a:rPr lang="en-US" dirty="0" err="1" smtClean="0"/>
              <a:t>Sweave</a:t>
            </a:r>
            <a:r>
              <a:rPr lang="en-US" dirty="0" smtClean="0"/>
              <a:t> and </a:t>
            </a:r>
            <a:r>
              <a:rPr lang="en-US" dirty="0" err="1" smtClean="0"/>
              <a:t>knitr</a:t>
            </a:r>
            <a:r>
              <a:rPr lang="en-US" dirty="0" smtClean="0"/>
              <a:t> modules in </a:t>
            </a:r>
            <a:r>
              <a:rPr lang="en-US" dirty="0" err="1" smtClean="0"/>
              <a:t>LyX</a:t>
            </a:r>
            <a:r>
              <a:rPr lang="en-US" dirty="0" smtClean="0"/>
              <a:t> with Jean-Marc </a:t>
            </a:r>
            <a:r>
              <a:rPr lang="en-US" dirty="0" err="1" smtClean="0"/>
              <a:t>Lasgouttes</a:t>
            </a:r>
            <a:endParaRPr lang="en-US" dirty="0" smtClean="0"/>
          </a:p>
          <a:p>
            <a:pPr marL="0" indent="0">
              <a:buFont typeface="Arial" panose="020B0604020202020204" pitchFamily="34" charset="0"/>
              <a:buNone/>
            </a:pPr>
            <a:endParaRPr lang="en-US"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5</a:t>
            </a:fld>
            <a:endParaRPr lang="de-DE"/>
          </a:p>
        </p:txBody>
      </p:sp>
    </p:spTree>
    <p:extLst>
      <p:ext uri="{BB962C8B-B14F-4D97-AF65-F5344CB8AC3E}">
        <p14:creationId xmlns:p14="http://schemas.microsoft.com/office/powerpoint/2010/main" val="237359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smtClean="0">
                <a:solidFill>
                  <a:schemeClr val="tx1"/>
                </a:solidFill>
                <a:effectLst/>
                <a:latin typeface="+mn-lt"/>
                <a:ea typeface="+mn-ea"/>
                <a:cs typeface="+mn-cs"/>
              </a:rPr>
              <a:t>Patrick Burns R-Inferno – 9 </a:t>
            </a:r>
            <a:r>
              <a:rPr lang="de-AT" sz="1200" kern="1200" dirty="0" err="1" smtClean="0">
                <a:solidFill>
                  <a:schemeClr val="tx1"/>
                </a:solidFill>
                <a:effectLst/>
                <a:latin typeface="+mn-lt"/>
                <a:ea typeface="+mn-ea"/>
                <a:cs typeface="+mn-cs"/>
              </a:rPr>
              <a:t>circles</a:t>
            </a:r>
            <a:r>
              <a:rPr lang="de-AT" sz="1200" kern="1200" dirty="0" smtClean="0">
                <a:solidFill>
                  <a:schemeClr val="tx1"/>
                </a:solidFill>
                <a:effectLst/>
                <a:latin typeface="+mn-lt"/>
                <a:ea typeface="+mn-ea"/>
                <a:cs typeface="+mn-cs"/>
              </a:rPr>
              <a:t> </a:t>
            </a:r>
            <a:r>
              <a:rPr lang="de-AT" sz="1200" kern="1200" dirty="0" err="1" smtClean="0">
                <a:solidFill>
                  <a:schemeClr val="tx1"/>
                </a:solidFill>
                <a:effectLst/>
                <a:latin typeface="+mn-lt"/>
                <a:ea typeface="+mn-ea"/>
                <a:cs typeface="+mn-cs"/>
              </a:rPr>
              <a:t>of</a:t>
            </a:r>
            <a:r>
              <a:rPr lang="de-AT" sz="1200" kern="1200" dirty="0" smtClean="0">
                <a:solidFill>
                  <a:schemeClr val="tx1"/>
                </a:solidFill>
                <a:effectLst/>
                <a:latin typeface="+mn-lt"/>
                <a:ea typeface="+mn-ea"/>
                <a:cs typeface="+mn-cs"/>
              </a:rPr>
              <a:t> R-Hell</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and</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how</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to</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get</a:t>
            </a:r>
            <a:r>
              <a:rPr lang="de-AT" sz="1200" kern="1200" baseline="0" dirty="0" smtClean="0">
                <a:solidFill>
                  <a:schemeClr val="tx1"/>
                </a:solidFill>
                <a:effectLst/>
                <a:latin typeface="+mn-lt"/>
                <a:ea typeface="+mn-ea"/>
                <a:cs typeface="+mn-cs"/>
              </a:rPr>
              <a:t> out</a:t>
            </a:r>
            <a:endParaRPr lang="de-AT" sz="1200" kern="1200" dirty="0" smtClean="0">
              <a:solidFill>
                <a:schemeClr val="tx1"/>
              </a:solidFill>
              <a:effectLst/>
              <a:latin typeface="+mn-lt"/>
              <a:ea typeface="+mn-ea"/>
              <a:cs typeface="+mn-cs"/>
            </a:endParaRPr>
          </a:p>
          <a:p>
            <a:r>
              <a:rPr lang="de-AT" b="1" i="1" dirty="0" err="1" smtClean="0"/>
              <a:t>efficient</a:t>
            </a:r>
            <a:r>
              <a:rPr lang="de-AT" b="1" i="1" baseline="0" dirty="0" smtClean="0"/>
              <a:t> R </a:t>
            </a:r>
            <a:r>
              <a:rPr lang="de-AT" b="1" i="1" baseline="0" dirty="0" err="1" smtClean="0"/>
              <a:t>by</a:t>
            </a:r>
            <a:r>
              <a:rPr lang="de-AT" b="1" i="1" baseline="0" dirty="0" smtClean="0"/>
              <a:t> </a:t>
            </a:r>
            <a:r>
              <a:rPr lang="de-AT" b="1" i="1" dirty="0" smtClean="0"/>
              <a:t>Colin Gillespie</a:t>
            </a:r>
            <a:r>
              <a:rPr lang="de-AT" b="1" i="0" baseline="0" dirty="0" smtClean="0"/>
              <a:t> &amp; </a:t>
            </a:r>
            <a:r>
              <a:rPr lang="de-AT" b="1" i="1" dirty="0" smtClean="0"/>
              <a:t>Robin Lovelace</a:t>
            </a:r>
            <a:endParaRPr lang="de-AT" b="1" dirty="0" smtClean="0"/>
          </a:p>
          <a:p>
            <a:r>
              <a:rPr lang="de-AT" sz="1200" i="0" kern="1200" dirty="0" smtClean="0">
                <a:solidFill>
                  <a:schemeClr val="tx1"/>
                </a:solidFill>
                <a:latin typeface="+mn-lt"/>
                <a:ea typeface="+mn-ea"/>
                <a:cs typeface="+mn-cs"/>
                <a:hlinkClick r:id="rId3"/>
              </a:rPr>
              <a:t>Hana </a:t>
            </a:r>
            <a:r>
              <a:rPr lang="de-AT" sz="1200" i="0" kern="1200" dirty="0" err="1" smtClean="0">
                <a:solidFill>
                  <a:schemeClr val="tx1"/>
                </a:solidFill>
                <a:latin typeface="+mn-lt"/>
                <a:ea typeface="+mn-ea"/>
                <a:cs typeface="+mn-cs"/>
                <a:hlinkClick r:id="rId3"/>
              </a:rPr>
              <a:t>Ševčíková</a:t>
            </a:r>
            <a:r>
              <a:rPr lang="de-AT" sz="1200" i="0" kern="1200" dirty="0" smtClean="0">
                <a:solidFill>
                  <a:schemeClr val="tx1"/>
                </a:solidFill>
                <a:latin typeface="+mn-lt"/>
                <a:ea typeface="+mn-ea"/>
                <a:cs typeface="+mn-cs"/>
              </a:rPr>
              <a:t>: </a:t>
            </a:r>
            <a:r>
              <a:rPr lang="de-AT" i="0" dirty="0" smtClean="0"/>
              <a:t>Die Workshops der</a:t>
            </a:r>
            <a:r>
              <a:rPr lang="de-AT" i="0" baseline="0" dirty="0" smtClean="0"/>
              <a:t> useR!2017 sind unter dem Link erreichbar (die vollständige Adresse ist dem Link hinterlegt). </a:t>
            </a:r>
          </a:p>
        </p:txBody>
      </p:sp>
      <p:sp>
        <p:nvSpPr>
          <p:cNvPr id="4" name="Foliennummernplatzhalter 3"/>
          <p:cNvSpPr>
            <a:spLocks noGrp="1"/>
          </p:cNvSpPr>
          <p:nvPr>
            <p:ph type="sldNum" sz="quarter" idx="10"/>
          </p:nvPr>
        </p:nvSpPr>
        <p:spPr/>
        <p:txBody>
          <a:bodyPr/>
          <a:lstStyle/>
          <a:p>
            <a:fld id="{55A21A8E-1F06-3147-ADBB-3B92C6634279}" type="slidenum">
              <a:rPr lang="de-DE" smtClean="0"/>
              <a:t>6</a:t>
            </a:fld>
            <a:endParaRPr lang="de-DE"/>
          </a:p>
        </p:txBody>
      </p:sp>
    </p:spTree>
    <p:extLst>
      <p:ext uri="{BB962C8B-B14F-4D97-AF65-F5344CB8AC3E}">
        <p14:creationId xmlns:p14="http://schemas.microsoft.com/office/powerpoint/2010/main" val="105321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Denn was wären wir ohne die Grundlagen</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7</a:t>
            </a:fld>
            <a:endParaRPr lang="de-DE"/>
          </a:p>
        </p:txBody>
      </p:sp>
    </p:spTree>
    <p:extLst>
      <p:ext uri="{BB962C8B-B14F-4D97-AF65-F5344CB8AC3E}">
        <p14:creationId xmlns:p14="http://schemas.microsoft.com/office/powerpoint/2010/main" val="182636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Aufzeigen</a:t>
            </a:r>
          </a:p>
          <a:p>
            <a:r>
              <a:rPr lang="de-AT" dirty="0" smtClean="0"/>
              <a:t>Aufschreiben</a:t>
            </a:r>
            <a:r>
              <a:rPr lang="de-AT" baseline="0" dirty="0" smtClean="0"/>
              <a:t> lassen</a:t>
            </a:r>
          </a:p>
          <a:p>
            <a:endParaRPr lang="de-AT" baseline="0" dirty="0" smtClean="0"/>
          </a:p>
          <a:p>
            <a:r>
              <a:rPr lang="de-AT" baseline="0" dirty="0" smtClean="0"/>
              <a:t>Was ist mit </a:t>
            </a:r>
            <a:r>
              <a:rPr lang="de-AT" baseline="0" dirty="0" err="1" smtClean="0"/>
              <a:t>date</a:t>
            </a:r>
            <a:r>
              <a:rPr lang="de-AT" baseline="0" dirty="0" smtClean="0"/>
              <a:t>/Uhrzeit?</a:t>
            </a:r>
          </a:p>
          <a:p>
            <a:r>
              <a:rPr lang="de-AT" baseline="0" dirty="0" smtClean="0"/>
              <a:t>Date-/Uhrzeit-Formate sind </a:t>
            </a:r>
            <a:r>
              <a:rPr lang="de-AT" baseline="0" dirty="0" err="1" smtClean="0"/>
              <a:t>Recodierung</a:t>
            </a:r>
            <a:r>
              <a:rPr lang="de-AT" baseline="0" dirty="0" smtClean="0"/>
              <a:t> von integer und double</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8</a:t>
            </a:fld>
            <a:endParaRPr lang="de-DE"/>
          </a:p>
        </p:txBody>
      </p:sp>
    </p:spTree>
    <p:extLst>
      <p:ext uri="{BB962C8B-B14F-4D97-AF65-F5344CB8AC3E}">
        <p14:creationId xmlns:p14="http://schemas.microsoft.com/office/powerpoint/2010/main" val="180880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use</a:t>
            </a:r>
            <a:r>
              <a:rPr lang="de-AT" dirty="0" smtClean="0"/>
              <a:t> </a:t>
            </a:r>
            <a:r>
              <a:rPr lang="de-AT" dirty="0" err="1" smtClean="0"/>
              <a:t>names</a:t>
            </a:r>
            <a:r>
              <a:rPr lang="de-AT" dirty="0" smtClean="0"/>
              <a:t>(), </a:t>
            </a:r>
            <a:r>
              <a:rPr lang="de-AT" dirty="0" err="1" smtClean="0"/>
              <a:t>dim</a:t>
            </a:r>
            <a:r>
              <a:rPr lang="de-AT" dirty="0" smtClean="0"/>
              <a:t>(),</a:t>
            </a:r>
            <a:r>
              <a:rPr lang="de-AT" baseline="0" dirty="0" smtClean="0"/>
              <a:t> </a:t>
            </a:r>
            <a:r>
              <a:rPr lang="de-AT" baseline="0" dirty="0" err="1" smtClean="0"/>
              <a:t>class</a:t>
            </a:r>
            <a:r>
              <a:rPr lang="de-AT" baseline="0" dirty="0" smtClean="0"/>
              <a:t>(); not </a:t>
            </a:r>
            <a:r>
              <a:rPr lang="de-AT" baseline="0" dirty="0" err="1" smtClean="0"/>
              <a:t>attr</a:t>
            </a:r>
            <a:r>
              <a:rPr lang="de-AT" baseline="0" dirty="0" smtClean="0"/>
              <a:t>(, „</a:t>
            </a:r>
            <a:r>
              <a:rPr lang="de-AT" baseline="0" dirty="0" err="1" smtClean="0"/>
              <a:t>names</a:t>
            </a:r>
            <a:r>
              <a:rPr lang="de-AT" baseline="0" dirty="0" smtClean="0"/>
              <a:t>“), …</a:t>
            </a:r>
          </a:p>
        </p:txBody>
      </p:sp>
      <p:sp>
        <p:nvSpPr>
          <p:cNvPr id="4" name="Foliennummernplatzhalter 3"/>
          <p:cNvSpPr>
            <a:spLocks noGrp="1"/>
          </p:cNvSpPr>
          <p:nvPr>
            <p:ph type="sldNum" sz="quarter" idx="10"/>
          </p:nvPr>
        </p:nvSpPr>
        <p:spPr/>
        <p:txBody>
          <a:bodyPr/>
          <a:lstStyle/>
          <a:p>
            <a:fld id="{55A21A8E-1F06-3147-ADBB-3B92C6634279}" type="slidenum">
              <a:rPr lang="de-DE" smtClean="0"/>
              <a:t>9</a:t>
            </a:fld>
            <a:endParaRPr lang="de-DE"/>
          </a:p>
        </p:txBody>
      </p:sp>
    </p:spTree>
    <p:extLst>
      <p:ext uri="{BB962C8B-B14F-4D97-AF65-F5344CB8AC3E}">
        <p14:creationId xmlns:p14="http://schemas.microsoft.com/office/powerpoint/2010/main" val="68321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10</a:t>
            </a:fld>
            <a:endParaRPr lang="de-DE"/>
          </a:p>
        </p:txBody>
      </p:sp>
    </p:spTree>
    <p:extLst>
      <p:ext uri="{BB962C8B-B14F-4D97-AF65-F5344CB8AC3E}">
        <p14:creationId xmlns:p14="http://schemas.microsoft.com/office/powerpoint/2010/main" val="107866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a:p>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11</a:t>
            </a:fld>
            <a:endParaRPr lang="de-DE"/>
          </a:p>
        </p:txBody>
      </p:sp>
    </p:spTree>
    <p:extLst>
      <p:ext uri="{BB962C8B-B14F-4D97-AF65-F5344CB8AC3E}">
        <p14:creationId xmlns:p14="http://schemas.microsoft.com/office/powerpoint/2010/main" val="69965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smtClean="0">
                <a:solidFill>
                  <a:schemeClr val="tx1"/>
                </a:solidFill>
                <a:effectLst/>
                <a:latin typeface="+mn-lt"/>
                <a:ea typeface="+mn-ea"/>
                <a:cs typeface="+mn-cs"/>
              </a:rPr>
              <a:t>f1 &lt;- </a:t>
            </a:r>
            <a:r>
              <a:rPr lang="de-AT" sz="1200" kern="1200" dirty="0" err="1" smtClean="0">
                <a:solidFill>
                  <a:schemeClr val="tx1"/>
                </a:solidFill>
                <a:effectLst/>
                <a:latin typeface="+mn-lt"/>
                <a:ea typeface="+mn-ea"/>
                <a:cs typeface="+mn-cs"/>
              </a:rPr>
              <a:t>factor</a:t>
            </a:r>
            <a:r>
              <a:rPr lang="de-AT" sz="1200" kern="1200" dirty="0" smtClean="0">
                <a:solidFill>
                  <a:schemeClr val="tx1"/>
                </a:solidFill>
                <a:effectLst/>
                <a:latin typeface="+mn-lt"/>
                <a:ea typeface="+mn-ea"/>
                <a:cs typeface="+mn-cs"/>
              </a:rPr>
              <a:t>(</a:t>
            </a:r>
            <a:r>
              <a:rPr lang="de-AT" sz="1200" kern="1200" dirty="0" err="1" smtClean="0">
                <a:solidFill>
                  <a:schemeClr val="tx1"/>
                </a:solidFill>
                <a:effectLst/>
                <a:latin typeface="+mn-lt"/>
                <a:ea typeface="+mn-ea"/>
                <a:cs typeface="+mn-cs"/>
              </a:rPr>
              <a:t>letters</a:t>
            </a:r>
            <a:r>
              <a:rPr lang="de-AT" sz="1200" kern="1200" dirty="0" smtClean="0">
                <a:solidFill>
                  <a:schemeClr val="tx1"/>
                </a:solidFill>
                <a:effectLst/>
                <a:latin typeface="+mn-lt"/>
                <a:ea typeface="+mn-ea"/>
                <a:cs typeface="+mn-cs"/>
              </a:rPr>
              <a:t>)</a:t>
            </a:r>
          </a:p>
          <a:p>
            <a:r>
              <a:rPr lang="de-AT" sz="1200" kern="1200" dirty="0" err="1" smtClean="0">
                <a:solidFill>
                  <a:schemeClr val="tx1"/>
                </a:solidFill>
                <a:effectLst/>
                <a:latin typeface="+mn-lt"/>
                <a:ea typeface="+mn-ea"/>
                <a:cs typeface="+mn-cs"/>
              </a:rPr>
              <a:t>levels</a:t>
            </a:r>
            <a:r>
              <a:rPr lang="de-AT" sz="1200" kern="1200" dirty="0" smtClean="0">
                <a:solidFill>
                  <a:schemeClr val="tx1"/>
                </a:solidFill>
                <a:effectLst/>
                <a:latin typeface="+mn-lt"/>
                <a:ea typeface="+mn-ea"/>
                <a:cs typeface="+mn-cs"/>
              </a:rPr>
              <a:t>(f1) &lt;- </a:t>
            </a:r>
            <a:r>
              <a:rPr lang="de-AT" sz="1200" kern="1200" dirty="0" err="1" smtClean="0">
                <a:solidFill>
                  <a:schemeClr val="tx1"/>
                </a:solidFill>
                <a:effectLst/>
                <a:latin typeface="+mn-lt"/>
                <a:ea typeface="+mn-ea"/>
                <a:cs typeface="+mn-cs"/>
              </a:rPr>
              <a:t>rev</a:t>
            </a:r>
            <a:r>
              <a:rPr lang="de-AT" sz="1200" kern="1200" dirty="0" smtClean="0">
                <a:solidFill>
                  <a:schemeClr val="tx1"/>
                </a:solidFill>
                <a:effectLst/>
                <a:latin typeface="+mn-lt"/>
                <a:ea typeface="+mn-ea"/>
                <a:cs typeface="+mn-cs"/>
              </a:rPr>
              <a:t>(</a:t>
            </a:r>
            <a:r>
              <a:rPr lang="de-AT" sz="1200" kern="1200" dirty="0" err="1" smtClean="0">
                <a:solidFill>
                  <a:schemeClr val="tx1"/>
                </a:solidFill>
                <a:effectLst/>
                <a:latin typeface="+mn-lt"/>
                <a:ea typeface="+mn-ea"/>
                <a:cs typeface="+mn-cs"/>
              </a:rPr>
              <a:t>levels</a:t>
            </a:r>
            <a:r>
              <a:rPr lang="de-AT" sz="1200" kern="1200" dirty="0" smtClean="0">
                <a:solidFill>
                  <a:schemeClr val="tx1"/>
                </a:solidFill>
                <a:effectLst/>
                <a:latin typeface="+mn-lt"/>
                <a:ea typeface="+mn-ea"/>
                <a:cs typeface="+mn-cs"/>
              </a:rPr>
              <a:t>(f1))</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12</a:t>
            </a:fld>
            <a:endParaRPr lang="de-DE"/>
          </a:p>
        </p:txBody>
      </p:sp>
    </p:spTree>
    <p:extLst>
      <p:ext uri="{BB962C8B-B14F-4D97-AF65-F5344CB8AC3E}">
        <p14:creationId xmlns:p14="http://schemas.microsoft.com/office/powerpoint/2010/main" val="539327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FIE-Titelfolie">
    <p:spTree>
      <p:nvGrpSpPr>
        <p:cNvPr id="1" name=""/>
        <p:cNvGrpSpPr/>
        <p:nvPr/>
      </p:nvGrpSpPr>
      <p:grpSpPr>
        <a:xfrm>
          <a:off x="0" y="0"/>
          <a:ext cx="0" cy="0"/>
          <a:chOff x="0" y="0"/>
          <a:chExt cx="0" cy="0"/>
        </a:xfrm>
      </p:grpSpPr>
      <p:grpSp>
        <p:nvGrpSpPr>
          <p:cNvPr id="11" name="Gruppierung 10"/>
          <p:cNvGrpSpPr/>
          <p:nvPr userDrawn="1"/>
        </p:nvGrpSpPr>
        <p:grpSpPr>
          <a:xfrm>
            <a:off x="1" y="0"/>
            <a:ext cx="9144000" cy="6853427"/>
            <a:chOff x="1" y="0"/>
            <a:chExt cx="9144000" cy="5140070"/>
          </a:xfrm>
        </p:grpSpPr>
        <p:sp>
          <p:nvSpPr>
            <p:cNvPr id="13" name="bk object 16"/>
            <p:cNvSpPr/>
            <p:nvPr userDrawn="1"/>
          </p:nvSpPr>
          <p:spPr>
            <a:xfrm>
              <a:off x="1" y="0"/>
              <a:ext cx="9143999" cy="5140070"/>
            </a:xfrm>
            <a:custGeom>
              <a:avLst/>
              <a:gdLst/>
              <a:ahLst/>
              <a:cxnLst/>
              <a:rect l="l" t="t" r="r" b="b"/>
              <a:pathLst>
                <a:path w="12168505" h="6840220">
                  <a:moveTo>
                    <a:pt x="0" y="6840004"/>
                  </a:moveTo>
                  <a:lnTo>
                    <a:pt x="12167997" y="6840004"/>
                  </a:lnTo>
                  <a:lnTo>
                    <a:pt x="12167997" y="0"/>
                  </a:lnTo>
                  <a:lnTo>
                    <a:pt x="0" y="0"/>
                  </a:lnTo>
                  <a:lnTo>
                    <a:pt x="0" y="6840004"/>
                  </a:lnTo>
                  <a:close/>
                </a:path>
              </a:pathLst>
            </a:custGeom>
            <a:solidFill>
              <a:srgbClr val="D8DDDD"/>
            </a:solidFill>
          </p:spPr>
          <p:txBody>
            <a:bodyPr wrap="square" lIns="0" tIns="0" rIns="0" bIns="0" rtlCol="0"/>
            <a:lstStyle/>
            <a:p>
              <a:endParaRPr sz="2400"/>
            </a:p>
          </p:txBody>
        </p:sp>
        <p:sp>
          <p:nvSpPr>
            <p:cNvPr id="15" name="object 2"/>
            <p:cNvSpPr/>
            <p:nvPr userDrawn="1"/>
          </p:nvSpPr>
          <p:spPr>
            <a:xfrm>
              <a:off x="1" y="0"/>
              <a:ext cx="9144000" cy="4598960"/>
            </a:xfrm>
            <a:custGeom>
              <a:avLst/>
              <a:gdLst/>
              <a:ahLst/>
              <a:cxnLst/>
              <a:rect l="l" t="t" r="r" b="b"/>
              <a:pathLst>
                <a:path w="12168505" h="6120130">
                  <a:moveTo>
                    <a:pt x="12167996" y="0"/>
                  </a:moveTo>
                  <a:lnTo>
                    <a:pt x="0" y="0"/>
                  </a:lnTo>
                  <a:lnTo>
                    <a:pt x="0" y="5887732"/>
                  </a:lnTo>
                  <a:lnTo>
                    <a:pt x="47731" y="5891768"/>
                  </a:lnTo>
                  <a:lnTo>
                    <a:pt x="95650" y="5895773"/>
                  </a:lnTo>
                  <a:lnTo>
                    <a:pt x="433154" y="5922715"/>
                  </a:lnTo>
                  <a:lnTo>
                    <a:pt x="1527115" y="5995682"/>
                  </a:lnTo>
                  <a:lnTo>
                    <a:pt x="2777365" y="6054963"/>
                  </a:lnTo>
                  <a:lnTo>
                    <a:pt x="4423247" y="6101246"/>
                  </a:lnTo>
                  <a:lnTo>
                    <a:pt x="6434924" y="6119990"/>
                  </a:lnTo>
                  <a:lnTo>
                    <a:pt x="7800623" y="6105834"/>
                  </a:lnTo>
                  <a:lnTo>
                    <a:pt x="9307600" y="6060532"/>
                  </a:lnTo>
                  <a:lnTo>
                    <a:pt x="10760150" y="5988822"/>
                  </a:lnTo>
                  <a:lnTo>
                    <a:pt x="11784395" y="5919183"/>
                  </a:lnTo>
                  <a:lnTo>
                    <a:pt x="12073855" y="5895764"/>
                  </a:lnTo>
                  <a:lnTo>
                    <a:pt x="12121021" y="5891766"/>
                  </a:lnTo>
                  <a:lnTo>
                    <a:pt x="12167996" y="5887732"/>
                  </a:lnTo>
                  <a:lnTo>
                    <a:pt x="12167996" y="0"/>
                  </a:lnTo>
                  <a:close/>
                </a:path>
              </a:pathLst>
            </a:custGeom>
            <a:solidFill>
              <a:srgbClr val="F2F2F1"/>
            </a:solidFill>
          </p:spPr>
          <p:txBody>
            <a:bodyPr wrap="square" lIns="0" tIns="0" rIns="0" bIns="0" rtlCol="0"/>
            <a:lstStyle/>
            <a:p>
              <a:endParaRPr sz="2400"/>
            </a:p>
          </p:txBody>
        </p:sp>
      </p:grpSp>
      <p:sp>
        <p:nvSpPr>
          <p:cNvPr id="21"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3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 45 Light" pitchFamily="34" charset="0"/>
                <a:cs typeface="Helvetica 45 Light"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0"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14" name="Bild 5">
            <a:extLst>
              <a:ext uri="{FF2B5EF4-FFF2-40B4-BE49-F238E27FC236}">
                <a16:creationId xmlns:a16="http://schemas.microsoft.com/office/drawing/2014/main" id="{093289F0-9E4E-B74A-B692-75A74CD64E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4859"/>
          <a:stretch/>
        </p:blipFill>
        <p:spPr>
          <a:xfrm>
            <a:off x="5361853" y="1713472"/>
            <a:ext cx="3782147" cy="2838423"/>
          </a:xfrm>
          <a:prstGeom prst="rect">
            <a:avLst/>
          </a:prstGeom>
        </p:spPr>
      </p:pic>
      <p:pic>
        <p:nvPicPr>
          <p:cNvPr id="16" name="Bild 11">
            <a:extLst>
              <a:ext uri="{FF2B5EF4-FFF2-40B4-BE49-F238E27FC236}">
                <a16:creationId xmlns:a16="http://schemas.microsoft.com/office/drawing/2014/main" id="{0AEB78D9-3E9A-174F-9FB0-6EE49D87B4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769" y="279641"/>
            <a:ext cx="1289551" cy="521199"/>
          </a:xfrm>
          <a:prstGeom prst="rect">
            <a:avLst/>
          </a:prstGeom>
        </p:spPr>
      </p:pic>
      <p:pic>
        <p:nvPicPr>
          <p:cNvPr id="12" name="Grafik 11">
            <a:extLst>
              <a:ext uri="{FF2B5EF4-FFF2-40B4-BE49-F238E27FC236}">
                <a16:creationId xmlns:a16="http://schemas.microsoft.com/office/drawing/2014/main" id="{220FD5BB-178A-474E-9E35-41A73D21DF3E}"/>
              </a:ext>
            </a:extLst>
          </p:cNvPr>
          <p:cNvPicPr>
            <a:picLocks noChangeAspect="1"/>
          </p:cNvPicPr>
          <p:nvPr userDrawn="1"/>
        </p:nvPicPr>
        <p:blipFill>
          <a:blip r:embed="rId4"/>
          <a:stretch>
            <a:fillRect/>
          </a:stretch>
        </p:blipFill>
        <p:spPr>
          <a:xfrm>
            <a:off x="5605434" y="6458173"/>
            <a:ext cx="3240981" cy="252938"/>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GF_leere 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41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FIE_Titelfolie">
    <p:bg>
      <p:bgPr>
        <a:solidFill>
          <a:schemeClr val="bg1"/>
        </a:solid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0AC3964-6FC0-DD4E-BAE4-FA22BBF1E3EE}"/>
              </a:ext>
            </a:extLst>
          </p:cNvPr>
          <p:cNvPicPr>
            <a:picLocks noChangeAspect="1"/>
          </p:cNvPicPr>
          <p:nvPr userDrawn="1"/>
        </p:nvPicPr>
        <p:blipFill>
          <a:blip r:embed="rId2"/>
          <a:stretch>
            <a:fillRect/>
          </a:stretch>
        </p:blipFill>
        <p:spPr>
          <a:xfrm>
            <a:off x="0" y="0"/>
            <a:ext cx="9144000" cy="6172200"/>
          </a:xfrm>
          <a:prstGeom prst="rect">
            <a:avLst/>
          </a:prstGeom>
        </p:spPr>
      </p:pic>
      <p:pic>
        <p:nvPicPr>
          <p:cNvPr id="10" name="Bild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21"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3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NeueLT Std Lt"/>
                <a:cs typeface="HelveticaNeueLT Std 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pic>
        <p:nvPicPr>
          <p:cNvPr id="15" name="Bild 6">
            <a:extLst>
              <a:ext uri="{FF2B5EF4-FFF2-40B4-BE49-F238E27FC236}">
                <a16:creationId xmlns:a16="http://schemas.microsoft.com/office/drawing/2014/main" id="{2386E86C-3407-CC40-9583-94048EA153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ext uri="{BB962C8B-B14F-4D97-AF65-F5344CB8AC3E}">
        <p14:creationId xmlns:p14="http://schemas.microsoft.com/office/powerpoint/2010/main" val="35210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FIE_Titelfolie 2">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96D34B6-8C57-CB4C-B6F3-FBC158051D64}"/>
              </a:ext>
            </a:extLst>
          </p:cNvPr>
          <p:cNvPicPr>
            <a:picLocks noChangeAspect="1"/>
          </p:cNvPicPr>
          <p:nvPr userDrawn="1"/>
        </p:nvPicPr>
        <p:blipFill>
          <a:blip r:embed="rId2"/>
          <a:stretch>
            <a:fillRect/>
          </a:stretch>
        </p:blipFill>
        <p:spPr>
          <a:xfrm>
            <a:off x="0" y="0"/>
            <a:ext cx="9144000" cy="6172200"/>
          </a:xfrm>
          <a:prstGeom prst="rect">
            <a:avLst/>
          </a:prstGeom>
        </p:spPr>
      </p:pic>
      <p:pic>
        <p:nvPicPr>
          <p:cNvPr id="10" name="Bild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21"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3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NeueLT Std Lt"/>
                <a:cs typeface="HelveticaNeueLT Std 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pic>
        <p:nvPicPr>
          <p:cNvPr id="15" name="Bild 6">
            <a:extLst>
              <a:ext uri="{FF2B5EF4-FFF2-40B4-BE49-F238E27FC236}">
                <a16:creationId xmlns:a16="http://schemas.microsoft.com/office/drawing/2014/main" id="{2386E86C-3407-CC40-9583-94048EA153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ext uri="{BB962C8B-B14F-4D97-AF65-F5344CB8AC3E}">
        <p14:creationId xmlns:p14="http://schemas.microsoft.com/office/powerpoint/2010/main" val="309200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FIE_Zwischentitelfolie">
    <p:spTree>
      <p:nvGrpSpPr>
        <p:cNvPr id="1" name=""/>
        <p:cNvGrpSpPr/>
        <p:nvPr/>
      </p:nvGrpSpPr>
      <p:grpSpPr>
        <a:xfrm>
          <a:off x="0" y="0"/>
          <a:ext cx="0" cy="0"/>
          <a:chOff x="0" y="0"/>
          <a:chExt cx="0" cy="0"/>
        </a:xfrm>
      </p:grpSpPr>
      <p:pic>
        <p:nvPicPr>
          <p:cNvPr id="16" name="Bild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9"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1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NeueLT Std Lt"/>
                <a:cs typeface="HelveticaNeueLT Std 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pic>
        <p:nvPicPr>
          <p:cNvPr id="11" name="Bild 6">
            <a:extLst>
              <a:ext uri="{FF2B5EF4-FFF2-40B4-BE49-F238E27FC236}">
                <a16:creationId xmlns:a16="http://schemas.microsoft.com/office/drawing/2014/main" id="{0B854492-53D2-304F-90A7-3678D1140D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pic>
        <p:nvPicPr>
          <p:cNvPr id="14" name="Bild 1">
            <a:extLst>
              <a:ext uri="{FF2B5EF4-FFF2-40B4-BE49-F238E27FC236}">
                <a16:creationId xmlns:a16="http://schemas.microsoft.com/office/drawing/2014/main" id="{DDB41617-EF4E-C24B-AA51-D87201B818C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14551" y="2343468"/>
            <a:ext cx="3929449" cy="166209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FIE_Zwischentitelfolie 2">
    <p:spTree>
      <p:nvGrpSpPr>
        <p:cNvPr id="1" name=""/>
        <p:cNvGrpSpPr/>
        <p:nvPr/>
      </p:nvGrpSpPr>
      <p:grpSpPr>
        <a:xfrm>
          <a:off x="0" y="0"/>
          <a:ext cx="0" cy="0"/>
          <a:chOff x="0" y="0"/>
          <a:chExt cx="0" cy="0"/>
        </a:xfrm>
      </p:grpSpPr>
      <p:pic>
        <p:nvPicPr>
          <p:cNvPr id="14" name="Bild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pic>
        <p:nvPicPr>
          <p:cNvPr id="8" name="Bild 1">
            <a:extLst>
              <a:ext uri="{FF2B5EF4-FFF2-40B4-BE49-F238E27FC236}">
                <a16:creationId xmlns:a16="http://schemas.microsoft.com/office/drawing/2014/main" id="{3B1E404E-D3A9-1C47-B3B6-0BF2F7F874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85628" y="1862700"/>
            <a:ext cx="6652748" cy="2813999"/>
          </a:xfrm>
          <a:prstGeom prst="rect">
            <a:avLst/>
          </a:prstGeom>
        </p:spPr>
      </p:pic>
      <p:pic>
        <p:nvPicPr>
          <p:cNvPr id="11" name="Bild 6">
            <a:extLst>
              <a:ext uri="{FF2B5EF4-FFF2-40B4-BE49-F238E27FC236}">
                <a16:creationId xmlns:a16="http://schemas.microsoft.com/office/drawing/2014/main" id="{A97F953E-01E6-1F4D-9EA6-D49E5985283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FIE_Titel und Inhalt">
    <p:spTree>
      <p:nvGrpSpPr>
        <p:cNvPr id="1" name=""/>
        <p:cNvGrpSpPr/>
        <p:nvPr/>
      </p:nvGrpSpPr>
      <p:grpSpPr>
        <a:xfrm>
          <a:off x="0" y="0"/>
          <a:ext cx="0" cy="0"/>
          <a:chOff x="0" y="0"/>
          <a:chExt cx="0" cy="0"/>
        </a:xfrm>
      </p:grpSpPr>
      <p:sp>
        <p:nvSpPr>
          <p:cNvPr id="19" name="bk object 16"/>
          <p:cNvSpPr/>
          <p:nvPr userDrawn="1"/>
        </p:nvSpPr>
        <p:spPr>
          <a:xfrm>
            <a:off x="2" y="0"/>
            <a:ext cx="9143999" cy="6853427"/>
          </a:xfrm>
          <a:custGeom>
            <a:avLst/>
            <a:gdLst/>
            <a:ahLst/>
            <a:cxnLst/>
            <a:rect l="l" t="t" r="r" b="b"/>
            <a:pathLst>
              <a:path w="12168505" h="6840220">
                <a:moveTo>
                  <a:pt x="0" y="6840004"/>
                </a:moveTo>
                <a:lnTo>
                  <a:pt x="12167997" y="6840004"/>
                </a:lnTo>
                <a:lnTo>
                  <a:pt x="12167997" y="0"/>
                </a:lnTo>
                <a:lnTo>
                  <a:pt x="0" y="0"/>
                </a:lnTo>
                <a:lnTo>
                  <a:pt x="0" y="6840004"/>
                </a:lnTo>
                <a:close/>
              </a:path>
            </a:pathLst>
          </a:custGeom>
          <a:solidFill>
            <a:schemeClr val="bg1">
              <a:lumMod val="95000"/>
            </a:schemeClr>
          </a:solidFill>
        </p:spPr>
        <p:txBody>
          <a:bodyPr wrap="square" lIns="0" tIns="0" rIns="0" bIns="0" rtlCol="0"/>
          <a:lstStyle/>
          <a:p>
            <a:endParaRPr sz="2400"/>
          </a:p>
        </p:txBody>
      </p:sp>
      <p:pic>
        <p:nvPicPr>
          <p:cNvPr id="26" name="Bild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18" name="Bild 17"/>
          <p:cNvPicPr>
            <a:picLocks noChangeAspect="1"/>
          </p:cNvPicPr>
          <p:nvPr userDrawn="1"/>
        </p:nvPicPr>
        <p:blipFill rotWithShape="1">
          <a:blip r:embed="rId3">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15" name="Foliennummernplatzhalter 1"/>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21"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 durch Klicken bearbeiten</a:t>
            </a:r>
          </a:p>
        </p:txBody>
      </p:sp>
      <p:sp>
        <p:nvSpPr>
          <p:cNvPr id="22" name="Rectangle 22"/>
          <p:cNvSpPr>
            <a:spLocks noGrp="1" noChangeArrowheads="1"/>
          </p:cNvSpPr>
          <p:nvPr>
            <p:ph idx="1"/>
          </p:nvPr>
        </p:nvSpPr>
        <p:spPr bwMode="auto">
          <a:xfrm>
            <a:off x="675504" y="994691"/>
            <a:ext cx="8217679" cy="4980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7" name="Inhaltsplatzhalter 3"/>
          <p:cNvSpPr>
            <a:spLocks noGrp="1"/>
          </p:cNvSpPr>
          <p:nvPr>
            <p:ph sz="quarter" idx="10"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pic>
        <p:nvPicPr>
          <p:cNvPr id="11" name="Bild 6">
            <a:extLst>
              <a:ext uri="{FF2B5EF4-FFF2-40B4-BE49-F238E27FC236}">
                <a16:creationId xmlns:a16="http://schemas.microsoft.com/office/drawing/2014/main" id="{CE094931-D023-2A4F-A0A9-5243CCDF69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FIE_Titel und Inhalt 2">
    <p:spTree>
      <p:nvGrpSpPr>
        <p:cNvPr id="1" name=""/>
        <p:cNvGrpSpPr/>
        <p:nvPr/>
      </p:nvGrpSpPr>
      <p:grpSpPr>
        <a:xfrm>
          <a:off x="0" y="0"/>
          <a:ext cx="0" cy="0"/>
          <a:chOff x="0" y="0"/>
          <a:chExt cx="0" cy="0"/>
        </a:xfrm>
      </p:grpSpPr>
      <p:pic>
        <p:nvPicPr>
          <p:cNvPr id="26" name="Bild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18" name="Bild 17"/>
          <p:cNvPicPr>
            <a:picLocks noChangeAspect="1"/>
          </p:cNvPicPr>
          <p:nvPr userDrawn="1"/>
        </p:nvPicPr>
        <p:blipFill rotWithShape="1">
          <a:blip r:embed="rId3">
            <a:duotone>
              <a:prstClr val="black"/>
              <a:schemeClr val="bg1">
                <a:lumMod val="95000"/>
                <a:tint val="45000"/>
                <a:satMod val="400000"/>
              </a:schemeClr>
            </a:duotone>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21"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 durch Klicken bearbeiten</a:t>
            </a:r>
          </a:p>
        </p:txBody>
      </p:sp>
      <p:sp>
        <p:nvSpPr>
          <p:cNvPr id="22" name="Rectangle 22"/>
          <p:cNvSpPr>
            <a:spLocks noGrp="1" noChangeArrowheads="1"/>
          </p:cNvSpPr>
          <p:nvPr>
            <p:ph idx="1"/>
          </p:nvPr>
        </p:nvSpPr>
        <p:spPr bwMode="auto">
          <a:xfrm>
            <a:off x="675504" y="994691"/>
            <a:ext cx="8217679" cy="4980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pic>
        <p:nvPicPr>
          <p:cNvPr id="10" name="Bild 6">
            <a:extLst>
              <a:ext uri="{FF2B5EF4-FFF2-40B4-BE49-F238E27FC236}">
                <a16:creationId xmlns:a16="http://schemas.microsoft.com/office/drawing/2014/main" id="{51BCE445-7366-164B-B144-F6B993809D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
        <p:nvSpPr>
          <p:cNvPr id="13" name="Foliennummernplatzhalter 1">
            <a:extLst>
              <a:ext uri="{FF2B5EF4-FFF2-40B4-BE49-F238E27FC236}">
                <a16:creationId xmlns:a16="http://schemas.microsoft.com/office/drawing/2014/main" id="{70D5C677-E436-814E-BC5F-ACA68D984B56}"/>
              </a:ext>
            </a:extLst>
          </p:cNvPr>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14" name="Inhaltsplatzhalter 3">
            <a:extLst>
              <a:ext uri="{FF2B5EF4-FFF2-40B4-BE49-F238E27FC236}">
                <a16:creationId xmlns:a16="http://schemas.microsoft.com/office/drawing/2014/main" id="{5CAC5728-1CDB-F94E-9A30-C4061F0AC98D}"/>
              </a:ext>
            </a:extLst>
          </p:cNvPr>
          <p:cNvSpPr>
            <a:spLocks noGrp="1"/>
          </p:cNvSpPr>
          <p:nvPr>
            <p:ph sz="quarter" idx="10"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FIE_Vergleich">
    <p:spTree>
      <p:nvGrpSpPr>
        <p:cNvPr id="1" name=""/>
        <p:cNvGrpSpPr/>
        <p:nvPr/>
      </p:nvGrpSpPr>
      <p:grpSpPr>
        <a:xfrm>
          <a:off x="0" y="0"/>
          <a:ext cx="0" cy="0"/>
          <a:chOff x="0" y="0"/>
          <a:chExt cx="0" cy="0"/>
        </a:xfrm>
      </p:grpSpPr>
      <p:sp>
        <p:nvSpPr>
          <p:cNvPr id="18" name="bk object 16"/>
          <p:cNvSpPr/>
          <p:nvPr userDrawn="1"/>
        </p:nvSpPr>
        <p:spPr>
          <a:xfrm>
            <a:off x="2" y="0"/>
            <a:ext cx="9143999" cy="6853427"/>
          </a:xfrm>
          <a:custGeom>
            <a:avLst/>
            <a:gdLst/>
            <a:ahLst/>
            <a:cxnLst/>
            <a:rect l="l" t="t" r="r" b="b"/>
            <a:pathLst>
              <a:path w="12168505" h="6840220">
                <a:moveTo>
                  <a:pt x="0" y="6840004"/>
                </a:moveTo>
                <a:lnTo>
                  <a:pt x="12167997" y="6840004"/>
                </a:lnTo>
                <a:lnTo>
                  <a:pt x="12167997" y="0"/>
                </a:lnTo>
                <a:lnTo>
                  <a:pt x="0" y="0"/>
                </a:lnTo>
                <a:lnTo>
                  <a:pt x="0" y="6840004"/>
                </a:lnTo>
                <a:close/>
              </a:path>
            </a:pathLst>
          </a:custGeom>
          <a:solidFill>
            <a:schemeClr val="bg1">
              <a:lumMod val="95000"/>
            </a:schemeClr>
          </a:solidFill>
        </p:spPr>
        <p:txBody>
          <a:bodyPr wrap="square" lIns="0" tIns="0" rIns="0" bIns="0" rtlCol="0"/>
          <a:lstStyle/>
          <a:p>
            <a:endParaRPr sz="2400"/>
          </a:p>
        </p:txBody>
      </p:sp>
      <p:pic>
        <p:nvPicPr>
          <p:cNvPr id="19" name="Bild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30" name="Bild 29"/>
          <p:cNvPicPr>
            <a:picLocks noChangeAspect="1"/>
          </p:cNvPicPr>
          <p:nvPr userDrawn="1"/>
        </p:nvPicPr>
        <p:blipFill rotWithShape="1">
          <a:blip r:embed="rId3">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3" name="Textplatzhalter 2"/>
          <p:cNvSpPr>
            <a:spLocks noGrp="1"/>
          </p:cNvSpPr>
          <p:nvPr>
            <p:ph type="body" idx="1" hasCustomPrompt="1"/>
          </p:nvPr>
        </p:nvSpPr>
        <p:spPr>
          <a:xfrm>
            <a:off x="609600" y="994691"/>
            <a:ext cx="4040188"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 bearbeiten</a:t>
            </a:r>
          </a:p>
        </p:txBody>
      </p:sp>
      <p:sp>
        <p:nvSpPr>
          <p:cNvPr id="4" name="Inhaltsplatzhalter 3"/>
          <p:cNvSpPr>
            <a:spLocks noGrp="1"/>
          </p:cNvSpPr>
          <p:nvPr>
            <p:ph sz="half" idx="2"/>
          </p:nvPr>
        </p:nvSpPr>
        <p:spPr>
          <a:xfrm>
            <a:off x="609600" y="1634452"/>
            <a:ext cx="4040188"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0" name="Textplatzhalter 2"/>
          <p:cNvSpPr>
            <a:spLocks noGrp="1"/>
          </p:cNvSpPr>
          <p:nvPr>
            <p:ph type="body" idx="10" hasCustomPrompt="1"/>
          </p:nvPr>
        </p:nvSpPr>
        <p:spPr>
          <a:xfrm>
            <a:off x="4799012" y="994695"/>
            <a:ext cx="4132702"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 bearbeiten</a:t>
            </a:r>
          </a:p>
        </p:txBody>
      </p:sp>
      <p:sp>
        <p:nvSpPr>
          <p:cNvPr id="15" name="Inhaltsplatzhalter 3"/>
          <p:cNvSpPr>
            <a:spLocks noGrp="1"/>
          </p:cNvSpPr>
          <p:nvPr>
            <p:ph sz="half" idx="11"/>
          </p:nvPr>
        </p:nvSpPr>
        <p:spPr>
          <a:xfrm>
            <a:off x="4799013" y="1634452"/>
            <a:ext cx="4134215"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26"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Titelmaster durch Klicken bearbeiten</a:t>
            </a:r>
          </a:p>
        </p:txBody>
      </p:sp>
      <p:pic>
        <p:nvPicPr>
          <p:cNvPr id="14" name="Bild 6">
            <a:extLst>
              <a:ext uri="{FF2B5EF4-FFF2-40B4-BE49-F238E27FC236}">
                <a16:creationId xmlns:a16="http://schemas.microsoft.com/office/drawing/2014/main" id="{C2219FC2-DE51-9B44-A485-4E798420EB0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
        <p:nvSpPr>
          <p:cNvPr id="16" name="Foliennummernplatzhalter 1">
            <a:extLst>
              <a:ext uri="{FF2B5EF4-FFF2-40B4-BE49-F238E27FC236}">
                <a16:creationId xmlns:a16="http://schemas.microsoft.com/office/drawing/2014/main" id="{EC5F583F-5356-FA4C-8384-E72AC70C97E5}"/>
              </a:ext>
            </a:extLst>
          </p:cNvPr>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22" name="Inhaltsplatzhalter 3">
            <a:extLst>
              <a:ext uri="{FF2B5EF4-FFF2-40B4-BE49-F238E27FC236}">
                <a16:creationId xmlns:a16="http://schemas.microsoft.com/office/drawing/2014/main" id="{18AE8BF2-D130-0148-B8DA-AFB7CA48C0CF}"/>
              </a:ext>
            </a:extLst>
          </p:cNvPr>
          <p:cNvSpPr>
            <a:spLocks noGrp="1"/>
          </p:cNvSpPr>
          <p:nvPr>
            <p:ph sz="quarter" idx="12"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spTree>
    <p:extLst>
      <p:ext uri="{BB962C8B-B14F-4D97-AF65-F5344CB8AC3E}">
        <p14:creationId xmlns:p14="http://schemas.microsoft.com/office/powerpoint/2010/main" val="41138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FIE_Vergleich 2">
    <p:spTree>
      <p:nvGrpSpPr>
        <p:cNvPr id="1" name=""/>
        <p:cNvGrpSpPr/>
        <p:nvPr/>
      </p:nvGrpSpPr>
      <p:grpSpPr>
        <a:xfrm>
          <a:off x="0" y="0"/>
          <a:ext cx="0" cy="0"/>
          <a:chOff x="0" y="0"/>
          <a:chExt cx="0" cy="0"/>
        </a:xfrm>
      </p:grpSpPr>
      <p:pic>
        <p:nvPicPr>
          <p:cNvPr id="19" name="Bild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30" name="Bild 29"/>
          <p:cNvPicPr>
            <a:picLocks noChangeAspect="1"/>
          </p:cNvPicPr>
          <p:nvPr userDrawn="1"/>
        </p:nvPicPr>
        <p:blipFill rotWithShape="1">
          <a:blip r:embed="rId3">
            <a:duotone>
              <a:prstClr val="black"/>
              <a:schemeClr val="bg1">
                <a:lumMod val="95000"/>
                <a:tint val="45000"/>
                <a:satMod val="400000"/>
              </a:schemeClr>
            </a:duotone>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3" name="Textplatzhalter 2"/>
          <p:cNvSpPr>
            <a:spLocks noGrp="1"/>
          </p:cNvSpPr>
          <p:nvPr>
            <p:ph type="body" idx="1" hasCustomPrompt="1"/>
          </p:nvPr>
        </p:nvSpPr>
        <p:spPr>
          <a:xfrm>
            <a:off x="609600" y="994691"/>
            <a:ext cx="4040188"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 bearbeiten</a:t>
            </a:r>
          </a:p>
        </p:txBody>
      </p:sp>
      <p:sp>
        <p:nvSpPr>
          <p:cNvPr id="4" name="Inhaltsplatzhalter 3"/>
          <p:cNvSpPr>
            <a:spLocks noGrp="1"/>
          </p:cNvSpPr>
          <p:nvPr>
            <p:ph sz="half" idx="2"/>
          </p:nvPr>
        </p:nvSpPr>
        <p:spPr>
          <a:xfrm>
            <a:off x="609600" y="1634452"/>
            <a:ext cx="4040188"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0" name="Textplatzhalter 2"/>
          <p:cNvSpPr>
            <a:spLocks noGrp="1"/>
          </p:cNvSpPr>
          <p:nvPr>
            <p:ph type="body" idx="10" hasCustomPrompt="1"/>
          </p:nvPr>
        </p:nvSpPr>
        <p:spPr>
          <a:xfrm>
            <a:off x="4799012" y="994695"/>
            <a:ext cx="4132702"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Mastertextbearbeiten</a:t>
            </a:r>
          </a:p>
        </p:txBody>
      </p:sp>
      <p:sp>
        <p:nvSpPr>
          <p:cNvPr id="15" name="Inhaltsplatzhalter 3"/>
          <p:cNvSpPr>
            <a:spLocks noGrp="1"/>
          </p:cNvSpPr>
          <p:nvPr>
            <p:ph sz="half" idx="11"/>
          </p:nvPr>
        </p:nvSpPr>
        <p:spPr>
          <a:xfrm>
            <a:off x="4799013" y="1634452"/>
            <a:ext cx="4134215"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26"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 durch Klicken bearbeiten</a:t>
            </a:r>
          </a:p>
        </p:txBody>
      </p:sp>
      <p:pic>
        <p:nvPicPr>
          <p:cNvPr id="13" name="Bild 6">
            <a:extLst>
              <a:ext uri="{FF2B5EF4-FFF2-40B4-BE49-F238E27FC236}">
                <a16:creationId xmlns:a16="http://schemas.microsoft.com/office/drawing/2014/main" id="{1612AD8A-E3F8-9741-AA46-370E575607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
        <p:nvSpPr>
          <p:cNvPr id="18" name="Foliennummernplatzhalter 1">
            <a:extLst>
              <a:ext uri="{FF2B5EF4-FFF2-40B4-BE49-F238E27FC236}">
                <a16:creationId xmlns:a16="http://schemas.microsoft.com/office/drawing/2014/main" id="{2E12695A-0723-2D4B-B21C-0021E0C24B40}"/>
              </a:ext>
            </a:extLst>
          </p:cNvPr>
          <p:cNvSpPr txBox="1">
            <a:spLocks/>
          </p:cNvSpPr>
          <p:nvPr userDrawn="1"/>
        </p:nvSpPr>
        <p:spPr>
          <a:xfrm>
            <a:off x="7331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de-DE" sz="933" dirty="0"/>
          </a:p>
        </p:txBody>
      </p:sp>
      <p:sp>
        <p:nvSpPr>
          <p:cNvPr id="16" name="Foliennummernplatzhalter 1">
            <a:extLst>
              <a:ext uri="{FF2B5EF4-FFF2-40B4-BE49-F238E27FC236}">
                <a16:creationId xmlns:a16="http://schemas.microsoft.com/office/drawing/2014/main" id="{4FA2F8AD-4A62-9045-B744-8018849E42A3}"/>
              </a:ext>
            </a:extLst>
          </p:cNvPr>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20" name="Inhaltsplatzhalter 3">
            <a:extLst>
              <a:ext uri="{FF2B5EF4-FFF2-40B4-BE49-F238E27FC236}">
                <a16:creationId xmlns:a16="http://schemas.microsoft.com/office/drawing/2014/main" id="{E3467241-5026-444A-9B44-BF6E710E552B}"/>
              </a:ext>
            </a:extLst>
          </p:cNvPr>
          <p:cNvSpPr>
            <a:spLocks noGrp="1"/>
          </p:cNvSpPr>
          <p:nvPr>
            <p:ph sz="quarter" idx="12"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endParaRPr lang="de-DE" dirty="0" smtClean="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
          <p:cNvSpPr>
            <a:spLocks noGrp="1" noChangeArrowheads="1"/>
          </p:cNvSpPr>
          <p:nvPr>
            <p:ph type="title"/>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Titelmaster durch Klicken bearbeiten</a:t>
            </a:r>
          </a:p>
        </p:txBody>
      </p:sp>
      <p:sp>
        <p:nvSpPr>
          <p:cNvPr id="24" name="Rectangle 22"/>
          <p:cNvSpPr>
            <a:spLocks noGrp="1" noChangeArrowheads="1"/>
          </p:cNvSpPr>
          <p:nvPr>
            <p:ph type="body" idx="1"/>
          </p:nvPr>
        </p:nvSpPr>
        <p:spPr bwMode="auto">
          <a:xfrm>
            <a:off x="675504" y="994691"/>
            <a:ext cx="8217679" cy="4980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Tree>
    <p:extLst>
      <p:ext uri="{BB962C8B-B14F-4D97-AF65-F5344CB8AC3E}">
        <p14:creationId xmlns:p14="http://schemas.microsoft.com/office/powerpoint/2010/main" val="3169584375"/>
      </p:ext>
    </p:extLst>
  </p:cSld>
  <p:clrMap bg1="lt1" tx1="dk1" bg2="lt2" tx2="dk2" accent1="accent1" accent2="accent2" accent3="accent3" accent4="accent4" accent5="accent5" accent6="accent6" hlink="hlink" folHlink="folHlink"/>
  <p:sldLayoutIdLst>
    <p:sldLayoutId id="2147483816" r:id="rId1"/>
    <p:sldLayoutId id="2147483823" r:id="rId2"/>
    <p:sldLayoutId id="2147483824" r:id="rId3"/>
    <p:sldLayoutId id="2147483815" r:id="rId4"/>
    <p:sldLayoutId id="2147483817" r:id="rId5"/>
    <p:sldLayoutId id="2147483810" r:id="rId6"/>
    <p:sldLayoutId id="2147483821" r:id="rId7"/>
    <p:sldLayoutId id="2147483673" r:id="rId8"/>
    <p:sldLayoutId id="2147483822" r:id="rId9"/>
    <p:sldLayoutId id="2147483818" r:id="rId10"/>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609585" rtl="0" eaLnBrk="1" latinLnBrk="0" hangingPunct="1">
        <a:spcBef>
          <a:spcPct val="0"/>
        </a:spcBef>
        <a:buNone/>
        <a:defRPr sz="3467" b="1" i="0" kern="1200">
          <a:solidFill>
            <a:schemeClr val="tx1"/>
          </a:solidFill>
          <a:latin typeface="Helvetica Neue LT Std 75" charset="0"/>
          <a:ea typeface="Helvetica Neue LT Std 75" charset="0"/>
          <a:cs typeface="Helvetica Neue LT Std 75" charset="0"/>
        </a:defRPr>
      </a:lvl1pPr>
    </p:titleStyle>
    <p:bodyStyle>
      <a:lvl1pPr marL="457189" indent="-457189" algn="l" defTabSz="609585" rtl="0" eaLnBrk="1" latinLnBrk="0" hangingPunct="1">
        <a:spcBef>
          <a:spcPts val="1333"/>
        </a:spcBef>
        <a:spcAft>
          <a:spcPts val="0"/>
        </a:spcAft>
        <a:buSzPct val="90000"/>
        <a:buFontTx/>
        <a:buBlip>
          <a:blip r:embed="rId12"/>
        </a:buBlip>
        <a:defRPr sz="2667" b="0" i="0" kern="1200">
          <a:solidFill>
            <a:schemeClr val="tx1"/>
          </a:solidFill>
          <a:latin typeface="HelveticaNeueLT Std Lt"/>
          <a:ea typeface="+mn-ea"/>
          <a:cs typeface="HelveticaNeueLT Std Lt"/>
        </a:defRPr>
      </a:lvl1pPr>
      <a:lvl2pPr marL="990575" indent="-380990" algn="l" defTabSz="609585" rtl="0" eaLnBrk="1" latinLnBrk="0" hangingPunct="1">
        <a:spcBef>
          <a:spcPct val="20000"/>
        </a:spcBef>
        <a:spcAft>
          <a:spcPts val="400"/>
        </a:spcAft>
        <a:buSzPct val="90000"/>
        <a:buFontTx/>
        <a:buBlip>
          <a:blip r:embed="rId12"/>
        </a:buBlip>
        <a:defRPr sz="2400" b="0" i="0" kern="1200">
          <a:solidFill>
            <a:schemeClr val="tx1"/>
          </a:solidFill>
          <a:latin typeface="HelveticaNeueLT Std Lt"/>
          <a:ea typeface="+mn-ea"/>
          <a:cs typeface="HelveticaNeueLT Std Lt"/>
        </a:defRPr>
      </a:lvl2pPr>
      <a:lvl3pPr marL="1523962" indent="-304792" algn="l" defTabSz="609585" rtl="0" eaLnBrk="1" latinLnBrk="0" hangingPunct="1">
        <a:spcBef>
          <a:spcPct val="20000"/>
        </a:spcBef>
        <a:spcAft>
          <a:spcPts val="400"/>
        </a:spcAft>
        <a:buSzPct val="90000"/>
        <a:buFontTx/>
        <a:buBlip>
          <a:blip r:embed="rId12"/>
        </a:buBlip>
        <a:defRPr sz="2133" b="0" i="0" kern="1200">
          <a:solidFill>
            <a:schemeClr val="tx1"/>
          </a:solidFill>
          <a:latin typeface="HelveticaNeueLT Std Lt"/>
          <a:ea typeface="+mn-ea"/>
          <a:cs typeface="HelveticaNeueLT Std Lt"/>
        </a:defRPr>
      </a:lvl3pPr>
      <a:lvl4pPr marL="2133547" indent="-304792" algn="l" defTabSz="609585" rtl="0" eaLnBrk="1" latinLnBrk="0" hangingPunct="1">
        <a:spcBef>
          <a:spcPct val="20000"/>
        </a:spcBef>
        <a:spcAft>
          <a:spcPts val="400"/>
        </a:spcAft>
        <a:buSzPct val="90000"/>
        <a:buFontTx/>
        <a:buBlip>
          <a:blip r:embed="rId12"/>
        </a:buBlip>
        <a:defRPr sz="1867" b="0" i="0" kern="1200">
          <a:solidFill>
            <a:schemeClr val="tx1"/>
          </a:solidFill>
          <a:latin typeface="HelveticaNeueLT Std Lt"/>
          <a:ea typeface="+mn-ea"/>
          <a:cs typeface="HelveticaNeueLT Std Lt"/>
        </a:defRPr>
      </a:lvl4pPr>
      <a:lvl5pPr marL="2743131" indent="-304792" algn="l" defTabSz="609585" rtl="0" eaLnBrk="1" latinLnBrk="0" hangingPunct="1">
        <a:spcBef>
          <a:spcPct val="20000"/>
        </a:spcBef>
        <a:spcAft>
          <a:spcPts val="400"/>
        </a:spcAft>
        <a:buSzPct val="90000"/>
        <a:buFontTx/>
        <a:buBlip>
          <a:blip r:embed="rId12"/>
        </a:buBlip>
        <a:defRPr sz="1600" b="0" i="0" kern="1200">
          <a:solidFill>
            <a:schemeClr val="tx1"/>
          </a:solidFill>
          <a:latin typeface="HelveticaNeueLT Std Lt"/>
          <a:ea typeface="+mn-ea"/>
          <a:cs typeface="HelveticaNeueLT Std L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de-DE"/>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mailto:t.kiefer@bifie.a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cran.r-project.org/bin/windows/Rtools/" TargetMode="External"/><Relationship Id="rId2" Type="http://schemas.openxmlformats.org/officeDocument/2006/relationships/hyperlink" Target="https://www.rstudio.com/products/rstudio/downloa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rcpp.org/" TargetMode="External"/><Relationship Id="rId3" Type="http://schemas.openxmlformats.org/officeDocument/2006/relationships/hyperlink" Target="http://adv-r.had.co.nz/" TargetMode="External"/><Relationship Id="rId7" Type="http://schemas.openxmlformats.org/officeDocument/2006/relationships/hyperlink" Target="http://www.burns-stat.com/pages/Tutor/R_inferno.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rseek.org/" TargetMode="External"/><Relationship Id="rId5" Type="http://schemas.openxmlformats.org/officeDocument/2006/relationships/hyperlink" Target="https://cran.r-project.org/web/views/" TargetMode="External"/><Relationship Id="rId10" Type="http://schemas.openxmlformats.org/officeDocument/2006/relationships/hyperlink" Target="https://channel9.msdn.com/Events/useR-international-R-User-conferences/useR-International-R-User-2017-Conference/Introduction-to-parallel-computing-with-R" TargetMode="External"/><Relationship Id="rId4" Type="http://schemas.openxmlformats.org/officeDocument/2006/relationships/hyperlink" Target="https://stackoverflow.com/questions/tagged/r" TargetMode="External"/><Relationship Id="rId9" Type="http://schemas.openxmlformats.org/officeDocument/2006/relationships/hyperlink" Target="https://csgillespie.github.io/efficient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6AB605-2DC5-884F-9DDC-71DC060CACB9}"/>
              </a:ext>
            </a:extLst>
          </p:cNvPr>
          <p:cNvSpPr>
            <a:spLocks noGrp="1"/>
          </p:cNvSpPr>
          <p:nvPr>
            <p:ph type="title"/>
          </p:nvPr>
        </p:nvSpPr>
        <p:spPr/>
        <p:txBody>
          <a:bodyPr/>
          <a:lstStyle/>
          <a:p>
            <a:r>
              <a:rPr lang="de-DE" dirty="0" err="1" smtClean="0"/>
              <a:t>Advanced</a:t>
            </a:r>
            <a:r>
              <a:rPr lang="de-DE" dirty="0" smtClean="0"/>
              <a:t> R</a:t>
            </a:r>
            <a:endParaRPr lang="de-DE" dirty="0"/>
          </a:p>
        </p:txBody>
      </p:sp>
      <p:sp>
        <p:nvSpPr>
          <p:cNvPr id="3" name="Untertitel 2">
            <a:extLst>
              <a:ext uri="{FF2B5EF4-FFF2-40B4-BE49-F238E27FC236}">
                <a16:creationId xmlns:a16="http://schemas.microsoft.com/office/drawing/2014/main" id="{994008E1-548C-C74E-B729-D56F98D63262}"/>
              </a:ext>
            </a:extLst>
          </p:cNvPr>
          <p:cNvSpPr>
            <a:spLocks noGrp="1"/>
          </p:cNvSpPr>
          <p:nvPr>
            <p:ph type="subTitle" idx="1"/>
          </p:nvPr>
        </p:nvSpPr>
        <p:spPr/>
        <p:txBody>
          <a:bodyPr/>
          <a:lstStyle/>
          <a:p>
            <a:r>
              <a:rPr lang="de-DE" dirty="0"/>
              <a:t>Grundlagen, Performanz und Pakete</a:t>
            </a:r>
          </a:p>
        </p:txBody>
      </p:sp>
      <p:sp>
        <p:nvSpPr>
          <p:cNvPr id="4" name="Inhaltsplatzhalter 3">
            <a:extLst>
              <a:ext uri="{FF2B5EF4-FFF2-40B4-BE49-F238E27FC236}">
                <a16:creationId xmlns:a16="http://schemas.microsoft.com/office/drawing/2014/main" id="{A5AB407E-3BF8-304B-B689-9CFB73F19C46}"/>
              </a:ext>
            </a:extLst>
          </p:cNvPr>
          <p:cNvSpPr>
            <a:spLocks noGrp="1"/>
          </p:cNvSpPr>
          <p:nvPr>
            <p:ph sz="quarter" idx="10"/>
          </p:nvPr>
        </p:nvSpPr>
        <p:spPr/>
        <p:txBody>
          <a:bodyPr/>
          <a:lstStyle/>
          <a:p>
            <a:r>
              <a:rPr lang="de-DE" dirty="0" smtClean="0"/>
              <a:t>Thomas Kiefer, Methodenworkshop 2019, WS4: </a:t>
            </a:r>
            <a:r>
              <a:rPr lang="de-DE" dirty="0" err="1" smtClean="0"/>
              <a:t>Advanced</a:t>
            </a:r>
            <a:r>
              <a:rPr lang="de-DE" dirty="0"/>
              <a:t> </a:t>
            </a:r>
            <a:r>
              <a:rPr lang="de-DE" dirty="0" smtClean="0"/>
              <a:t>R, 28. März 2019</a:t>
            </a:r>
            <a:endParaRPr lang="de-DE" dirty="0"/>
          </a:p>
        </p:txBody>
      </p:sp>
    </p:spTree>
    <p:extLst>
      <p:ext uri="{BB962C8B-B14F-4D97-AF65-F5344CB8AC3E}">
        <p14:creationId xmlns:p14="http://schemas.microsoft.com/office/powerpoint/2010/main" val="20329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smtClean="0"/>
              <a:t>Datenformat, 2d/</a:t>
            </a:r>
            <a:r>
              <a:rPr lang="de-AT" dirty="0" err="1" smtClean="0"/>
              <a:t>nd</a:t>
            </a:r>
            <a:endParaRPr lang="de-AT" dirty="0"/>
          </a:p>
        </p:txBody>
      </p:sp>
      <p:graphicFrame>
        <p:nvGraphicFramePr>
          <p:cNvPr id="12" name="Inhaltsplatzhalter 11"/>
          <p:cNvGraphicFramePr>
            <a:graphicFrameLocks noGrp="1"/>
          </p:cNvGraphicFramePr>
          <p:nvPr>
            <p:ph idx="1"/>
            <p:extLst>
              <p:ext uri="{D42A27DB-BD31-4B8C-83A1-F6EECF244321}">
                <p14:modId xmlns:p14="http://schemas.microsoft.com/office/powerpoint/2010/main" val="3063372846"/>
              </p:ext>
            </p:extLst>
          </p:nvPr>
        </p:nvGraphicFramePr>
        <p:xfrm>
          <a:off x="676275" y="995363"/>
          <a:ext cx="8216901" cy="5303520"/>
        </p:xfrm>
        <a:graphic>
          <a:graphicData uri="http://schemas.openxmlformats.org/drawingml/2006/table">
            <a:tbl>
              <a:tblPr firstRow="1" bandRow="1">
                <a:tableStyleId>{2D5ABB26-0587-4C30-8999-92F81FD0307C}</a:tableStyleId>
              </a:tblPr>
              <a:tblGrid>
                <a:gridCol w="1685925">
                  <a:extLst>
                    <a:ext uri="{9D8B030D-6E8A-4147-A177-3AD203B41FA5}">
                      <a16:colId xmlns:a16="http://schemas.microsoft.com/office/drawing/2014/main" val="1261040916"/>
                    </a:ext>
                  </a:extLst>
                </a:gridCol>
                <a:gridCol w="3208338">
                  <a:extLst>
                    <a:ext uri="{9D8B030D-6E8A-4147-A177-3AD203B41FA5}">
                      <a16:colId xmlns:a16="http://schemas.microsoft.com/office/drawing/2014/main" val="1192769388"/>
                    </a:ext>
                  </a:extLst>
                </a:gridCol>
                <a:gridCol w="3322638">
                  <a:extLst>
                    <a:ext uri="{9D8B030D-6E8A-4147-A177-3AD203B41FA5}">
                      <a16:colId xmlns:a16="http://schemas.microsoft.com/office/drawing/2014/main" val="893348034"/>
                    </a:ext>
                  </a:extLst>
                </a:gridCol>
              </a:tblGrid>
              <a:tr h="370840">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Matrix/Array</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Data </a:t>
                      </a:r>
                      <a:r>
                        <a:rPr lang="de-AT" dirty="0" err="1" smtClean="0"/>
                        <a:t>frame</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578134"/>
                  </a:ext>
                </a:extLst>
              </a:tr>
              <a:tr h="370840">
                <a:tc>
                  <a:txBody>
                    <a:bodyPr/>
                    <a:lstStyle/>
                    <a:p>
                      <a:r>
                        <a:rPr lang="de-AT" dirty="0" smtClean="0"/>
                        <a:t>Erstellen</a:t>
                      </a:r>
                      <a:endParaRPr lang="de-AT" dirty="0"/>
                    </a:p>
                  </a:txBody>
                  <a:tcPr>
                    <a:lnT w="12700" cap="flat" cmpd="sng" algn="ctr">
                      <a:solidFill>
                        <a:schemeClr val="tx1"/>
                      </a:solidFill>
                      <a:prstDash val="solid"/>
                      <a:round/>
                      <a:headEnd type="none" w="med" len="med"/>
                      <a:tailEnd type="none" w="med" len="med"/>
                    </a:lnT>
                  </a:tcPr>
                </a:tc>
                <a:tc>
                  <a:txBody>
                    <a:bodyPr/>
                    <a:lstStyle/>
                    <a:p>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matrix</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array</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dim</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()&lt;-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structure</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dim</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 )</a:t>
                      </a:r>
                      <a:endParaRPr lang="de-AT" sz="2400" b="0" i="0" kern="1200" dirty="0">
                        <a:solidFill>
                          <a:schemeClr val="accent1">
                            <a:lumMod val="75000"/>
                          </a:schemeClr>
                        </a:solidFill>
                        <a:latin typeface="Cambria Math" panose="02040503050406030204" pitchFamily="18" charset="0"/>
                        <a:ea typeface="Cambria Math" panose="02040503050406030204" pitchFamily="18" charset="0"/>
                        <a:cs typeface="HelveticaNeueLT Std Lt"/>
                      </a:endParaRPr>
                    </a:p>
                  </a:txBody>
                  <a:tcPr>
                    <a:lnT w="12700" cap="flat" cmpd="sng" algn="ctr">
                      <a:solidFill>
                        <a:schemeClr val="tx1"/>
                      </a:solidFill>
                      <a:prstDash val="solid"/>
                      <a:round/>
                      <a:headEnd type="none" w="med" len="med"/>
                      <a:tailEnd type="none" w="med" len="med"/>
                    </a:lnT>
                  </a:tcPr>
                </a:tc>
                <a:tc>
                  <a:txBody>
                    <a:bodyPr/>
                    <a:lstStyle/>
                    <a:p>
                      <a:r>
                        <a:rPr lang="de-AT" sz="2400" kern="1200" dirty="0" err="1" smtClean="0">
                          <a:solidFill>
                            <a:schemeClr val="accent1">
                              <a:lumMod val="75000"/>
                            </a:schemeClr>
                          </a:solidFill>
                          <a:latin typeface="Cambria Math" panose="02040503050406030204" pitchFamily="18" charset="0"/>
                          <a:ea typeface="Cambria Math" panose="02040503050406030204" pitchFamily="18" charset="0"/>
                          <a:cs typeface="+mn-cs"/>
                        </a:rPr>
                        <a:t>data.frame</a:t>
                      </a:r>
                      <a:r>
                        <a:rPr lang="de-AT" sz="2400" kern="1200" dirty="0" smtClean="0">
                          <a:solidFill>
                            <a:schemeClr val="accent1">
                              <a:lumMod val="75000"/>
                            </a:schemeClr>
                          </a:solidFill>
                          <a:latin typeface="Cambria Math" panose="02040503050406030204" pitchFamily="18" charset="0"/>
                          <a:ea typeface="Cambria Math" panose="02040503050406030204" pitchFamily="18" charset="0"/>
                          <a:cs typeface="+mn-cs"/>
                        </a:rPr>
                        <a:t>(, </a:t>
                      </a:r>
                      <a:r>
                        <a:rPr lang="de-AT" sz="2400" kern="1200" dirty="0" err="1" smtClean="0">
                          <a:solidFill>
                            <a:schemeClr val="accent1">
                              <a:lumMod val="75000"/>
                            </a:schemeClr>
                          </a:solidFill>
                          <a:latin typeface="Cambria Math" panose="02040503050406030204" pitchFamily="18" charset="0"/>
                          <a:ea typeface="Cambria Math" panose="02040503050406030204" pitchFamily="18" charset="0"/>
                          <a:cs typeface="+mn-cs"/>
                        </a:rPr>
                        <a:t>stringsAsFactors</a:t>
                      </a:r>
                      <a:r>
                        <a:rPr lang="de-AT" sz="2400" kern="1200" dirty="0" smtClean="0">
                          <a:solidFill>
                            <a:schemeClr val="accent1">
                              <a:lumMod val="75000"/>
                            </a:schemeClr>
                          </a:solidFill>
                          <a:latin typeface="Cambria Math" panose="02040503050406030204" pitchFamily="18" charset="0"/>
                          <a:ea typeface="Cambria Math" panose="02040503050406030204" pitchFamily="18" charset="0"/>
                          <a:cs typeface="+mn-cs"/>
                        </a:rPr>
                        <a:t> = )</a:t>
                      </a:r>
                      <a:endParaRPr lang="de-AT" sz="2400" kern="120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2712763"/>
                  </a:ext>
                </a:extLst>
              </a:tr>
              <a:tr h="370840">
                <a:tc>
                  <a:txBody>
                    <a:bodyPr/>
                    <a:lstStyle/>
                    <a:p>
                      <a:r>
                        <a:rPr lang="de-AT" dirty="0" smtClean="0"/>
                        <a:t>Typ</a:t>
                      </a:r>
                      <a:endParaRPr lang="de-AT" dirty="0"/>
                    </a:p>
                  </a:txBody>
                  <a:tcPr/>
                </a:tc>
                <a:tc gridSpan="2">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typeof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str</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class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p>
                    <a:p>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.[Datenstruktur](),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as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.[Datenstruktur]()</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tc>
                <a:tc hMerge="1">
                  <a:txBody>
                    <a:bodyPr/>
                    <a:lstStyle/>
                    <a:p>
                      <a:endParaRPr lang="de-AT" dirty="0">
                        <a:solidFill>
                          <a:schemeClr val="accent1">
                            <a:lumMod val="75000"/>
                          </a:schemeClr>
                        </a:solidFill>
                      </a:endParaRPr>
                    </a:p>
                  </a:txBody>
                  <a:tcPr/>
                </a:tc>
                <a:extLst>
                  <a:ext uri="{0D108BD9-81ED-4DB2-BD59-A6C34878D82A}">
                    <a16:rowId xmlns:a16="http://schemas.microsoft.com/office/drawing/2014/main" val="2357276541"/>
                  </a:ext>
                </a:extLst>
              </a:tr>
              <a:tr h="370840">
                <a:tc>
                  <a:txBody>
                    <a:bodyPr/>
                    <a:lstStyle/>
                    <a:p>
                      <a:r>
                        <a:rPr lang="de-AT" dirty="0" smtClean="0"/>
                        <a:t>Länge</a:t>
                      </a:r>
                      <a:endParaRPr lang="de-AT"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nrow</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ncol</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dirty="0">
                        <a:solidFill>
                          <a:schemeClr val="tx1"/>
                        </a:solidFill>
                        <a:latin typeface="+mn-lt"/>
                        <a:ea typeface="+mn-ea"/>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dirty="0" smtClean="0">
                          <a:solidFill>
                            <a:schemeClr val="tx1"/>
                          </a:solidFill>
                          <a:latin typeface="+mn-lt"/>
                          <a:ea typeface="+mn-ea"/>
                          <a:cs typeface="+mn-cs"/>
                        </a:rPr>
                        <a:t>Anzahl Variablen</a:t>
                      </a:r>
                      <a:endPar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cs typeface="+mn-cs"/>
                      </a:endParaRPr>
                    </a:p>
                  </a:txBody>
                  <a:tcPr/>
                </a:tc>
                <a:extLst>
                  <a:ext uri="{0D108BD9-81ED-4DB2-BD59-A6C34878D82A}">
                    <a16:rowId xmlns:a16="http://schemas.microsoft.com/office/drawing/2014/main" val="3187378006"/>
                  </a:ext>
                </a:extLst>
              </a:tr>
              <a:tr h="370840">
                <a:tc>
                  <a:txBody>
                    <a:bodyPr/>
                    <a:lstStyle/>
                    <a:p>
                      <a:r>
                        <a:rPr lang="de-AT" dirty="0" smtClean="0"/>
                        <a:t>Attribut</a:t>
                      </a:r>
                      <a:endParaRPr lang="de-AT" dirty="0"/>
                    </a:p>
                  </a:txBody>
                  <a:tcPr/>
                </a:tc>
                <a:tc gridSpan="2">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rownames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colnames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tc>
                <a:tc hMerge="1">
                  <a:txBody>
                    <a:bodyPr/>
                    <a:lstStyle/>
                    <a:p>
                      <a:endParaRPr lang="de-AT" dirty="0"/>
                    </a:p>
                  </a:txBody>
                  <a:tcPr/>
                </a:tc>
                <a:extLst>
                  <a:ext uri="{0D108BD9-81ED-4DB2-BD59-A6C34878D82A}">
                    <a16:rowId xmlns:a16="http://schemas.microsoft.com/office/drawing/2014/main" val="2918670509"/>
                  </a:ext>
                </a:extLst>
              </a:tr>
              <a:tr h="370840">
                <a:tc>
                  <a:txBody>
                    <a:bodyPr/>
                    <a:lstStyle/>
                    <a:p>
                      <a:r>
                        <a:rPr lang="de-AT" dirty="0" smtClean="0"/>
                        <a:t>Verknüpfen</a:t>
                      </a:r>
                      <a:endParaRPr lang="de-AT" dirty="0"/>
                    </a:p>
                  </a:txBody>
                  <a:tcPr>
                    <a:lnB w="12700" cap="flat" cmpd="sng" algn="ctr">
                      <a:solidFill>
                        <a:schemeClr val="tx1"/>
                      </a:solidFill>
                      <a:prstDash val="solid"/>
                      <a:round/>
                      <a:headEnd type="none" w="med" len="med"/>
                      <a:tailEnd type="none" w="med" len="med"/>
                    </a:lnB>
                  </a:tcPr>
                </a:tc>
                <a:tc>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rbind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p>
                    <a:p>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aperm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rbind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b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b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unlist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smtClean="0">
                        <a:solidFill>
                          <a:schemeClr val="accent1">
                            <a:lumMod val="75000"/>
                          </a:schemeClr>
                        </a:solidFill>
                        <a:latin typeface="Cambria Math" panose="02040503050406030204" pitchFamily="18" charset="0"/>
                        <a:ea typeface="Cambria Math" panose="02040503050406030204" pitchFamily="18" charset="0"/>
                      </a:endParaRPr>
                    </a:p>
                    <a:p>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542768"/>
                  </a:ext>
                </a:extLst>
              </a:tr>
            </a:tbl>
          </a:graphicData>
        </a:graphic>
      </p:graphicFrame>
      <p:sp>
        <p:nvSpPr>
          <p:cNvPr id="11" name="Inhaltsplatzhalter 10"/>
          <p:cNvSpPr>
            <a:spLocks noGrp="1"/>
          </p:cNvSpPr>
          <p:nvPr>
            <p:ph sz="quarter" idx="10"/>
          </p:nvPr>
        </p:nvSpPr>
        <p:spPr/>
        <p:txBody>
          <a:bodyPr/>
          <a:lstStyle/>
          <a:p>
            <a:endParaRPr lang="de-AT"/>
          </a:p>
        </p:txBody>
      </p:sp>
    </p:spTree>
    <p:extLst>
      <p:ext uri="{BB962C8B-B14F-4D97-AF65-F5344CB8AC3E}">
        <p14:creationId xmlns:p14="http://schemas.microsoft.com/office/powerpoint/2010/main" val="102479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idx="1"/>
          </p:nvPr>
        </p:nvSpPr>
        <p:spPr/>
        <p:txBody>
          <a:bodyPr/>
          <a:lstStyle/>
          <a:p>
            <a:r>
              <a:rPr lang="de-AT" dirty="0" smtClean="0"/>
              <a:t>Operatoren</a:t>
            </a:r>
            <a:endParaRPr lang="de-AT" dirty="0"/>
          </a:p>
        </p:txBody>
      </p:sp>
      <p:sp>
        <p:nvSpPr>
          <p:cNvPr id="8" name="Textplatzhalter 7"/>
          <p:cNvSpPr>
            <a:spLocks noGrp="1"/>
          </p:cNvSpPr>
          <p:nvPr>
            <p:ph type="body" idx="10"/>
          </p:nvPr>
        </p:nvSpPr>
        <p:spPr/>
        <p:txBody>
          <a:bodyPr/>
          <a:lstStyle/>
          <a:p>
            <a:r>
              <a:rPr lang="de-AT" dirty="0" smtClean="0"/>
              <a:t>Typen</a:t>
            </a:r>
            <a:endParaRPr lang="de-AT" dirty="0"/>
          </a:p>
        </p:txBody>
      </p:sp>
      <p:sp>
        <p:nvSpPr>
          <p:cNvPr id="9" name="Inhaltsplatzhalter 8"/>
          <p:cNvSpPr>
            <a:spLocks noGrp="1"/>
          </p:cNvSpPr>
          <p:nvPr>
            <p:ph sz="half" idx="11"/>
          </p:nvPr>
        </p:nvSpPr>
        <p:spPr/>
        <p:txBody>
          <a:bodyPr>
            <a:normAutofit/>
          </a:bodyPr>
          <a:lstStyle/>
          <a:p>
            <a:r>
              <a:rPr lang="de-AT" dirty="0">
                <a:solidFill>
                  <a:schemeClr val="accent1">
                    <a:lumMod val="75000"/>
                  </a:schemeClr>
                </a:solidFill>
                <a:latin typeface="Cambria Math" panose="02040503050406030204" pitchFamily="18" charset="0"/>
                <a:ea typeface="Cambria Math" panose="02040503050406030204" pitchFamily="18" charset="0"/>
              </a:rPr>
              <a:t>Positive Integer</a:t>
            </a:r>
          </a:p>
          <a:p>
            <a:r>
              <a:rPr lang="de-AT" dirty="0">
                <a:solidFill>
                  <a:schemeClr val="accent1">
                    <a:lumMod val="75000"/>
                  </a:schemeClr>
                </a:solidFill>
                <a:latin typeface="Cambria Math" panose="02040503050406030204" pitchFamily="18" charset="0"/>
                <a:ea typeface="Cambria Math" panose="02040503050406030204" pitchFamily="18" charset="0"/>
              </a:rPr>
              <a:t>Negative</a:t>
            </a:r>
            <a:r>
              <a:rPr lang="de-AT" dirty="0" smtClean="0">
                <a:solidFill>
                  <a:schemeClr val="accent1">
                    <a:lumMod val="75000"/>
                  </a:schemeClr>
                </a:solidFill>
              </a:rPr>
              <a:t> </a:t>
            </a:r>
            <a:r>
              <a:rPr lang="de-AT" dirty="0">
                <a:solidFill>
                  <a:schemeClr val="accent1">
                    <a:lumMod val="75000"/>
                  </a:schemeClr>
                </a:solidFill>
                <a:latin typeface="Cambria Math" panose="02040503050406030204" pitchFamily="18" charset="0"/>
                <a:ea typeface="Cambria Math" panose="02040503050406030204" pitchFamily="18" charset="0"/>
              </a:rPr>
              <a:t>Integer</a:t>
            </a:r>
          </a:p>
          <a:p>
            <a:r>
              <a:rPr lang="de-AT" dirty="0">
                <a:solidFill>
                  <a:schemeClr val="accent1">
                    <a:lumMod val="75000"/>
                  </a:schemeClr>
                </a:solidFill>
                <a:latin typeface="Cambria Math" panose="02040503050406030204" pitchFamily="18" charset="0"/>
                <a:ea typeface="Cambria Math" panose="02040503050406030204" pitchFamily="18" charset="0"/>
              </a:rPr>
              <a:t>Logische</a:t>
            </a:r>
            <a:r>
              <a:rPr lang="de-AT" dirty="0" smtClean="0">
                <a:solidFill>
                  <a:schemeClr val="accent1">
                    <a:lumMod val="75000"/>
                  </a:schemeClr>
                </a:solidFill>
              </a:rPr>
              <a:t> </a:t>
            </a:r>
            <a:r>
              <a:rPr lang="de-AT" dirty="0">
                <a:solidFill>
                  <a:schemeClr val="accent1">
                    <a:lumMod val="75000"/>
                  </a:schemeClr>
                </a:solidFill>
                <a:latin typeface="Cambria Math" panose="02040503050406030204" pitchFamily="18" charset="0"/>
                <a:ea typeface="Cambria Math" panose="02040503050406030204" pitchFamily="18" charset="0"/>
              </a:rPr>
              <a:t>Vektoren</a:t>
            </a:r>
          </a:p>
          <a:p>
            <a:r>
              <a:rPr lang="de-AT" dirty="0">
                <a:solidFill>
                  <a:schemeClr val="accent1">
                    <a:lumMod val="75000"/>
                  </a:schemeClr>
                </a:solidFill>
                <a:latin typeface="Cambria Math" panose="02040503050406030204" pitchFamily="18" charset="0"/>
                <a:ea typeface="Cambria Math" panose="02040503050406030204" pitchFamily="18" charset="0"/>
              </a:rPr>
              <a:t>leer</a:t>
            </a:r>
          </a:p>
          <a:p>
            <a:r>
              <a:rPr lang="de-AT" dirty="0">
                <a:solidFill>
                  <a:schemeClr val="accent1">
                    <a:lumMod val="75000"/>
                  </a:schemeClr>
                </a:solidFill>
                <a:latin typeface="Cambria Math" panose="02040503050406030204" pitchFamily="18" charset="0"/>
                <a:ea typeface="Cambria Math" panose="02040503050406030204" pitchFamily="18" charset="0"/>
              </a:rPr>
              <a:t>0</a:t>
            </a:r>
          </a:p>
          <a:p>
            <a:r>
              <a:rPr lang="de-AT" dirty="0" err="1">
                <a:solidFill>
                  <a:schemeClr val="accent1">
                    <a:lumMod val="75000"/>
                  </a:schemeClr>
                </a:solidFill>
                <a:latin typeface="Cambria Math" panose="02040503050406030204" pitchFamily="18" charset="0"/>
                <a:ea typeface="Cambria Math" panose="02040503050406030204" pitchFamily="18" charset="0"/>
              </a:rPr>
              <a:t>Character</a:t>
            </a:r>
            <a:r>
              <a:rPr lang="de-AT" dirty="0">
                <a:solidFill>
                  <a:schemeClr val="accent1">
                    <a:lumMod val="75000"/>
                  </a:schemeClr>
                </a:solidFill>
                <a:latin typeface="Cambria Math" panose="02040503050406030204" pitchFamily="18" charset="0"/>
                <a:ea typeface="Cambria Math" panose="02040503050406030204" pitchFamily="18" charset="0"/>
              </a:rPr>
              <a:t>-Vektoren</a:t>
            </a:r>
          </a:p>
          <a:p>
            <a:endParaRPr lang="de-AT" dirty="0"/>
          </a:p>
        </p:txBody>
      </p:sp>
      <p:sp>
        <p:nvSpPr>
          <p:cNvPr id="5" name="Titel 4"/>
          <p:cNvSpPr>
            <a:spLocks noGrp="1"/>
          </p:cNvSpPr>
          <p:nvPr>
            <p:ph type="title"/>
          </p:nvPr>
        </p:nvSpPr>
        <p:spPr/>
        <p:txBody>
          <a:bodyPr>
            <a:normAutofit fontScale="90000"/>
          </a:bodyPr>
          <a:lstStyle/>
          <a:p>
            <a:r>
              <a:rPr lang="de-AT" dirty="0" smtClean="0"/>
              <a:t>Subsetting</a:t>
            </a:r>
            <a:endParaRPr lang="de-AT" dirty="0"/>
          </a:p>
        </p:txBody>
      </p:sp>
      <p:sp>
        <p:nvSpPr>
          <p:cNvPr id="2" name="Inhaltsplatzhalter 1"/>
          <p:cNvSpPr>
            <a:spLocks noGrp="1"/>
          </p:cNvSpPr>
          <p:nvPr>
            <p:ph sz="quarter" idx="12"/>
          </p:nvPr>
        </p:nvSpPr>
        <p:spPr/>
        <p:txBody>
          <a:bodyPr/>
          <a:lstStyle/>
          <a:p>
            <a:endParaRPr lang="de-AT"/>
          </a:p>
        </p:txBody>
      </p:sp>
      <p:sp>
        <p:nvSpPr>
          <p:cNvPr id="3" name="Inhaltsplatzhalter 2"/>
          <p:cNvSpPr>
            <a:spLocks noGrp="1"/>
          </p:cNvSpPr>
          <p:nvPr>
            <p:ph sz="half" idx="2"/>
          </p:nvPr>
        </p:nvSpPr>
        <p:spPr/>
        <p:txBody>
          <a:bodyPr/>
          <a:lstStyle/>
          <a:p>
            <a:r>
              <a:rPr lang="de-AT" dirty="0">
                <a:solidFill>
                  <a:schemeClr val="accent1">
                    <a:lumMod val="75000"/>
                  </a:schemeClr>
                </a:solidFill>
                <a:latin typeface="Cambria Math" panose="02040503050406030204" pitchFamily="18" charset="0"/>
                <a:ea typeface="Cambria Math" panose="02040503050406030204" pitchFamily="18" charset="0"/>
              </a:rPr>
              <a:t>[</a:t>
            </a:r>
          </a:p>
          <a:p>
            <a:r>
              <a:rPr lang="de-AT" dirty="0">
                <a:solidFill>
                  <a:schemeClr val="accent1">
                    <a:lumMod val="75000"/>
                  </a:schemeClr>
                </a:solidFill>
                <a:latin typeface="Cambria Math" panose="02040503050406030204" pitchFamily="18" charset="0"/>
                <a:ea typeface="Cambria Math" panose="02040503050406030204" pitchFamily="18" charset="0"/>
              </a:rPr>
              <a:t>[[</a:t>
            </a:r>
          </a:p>
          <a:p>
            <a:r>
              <a:rPr lang="de-AT" dirty="0">
                <a:solidFill>
                  <a:schemeClr val="accent1">
                    <a:lumMod val="75000"/>
                  </a:schemeClr>
                </a:solidFill>
                <a:latin typeface="Cambria Math" panose="02040503050406030204" pitchFamily="18" charset="0"/>
                <a:ea typeface="Cambria Math" panose="02040503050406030204" pitchFamily="18" charset="0"/>
              </a:rPr>
              <a:t>$</a:t>
            </a:r>
          </a:p>
          <a:p>
            <a:pPr marL="0" indent="0">
              <a:buNone/>
            </a:pPr>
            <a:endParaRPr lang="de-AT" dirty="0"/>
          </a:p>
        </p:txBody>
      </p:sp>
    </p:spTree>
    <p:extLst>
      <p:ext uri="{BB962C8B-B14F-4D97-AF65-F5344CB8AC3E}">
        <p14:creationId xmlns:p14="http://schemas.microsoft.com/office/powerpoint/2010/main" val="91273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r>
              <a:rPr lang="de-AT" dirty="0" smtClean="0"/>
              <a:t>Übung </a:t>
            </a:r>
            <a:r>
              <a:rPr lang="de-AT" dirty="0" smtClean="0"/>
              <a:t>1 – Datenstrukturen und Zugriffslogik</a:t>
            </a:r>
            <a:endParaRPr lang="de-AT" dirty="0"/>
          </a:p>
        </p:txBody>
      </p:sp>
      <p:sp>
        <p:nvSpPr>
          <p:cNvPr id="9" name="Inhaltsplatzhalter 8"/>
          <p:cNvSpPr>
            <a:spLocks noGrp="1"/>
          </p:cNvSpPr>
          <p:nvPr>
            <p:ph idx="1"/>
          </p:nvPr>
        </p:nvSpPr>
        <p:spPr/>
        <p:txBody>
          <a:bodyPr>
            <a:normAutofit fontScale="77500" lnSpcReduction="20000"/>
          </a:bodyPr>
          <a:lstStyle/>
          <a:p>
            <a:r>
              <a:rPr lang="de-AT" dirty="0" smtClean="0"/>
              <a:t>Warum ergibt </a:t>
            </a:r>
            <a:r>
              <a:rPr lang="de-AT" dirty="0">
                <a:solidFill>
                  <a:schemeClr val="accent1">
                    <a:lumMod val="75000"/>
                  </a:schemeClr>
                </a:solidFill>
                <a:latin typeface="Cambria Math" panose="02040503050406030204" pitchFamily="18" charset="0"/>
                <a:ea typeface="Cambria Math" panose="02040503050406030204" pitchFamily="18" charset="0"/>
              </a:rPr>
              <a:t>1 == </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a:solidFill>
                  <a:schemeClr val="accent1">
                    <a:lumMod val="75000"/>
                  </a:schemeClr>
                </a:solidFill>
                <a:latin typeface="Cambria Math" panose="02040503050406030204" pitchFamily="18" charset="0"/>
                <a:ea typeface="Cambria Math" panose="02040503050406030204" pitchFamily="18" charset="0"/>
              </a:rPr>
              <a:t>1</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sz="2800" dirty="0" err="1" smtClean="0"/>
              <a:t>true</a:t>
            </a:r>
            <a:r>
              <a:rPr lang="de-AT" sz="2800" dirty="0" smtClean="0"/>
              <a:t>, </a:t>
            </a:r>
            <a:r>
              <a:rPr lang="de-AT" dirty="0">
                <a:solidFill>
                  <a:schemeClr val="accent1">
                    <a:lumMod val="75000"/>
                  </a:schemeClr>
                </a:solidFill>
                <a:latin typeface="Cambria Math" panose="02040503050406030204" pitchFamily="18" charset="0"/>
                <a:ea typeface="Cambria Math" panose="02040503050406030204" pitchFamily="18" charset="0"/>
              </a:rPr>
              <a:t>-1 &lt; FALSE</a:t>
            </a:r>
            <a:r>
              <a:rPr lang="de-AT" sz="2800" dirty="0" smtClean="0"/>
              <a:t> </a:t>
            </a:r>
            <a:r>
              <a:rPr lang="de-AT" sz="2800" dirty="0" err="1" smtClean="0"/>
              <a:t>true</a:t>
            </a:r>
            <a:r>
              <a:rPr lang="de-AT" sz="2800" dirty="0" smtClean="0"/>
              <a:t> und </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one</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a:solidFill>
                  <a:schemeClr val="accent1">
                    <a:lumMod val="75000"/>
                  </a:schemeClr>
                </a:solidFill>
                <a:latin typeface="Cambria Math" panose="02040503050406030204" pitchFamily="18" charset="0"/>
                <a:ea typeface="Cambria Math" panose="02040503050406030204" pitchFamily="18" charset="0"/>
              </a:rPr>
              <a:t>&lt; 2 </a:t>
            </a:r>
            <a:r>
              <a:rPr lang="de-AT" sz="2800" dirty="0" err="1" smtClean="0"/>
              <a:t>false</a:t>
            </a:r>
            <a:r>
              <a:rPr lang="de-AT" sz="2800" dirty="0" smtClean="0"/>
              <a:t>?</a:t>
            </a:r>
            <a:endParaRPr lang="de-AT" dirty="0" smtClean="0"/>
          </a:p>
          <a:p>
            <a:r>
              <a:rPr lang="de-AT" dirty="0" smtClean="0"/>
              <a:t>Was passiert mit einem Faktor, wenn man die Levels umsortiert?</a:t>
            </a:r>
          </a:p>
          <a:p>
            <a:pPr marL="609585" lvl="1" indent="0">
              <a:buNone/>
            </a:pPr>
            <a:r>
              <a:rPr lang="de-AT" dirty="0" smtClean="0">
                <a:solidFill>
                  <a:schemeClr val="accent1">
                    <a:lumMod val="75000"/>
                  </a:schemeClr>
                </a:solidFill>
                <a:latin typeface="Cambria Math" panose="02040503050406030204" pitchFamily="18" charset="0"/>
                <a:ea typeface="Cambria Math" panose="02040503050406030204" pitchFamily="18" charset="0"/>
              </a:rPr>
              <a:t>	f1 </a:t>
            </a:r>
            <a:r>
              <a:rPr lang="de-AT" dirty="0">
                <a:solidFill>
                  <a:schemeClr val="accent1">
                    <a:lumMod val="75000"/>
                  </a:schemeClr>
                </a:solidFill>
                <a:latin typeface="Cambria Math" panose="02040503050406030204" pitchFamily="18" charset="0"/>
                <a:ea typeface="Cambria Math" panose="02040503050406030204" pitchFamily="18" charset="0"/>
              </a:rPr>
              <a:t>&lt;- </a:t>
            </a:r>
            <a:r>
              <a:rPr lang="de-AT" dirty="0" err="1">
                <a:solidFill>
                  <a:schemeClr val="accent1">
                    <a:lumMod val="75000"/>
                  </a:schemeClr>
                </a:solidFill>
                <a:latin typeface="Cambria Math" panose="02040503050406030204" pitchFamily="18" charset="0"/>
                <a:ea typeface="Cambria Math" panose="02040503050406030204" pitchFamily="18" charset="0"/>
              </a:rPr>
              <a:t>factor</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letters</a:t>
            </a:r>
            <a:r>
              <a:rPr lang="de-AT" dirty="0">
                <a:solidFill>
                  <a:schemeClr val="accent1">
                    <a:lumMod val="75000"/>
                  </a:schemeClr>
                </a:solidFill>
                <a:latin typeface="Cambria Math" panose="02040503050406030204" pitchFamily="18" charset="0"/>
                <a:ea typeface="Cambria Math" panose="02040503050406030204" pitchFamily="18" charset="0"/>
              </a:rPr>
              <a:t>)</a:t>
            </a:r>
            <a:br>
              <a:rPr lang="de-AT" dirty="0">
                <a:solidFill>
                  <a:schemeClr val="accent1">
                    <a:lumMod val="75000"/>
                  </a:schemeClr>
                </a:solidFill>
                <a:latin typeface="Cambria Math" panose="02040503050406030204" pitchFamily="18" charset="0"/>
                <a:ea typeface="Cambria Math" panose="02040503050406030204" pitchFamily="18" charset="0"/>
              </a:rPr>
            </a:b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err="1" smtClean="0">
                <a:solidFill>
                  <a:schemeClr val="accent1">
                    <a:lumMod val="75000"/>
                  </a:schemeClr>
                </a:solidFill>
                <a:latin typeface="Cambria Math" panose="02040503050406030204" pitchFamily="18" charset="0"/>
                <a:ea typeface="Cambria Math" panose="02040503050406030204" pitchFamily="18" charset="0"/>
              </a:rPr>
              <a:t>levels</a:t>
            </a:r>
            <a:r>
              <a:rPr lang="de-AT" dirty="0" smtClean="0">
                <a:solidFill>
                  <a:schemeClr val="accent1">
                    <a:lumMod val="75000"/>
                  </a:schemeClr>
                </a:solidFill>
                <a:latin typeface="Cambria Math" panose="02040503050406030204" pitchFamily="18" charset="0"/>
                <a:ea typeface="Cambria Math" panose="02040503050406030204" pitchFamily="18" charset="0"/>
              </a:rPr>
              <a:t>(f1</a:t>
            </a:r>
            <a:r>
              <a:rPr lang="de-AT" dirty="0">
                <a:solidFill>
                  <a:schemeClr val="accent1">
                    <a:lumMod val="75000"/>
                  </a:schemeClr>
                </a:solidFill>
                <a:latin typeface="Cambria Math" panose="02040503050406030204" pitchFamily="18" charset="0"/>
                <a:ea typeface="Cambria Math" panose="02040503050406030204" pitchFamily="18" charset="0"/>
              </a:rPr>
              <a:t>) &lt;- </a:t>
            </a:r>
            <a:r>
              <a:rPr lang="de-AT" dirty="0" err="1">
                <a:solidFill>
                  <a:schemeClr val="accent1">
                    <a:lumMod val="75000"/>
                  </a:schemeClr>
                </a:solidFill>
                <a:latin typeface="Cambria Math" panose="02040503050406030204" pitchFamily="18" charset="0"/>
                <a:ea typeface="Cambria Math" panose="02040503050406030204" pitchFamily="18" charset="0"/>
              </a:rPr>
              <a:t>rev</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levels</a:t>
            </a:r>
            <a:r>
              <a:rPr lang="de-AT" dirty="0">
                <a:solidFill>
                  <a:schemeClr val="accent1">
                    <a:lumMod val="75000"/>
                  </a:schemeClr>
                </a:solidFill>
                <a:latin typeface="Cambria Math" panose="02040503050406030204" pitchFamily="18" charset="0"/>
                <a:ea typeface="Cambria Math" panose="02040503050406030204" pitchFamily="18" charset="0"/>
              </a:rPr>
              <a:t>(f1))</a:t>
            </a:r>
          </a:p>
          <a:p>
            <a:r>
              <a:rPr lang="de-AT" dirty="0" smtClean="0"/>
              <a:t>Wenn </a:t>
            </a:r>
            <a:r>
              <a:rPr lang="de-AT" dirty="0" err="1">
                <a:solidFill>
                  <a:schemeClr val="accent1">
                    <a:lumMod val="75000"/>
                  </a:schemeClr>
                </a:solidFill>
                <a:latin typeface="Cambria Math" panose="02040503050406030204" pitchFamily="18" charset="0"/>
                <a:ea typeface="Cambria Math" panose="02040503050406030204" pitchFamily="18" charset="0"/>
              </a:rPr>
              <a:t>is.matrix</a:t>
            </a:r>
            <a:r>
              <a:rPr lang="de-AT" dirty="0">
                <a:solidFill>
                  <a:schemeClr val="accent1">
                    <a:lumMod val="75000"/>
                  </a:schemeClr>
                </a:solidFill>
                <a:latin typeface="Cambria Math" panose="02040503050406030204" pitchFamily="18" charset="0"/>
                <a:ea typeface="Cambria Math" panose="02040503050406030204" pitchFamily="18" charset="0"/>
              </a:rPr>
              <a:t>(x)</a:t>
            </a:r>
            <a:r>
              <a:rPr lang="de-AT" dirty="0" smtClean="0"/>
              <a:t> </a:t>
            </a:r>
            <a:r>
              <a:rPr lang="de-AT" dirty="0" err="1" smtClean="0"/>
              <a:t>true</a:t>
            </a:r>
            <a:r>
              <a:rPr lang="de-AT" dirty="0" smtClean="0"/>
              <a:t> ist, was ergibt </a:t>
            </a:r>
            <a:r>
              <a:rPr lang="de-AT" dirty="0" err="1">
                <a:solidFill>
                  <a:schemeClr val="accent1">
                    <a:lumMod val="75000"/>
                  </a:schemeClr>
                </a:solidFill>
                <a:latin typeface="Cambria Math" panose="02040503050406030204" pitchFamily="18" charset="0"/>
                <a:ea typeface="Cambria Math" panose="02040503050406030204" pitchFamily="18" charset="0"/>
              </a:rPr>
              <a:t>is.array</a:t>
            </a:r>
            <a:r>
              <a:rPr lang="de-AT" dirty="0">
                <a:solidFill>
                  <a:schemeClr val="accent1">
                    <a:lumMod val="75000"/>
                  </a:schemeClr>
                </a:solidFill>
                <a:latin typeface="Cambria Math" panose="02040503050406030204" pitchFamily="18" charset="0"/>
                <a:ea typeface="Cambria Math" panose="02040503050406030204" pitchFamily="18" charset="0"/>
              </a:rPr>
              <a:t>(x</a:t>
            </a:r>
            <a:r>
              <a:rPr lang="de-AT" dirty="0" smtClean="0">
                <a:solidFill>
                  <a:schemeClr val="accent1">
                    <a:lumMod val="75000"/>
                  </a:schemeClr>
                </a:solidFill>
                <a:latin typeface="Cambria Math" panose="02040503050406030204" pitchFamily="18" charset="0"/>
                <a:ea typeface="Cambria Math" panose="02040503050406030204" pitchFamily="18" charset="0"/>
              </a:rPr>
              <a:t>)</a:t>
            </a:r>
            <a:r>
              <a:rPr lang="de-AT" dirty="0" smtClean="0"/>
              <a:t>?</a:t>
            </a:r>
          </a:p>
          <a:p>
            <a:r>
              <a:rPr lang="de-AT" dirty="0" smtClean="0"/>
              <a:t>Was macht </a:t>
            </a:r>
            <a:r>
              <a:rPr lang="de-AT" sz="2700" dirty="0" err="1">
                <a:solidFill>
                  <a:schemeClr val="accent1">
                    <a:lumMod val="75000"/>
                  </a:schemeClr>
                </a:solidFill>
                <a:latin typeface="Cambria Math" panose="02040503050406030204" pitchFamily="18" charset="0"/>
                <a:ea typeface="Cambria Math" panose="02040503050406030204" pitchFamily="18" charset="0"/>
              </a:rPr>
              <a:t>as.matrix</a:t>
            </a:r>
            <a:r>
              <a:rPr lang="de-AT" sz="27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angewendet auf einen Data </a:t>
            </a:r>
            <a:r>
              <a:rPr lang="de-AT" dirty="0" err="1" smtClean="0"/>
              <a:t>frame</a:t>
            </a:r>
            <a:r>
              <a:rPr lang="de-AT" dirty="0" smtClean="0"/>
              <a:t> mit unterschiedlichen Typen?</a:t>
            </a:r>
          </a:p>
          <a:p>
            <a:r>
              <a:rPr lang="de-AT" dirty="0" smtClean="0"/>
              <a:t>Kann man einen Data </a:t>
            </a:r>
            <a:r>
              <a:rPr lang="de-AT" dirty="0" err="1" smtClean="0"/>
              <a:t>frame</a:t>
            </a:r>
            <a:r>
              <a:rPr lang="de-AT" dirty="0" smtClean="0"/>
              <a:t> mit 0 Zeilen haben? Und 0 Spalten?</a:t>
            </a:r>
          </a:p>
          <a:p>
            <a:r>
              <a:rPr lang="de-AT" dirty="0"/>
              <a:t>Vereinfache </a:t>
            </a:r>
            <a:r>
              <a:rPr lang="de-AT" dirty="0">
                <a:solidFill>
                  <a:schemeClr val="accent1">
                    <a:lumMod val="75000"/>
                  </a:schemeClr>
                </a:solidFill>
                <a:latin typeface="Cambria Math" panose="02040503050406030204" pitchFamily="18" charset="0"/>
                <a:ea typeface="Cambria Math" panose="02040503050406030204" pitchFamily="18" charset="0"/>
              </a:rPr>
              <a:t>!((X &amp; Y) | !Z</a:t>
            </a:r>
            <a:r>
              <a:rPr lang="de-AT" dirty="0" smtClean="0">
                <a:solidFill>
                  <a:schemeClr val="accent1">
                    <a:lumMod val="75000"/>
                  </a:schemeClr>
                </a:solidFill>
                <a:latin typeface="Cambria Math" panose="02040503050406030204" pitchFamily="18" charset="0"/>
                <a:ea typeface="Cambria Math" panose="02040503050406030204" pitchFamily="18" charset="0"/>
              </a:rPr>
              <a:t>)</a:t>
            </a:r>
          </a:p>
          <a:p>
            <a:r>
              <a:rPr lang="de-AT" dirty="0" smtClean="0"/>
              <a:t>Warum wirft </a:t>
            </a:r>
            <a:r>
              <a:rPr lang="de-AT" sz="2700" dirty="0">
                <a:solidFill>
                  <a:schemeClr val="accent1">
                    <a:lumMod val="75000"/>
                  </a:schemeClr>
                </a:solidFill>
                <a:latin typeface="Cambria Math" panose="02040503050406030204" pitchFamily="18" charset="0"/>
                <a:ea typeface="Cambria Math" panose="02040503050406030204" pitchFamily="18" charset="0"/>
              </a:rPr>
              <a:t>x &lt;- 1:5; x[NA]</a:t>
            </a:r>
            <a:r>
              <a:rPr lang="de-AT" dirty="0" smtClean="0"/>
              <a:t> 5 </a:t>
            </a:r>
            <a:r>
              <a:rPr lang="de-AT" dirty="0" err="1" smtClean="0"/>
              <a:t>Missingwerte</a:t>
            </a:r>
            <a:r>
              <a:rPr lang="de-AT" dirty="0" smtClean="0"/>
              <a:t> zurück? Vergleiche mit </a:t>
            </a:r>
            <a:r>
              <a:rPr lang="de-AT" sz="2400" dirty="0" smtClean="0">
                <a:solidFill>
                  <a:schemeClr val="accent1">
                    <a:lumMod val="75000"/>
                  </a:schemeClr>
                </a:solidFill>
                <a:latin typeface="Cambria Math" panose="02040503050406030204" pitchFamily="18" charset="0"/>
                <a:ea typeface="Cambria Math" panose="02040503050406030204" pitchFamily="18" charset="0"/>
              </a:rPr>
              <a:t>x[</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NA_real</a:t>
            </a:r>
            <a:r>
              <a:rPr lang="de-AT" sz="2400" dirty="0" smtClean="0">
                <a:solidFill>
                  <a:schemeClr val="accent1">
                    <a:lumMod val="75000"/>
                  </a:schemeClr>
                </a:solidFill>
                <a:latin typeface="Cambria Math" panose="02040503050406030204" pitchFamily="18" charset="0"/>
                <a:ea typeface="Cambria Math" panose="02040503050406030204" pitchFamily="18" charset="0"/>
              </a:rPr>
              <a:t>_]</a:t>
            </a:r>
            <a:endParaRPr lang="de-AT" dirty="0" smtClean="0"/>
          </a:p>
          <a:p>
            <a:r>
              <a:rPr lang="de-AT" sz="2700" dirty="0" smtClean="0"/>
              <a:t>Was gibt </a:t>
            </a:r>
            <a:r>
              <a:rPr lang="de-AT" dirty="0" err="1" smtClean="0">
                <a:solidFill>
                  <a:schemeClr val="accent1">
                    <a:lumMod val="75000"/>
                  </a:schemeClr>
                </a:solidFill>
                <a:latin typeface="Cambria Math" panose="02040503050406030204" pitchFamily="18" charset="0"/>
                <a:ea typeface="Cambria Math" panose="02040503050406030204" pitchFamily="18" charset="0"/>
              </a:rPr>
              <a:t>upper.tri</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sz="2700" dirty="0" smtClean="0"/>
              <a:t>zurück? Wie kann man damit auf Matrix-Elemente zugreifen?</a:t>
            </a:r>
          </a:p>
          <a:p>
            <a:pPr marL="0" indent="0">
              <a:buNone/>
            </a:pPr>
            <a:endParaRPr lang="de-AT" sz="2700" dirty="0"/>
          </a:p>
          <a:p>
            <a:endParaRPr lang="de-AT" dirty="0" smtClean="0"/>
          </a:p>
        </p:txBody>
      </p:sp>
      <p:sp>
        <p:nvSpPr>
          <p:cNvPr id="10" name="Inhaltsplatzhalter 9"/>
          <p:cNvSpPr>
            <a:spLocks noGrp="1"/>
          </p:cNvSpPr>
          <p:nvPr>
            <p:ph sz="quarter" idx="10"/>
          </p:nvPr>
        </p:nvSpPr>
        <p:spPr/>
        <p:txBody>
          <a:bodyPr/>
          <a:lstStyle/>
          <a:p>
            <a:endParaRPr lang="de-AT"/>
          </a:p>
        </p:txBody>
      </p:sp>
    </p:spTree>
    <p:extLst>
      <p:ext uri="{BB962C8B-B14F-4D97-AF65-F5344CB8AC3E}">
        <p14:creationId xmlns:p14="http://schemas.microsoft.com/office/powerpoint/2010/main" val="333886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err="1" smtClean="0"/>
              <a:t>Wickham‘s</a:t>
            </a:r>
            <a:r>
              <a:rPr lang="de-AT" dirty="0" smtClean="0"/>
              <a:t> </a:t>
            </a:r>
            <a:r>
              <a:rPr lang="de-AT" dirty="0" err="1" smtClean="0"/>
              <a:t>Vocabulary</a:t>
            </a:r>
            <a:endParaRPr lang="de-AT" dirty="0"/>
          </a:p>
        </p:txBody>
      </p:sp>
      <p:sp>
        <p:nvSpPr>
          <p:cNvPr id="9" name="Inhaltsplatzhalter 8"/>
          <p:cNvSpPr>
            <a:spLocks noGrp="1"/>
          </p:cNvSpPr>
          <p:nvPr>
            <p:ph sz="quarter" idx="10"/>
          </p:nvPr>
        </p:nvSpPr>
        <p:spPr/>
        <p:txBody>
          <a:bodyPr/>
          <a:lstStyle/>
          <a:p>
            <a:endParaRPr lang="de-AT"/>
          </a:p>
        </p:txBody>
      </p:sp>
    </p:spTree>
    <p:extLst>
      <p:ext uri="{BB962C8B-B14F-4D97-AF65-F5344CB8AC3E}">
        <p14:creationId xmlns:p14="http://schemas.microsoft.com/office/powerpoint/2010/main" val="150509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smtClean="0"/>
              <a:t>Googles Style Guide</a:t>
            </a:r>
            <a:endParaRPr lang="de-AT" dirty="0"/>
          </a:p>
        </p:txBody>
      </p:sp>
      <p:sp>
        <p:nvSpPr>
          <p:cNvPr id="9" name="Inhaltsplatzhalter 8"/>
          <p:cNvSpPr>
            <a:spLocks noGrp="1"/>
          </p:cNvSpPr>
          <p:nvPr>
            <p:ph sz="quarter" idx="10"/>
          </p:nvPr>
        </p:nvSpPr>
        <p:spPr/>
        <p:txBody>
          <a:bodyPr/>
          <a:lstStyle/>
          <a:p>
            <a:endParaRPr lang="de-AT"/>
          </a:p>
        </p:txBody>
      </p:sp>
    </p:spTree>
    <p:extLst>
      <p:ext uri="{BB962C8B-B14F-4D97-AF65-F5344CB8AC3E}">
        <p14:creationId xmlns:p14="http://schemas.microsoft.com/office/powerpoint/2010/main" val="300462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Jenny Brian [@</a:t>
            </a:r>
            <a:r>
              <a:rPr lang="de-AT" dirty="0" err="1" smtClean="0"/>
              <a:t>Rstudio</a:t>
            </a:r>
            <a:r>
              <a:rPr lang="de-AT" dirty="0" smtClean="0"/>
              <a:t>] on </a:t>
            </a:r>
            <a:r>
              <a:rPr lang="de-AT" i="1" dirty="0" smtClean="0"/>
              <a:t>Project Workflow</a:t>
            </a:r>
            <a:endParaRPr lang="de-AT" i="1" dirty="0"/>
          </a:p>
        </p:txBody>
      </p:sp>
      <p:sp>
        <p:nvSpPr>
          <p:cNvPr id="4" name="Inhaltsplatzhalter 3"/>
          <p:cNvSpPr>
            <a:spLocks noGrp="1"/>
          </p:cNvSpPr>
          <p:nvPr>
            <p:ph sz="quarter" idx="10"/>
          </p:nvPr>
        </p:nvSpPr>
        <p:spPr/>
        <p:txBody>
          <a:bodyPr/>
          <a:lstStyle/>
          <a:p>
            <a:endParaRPr lang="de-AT"/>
          </a:p>
        </p:txBody>
      </p:sp>
      <p:sp>
        <p:nvSpPr>
          <p:cNvPr id="6" name="Inhaltsplatzhalter 5"/>
          <p:cNvSpPr>
            <a:spLocks noGrp="1"/>
          </p:cNvSpPr>
          <p:nvPr>
            <p:ph idx="1"/>
          </p:nvPr>
        </p:nvSpPr>
        <p:spPr/>
        <p:txBody>
          <a:bodyPr>
            <a:normAutofit fontScale="77500" lnSpcReduction="20000"/>
          </a:bodyPr>
          <a:lstStyle/>
          <a:p>
            <a:pPr marL="0" indent="0" defTabSz="914400" eaLnBrk="0" fontAlgn="base" hangingPunct="0">
              <a:spcBef>
                <a:spcPct val="0"/>
              </a:spcBef>
              <a:spcAft>
                <a:spcPct val="0"/>
              </a:spcAft>
              <a:buSzTx/>
              <a:buNone/>
            </a:pPr>
            <a:r>
              <a:rPr lang="en-US" altLang="de-DE" dirty="0" smtClean="0"/>
              <a:t>“</a:t>
            </a:r>
            <a:r>
              <a:rPr lang="en-US" altLang="de-DE" sz="3300" dirty="0" smtClean="0"/>
              <a:t>If </a:t>
            </a:r>
            <a:r>
              <a:rPr lang="en-US" altLang="de-DE" sz="3300" dirty="0"/>
              <a:t>the first line of your R script </a:t>
            </a:r>
            <a:r>
              <a:rPr lang="en-US" altLang="de-DE" sz="3300" dirty="0" smtClean="0"/>
              <a:t>is</a:t>
            </a:r>
            <a:r>
              <a:rPr lang="en-US" altLang="de-DE" sz="3300" dirty="0"/>
              <a:t/>
            </a:r>
            <a:br>
              <a:rPr lang="en-US" altLang="de-DE" sz="3300" dirty="0"/>
            </a:br>
            <a:endParaRPr lang="en-US" altLang="de-DE" sz="3300" dirty="0"/>
          </a:p>
          <a:p>
            <a:pPr marL="0" indent="0" defTabSz="914400" eaLnBrk="0" fontAlgn="base" hangingPunct="0">
              <a:spcBef>
                <a:spcPct val="0"/>
              </a:spcBef>
              <a:spcAft>
                <a:spcPct val="0"/>
              </a:spcAft>
              <a:buSzTx/>
              <a:buNone/>
            </a:pPr>
            <a:r>
              <a:rPr lang="en-US" altLang="de-DE" sz="3400" dirty="0">
                <a:solidFill>
                  <a:schemeClr val="accent1">
                    <a:lumMod val="75000"/>
                  </a:schemeClr>
                </a:solidFill>
                <a:latin typeface="Cambria Math" panose="02040503050406030204" pitchFamily="18" charset="0"/>
                <a:ea typeface="Cambria Math" panose="02040503050406030204" pitchFamily="18" charset="0"/>
              </a:rPr>
              <a:t>    </a:t>
            </a:r>
            <a:r>
              <a:rPr lang="en-US" altLang="de-DE" sz="3400" dirty="0" err="1">
                <a:solidFill>
                  <a:schemeClr val="accent1">
                    <a:lumMod val="75000"/>
                  </a:schemeClr>
                </a:solidFill>
                <a:latin typeface="Cambria Math" panose="02040503050406030204" pitchFamily="18" charset="0"/>
                <a:ea typeface="Cambria Math" panose="02040503050406030204" pitchFamily="18" charset="0"/>
              </a:rPr>
              <a:t>setwd</a:t>
            </a:r>
            <a:r>
              <a:rPr lang="en-US" altLang="de-DE" sz="3400" dirty="0">
                <a:solidFill>
                  <a:schemeClr val="accent1">
                    <a:lumMod val="75000"/>
                  </a:schemeClr>
                </a:solidFill>
                <a:latin typeface="Cambria Math" panose="02040503050406030204" pitchFamily="18" charset="0"/>
                <a:ea typeface="Cambria Math" panose="02040503050406030204" pitchFamily="18" charset="0"/>
              </a:rPr>
              <a:t>("C:\Users\jenny\path\that\only\I\have")</a:t>
            </a:r>
          </a:p>
          <a:p>
            <a:pPr marL="0" indent="0" defTabSz="914400" eaLnBrk="0" fontAlgn="base" hangingPunct="0">
              <a:spcBef>
                <a:spcPct val="0"/>
              </a:spcBef>
              <a:spcAft>
                <a:spcPct val="0"/>
              </a:spcAft>
              <a:buSzTx/>
              <a:buNone/>
            </a:pPr>
            <a:endParaRPr lang="en-US" altLang="de-DE" sz="3300" dirty="0"/>
          </a:p>
          <a:p>
            <a:pPr marL="0" lvl="0" indent="0" defTabSz="914400" eaLnBrk="0" fontAlgn="base" hangingPunct="0">
              <a:spcBef>
                <a:spcPct val="0"/>
              </a:spcBef>
              <a:spcAft>
                <a:spcPct val="0"/>
              </a:spcAft>
              <a:buSzTx/>
              <a:buNone/>
            </a:pPr>
            <a:r>
              <a:rPr lang="en-US" altLang="de-DE" sz="3300" dirty="0" smtClean="0"/>
              <a:t>I will </a:t>
            </a:r>
            <a:r>
              <a:rPr lang="en-US" altLang="de-DE" sz="3300" dirty="0"/>
              <a:t>come into your office and SET YOUR COMPUTER ON </a:t>
            </a:r>
            <a:r>
              <a:rPr lang="en-US" altLang="de-DE" sz="3300" dirty="0" smtClean="0"/>
              <a:t>FIRE 🔥.</a:t>
            </a:r>
            <a:endParaRPr lang="en-US" altLang="de-DE" sz="3300" dirty="0"/>
          </a:p>
          <a:p>
            <a:pPr marL="0" lvl="0" indent="0" defTabSz="914400" eaLnBrk="0" fontAlgn="base" hangingPunct="0">
              <a:spcBef>
                <a:spcPct val="0"/>
              </a:spcBef>
              <a:spcAft>
                <a:spcPct val="0"/>
              </a:spcAft>
              <a:buSzTx/>
              <a:buNone/>
            </a:pPr>
            <a:endParaRPr lang="en-US" altLang="de-DE" sz="33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3300" dirty="0" smtClean="0"/>
              <a:t>If </a:t>
            </a:r>
            <a:r>
              <a:rPr lang="en-US" altLang="de-DE" sz="3300" dirty="0"/>
              <a:t>the first line of your R script </a:t>
            </a:r>
            <a:r>
              <a:rPr lang="en-US" altLang="de-DE" sz="3300" dirty="0" smtClean="0"/>
              <a:t>is</a:t>
            </a:r>
            <a:br>
              <a:rPr lang="en-US" altLang="de-DE" sz="3300" dirty="0" smtClean="0"/>
            </a:br>
            <a:endParaRPr lang="en-US" altLang="de-DE" sz="1300" dirty="0"/>
          </a:p>
          <a:p>
            <a:pPr marL="0" lvl="0" indent="0" defTabSz="914400" eaLnBrk="0" fontAlgn="base" hangingPunct="0">
              <a:spcBef>
                <a:spcPct val="0"/>
              </a:spcBef>
              <a:spcAft>
                <a:spcPct val="0"/>
              </a:spcAft>
              <a:buSzTx/>
              <a:buNone/>
            </a:pPr>
            <a:r>
              <a:rPr lang="en-US" altLang="de-DE" sz="3300" dirty="0">
                <a:solidFill>
                  <a:schemeClr val="accent1">
                    <a:lumMod val="75000"/>
                  </a:schemeClr>
                </a:solidFill>
                <a:latin typeface="Cambria Math" panose="02040503050406030204" pitchFamily="18" charset="0"/>
                <a:ea typeface="Cambria Math" panose="02040503050406030204" pitchFamily="18" charset="0"/>
              </a:rPr>
              <a:t>    </a:t>
            </a:r>
            <a:r>
              <a:rPr lang="en-US" altLang="de-DE" sz="3300" dirty="0" err="1">
                <a:solidFill>
                  <a:schemeClr val="accent1">
                    <a:lumMod val="75000"/>
                  </a:schemeClr>
                </a:solidFill>
                <a:latin typeface="Cambria Math" panose="02040503050406030204" pitchFamily="18" charset="0"/>
                <a:ea typeface="Cambria Math" panose="02040503050406030204" pitchFamily="18" charset="0"/>
              </a:rPr>
              <a:t>rm</a:t>
            </a:r>
            <a:r>
              <a:rPr lang="en-US" altLang="de-DE" sz="3300" dirty="0">
                <a:solidFill>
                  <a:schemeClr val="accent1">
                    <a:lumMod val="75000"/>
                  </a:schemeClr>
                </a:solidFill>
                <a:latin typeface="Cambria Math" panose="02040503050406030204" pitchFamily="18" charset="0"/>
                <a:ea typeface="Cambria Math" panose="02040503050406030204" pitchFamily="18" charset="0"/>
              </a:rPr>
              <a:t>(list = ls())</a:t>
            </a:r>
          </a:p>
          <a:p>
            <a:pPr marL="0" indent="0" defTabSz="914400" eaLnBrk="0" fontAlgn="base" hangingPunct="0">
              <a:spcBef>
                <a:spcPct val="0"/>
              </a:spcBef>
              <a:spcAft>
                <a:spcPct val="0"/>
              </a:spcAft>
              <a:buSzTx/>
              <a:buNone/>
            </a:pPr>
            <a:endParaRPr lang="en-US" altLang="de-DE" sz="3800" dirty="0"/>
          </a:p>
          <a:p>
            <a:pPr marL="0" lvl="0" indent="0" defTabSz="914400" eaLnBrk="0" fontAlgn="base" hangingPunct="0">
              <a:spcBef>
                <a:spcPct val="0"/>
              </a:spcBef>
              <a:spcAft>
                <a:spcPct val="0"/>
              </a:spcAft>
              <a:buSzTx/>
              <a:buNone/>
            </a:pPr>
            <a:r>
              <a:rPr lang="en-US" altLang="de-DE" sz="3300" dirty="0" smtClean="0"/>
              <a:t>I </a:t>
            </a:r>
            <a:r>
              <a:rPr lang="en-US" altLang="de-DE" sz="3300" dirty="0"/>
              <a:t>will come into your office and SET YOUR COMPUTER ON FIRE 🔥</a:t>
            </a:r>
            <a:r>
              <a:rPr lang="en-US" altLang="de-DE" sz="3300" dirty="0" smtClean="0"/>
              <a:t>.”</a:t>
            </a:r>
          </a:p>
          <a:p>
            <a:pPr marL="0" lvl="0" indent="0" defTabSz="914400" eaLnBrk="0" fontAlgn="base" hangingPunct="0">
              <a:spcBef>
                <a:spcPct val="0"/>
              </a:spcBef>
              <a:spcAft>
                <a:spcPct val="0"/>
              </a:spcAft>
              <a:buSzTx/>
              <a:buNone/>
            </a:pPr>
            <a:endParaRPr lang="en-US" altLang="de-DE" dirty="0" smtClean="0"/>
          </a:p>
          <a:p>
            <a:pPr marL="0" lvl="0" indent="0" defTabSz="914400" eaLnBrk="0" fontAlgn="base" hangingPunct="0">
              <a:spcBef>
                <a:spcPct val="0"/>
              </a:spcBef>
              <a:spcAft>
                <a:spcPct val="0"/>
              </a:spcAft>
              <a:buSzTx/>
              <a:buNone/>
            </a:pPr>
            <a:endParaRPr lang="en-US"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smtClean="0">
                <a:hlinkClick r:id="rId3"/>
              </a:rPr>
              <a:t>/</a:t>
            </a:r>
            <a:r>
              <a:rPr lang="de-AT" dirty="0" smtClean="0"/>
              <a:t> </a:t>
            </a:r>
            <a:endParaRPr lang="de-AT" dirty="0"/>
          </a:p>
        </p:txBody>
      </p:sp>
    </p:spTree>
    <p:extLst>
      <p:ext uri="{BB962C8B-B14F-4D97-AF65-F5344CB8AC3E}">
        <p14:creationId xmlns:p14="http://schemas.microsoft.com/office/powerpoint/2010/main" val="37238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err="1" smtClean="0"/>
              <a:t>Advanced</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141345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Funktionen</a:t>
            </a:r>
            <a:endParaRPr lang="de-AT" dirty="0"/>
          </a:p>
        </p:txBody>
      </p:sp>
      <p:sp>
        <p:nvSpPr>
          <p:cNvPr id="6" name="Inhaltsplatzhalter 5"/>
          <p:cNvSpPr>
            <a:spLocks noGrp="1"/>
          </p:cNvSpPr>
          <p:nvPr>
            <p:ph idx="1"/>
          </p:nvPr>
        </p:nvSpPr>
        <p:spPr/>
        <p:txBody>
          <a:bodyPr>
            <a:normAutofit/>
          </a:bodyPr>
          <a:lstStyle/>
          <a:p>
            <a:r>
              <a:rPr lang="de-AT" dirty="0" smtClean="0"/>
              <a:t>Suchpfad</a:t>
            </a:r>
          </a:p>
          <a:p>
            <a:pPr lvl="1"/>
            <a:r>
              <a:rPr lang="de-AT" i="1" dirty="0" err="1" smtClean="0"/>
              <a:t>lexical</a:t>
            </a:r>
            <a:r>
              <a:rPr lang="de-AT" i="1" dirty="0" smtClean="0"/>
              <a:t> </a:t>
            </a:r>
            <a:r>
              <a:rPr lang="de-AT" i="1" dirty="0" err="1" smtClean="0"/>
              <a:t>scoping</a:t>
            </a:r>
            <a:endParaRPr lang="de-AT" i="1" dirty="0" smtClean="0"/>
          </a:p>
          <a:p>
            <a:pPr lvl="1"/>
            <a:r>
              <a:rPr lang="de-AT" sz="2533" dirty="0" err="1" smtClean="0">
                <a:solidFill>
                  <a:schemeClr val="accent1">
                    <a:lumMod val="75000"/>
                  </a:schemeClr>
                </a:solidFill>
                <a:latin typeface="Cambria Math" panose="02040503050406030204" pitchFamily="18" charset="0"/>
                <a:ea typeface="Cambria Math" panose="02040503050406030204" pitchFamily="18" charset="0"/>
              </a:rPr>
              <a:t>environment</a:t>
            </a:r>
            <a:endParaRPr lang="de-AT" sz="2533" dirty="0" smtClean="0">
              <a:solidFill>
                <a:schemeClr val="accent1">
                  <a:lumMod val="75000"/>
                </a:schemeClr>
              </a:solidFill>
              <a:latin typeface="Cambria Math" panose="02040503050406030204" pitchFamily="18" charset="0"/>
              <a:ea typeface="Cambria Math" panose="02040503050406030204" pitchFamily="18" charset="0"/>
            </a:endParaRPr>
          </a:p>
          <a:p>
            <a:r>
              <a:rPr lang="de-AT" sz="2800" dirty="0" smtClean="0"/>
              <a:t>Elemente von Funktionen</a:t>
            </a:r>
          </a:p>
          <a:p>
            <a:pPr lvl="1"/>
            <a:r>
              <a:rPr lang="de-AT" sz="2533" dirty="0" smtClean="0"/>
              <a:t>Argumente</a:t>
            </a:r>
          </a:p>
          <a:p>
            <a:pPr lvl="1"/>
            <a:r>
              <a:rPr lang="de-AT" sz="2533" dirty="0" smtClean="0"/>
              <a:t>Specials (</a:t>
            </a:r>
            <a:r>
              <a:rPr lang="de-AT" sz="2533" i="1" dirty="0" smtClean="0"/>
              <a:t>Infix</a:t>
            </a:r>
            <a:r>
              <a:rPr lang="de-AT" sz="2533" dirty="0" smtClean="0"/>
              <a:t>, </a:t>
            </a:r>
            <a:r>
              <a:rPr lang="de-AT" sz="2533" i="1" dirty="0" err="1" smtClean="0"/>
              <a:t>Assignment</a:t>
            </a:r>
            <a:r>
              <a:rPr lang="de-AT" sz="2533" dirty="0" smtClean="0"/>
              <a:t>)</a:t>
            </a:r>
          </a:p>
          <a:p>
            <a:pPr lvl="1"/>
            <a:r>
              <a:rPr lang="de-AT" sz="2533" dirty="0" smtClean="0"/>
              <a:t>Return </a:t>
            </a:r>
            <a:r>
              <a:rPr lang="de-AT" sz="2533" dirty="0" err="1" smtClean="0"/>
              <a:t>values</a:t>
            </a:r>
            <a:r>
              <a:rPr lang="de-AT" sz="2533" dirty="0" smtClean="0"/>
              <a:t> (</a:t>
            </a:r>
            <a:r>
              <a:rPr lang="de-AT" sz="2533" dirty="0" err="1">
                <a:solidFill>
                  <a:schemeClr val="accent1">
                    <a:lumMod val="75000"/>
                  </a:schemeClr>
                </a:solidFill>
                <a:latin typeface="Cambria Math" panose="02040503050406030204" pitchFamily="18" charset="0"/>
                <a:ea typeface="Cambria Math" panose="02040503050406030204" pitchFamily="18" charset="0"/>
              </a:rPr>
              <a:t>on.exit</a:t>
            </a:r>
            <a:r>
              <a:rPr lang="de-AT" sz="2533" dirty="0" smtClean="0"/>
              <a:t>, </a:t>
            </a:r>
            <a:r>
              <a:rPr lang="de-AT" sz="2533" dirty="0" err="1">
                <a:solidFill>
                  <a:schemeClr val="accent1">
                    <a:lumMod val="75000"/>
                  </a:schemeClr>
                </a:solidFill>
                <a:latin typeface="Cambria Math" panose="02040503050406030204" pitchFamily="18" charset="0"/>
                <a:ea typeface="Cambria Math" panose="02040503050406030204" pitchFamily="18" charset="0"/>
              </a:rPr>
              <a:t>closures</a:t>
            </a:r>
            <a:r>
              <a:rPr lang="de-AT" sz="2533" dirty="0" smtClean="0"/>
              <a:t>)</a:t>
            </a:r>
          </a:p>
          <a:p>
            <a:r>
              <a:rPr lang="de-AT" sz="2800" dirty="0" smtClean="0"/>
              <a:t>Objektorientierte Programmierung in R (v. a. </a:t>
            </a:r>
            <a:r>
              <a:rPr lang="de-AT" sz="2800" i="1" dirty="0" smtClean="0"/>
              <a:t>S3</a:t>
            </a:r>
            <a:r>
              <a:rPr lang="de-AT" sz="2800" dirty="0" smtClean="0"/>
              <a:t>)</a:t>
            </a:r>
          </a:p>
          <a:p>
            <a:r>
              <a:rPr lang="de-AT" sz="2800" dirty="0" smtClean="0"/>
              <a:t>Debugging</a:t>
            </a:r>
          </a:p>
          <a:p>
            <a:endParaRPr lang="de-AT" sz="2800" dirty="0"/>
          </a:p>
          <a:p>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35996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r>
              <a:rPr lang="de-AT" dirty="0" smtClean="0"/>
              <a:t>Übung </a:t>
            </a:r>
            <a:r>
              <a:rPr lang="de-AT" dirty="0" smtClean="0"/>
              <a:t>2 – Funktionen</a:t>
            </a:r>
            <a:endParaRPr lang="de-AT" dirty="0"/>
          </a:p>
        </p:txBody>
      </p:sp>
      <p:sp>
        <p:nvSpPr>
          <p:cNvPr id="9" name="Inhaltsplatzhalter 8"/>
          <p:cNvSpPr>
            <a:spLocks noGrp="1"/>
          </p:cNvSpPr>
          <p:nvPr>
            <p:ph idx="1"/>
          </p:nvPr>
        </p:nvSpPr>
        <p:spPr/>
        <p:txBody>
          <a:bodyPr>
            <a:normAutofit fontScale="70000" lnSpcReduction="20000"/>
          </a:bodyPr>
          <a:lstStyle/>
          <a:p>
            <a:r>
              <a:rPr lang="de-AT" dirty="0"/>
              <a:t>Was macht der folgende Code?</a:t>
            </a:r>
          </a:p>
          <a:p>
            <a:pPr marL="609585" lvl="1" indent="0">
              <a:buNone/>
            </a:pP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objs</a:t>
            </a:r>
            <a:r>
              <a:rPr lang="de-AT" dirty="0">
                <a:solidFill>
                  <a:schemeClr val="accent1">
                    <a:lumMod val="75000"/>
                  </a:schemeClr>
                </a:solidFill>
                <a:latin typeface="Cambria Math" panose="02040503050406030204" pitchFamily="18" charset="0"/>
                <a:ea typeface="Cambria Math" panose="02040503050406030204" pitchFamily="18" charset="0"/>
              </a:rPr>
              <a:t> &lt;- </a:t>
            </a:r>
            <a:r>
              <a:rPr lang="de-AT" dirty="0" err="1">
                <a:solidFill>
                  <a:schemeClr val="accent1">
                    <a:lumMod val="75000"/>
                  </a:schemeClr>
                </a:solidFill>
                <a:latin typeface="Cambria Math" panose="02040503050406030204" pitchFamily="18" charset="0"/>
                <a:ea typeface="Cambria Math" panose="02040503050406030204" pitchFamily="18" charset="0"/>
              </a:rPr>
              <a:t>mget</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ls</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package:base</a:t>
            </a: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inherits</a:t>
            </a:r>
            <a:r>
              <a:rPr lang="de-AT" dirty="0">
                <a:solidFill>
                  <a:schemeClr val="accent1">
                    <a:lumMod val="75000"/>
                  </a:schemeClr>
                </a:solidFill>
                <a:latin typeface="Cambria Math" panose="02040503050406030204" pitchFamily="18" charset="0"/>
                <a:ea typeface="Cambria Math" panose="02040503050406030204" pitchFamily="18" charset="0"/>
              </a:rPr>
              <a:t> = FALSE)</a:t>
            </a:r>
            <a:br>
              <a:rPr lang="de-AT" dirty="0">
                <a:solidFill>
                  <a:schemeClr val="accent1">
                    <a:lumMod val="75000"/>
                  </a:schemeClr>
                </a:solidFill>
                <a:latin typeface="Cambria Math" panose="02040503050406030204" pitchFamily="18" charset="0"/>
                <a:ea typeface="Cambria Math" panose="02040503050406030204" pitchFamily="18" charset="0"/>
              </a:rPr>
            </a:b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funs</a:t>
            </a:r>
            <a:r>
              <a:rPr lang="de-AT" dirty="0">
                <a:solidFill>
                  <a:schemeClr val="accent1">
                    <a:lumMod val="75000"/>
                  </a:schemeClr>
                </a:solidFill>
                <a:latin typeface="Cambria Math" panose="02040503050406030204" pitchFamily="18" charset="0"/>
                <a:ea typeface="Cambria Math" panose="02040503050406030204" pitchFamily="18" charset="0"/>
              </a:rPr>
              <a:t> &lt;- Filter(</a:t>
            </a:r>
            <a:r>
              <a:rPr lang="de-AT" dirty="0" err="1">
                <a:solidFill>
                  <a:schemeClr val="accent1">
                    <a:lumMod val="75000"/>
                  </a:schemeClr>
                </a:solidFill>
                <a:latin typeface="Cambria Math" panose="02040503050406030204" pitchFamily="18" charset="0"/>
                <a:ea typeface="Cambria Math" panose="02040503050406030204" pitchFamily="18" charset="0"/>
              </a:rPr>
              <a:t>is.function</a:t>
            </a: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objs</a:t>
            </a:r>
            <a:r>
              <a:rPr lang="de-AT" dirty="0">
                <a:solidFill>
                  <a:schemeClr val="accent1">
                    <a:lumMod val="75000"/>
                  </a:schemeClr>
                </a:solidFill>
                <a:latin typeface="Cambria Math" panose="02040503050406030204" pitchFamily="18" charset="0"/>
                <a:ea typeface="Cambria Math" panose="02040503050406030204" pitchFamily="18" charset="0"/>
              </a:rPr>
              <a:t>)</a:t>
            </a:r>
          </a:p>
          <a:p>
            <a:r>
              <a:rPr lang="de-AT" dirty="0"/>
              <a:t>Welche </a:t>
            </a:r>
            <a:r>
              <a:rPr lang="de-AT" dirty="0" err="1"/>
              <a:t>base</a:t>
            </a:r>
            <a:r>
              <a:rPr lang="de-AT" dirty="0"/>
              <a:t>-Funktion hat die meisten Argumente?</a:t>
            </a:r>
          </a:p>
          <a:p>
            <a:r>
              <a:rPr lang="de-AT" dirty="0"/>
              <a:t>Was erzeugt der folgende Code? Wieso geht das? Was macht jedes dieser </a:t>
            </a:r>
            <a:r>
              <a:rPr lang="de-AT" sz="2400" dirty="0">
                <a:solidFill>
                  <a:schemeClr val="accent1">
                    <a:lumMod val="75000"/>
                  </a:schemeClr>
                </a:solidFill>
                <a:latin typeface="Cambria Math" panose="02040503050406030204" pitchFamily="18" charset="0"/>
                <a:ea typeface="Cambria Math" panose="02040503050406030204" pitchFamily="18" charset="0"/>
              </a:rPr>
              <a:t>c</a:t>
            </a:r>
            <a:r>
              <a:rPr lang="de-AT" sz="2400" dirty="0"/>
              <a:t> ?</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c &lt;- 10</a:t>
            </a:r>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c(c = c)</a:t>
            </a:r>
          </a:p>
          <a:p>
            <a:r>
              <a:rPr lang="de-AT" sz="2700" dirty="0"/>
              <a:t>Schreibe den folgenden Aufruf </a:t>
            </a:r>
            <a:r>
              <a:rPr lang="de-AT" sz="2700" dirty="0" smtClean="0"/>
              <a:t>lesbarer:</a:t>
            </a:r>
            <a:endParaRPr lang="de-AT" sz="2700" dirty="0"/>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x &lt;- sample(</a:t>
            </a:r>
            <a:r>
              <a:rPr lang="de-AT" sz="2400" dirty="0" err="1">
                <a:solidFill>
                  <a:schemeClr val="accent1">
                    <a:lumMod val="75000"/>
                  </a:schemeClr>
                </a:solidFill>
                <a:latin typeface="Cambria Math" panose="02040503050406030204" pitchFamily="18" charset="0"/>
                <a:ea typeface="Cambria Math" panose="02040503050406030204" pitchFamily="18" charset="0"/>
              </a:rPr>
              <a:t>replace</a:t>
            </a:r>
            <a:r>
              <a:rPr lang="de-AT" sz="2400" dirty="0">
                <a:solidFill>
                  <a:schemeClr val="accent1">
                    <a:lumMod val="75000"/>
                  </a:schemeClr>
                </a:solidFill>
                <a:latin typeface="Cambria Math" panose="02040503050406030204" pitchFamily="18" charset="0"/>
                <a:ea typeface="Cambria Math" panose="02040503050406030204" pitchFamily="18" charset="0"/>
              </a:rPr>
              <a:t> = TRUE, 20, x = c(10, NA))</a:t>
            </a:r>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y &lt;- </a:t>
            </a:r>
            <a:r>
              <a:rPr lang="de-AT" sz="2400" dirty="0" err="1">
                <a:solidFill>
                  <a:schemeClr val="accent1">
                    <a:lumMod val="75000"/>
                  </a:schemeClr>
                </a:solidFill>
                <a:latin typeface="Cambria Math" panose="02040503050406030204" pitchFamily="18" charset="0"/>
                <a:ea typeface="Cambria Math" panose="02040503050406030204" pitchFamily="18" charset="0"/>
              </a:rPr>
              <a:t>runif</a:t>
            </a:r>
            <a:r>
              <a:rPr lang="de-AT" sz="2400" dirty="0">
                <a:solidFill>
                  <a:schemeClr val="accent1">
                    <a:lumMod val="75000"/>
                  </a:schemeClr>
                </a:solidFill>
                <a:latin typeface="Cambria Math" panose="02040503050406030204" pitchFamily="18" charset="0"/>
                <a:ea typeface="Cambria Math" panose="02040503050406030204" pitchFamily="18" charset="0"/>
              </a:rPr>
              <a:t>(min = 0,  </a:t>
            </a:r>
            <a:r>
              <a:rPr lang="de-AT" sz="2400" dirty="0" err="1">
                <a:solidFill>
                  <a:schemeClr val="accent1">
                    <a:lumMod val="75000"/>
                  </a:schemeClr>
                </a:solidFill>
                <a:latin typeface="Cambria Math" panose="02040503050406030204" pitchFamily="18" charset="0"/>
                <a:ea typeface="Cambria Math" panose="02040503050406030204" pitchFamily="18" charset="0"/>
              </a:rPr>
              <a:t>max</a:t>
            </a:r>
            <a:r>
              <a:rPr lang="de-AT" sz="2400" dirty="0">
                <a:solidFill>
                  <a:schemeClr val="accent1">
                    <a:lumMod val="75000"/>
                  </a:schemeClr>
                </a:solidFill>
                <a:latin typeface="Cambria Math" panose="02040503050406030204" pitchFamily="18" charset="0"/>
                <a:ea typeface="Cambria Math" panose="02040503050406030204" pitchFamily="18" charset="0"/>
              </a:rPr>
              <a:t> = 1, 20)</a:t>
            </a:r>
          </a:p>
          <a:p>
            <a:pPr marL="1219170" lvl="2" indent="0">
              <a:buNone/>
            </a:pPr>
            <a:r>
              <a:rPr lang="de-AT" sz="2400" dirty="0" err="1">
                <a:solidFill>
                  <a:schemeClr val="accent1">
                    <a:lumMod val="75000"/>
                  </a:schemeClr>
                </a:solidFill>
                <a:latin typeface="Cambria Math" panose="02040503050406030204" pitchFamily="18" charset="0"/>
                <a:ea typeface="Cambria Math" panose="02040503050406030204" pitchFamily="18" charset="0"/>
              </a:rPr>
              <a:t>cor</a:t>
            </a:r>
            <a:r>
              <a:rPr lang="de-AT" sz="2400" dirty="0">
                <a:solidFill>
                  <a:schemeClr val="accent1">
                    <a:lumMod val="75000"/>
                  </a:schemeClr>
                </a:solidFill>
                <a:latin typeface="Cambria Math" panose="02040503050406030204" pitchFamily="18" charset="0"/>
                <a:ea typeface="Cambria Math" panose="02040503050406030204" pitchFamily="18" charset="0"/>
              </a:rPr>
              <a:t>(m = "k",  y = y,  u = "p",  x = x)</a:t>
            </a:r>
          </a:p>
          <a:p>
            <a:r>
              <a:rPr lang="de-AT" sz="2700" dirty="0"/>
              <a:t>Erzeuge einen </a:t>
            </a:r>
            <a:r>
              <a:rPr lang="de-AT" sz="2700" dirty="0" err="1"/>
              <a:t>infix</a:t>
            </a:r>
            <a:r>
              <a:rPr lang="de-AT" sz="2700" dirty="0"/>
              <a:t> </a:t>
            </a:r>
            <a:r>
              <a:rPr lang="de-AT" sz="2400" dirty="0" err="1">
                <a:solidFill>
                  <a:schemeClr val="accent1">
                    <a:lumMod val="75000"/>
                  </a:schemeClr>
                </a:solidFill>
                <a:latin typeface="Cambria Math" panose="02040503050406030204" pitchFamily="18" charset="0"/>
                <a:ea typeface="Cambria Math" panose="02040503050406030204" pitchFamily="18" charset="0"/>
              </a:rPr>
              <a:t>xor</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a:t> </a:t>
            </a:r>
            <a:r>
              <a:rPr lang="de-AT" sz="2700" dirty="0" smtClean="0"/>
              <a:t>Operator.</a:t>
            </a:r>
          </a:p>
          <a:p>
            <a:r>
              <a:rPr lang="de-AT" sz="2700" dirty="0" smtClean="0"/>
              <a:t>Wenn die Umgebung nicht explizit angegeben ist, wo suchen </a:t>
            </a:r>
            <a:r>
              <a:rPr lang="de-AT" sz="2400" dirty="0" err="1">
                <a:solidFill>
                  <a:schemeClr val="accent1">
                    <a:lumMod val="75000"/>
                  </a:schemeClr>
                </a:solidFill>
                <a:latin typeface="Cambria Math" panose="02040503050406030204" pitchFamily="18" charset="0"/>
                <a:ea typeface="Cambria Math" panose="02040503050406030204" pitchFamily="18" charset="0"/>
              </a:rPr>
              <a:t>rm</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 und </a:t>
            </a:r>
            <a:r>
              <a:rPr lang="de-AT" sz="2400" dirty="0" err="1">
                <a:solidFill>
                  <a:schemeClr val="accent1">
                    <a:lumMod val="75000"/>
                  </a:schemeClr>
                </a:solidFill>
                <a:latin typeface="Cambria Math" panose="02040503050406030204" pitchFamily="18" charset="0"/>
                <a:ea typeface="Cambria Math" panose="02040503050406030204" pitchFamily="18" charset="0"/>
              </a:rPr>
              <a:t>ls</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a:t>
            </a:r>
            <a:endParaRPr lang="de-AT" sz="2700" dirty="0"/>
          </a:p>
          <a:p>
            <a:pPr marL="1219170" lvl="2" indent="0">
              <a:buNone/>
            </a:pPr>
            <a:endParaRPr lang="de-AT" sz="2400" dirty="0">
              <a:solidFill>
                <a:schemeClr val="accent1">
                  <a:lumMod val="75000"/>
                </a:schemeClr>
              </a:solidFill>
              <a:latin typeface="Cambria Math" panose="02040503050406030204" pitchFamily="18" charset="0"/>
              <a:ea typeface="Cambria Math" panose="02040503050406030204" pitchFamily="18" charset="0"/>
            </a:endParaRPr>
          </a:p>
          <a:p>
            <a:pPr marL="0" indent="0">
              <a:buNone/>
            </a:pPr>
            <a:endParaRPr lang="de-AT" sz="2700" dirty="0"/>
          </a:p>
          <a:p>
            <a:endParaRPr lang="de-AT" dirty="0" smtClean="0"/>
          </a:p>
        </p:txBody>
      </p:sp>
      <p:sp>
        <p:nvSpPr>
          <p:cNvPr id="10" name="Inhaltsplatzhalter 9"/>
          <p:cNvSpPr>
            <a:spLocks noGrp="1"/>
          </p:cNvSpPr>
          <p:nvPr>
            <p:ph sz="quarter" idx="10"/>
          </p:nvPr>
        </p:nvSpPr>
        <p:spPr/>
        <p:txBody>
          <a:bodyPr/>
          <a:lstStyle/>
          <a:p>
            <a:endParaRPr lang="de-AT"/>
          </a:p>
        </p:txBody>
      </p:sp>
    </p:spTree>
    <p:extLst>
      <p:ext uri="{BB962C8B-B14F-4D97-AF65-F5344CB8AC3E}">
        <p14:creationId xmlns:p14="http://schemas.microsoft.com/office/powerpoint/2010/main" val="6397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Performanz</a:t>
            </a:r>
            <a:endParaRPr lang="de-AT" dirty="0"/>
          </a:p>
        </p:txBody>
      </p:sp>
      <p:sp>
        <p:nvSpPr>
          <p:cNvPr id="6" name="Inhaltsplatzhalter 5"/>
          <p:cNvSpPr>
            <a:spLocks noGrp="1"/>
          </p:cNvSpPr>
          <p:nvPr>
            <p:ph idx="1"/>
          </p:nvPr>
        </p:nvSpPr>
        <p:spPr/>
        <p:txBody>
          <a:bodyPr/>
          <a:lstStyle/>
          <a:p>
            <a:r>
              <a:rPr lang="de-AT" dirty="0" smtClean="0"/>
              <a:t>Benchmarking</a:t>
            </a:r>
          </a:p>
          <a:p>
            <a:pPr lvl="1"/>
            <a:r>
              <a:rPr lang="de-AT" sz="2533" dirty="0" err="1">
                <a:solidFill>
                  <a:schemeClr val="accent1">
                    <a:lumMod val="75000"/>
                  </a:schemeClr>
                </a:solidFill>
                <a:latin typeface="Cambria Math" panose="02040503050406030204" pitchFamily="18" charset="0"/>
                <a:ea typeface="Cambria Math" panose="02040503050406030204" pitchFamily="18" charset="0"/>
              </a:rPr>
              <a:t>microbenchmark</a:t>
            </a:r>
            <a:r>
              <a:rPr lang="de-AT" dirty="0"/>
              <a:t>, </a:t>
            </a:r>
            <a:r>
              <a:rPr lang="de-AT" sz="2533" dirty="0" err="1">
                <a:solidFill>
                  <a:schemeClr val="accent1">
                    <a:lumMod val="75000"/>
                  </a:schemeClr>
                </a:solidFill>
                <a:latin typeface="Cambria Math" panose="02040503050406030204" pitchFamily="18" charset="0"/>
                <a:ea typeface="Cambria Math" panose="02040503050406030204" pitchFamily="18" charset="0"/>
              </a:rPr>
              <a:t>system.time</a:t>
            </a:r>
            <a:r>
              <a:rPr lang="de-AT" dirty="0"/>
              <a:t>, </a:t>
            </a:r>
            <a:r>
              <a:rPr lang="de-AT" sz="2533" dirty="0" err="1">
                <a:solidFill>
                  <a:schemeClr val="accent1">
                    <a:lumMod val="75000"/>
                  </a:schemeClr>
                </a:solidFill>
                <a:latin typeface="Cambria Math" panose="02040503050406030204" pitchFamily="18" charset="0"/>
                <a:ea typeface="Cambria Math" panose="02040503050406030204" pitchFamily="18" charset="0"/>
              </a:rPr>
              <a:t>Rprof</a:t>
            </a:r>
            <a:endParaRPr lang="de-AT" sz="2533" dirty="0">
              <a:solidFill>
                <a:schemeClr val="accent1">
                  <a:lumMod val="75000"/>
                </a:schemeClr>
              </a:solidFill>
              <a:latin typeface="Cambria Math" panose="02040503050406030204" pitchFamily="18" charset="0"/>
              <a:ea typeface="Cambria Math" panose="02040503050406030204" pitchFamily="18" charset="0"/>
            </a:endParaRPr>
          </a:p>
          <a:p>
            <a:r>
              <a:rPr lang="de-AT" dirty="0" smtClean="0"/>
              <a:t>R-code optimieren</a:t>
            </a:r>
            <a:endParaRPr lang="de-AT" dirty="0" smtClean="0"/>
          </a:p>
          <a:p>
            <a:pPr lvl="1"/>
            <a:r>
              <a:rPr lang="de-AT" i="1" dirty="0" err="1" smtClean="0"/>
              <a:t>Vektorisieren</a:t>
            </a:r>
            <a:r>
              <a:rPr lang="de-AT" dirty="0" smtClean="0"/>
              <a:t>, </a:t>
            </a:r>
            <a:r>
              <a:rPr lang="de-AT" dirty="0" smtClean="0"/>
              <a:t>sparsames </a:t>
            </a:r>
            <a:r>
              <a:rPr lang="de-AT" dirty="0" smtClean="0"/>
              <a:t>programmieren, </a:t>
            </a:r>
            <a:r>
              <a:rPr lang="de-AT" smtClean="0"/>
              <a:t>paralleles Programmieren</a:t>
            </a:r>
          </a:p>
          <a:p>
            <a:r>
              <a:rPr lang="de-AT" smtClean="0"/>
              <a:t>Funktionalität </a:t>
            </a:r>
            <a:r>
              <a:rPr lang="de-AT" dirty="0" smtClean="0"/>
              <a:t>auslagern </a:t>
            </a:r>
          </a:p>
          <a:p>
            <a:pPr lvl="1"/>
            <a:r>
              <a:rPr lang="de-AT" dirty="0" smtClean="0"/>
              <a:t>C</a:t>
            </a:r>
            <a:r>
              <a:rPr lang="de-AT" dirty="0" smtClean="0"/>
              <a:t>, C++, </a:t>
            </a:r>
            <a:r>
              <a:rPr lang="de-AT" dirty="0" smtClean="0"/>
              <a:t>RCPP</a:t>
            </a:r>
            <a:endParaRPr lang="de-AT" dirty="0" smtClean="0"/>
          </a:p>
          <a:p>
            <a:pPr marL="0" indent="0">
              <a:buNone/>
            </a:pP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42491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Organisatorisches</a:t>
            </a:r>
            <a:endParaRPr lang="de-AT" dirty="0"/>
          </a:p>
        </p:txBody>
      </p:sp>
      <p:sp>
        <p:nvSpPr>
          <p:cNvPr id="3" name="Inhaltsplatzhalter 2"/>
          <p:cNvSpPr>
            <a:spLocks noGrp="1"/>
          </p:cNvSpPr>
          <p:nvPr>
            <p:ph idx="1"/>
          </p:nvPr>
        </p:nvSpPr>
        <p:spPr/>
        <p:txBody>
          <a:bodyPr/>
          <a:lstStyle/>
          <a:p>
            <a:r>
              <a:rPr lang="de-AT" dirty="0"/>
              <a:t>09:00 - 10:30 Uhr: Session </a:t>
            </a:r>
            <a:r>
              <a:rPr lang="de-AT" dirty="0" smtClean="0"/>
              <a:t>1</a:t>
            </a:r>
          </a:p>
          <a:p>
            <a:pPr marL="0" indent="0">
              <a:buNone/>
            </a:pPr>
            <a:r>
              <a:rPr lang="de-AT" dirty="0"/>
              <a:t>	</a:t>
            </a:r>
            <a:r>
              <a:rPr lang="de-AT" sz="2000" dirty="0" smtClean="0"/>
              <a:t>10:30 </a:t>
            </a:r>
            <a:r>
              <a:rPr lang="de-AT" sz="2000" dirty="0"/>
              <a:t>- 11:00 Uhr: Pause</a:t>
            </a:r>
          </a:p>
          <a:p>
            <a:r>
              <a:rPr lang="de-AT" dirty="0"/>
              <a:t>11:00 - 12:30 Uhr: Session 2</a:t>
            </a:r>
          </a:p>
          <a:p>
            <a:pPr marL="0" indent="0">
              <a:buNone/>
            </a:pPr>
            <a:r>
              <a:rPr lang="de-AT" dirty="0" smtClean="0"/>
              <a:t>	</a:t>
            </a:r>
            <a:r>
              <a:rPr lang="de-AT" sz="2000" dirty="0"/>
              <a:t>12:30 - 13:30 Uhr: Pause</a:t>
            </a:r>
          </a:p>
          <a:p>
            <a:r>
              <a:rPr lang="de-AT" dirty="0"/>
              <a:t>13:30 - 15:00 Uhr: Session </a:t>
            </a:r>
            <a:r>
              <a:rPr lang="de-AT" dirty="0" smtClean="0"/>
              <a:t>3</a:t>
            </a:r>
          </a:p>
          <a:p>
            <a:pPr marL="0" indent="0">
              <a:buNone/>
            </a:pPr>
            <a:r>
              <a:rPr lang="de-AT" dirty="0" smtClean="0"/>
              <a:t>	</a:t>
            </a:r>
            <a:r>
              <a:rPr lang="de-AT" sz="2000" dirty="0"/>
              <a:t>15:00 - 15:30 Uhr: Pause</a:t>
            </a:r>
          </a:p>
          <a:p>
            <a:r>
              <a:rPr lang="de-AT" dirty="0" smtClean="0"/>
              <a:t>15:30 </a:t>
            </a:r>
            <a:r>
              <a:rPr lang="de-AT" dirty="0"/>
              <a:t>- 17:00 Uhr: Session 4</a:t>
            </a:r>
          </a:p>
          <a:p>
            <a:endParaRPr lang="de-AT" dirty="0"/>
          </a:p>
        </p:txBody>
      </p:sp>
      <p:sp>
        <p:nvSpPr>
          <p:cNvPr id="4" name="Inhaltsplatzhalter 3"/>
          <p:cNvSpPr>
            <a:spLocks noGrp="1"/>
          </p:cNvSpPr>
          <p:nvPr>
            <p:ph sz="quarter" idx="10"/>
          </p:nvPr>
        </p:nvSpPr>
        <p:spPr/>
        <p:txBody>
          <a:bodyPr/>
          <a:lstStyle/>
          <a:p>
            <a:endParaRPr lang="de-AT"/>
          </a:p>
        </p:txBody>
      </p:sp>
    </p:spTree>
    <p:extLst>
      <p:ext uri="{BB962C8B-B14F-4D97-AF65-F5344CB8AC3E}">
        <p14:creationId xmlns:p14="http://schemas.microsoft.com/office/powerpoint/2010/main" val="105218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r>
              <a:rPr lang="de-AT" dirty="0" smtClean="0"/>
              <a:t>Übung </a:t>
            </a:r>
            <a:r>
              <a:rPr lang="de-AT" dirty="0" smtClean="0"/>
              <a:t>3 – Performanz</a:t>
            </a:r>
            <a:endParaRPr lang="de-AT" dirty="0"/>
          </a:p>
        </p:txBody>
      </p:sp>
      <p:sp>
        <p:nvSpPr>
          <p:cNvPr id="9" name="Inhaltsplatzhalter 8"/>
          <p:cNvSpPr>
            <a:spLocks noGrp="1"/>
          </p:cNvSpPr>
          <p:nvPr>
            <p:ph idx="1"/>
          </p:nvPr>
        </p:nvSpPr>
        <p:spPr/>
        <p:txBody>
          <a:bodyPr>
            <a:normAutofit fontScale="77500" lnSpcReduction="20000"/>
          </a:bodyPr>
          <a:lstStyle/>
          <a:p>
            <a:r>
              <a:rPr lang="de-AT" dirty="0" smtClean="0"/>
              <a:t>Welche der </a:t>
            </a:r>
            <a:r>
              <a:rPr lang="de-AT" dirty="0" smtClean="0"/>
              <a:t>folgenden Methoden zur Berechnung der Wurzel ist die performanteste: </a:t>
            </a:r>
            <a:r>
              <a:rPr lang="de-AT" sz="2400" dirty="0" err="1">
                <a:solidFill>
                  <a:schemeClr val="accent1">
                    <a:lumMod val="75000"/>
                  </a:schemeClr>
                </a:solidFill>
                <a:latin typeface="Cambria Math" panose="02040503050406030204" pitchFamily="18" charset="0"/>
                <a:ea typeface="Cambria Math" panose="02040503050406030204" pitchFamily="18" charset="0"/>
              </a:rPr>
              <a:t>sqrt</a:t>
            </a:r>
            <a:r>
              <a:rPr lang="de-AT" sz="2400" dirty="0">
                <a:solidFill>
                  <a:schemeClr val="accent1">
                    <a:lumMod val="75000"/>
                  </a:schemeClr>
                </a:solidFill>
                <a:latin typeface="Cambria Math" panose="02040503050406030204" pitchFamily="18" charset="0"/>
                <a:ea typeface="Cambria Math" panose="02040503050406030204" pitchFamily="18" charset="0"/>
              </a:rPr>
              <a:t>(x)</a:t>
            </a:r>
            <a:r>
              <a:rPr lang="de-AT" dirty="0" smtClean="0"/>
              <a:t>, </a:t>
            </a:r>
            <a:r>
              <a:rPr lang="de-AT" sz="2400" dirty="0">
                <a:solidFill>
                  <a:schemeClr val="accent1">
                    <a:lumMod val="75000"/>
                  </a:schemeClr>
                </a:solidFill>
                <a:latin typeface="Cambria Math" panose="02040503050406030204" pitchFamily="18" charset="0"/>
                <a:ea typeface="Cambria Math" panose="02040503050406030204" pitchFamily="18" charset="0"/>
              </a:rPr>
              <a:t>x^0.5</a:t>
            </a:r>
            <a:r>
              <a:rPr lang="de-AT" dirty="0" smtClean="0"/>
              <a:t>, </a:t>
            </a:r>
            <a:r>
              <a:rPr lang="de-AT" sz="2400" dirty="0">
                <a:solidFill>
                  <a:schemeClr val="accent1">
                    <a:lumMod val="75000"/>
                  </a:schemeClr>
                </a:solidFill>
                <a:latin typeface="Cambria Math" panose="02040503050406030204" pitchFamily="18" charset="0"/>
                <a:ea typeface="Cambria Math" panose="02040503050406030204" pitchFamily="18" charset="0"/>
              </a:rPr>
              <a:t>x</a:t>
            </a:r>
            <a:r>
              <a:rPr lang="de-AT" sz="2400" dirty="0">
                <a:solidFill>
                  <a:schemeClr val="accent1">
                    <a:lumMod val="75000"/>
                  </a:schemeClr>
                </a:solidFill>
                <a:latin typeface="Cambria Math" panose="02040503050406030204" pitchFamily="18" charset="0"/>
                <a:ea typeface="Cambria Math" panose="02040503050406030204" pitchFamily="18" charset="0"/>
              </a:rPr>
              <a:t>^(1 / 2</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400" dirty="0" err="1">
                <a:solidFill>
                  <a:schemeClr val="accent1">
                    <a:lumMod val="75000"/>
                  </a:schemeClr>
                </a:solidFill>
                <a:latin typeface="Cambria Math" panose="02040503050406030204" pitchFamily="18" charset="0"/>
                <a:ea typeface="Cambria Math" panose="02040503050406030204" pitchFamily="18" charset="0"/>
              </a:rPr>
              <a:t>exp</a:t>
            </a:r>
            <a:r>
              <a:rPr lang="de-AT" sz="2400" dirty="0">
                <a:solidFill>
                  <a:schemeClr val="accent1">
                    <a:lumMod val="75000"/>
                  </a:schemeClr>
                </a:solidFill>
                <a:latin typeface="Cambria Math" panose="02040503050406030204" pitchFamily="18" charset="0"/>
                <a:ea typeface="Cambria Math" panose="02040503050406030204" pitchFamily="18" charset="0"/>
              </a:rPr>
              <a:t>(log(x) / 2)</a:t>
            </a:r>
            <a:r>
              <a:rPr lang="de-AT" dirty="0" smtClean="0"/>
              <a:t>?</a:t>
            </a:r>
          </a:p>
          <a:p>
            <a:r>
              <a:rPr lang="de-AT" dirty="0" smtClean="0"/>
              <a:t>Welche der </a:t>
            </a:r>
            <a:r>
              <a:rPr lang="de-AT" dirty="0" smtClean="0"/>
              <a:t>fundamentalen Rechenoperatoren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ist die schnellste? Wir wirkt sich der Datentyp (integer vs. double) auf die Geschwindigkeit aus?</a:t>
            </a:r>
          </a:p>
          <a:p>
            <a:r>
              <a:rPr lang="de-AT" dirty="0" smtClean="0"/>
              <a:t>Vergleiche den Aufwand für den Zugriff auf ein Listenelement, auf eine Zeile bzw. auf eine Spalte einer Matrix bzw. eines Data </a:t>
            </a:r>
            <a:r>
              <a:rPr lang="de-AT" dirty="0" err="1" smtClean="0"/>
              <a:t>frames</a:t>
            </a:r>
            <a:r>
              <a:rPr lang="de-AT" dirty="0" smtClean="0"/>
              <a:t>. </a:t>
            </a:r>
          </a:p>
          <a:p>
            <a:r>
              <a:rPr lang="de-AT" sz="2700" dirty="0" smtClean="0"/>
              <a:t>Verwende folgende Elemente und vergleiche den Aufruf von </a:t>
            </a:r>
            <a:r>
              <a:rPr lang="de-AT" sz="2400" dirty="0" err="1">
                <a:solidFill>
                  <a:schemeClr val="accent1">
                    <a:lumMod val="75000"/>
                  </a:schemeClr>
                </a:solidFill>
                <a:latin typeface="Cambria Math" panose="02040503050406030204" pitchFamily="18" charset="0"/>
                <a:ea typeface="Cambria Math" panose="02040503050406030204" pitchFamily="18" charset="0"/>
              </a:rPr>
              <a:t>rowsum</a:t>
            </a:r>
            <a:r>
              <a:rPr lang="de-AT" sz="2400" dirty="0">
                <a:solidFill>
                  <a:schemeClr val="accent1">
                    <a:lumMod val="75000"/>
                  </a:schemeClr>
                </a:solidFill>
                <a:latin typeface="Cambria Math" panose="02040503050406030204" pitchFamily="18" charset="0"/>
                <a:ea typeface="Cambria Math" panose="02040503050406030204" pitchFamily="18" charset="0"/>
              </a:rPr>
              <a:t>(x, </a:t>
            </a:r>
            <a:r>
              <a:rPr lang="de-AT" sz="2400" dirty="0" err="1">
                <a:solidFill>
                  <a:schemeClr val="accent1">
                    <a:lumMod val="75000"/>
                  </a:schemeClr>
                </a:solidFill>
                <a:latin typeface="Cambria Math" panose="02040503050406030204" pitchFamily="18" charset="0"/>
                <a:ea typeface="Cambria Math" panose="02040503050406030204" pitchFamily="18" charset="0"/>
              </a:rPr>
              <a:t>group</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 und </a:t>
            </a:r>
            <a:r>
              <a:rPr lang="de-AT" sz="2400" dirty="0" err="1">
                <a:solidFill>
                  <a:schemeClr val="accent1">
                    <a:lumMod val="75000"/>
                  </a:schemeClr>
                </a:solidFill>
                <a:latin typeface="Cambria Math" panose="02040503050406030204" pitchFamily="18" charset="0"/>
                <a:ea typeface="Cambria Math" panose="02040503050406030204" pitchFamily="18" charset="0"/>
              </a:rPr>
              <a:t>aggregate</a:t>
            </a:r>
            <a:r>
              <a:rPr lang="de-AT" sz="2400" dirty="0">
                <a:solidFill>
                  <a:schemeClr val="accent1">
                    <a:lumMod val="75000"/>
                  </a:schemeClr>
                </a:solidFill>
                <a:latin typeface="Cambria Math" panose="02040503050406030204" pitchFamily="18" charset="0"/>
                <a:ea typeface="Cambria Math" panose="02040503050406030204" pitchFamily="18" charset="0"/>
              </a:rPr>
              <a:t>(x, </a:t>
            </a:r>
            <a:r>
              <a:rPr lang="de-AT" sz="2400" dirty="0" err="1">
                <a:solidFill>
                  <a:schemeClr val="accent1">
                    <a:lumMod val="75000"/>
                  </a:schemeClr>
                </a:solidFill>
                <a:latin typeface="Cambria Math" panose="02040503050406030204" pitchFamily="18" charset="0"/>
                <a:ea typeface="Cambria Math" panose="02040503050406030204" pitchFamily="18" charset="0"/>
              </a:rPr>
              <a:t>list</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400" dirty="0" err="1">
                <a:solidFill>
                  <a:schemeClr val="accent1">
                    <a:lumMod val="75000"/>
                  </a:schemeClr>
                </a:solidFill>
                <a:latin typeface="Cambria Math" panose="02040503050406030204" pitchFamily="18" charset="0"/>
                <a:ea typeface="Cambria Math" panose="02040503050406030204" pitchFamily="18" charset="0"/>
              </a:rPr>
              <a:t>group</a:t>
            </a:r>
            <a:r>
              <a:rPr lang="de-AT" sz="2400" dirty="0">
                <a:solidFill>
                  <a:schemeClr val="accent1">
                    <a:lumMod val="75000"/>
                  </a:schemeClr>
                </a:solidFill>
                <a:latin typeface="Cambria Math" panose="02040503050406030204" pitchFamily="18" charset="0"/>
                <a:ea typeface="Cambria Math" panose="02040503050406030204" pitchFamily="18" charset="0"/>
              </a:rPr>
              <a:t>), </a:t>
            </a:r>
            <a:r>
              <a:rPr lang="de-AT" sz="2400" dirty="0" err="1">
                <a:solidFill>
                  <a:schemeClr val="accent1">
                    <a:lumMod val="75000"/>
                  </a:schemeClr>
                </a:solidFill>
                <a:latin typeface="Cambria Math" panose="02040503050406030204" pitchFamily="18" charset="0"/>
                <a:ea typeface="Cambria Math" panose="02040503050406030204" pitchFamily="18" charset="0"/>
              </a:rPr>
              <a:t>sum</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 miteinander. </a:t>
            </a:r>
          </a:p>
          <a:p>
            <a:pPr marL="1219170" lvl="2" indent="0">
              <a:buNone/>
            </a:pPr>
            <a:r>
              <a:rPr lang="de-AT" sz="2400" dirty="0" smtClean="0">
                <a:solidFill>
                  <a:schemeClr val="accent1">
                    <a:lumMod val="75000"/>
                  </a:schemeClr>
                </a:solidFill>
                <a:latin typeface="Cambria Math" panose="02040503050406030204" pitchFamily="18" charset="0"/>
                <a:ea typeface="Cambria Math" panose="02040503050406030204" pitchFamily="18" charset="0"/>
              </a:rPr>
              <a:t>x &lt;-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matrix</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runif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(100),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ncol</a:t>
            </a:r>
            <a:r>
              <a:rPr lang="de-AT" sz="2400" dirty="0" smtClean="0">
                <a:solidFill>
                  <a:schemeClr val="accent1">
                    <a:lumMod val="75000"/>
                  </a:schemeClr>
                </a:solidFill>
                <a:latin typeface="Cambria Math" panose="02040503050406030204" pitchFamily="18" charset="0"/>
                <a:ea typeface="Cambria Math" panose="02040503050406030204" pitchFamily="18" charset="0"/>
              </a:rPr>
              <a:t> = 5)</a:t>
            </a:r>
          </a:p>
          <a:p>
            <a:pPr marL="1219170" lvl="2" indent="0">
              <a:buNone/>
            </a:pP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group</a:t>
            </a:r>
            <a:r>
              <a:rPr lang="de-AT" sz="240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dirty="0">
                <a:solidFill>
                  <a:schemeClr val="accent1">
                    <a:lumMod val="75000"/>
                  </a:schemeClr>
                </a:solidFill>
                <a:latin typeface="Cambria Math" panose="02040503050406030204" pitchFamily="18" charset="0"/>
                <a:ea typeface="Cambria Math" panose="02040503050406030204" pitchFamily="18" charset="0"/>
              </a:rPr>
              <a:t>&lt;- sample(1:8, 20, TRUE</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p>
          <a:p>
            <a:pPr lvl="1"/>
            <a:r>
              <a:rPr lang="de-AT" sz="2433" dirty="0"/>
              <a:t>Findest du eine </a:t>
            </a:r>
            <a:r>
              <a:rPr lang="de-AT" sz="2433" dirty="0" smtClean="0"/>
              <a:t>(performantere</a:t>
            </a:r>
            <a:r>
              <a:rPr lang="de-AT" sz="2433" dirty="0"/>
              <a:t>?) Berechnung basierend auf Matrixalgebra</a:t>
            </a:r>
            <a:r>
              <a:rPr lang="de-AT" sz="2433" dirty="0" smtClean="0"/>
              <a:t>?</a:t>
            </a:r>
          </a:p>
          <a:p>
            <a:pPr lvl="1"/>
            <a:r>
              <a:rPr lang="de-AT" sz="2433" dirty="0" smtClean="0"/>
              <a:t>Erzeuge eine </a:t>
            </a:r>
            <a:r>
              <a:rPr lang="de-AT" sz="2433" dirty="0"/>
              <a:t>(performantere?) </a:t>
            </a:r>
            <a:r>
              <a:rPr lang="de-AT" sz="2433" dirty="0" err="1" smtClean="0"/>
              <a:t>Rcpp</a:t>
            </a:r>
            <a:r>
              <a:rPr lang="de-AT" sz="2433" dirty="0" smtClean="0"/>
              <a:t>-Implementierung für gruppenweise Summen.</a:t>
            </a:r>
            <a:endParaRPr lang="de-AT" sz="2433" dirty="0"/>
          </a:p>
          <a:p>
            <a:pPr marL="0" indent="0">
              <a:buNone/>
            </a:pPr>
            <a:endParaRPr lang="de-AT" sz="2700" dirty="0"/>
          </a:p>
          <a:p>
            <a:endParaRPr lang="de-AT" dirty="0" smtClean="0"/>
          </a:p>
        </p:txBody>
      </p:sp>
      <p:sp>
        <p:nvSpPr>
          <p:cNvPr id="10" name="Inhaltsplatzhalter 9"/>
          <p:cNvSpPr>
            <a:spLocks noGrp="1"/>
          </p:cNvSpPr>
          <p:nvPr>
            <p:ph sz="quarter" idx="10"/>
          </p:nvPr>
        </p:nvSpPr>
        <p:spPr/>
        <p:txBody>
          <a:bodyPr/>
          <a:lstStyle/>
          <a:p>
            <a:endParaRPr lang="de-AT"/>
          </a:p>
        </p:txBody>
      </p:sp>
    </p:spTree>
    <p:extLst>
      <p:ext uri="{BB962C8B-B14F-4D97-AF65-F5344CB8AC3E}">
        <p14:creationId xmlns:p14="http://schemas.microsoft.com/office/powerpoint/2010/main" val="124401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Pakete</a:t>
            </a:r>
            <a:endParaRPr lang="de-AT" dirty="0"/>
          </a:p>
        </p:txBody>
      </p:sp>
      <p:sp>
        <p:nvSpPr>
          <p:cNvPr id="6" name="Inhaltsplatzhalter 5"/>
          <p:cNvSpPr>
            <a:spLocks noGrp="1"/>
          </p:cNvSpPr>
          <p:nvPr>
            <p:ph idx="1"/>
          </p:nvPr>
        </p:nvSpPr>
        <p:spPr/>
        <p:txBody>
          <a:bodyPr/>
          <a:lstStyle/>
          <a:p>
            <a:r>
              <a:rPr lang="de-AT" dirty="0" smtClean="0"/>
              <a:t>Verzeichnis-Struktur</a:t>
            </a:r>
            <a:endParaRPr lang="de-AT" dirty="0" smtClean="0"/>
          </a:p>
          <a:p>
            <a:pPr lvl="1"/>
            <a:r>
              <a:rPr lang="de-AT" dirty="0" err="1" smtClean="0">
                <a:solidFill>
                  <a:schemeClr val="accent1">
                    <a:lumMod val="75000"/>
                  </a:schemeClr>
                </a:solidFill>
                <a:latin typeface="Cambria Math" panose="02040503050406030204" pitchFamily="18" charset="0"/>
                <a:ea typeface="Cambria Math" panose="02040503050406030204" pitchFamily="18" charset="0"/>
              </a:rPr>
              <a:t>package.skeleton</a:t>
            </a:r>
            <a:endParaRPr lang="de-AT" dirty="0" smtClean="0"/>
          </a:p>
          <a:p>
            <a:r>
              <a:rPr lang="de-AT" dirty="0" err="1" smtClean="0"/>
              <a:t>Install</a:t>
            </a:r>
            <a:r>
              <a:rPr lang="de-AT" dirty="0" smtClean="0"/>
              <a:t>/</a:t>
            </a:r>
            <a:r>
              <a:rPr lang="de-AT" dirty="0" err="1" smtClean="0"/>
              <a:t>Build</a:t>
            </a:r>
            <a:r>
              <a:rPr lang="de-AT" dirty="0" smtClean="0"/>
              <a:t>/check</a:t>
            </a:r>
            <a:endParaRPr lang="de-AT" dirty="0" smtClean="0"/>
          </a:p>
          <a:p>
            <a:r>
              <a:rPr lang="de-AT" dirty="0" smtClean="0"/>
              <a:t>R-</a:t>
            </a:r>
            <a:r>
              <a:rPr lang="de-AT" dirty="0" err="1" smtClean="0"/>
              <a:t>documentation</a:t>
            </a:r>
            <a:r>
              <a:rPr lang="de-AT" dirty="0" smtClean="0"/>
              <a:t>-Files</a:t>
            </a:r>
            <a:endParaRPr lang="de-AT" dirty="0" smtClean="0"/>
          </a:p>
          <a:p>
            <a:r>
              <a:rPr lang="de-AT" dirty="0" smtClean="0"/>
              <a:t>Tools</a:t>
            </a:r>
          </a:p>
          <a:p>
            <a:pPr lvl="1"/>
            <a:r>
              <a:rPr lang="de-AT" sz="2533" dirty="0" err="1">
                <a:solidFill>
                  <a:schemeClr val="accent1">
                    <a:lumMod val="75000"/>
                  </a:schemeClr>
                </a:solidFill>
                <a:latin typeface="Cambria Math" panose="02040503050406030204" pitchFamily="18" charset="0"/>
                <a:ea typeface="Cambria Math" panose="02040503050406030204" pitchFamily="18" charset="0"/>
              </a:rPr>
              <a:t>devtools</a:t>
            </a:r>
            <a:r>
              <a:rPr lang="de-AT" dirty="0" smtClean="0"/>
              <a:t>, </a:t>
            </a:r>
            <a:r>
              <a:rPr lang="de-AT" sz="2533" dirty="0" err="1" smtClean="0">
                <a:solidFill>
                  <a:schemeClr val="accent1">
                    <a:lumMod val="75000"/>
                  </a:schemeClr>
                </a:solidFill>
                <a:latin typeface="Cambria Math" panose="02040503050406030204" pitchFamily="18" charset="0"/>
                <a:ea typeface="Cambria Math" panose="02040503050406030204" pitchFamily="18" charset="0"/>
              </a:rPr>
              <a:t>roxygen</a:t>
            </a:r>
            <a:endParaRPr lang="de-AT" sz="2533" dirty="0" smtClean="0">
              <a:solidFill>
                <a:schemeClr val="accent1">
                  <a:lumMod val="75000"/>
                </a:schemeClr>
              </a:solidFill>
              <a:latin typeface="Cambria Math" panose="02040503050406030204" pitchFamily="18" charset="0"/>
              <a:ea typeface="Cambria Math" panose="02040503050406030204" pitchFamily="18" charset="0"/>
            </a:endParaRPr>
          </a:p>
          <a:p>
            <a:r>
              <a:rPr lang="de-AT" sz="2800" dirty="0" smtClean="0"/>
              <a:t>Vignette</a:t>
            </a:r>
          </a:p>
          <a:p>
            <a:pPr lvl="1"/>
            <a:r>
              <a:rPr lang="de-AT" dirty="0" err="1" smtClean="0">
                <a:solidFill>
                  <a:schemeClr val="accent1">
                    <a:lumMod val="75000"/>
                  </a:schemeClr>
                </a:solidFill>
                <a:latin typeface="Cambria Math" panose="02040503050406030204" pitchFamily="18" charset="0"/>
                <a:ea typeface="Cambria Math" panose="02040503050406030204" pitchFamily="18" charset="0"/>
              </a:rPr>
              <a:t>knitr</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err="1" smtClean="0">
                <a:solidFill>
                  <a:schemeClr val="accent1">
                    <a:lumMod val="75000"/>
                  </a:schemeClr>
                </a:solidFill>
                <a:latin typeface="Cambria Math" panose="02040503050406030204" pitchFamily="18" charset="0"/>
                <a:ea typeface="Cambria Math" panose="02040503050406030204" pitchFamily="18" charset="0"/>
              </a:rPr>
              <a:t>rmarkdown</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err="1" smtClean="0">
                <a:solidFill>
                  <a:schemeClr val="accent1">
                    <a:lumMod val="75000"/>
                  </a:schemeClr>
                </a:solidFill>
                <a:latin typeface="Cambria Math" panose="02040503050406030204" pitchFamily="18" charset="0"/>
                <a:ea typeface="Cambria Math" panose="02040503050406030204" pitchFamily="18" charset="0"/>
              </a:rPr>
              <a:t>bibtex</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45102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Übung 4 - Pakete</a:t>
            </a:r>
            <a:endParaRPr lang="de-AT" dirty="0"/>
          </a:p>
        </p:txBody>
      </p:sp>
      <p:sp>
        <p:nvSpPr>
          <p:cNvPr id="6" name="Inhaltsplatzhalter 5"/>
          <p:cNvSpPr>
            <a:spLocks noGrp="1"/>
          </p:cNvSpPr>
          <p:nvPr>
            <p:ph idx="1"/>
          </p:nvPr>
        </p:nvSpPr>
        <p:spPr/>
        <p:txBody>
          <a:bodyPr>
            <a:normAutofit lnSpcReduction="10000"/>
          </a:bodyPr>
          <a:lstStyle/>
          <a:p>
            <a:r>
              <a:rPr lang="de-AT" dirty="0"/>
              <a:t>Füge die S3-Extraktor-Methode </a:t>
            </a:r>
            <a:r>
              <a:rPr lang="de-AT" sz="2800" dirty="0" err="1">
                <a:solidFill>
                  <a:schemeClr val="accent1">
                    <a:lumMod val="75000"/>
                  </a:schemeClr>
                </a:solidFill>
                <a:latin typeface="Cambria Math" panose="02040503050406030204" pitchFamily="18" charset="0"/>
                <a:ea typeface="Cambria Math" panose="02040503050406030204" pitchFamily="18" charset="0"/>
              </a:rPr>
              <a:t>coef</a:t>
            </a:r>
            <a:r>
              <a:rPr lang="de-AT" sz="2800" dirty="0">
                <a:solidFill>
                  <a:schemeClr val="accent1">
                    <a:lumMod val="75000"/>
                  </a:schemeClr>
                </a:solidFill>
                <a:latin typeface="Cambria Math" panose="02040503050406030204" pitchFamily="18" charset="0"/>
                <a:ea typeface="Cambria Math" panose="02040503050406030204" pitchFamily="18" charset="0"/>
              </a:rPr>
              <a:t> </a:t>
            </a:r>
            <a:r>
              <a:rPr lang="de-AT" sz="2800" dirty="0"/>
              <a:t>dem </a:t>
            </a:r>
            <a:r>
              <a:rPr lang="de-AT" sz="2800" dirty="0" smtClean="0"/>
              <a:t>Paket hinzu.</a:t>
            </a:r>
          </a:p>
          <a:p>
            <a:r>
              <a:rPr lang="de-AT" sz="2800" dirty="0" smtClean="0"/>
              <a:t>Erzeuge ein </a:t>
            </a:r>
            <a:r>
              <a:rPr lang="de-AT" sz="2800" dirty="0" err="1" smtClean="0"/>
              <a:t>Rd</a:t>
            </a:r>
            <a:r>
              <a:rPr lang="de-AT" sz="2800" dirty="0" smtClean="0"/>
              <a:t>-File und eine Namespace-Registrierung.</a:t>
            </a:r>
            <a:endParaRPr lang="de-AT" dirty="0" smtClean="0"/>
          </a:p>
          <a:p>
            <a:r>
              <a:rPr lang="de-AT" sz="2800" dirty="0" smtClean="0"/>
              <a:t>Aktualisiere die Vignette mit einem Beispiel für </a:t>
            </a:r>
            <a:r>
              <a:rPr lang="de-AT" sz="2800" dirty="0" err="1" smtClean="0">
                <a:solidFill>
                  <a:schemeClr val="accent1">
                    <a:lumMod val="75000"/>
                  </a:schemeClr>
                </a:solidFill>
                <a:latin typeface="Cambria Math" panose="02040503050406030204" pitchFamily="18" charset="0"/>
                <a:ea typeface="Cambria Math" panose="02040503050406030204" pitchFamily="18" charset="0"/>
              </a:rPr>
              <a:t>linmod</a:t>
            </a:r>
            <a:r>
              <a:rPr lang="de-AT" sz="2800" dirty="0" smtClean="0">
                <a:solidFill>
                  <a:schemeClr val="accent1">
                    <a:lumMod val="75000"/>
                  </a:schemeClr>
                </a:solidFill>
                <a:latin typeface="Cambria Math" panose="02040503050406030204" pitchFamily="18" charset="0"/>
                <a:ea typeface="Cambria Math" panose="02040503050406030204" pitchFamily="18" charset="0"/>
              </a:rPr>
              <a:t> </a:t>
            </a:r>
            <a:r>
              <a:rPr lang="de-AT" sz="2800" dirty="0" smtClean="0"/>
              <a:t>und </a:t>
            </a:r>
            <a:r>
              <a:rPr lang="de-AT" sz="2800" dirty="0" err="1" smtClean="0">
                <a:solidFill>
                  <a:schemeClr val="accent1">
                    <a:lumMod val="75000"/>
                  </a:schemeClr>
                </a:solidFill>
                <a:latin typeface="Cambria Math" panose="02040503050406030204" pitchFamily="18" charset="0"/>
                <a:ea typeface="Cambria Math" panose="02040503050406030204" pitchFamily="18" charset="0"/>
              </a:rPr>
              <a:t>coef</a:t>
            </a:r>
            <a:r>
              <a:rPr lang="de-AT" sz="2800" dirty="0" smtClean="0"/>
              <a:t> (Verwende den Datensatz </a:t>
            </a:r>
            <a:r>
              <a:rPr lang="de-AT" sz="2800" dirty="0" err="1">
                <a:solidFill>
                  <a:schemeClr val="accent1">
                    <a:lumMod val="75000"/>
                  </a:schemeClr>
                </a:solidFill>
                <a:latin typeface="Cambria Math" panose="02040503050406030204" pitchFamily="18" charset="0"/>
                <a:ea typeface="Cambria Math" panose="02040503050406030204" pitchFamily="18" charset="0"/>
              </a:rPr>
              <a:t>cats</a:t>
            </a:r>
            <a:r>
              <a:rPr lang="de-AT" sz="2800" dirty="0" smtClean="0"/>
              <a:t> aus dem Paket </a:t>
            </a:r>
            <a:r>
              <a:rPr lang="de-AT" sz="2800" dirty="0">
                <a:solidFill>
                  <a:schemeClr val="accent1">
                    <a:lumMod val="75000"/>
                  </a:schemeClr>
                </a:solidFill>
                <a:latin typeface="Cambria Math" panose="02040503050406030204" pitchFamily="18" charset="0"/>
                <a:ea typeface="Cambria Math" panose="02040503050406030204" pitchFamily="18" charset="0"/>
              </a:rPr>
              <a:t>MASS</a:t>
            </a:r>
            <a:r>
              <a:rPr lang="de-AT" sz="2800" dirty="0" smtClean="0"/>
              <a:t>).</a:t>
            </a:r>
          </a:p>
          <a:p>
            <a:pPr lvl="1"/>
            <a:r>
              <a:rPr lang="de-AT" sz="2533" dirty="0" smtClean="0"/>
              <a:t>Wie sieht die Abhängigkeit von dem Paket </a:t>
            </a:r>
            <a:r>
              <a:rPr lang="de-AT" sz="2533" dirty="0">
                <a:solidFill>
                  <a:schemeClr val="accent1">
                    <a:lumMod val="75000"/>
                  </a:schemeClr>
                </a:solidFill>
                <a:latin typeface="Cambria Math" panose="02040503050406030204" pitchFamily="18" charset="0"/>
                <a:ea typeface="Cambria Math" panose="02040503050406030204" pitchFamily="18" charset="0"/>
              </a:rPr>
              <a:t>MASS</a:t>
            </a:r>
            <a:r>
              <a:rPr lang="de-AT" sz="2533" dirty="0" smtClean="0"/>
              <a:t> jetzt aus? Und wo ist diese zu dokumentieren?</a:t>
            </a:r>
          </a:p>
          <a:p>
            <a:r>
              <a:rPr lang="de-AT" sz="2800" dirty="0" smtClean="0"/>
              <a:t>Aktualisiere die Versionsnummer des Pakets und erzeuge und teste ein Source-</a:t>
            </a:r>
            <a:r>
              <a:rPr lang="de-AT" sz="2800" dirty="0" err="1" smtClean="0"/>
              <a:t>package</a:t>
            </a:r>
            <a:endParaRPr lang="de-AT" sz="2800" dirty="0" smtClean="0"/>
          </a:p>
          <a:p>
            <a:endParaRPr lang="de-AT" sz="2800" dirty="0" smtClean="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38389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smtClean="0"/>
              <a:t>Vielen Dank für Ihre Beteiligung</a:t>
            </a:r>
            <a:endParaRPr lang="de-AT" dirty="0"/>
          </a:p>
        </p:txBody>
      </p:sp>
      <p:sp>
        <p:nvSpPr>
          <p:cNvPr id="6" name="Untertitel 5"/>
          <p:cNvSpPr>
            <a:spLocks noGrp="1"/>
          </p:cNvSpPr>
          <p:nvPr>
            <p:ph type="subTitle" idx="1"/>
          </p:nvPr>
        </p:nvSpPr>
        <p:spPr/>
        <p:txBody>
          <a:bodyPr/>
          <a:lstStyle/>
          <a:p>
            <a:r>
              <a:rPr lang="de-AT" dirty="0" smtClean="0"/>
              <a:t>Thomas Kiefer</a:t>
            </a:r>
          </a:p>
          <a:p>
            <a:r>
              <a:rPr lang="de-AT" dirty="0" smtClean="0">
                <a:hlinkClick r:id="rId2"/>
              </a:rPr>
              <a:t>t.kiefer@bifie.at</a:t>
            </a:r>
            <a:r>
              <a:rPr lang="de-AT" dirty="0" smtClean="0"/>
              <a:t>	</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292503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Organisatorisches</a:t>
            </a:r>
            <a:endParaRPr lang="de-AT" dirty="0"/>
          </a:p>
        </p:txBody>
      </p:sp>
      <p:sp>
        <p:nvSpPr>
          <p:cNvPr id="3" name="Inhaltsplatzhalter 2"/>
          <p:cNvSpPr>
            <a:spLocks noGrp="1"/>
          </p:cNvSpPr>
          <p:nvPr>
            <p:ph idx="1"/>
          </p:nvPr>
        </p:nvSpPr>
        <p:spPr/>
        <p:txBody>
          <a:bodyPr>
            <a:normAutofit/>
          </a:bodyPr>
          <a:lstStyle/>
          <a:p>
            <a:r>
              <a:rPr lang="de-AT" dirty="0"/>
              <a:t>R-Installation </a:t>
            </a:r>
            <a:r>
              <a:rPr lang="de-AT" dirty="0" smtClean="0"/>
              <a:t>prüfen</a:t>
            </a:r>
          </a:p>
          <a:p>
            <a:r>
              <a:rPr lang="de-AT" dirty="0"/>
              <a:t>[</a:t>
            </a:r>
            <a:r>
              <a:rPr lang="de-AT" dirty="0" err="1"/>
              <a:t>Rstudio</a:t>
            </a:r>
            <a:r>
              <a:rPr lang="de-AT" dirty="0"/>
              <a:t>](</a:t>
            </a:r>
            <a:r>
              <a:rPr lang="de-AT" dirty="0">
                <a:hlinkClick r:id="rId2"/>
              </a:rPr>
              <a:t>https://www.rstudio.com/products/rstudio/download</a:t>
            </a:r>
            <a:r>
              <a:rPr lang="de-AT" dirty="0" smtClean="0">
                <a:hlinkClick r:id="rId2"/>
              </a:rPr>
              <a:t>/</a:t>
            </a:r>
            <a:r>
              <a:rPr lang="de-AT" dirty="0" smtClean="0"/>
              <a:t>)?</a:t>
            </a:r>
          </a:p>
          <a:p>
            <a:r>
              <a:rPr lang="de-AT" dirty="0"/>
              <a:t>[</a:t>
            </a:r>
            <a:r>
              <a:rPr lang="de-AT" dirty="0" err="1"/>
              <a:t>Rtools</a:t>
            </a:r>
            <a:r>
              <a:rPr lang="de-AT" dirty="0"/>
              <a:t>](</a:t>
            </a:r>
            <a:r>
              <a:rPr lang="de-AT" dirty="0">
                <a:hlinkClick r:id="rId3"/>
              </a:rPr>
              <a:t>https://cran.r-project.org/bin/windows/Rtools</a:t>
            </a:r>
            <a:r>
              <a:rPr lang="de-AT" dirty="0" smtClean="0">
                <a:hlinkClick r:id="rId3"/>
              </a:rPr>
              <a:t>/</a:t>
            </a:r>
            <a:r>
              <a:rPr lang="de-AT" dirty="0" smtClean="0"/>
              <a:t>), [</a:t>
            </a:r>
            <a:r>
              <a:rPr lang="de-AT" dirty="0" err="1" smtClean="0"/>
              <a:t>Xcode</a:t>
            </a:r>
            <a:r>
              <a:rPr lang="de-AT" dirty="0" smtClean="0"/>
              <a:t>]?</a:t>
            </a:r>
          </a:p>
          <a:p>
            <a:r>
              <a:rPr lang="de-AT" dirty="0" smtClean="0"/>
              <a:t>Arbeits-Verzeichnis </a:t>
            </a:r>
            <a:r>
              <a:rPr lang="de-AT" dirty="0"/>
              <a:t>auf </a:t>
            </a:r>
            <a:r>
              <a:rPr lang="de-AT" dirty="0" smtClean="0"/>
              <a:t>USB-Stick</a:t>
            </a:r>
            <a:endParaRPr lang="de-AT" sz="2000" dirty="0"/>
          </a:p>
        </p:txBody>
      </p:sp>
      <p:sp>
        <p:nvSpPr>
          <p:cNvPr id="4" name="Inhaltsplatzhalter 3"/>
          <p:cNvSpPr>
            <a:spLocks noGrp="1"/>
          </p:cNvSpPr>
          <p:nvPr>
            <p:ph sz="quarter" idx="10"/>
          </p:nvPr>
        </p:nvSpPr>
        <p:spPr/>
        <p:txBody>
          <a:bodyPr/>
          <a:lstStyle/>
          <a:p>
            <a:endParaRPr lang="de-AT"/>
          </a:p>
        </p:txBody>
      </p:sp>
    </p:spTree>
    <p:extLst>
      <p:ext uri="{BB962C8B-B14F-4D97-AF65-F5344CB8AC3E}">
        <p14:creationId xmlns:p14="http://schemas.microsoft.com/office/powerpoint/2010/main" val="408926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Warm </a:t>
            </a:r>
            <a:r>
              <a:rPr lang="de-AT" dirty="0" err="1" smtClean="0"/>
              <a:t>Up</a:t>
            </a:r>
            <a:endParaRPr lang="de-AT" dirty="0"/>
          </a:p>
        </p:txBody>
      </p:sp>
      <p:sp>
        <p:nvSpPr>
          <p:cNvPr id="4" name="Inhaltsplatzhalter 3"/>
          <p:cNvSpPr>
            <a:spLocks noGrp="1"/>
          </p:cNvSpPr>
          <p:nvPr>
            <p:ph sz="quarter" idx="10"/>
          </p:nvPr>
        </p:nvSpPr>
        <p:spPr/>
        <p:txBody>
          <a:bodyPr/>
          <a:lstStyle/>
          <a:p>
            <a:endParaRPr lang="de-AT"/>
          </a:p>
        </p:txBody>
      </p:sp>
      <p:sp>
        <p:nvSpPr>
          <p:cNvPr id="5" name="Inhaltsplatzhalter 2"/>
          <p:cNvSpPr>
            <a:spLocks noGrp="1"/>
          </p:cNvSpPr>
          <p:nvPr>
            <p:ph idx="1"/>
          </p:nvPr>
        </p:nvSpPr>
        <p:spPr>
          <a:xfrm>
            <a:off x="675504" y="994691"/>
            <a:ext cx="8217679" cy="4980085"/>
          </a:xfrm>
        </p:spPr>
        <p:txBody>
          <a:bodyPr>
            <a:normAutofit/>
          </a:bodyPr>
          <a:lstStyle/>
          <a:p>
            <a:pPr marL="0" indent="0">
              <a:buNone/>
            </a:pPr>
            <a:r>
              <a:rPr lang="de-AT" dirty="0" smtClean="0"/>
              <a:t>Jetzt seid ihr dran</a:t>
            </a:r>
          </a:p>
          <a:p>
            <a:r>
              <a:rPr lang="de-AT" dirty="0"/>
              <a:t>Wie lange arbeitet ihr schon mit R</a:t>
            </a:r>
            <a:r>
              <a:rPr lang="de-AT" dirty="0" smtClean="0"/>
              <a:t>?</a:t>
            </a:r>
          </a:p>
          <a:p>
            <a:r>
              <a:rPr lang="de-AT" dirty="0"/>
              <a:t>Wer kennt den begriff </a:t>
            </a:r>
            <a:r>
              <a:rPr lang="de-AT" dirty="0" smtClean="0">
                <a:solidFill>
                  <a:srgbClr val="678420"/>
                </a:solidFill>
              </a:rPr>
              <a:t>Hadley-Verse</a:t>
            </a:r>
            <a:r>
              <a:rPr lang="de-AT" dirty="0" smtClean="0"/>
              <a:t>?</a:t>
            </a:r>
          </a:p>
          <a:p>
            <a:r>
              <a:rPr lang="de-AT" dirty="0"/>
              <a:t>Wer weiß, wer </a:t>
            </a:r>
            <a:r>
              <a:rPr lang="de-AT" dirty="0" err="1">
                <a:solidFill>
                  <a:srgbClr val="678420"/>
                </a:solidFill>
              </a:rPr>
              <a:t>Yihui</a:t>
            </a:r>
            <a:r>
              <a:rPr lang="de-AT" dirty="0">
                <a:solidFill>
                  <a:srgbClr val="678420"/>
                </a:solidFill>
              </a:rPr>
              <a:t> </a:t>
            </a:r>
            <a:r>
              <a:rPr lang="de-AT" dirty="0" err="1">
                <a:solidFill>
                  <a:srgbClr val="678420"/>
                </a:solidFill>
              </a:rPr>
              <a:t>Xi</a:t>
            </a:r>
            <a:r>
              <a:rPr lang="de-AT" dirty="0">
                <a:solidFill>
                  <a:srgbClr val="678420"/>
                </a:solidFill>
              </a:rPr>
              <a:t> </a:t>
            </a:r>
            <a:r>
              <a:rPr lang="de-AT" dirty="0"/>
              <a:t>ist</a:t>
            </a:r>
            <a:r>
              <a:rPr lang="de-AT" dirty="0" smtClean="0"/>
              <a:t>?</a:t>
            </a:r>
          </a:p>
          <a:p>
            <a:r>
              <a:rPr lang="de-AT" dirty="0" smtClean="0"/>
              <a:t>Welche (</a:t>
            </a:r>
            <a:r>
              <a:rPr lang="de-AT" dirty="0" err="1" smtClean="0">
                <a:solidFill>
                  <a:schemeClr val="accent1">
                    <a:lumMod val="75000"/>
                  </a:schemeClr>
                </a:solidFill>
              </a:rPr>
              <a:t>base</a:t>
            </a:r>
            <a:r>
              <a:rPr lang="de-AT" dirty="0" smtClean="0">
                <a:solidFill>
                  <a:schemeClr val="accent1">
                    <a:lumMod val="75000"/>
                  </a:schemeClr>
                </a:solidFill>
              </a:rPr>
              <a:t>-</a:t>
            </a:r>
            <a:r>
              <a:rPr lang="de-AT" dirty="0" smtClean="0"/>
              <a:t>)</a:t>
            </a:r>
            <a:r>
              <a:rPr lang="de-AT" dirty="0" smtClean="0">
                <a:solidFill>
                  <a:schemeClr val="accent1">
                    <a:lumMod val="75000"/>
                  </a:schemeClr>
                </a:solidFill>
              </a:rPr>
              <a:t>R</a:t>
            </a:r>
            <a:r>
              <a:rPr lang="de-AT" dirty="0" smtClean="0"/>
              <a:t> </a:t>
            </a:r>
            <a:r>
              <a:rPr lang="de-AT" dirty="0" smtClean="0"/>
              <a:t>Funktion </a:t>
            </a:r>
            <a:r>
              <a:rPr lang="de-AT" dirty="0"/>
              <a:t>bekommt viel weniger Beachtung, als </a:t>
            </a:r>
            <a:r>
              <a:rPr lang="de-AT" dirty="0" smtClean="0"/>
              <a:t>sie </a:t>
            </a:r>
            <a:r>
              <a:rPr lang="de-AT" dirty="0"/>
              <a:t>verdient?</a:t>
            </a:r>
            <a:endParaRPr lang="de-AT" sz="2000" dirty="0"/>
          </a:p>
        </p:txBody>
      </p:sp>
    </p:spTree>
    <p:extLst>
      <p:ext uri="{BB962C8B-B14F-4D97-AF65-F5344CB8AC3E}">
        <p14:creationId xmlns:p14="http://schemas.microsoft.com/office/powerpoint/2010/main" val="291312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Ressourcen</a:t>
            </a:r>
            <a:endParaRPr lang="de-AT" dirty="0"/>
          </a:p>
        </p:txBody>
      </p:sp>
      <p:sp>
        <p:nvSpPr>
          <p:cNvPr id="4" name="Inhaltsplatzhalter 3"/>
          <p:cNvSpPr>
            <a:spLocks noGrp="1"/>
          </p:cNvSpPr>
          <p:nvPr>
            <p:ph sz="quarter" idx="10"/>
          </p:nvPr>
        </p:nvSpPr>
        <p:spPr/>
        <p:txBody>
          <a:bodyPr/>
          <a:lstStyle/>
          <a:p>
            <a:endParaRPr lang="de-AT"/>
          </a:p>
        </p:txBody>
      </p:sp>
      <p:sp>
        <p:nvSpPr>
          <p:cNvPr id="5" name="Inhaltsplatzhalter 2"/>
          <p:cNvSpPr>
            <a:spLocks noGrp="1"/>
          </p:cNvSpPr>
          <p:nvPr>
            <p:ph idx="1"/>
          </p:nvPr>
        </p:nvSpPr>
        <p:spPr>
          <a:xfrm>
            <a:off x="675504" y="994691"/>
            <a:ext cx="8217679" cy="4980085"/>
          </a:xfrm>
        </p:spPr>
        <p:txBody>
          <a:bodyPr>
            <a:normAutofit fontScale="70000" lnSpcReduction="20000"/>
          </a:bodyPr>
          <a:lstStyle/>
          <a:p>
            <a:pPr marL="0" indent="0">
              <a:buNone/>
            </a:pPr>
            <a:r>
              <a:rPr lang="en-US" sz="3400" dirty="0" err="1">
                <a:solidFill>
                  <a:srgbClr val="678420"/>
                </a:solidFill>
              </a:rPr>
              <a:t>Grundlagen</a:t>
            </a:r>
            <a:endParaRPr lang="en-US" sz="3400" dirty="0">
              <a:solidFill>
                <a:srgbClr val="678420"/>
              </a:solidFill>
            </a:endParaRPr>
          </a:p>
          <a:p>
            <a:r>
              <a:rPr lang="en-US" sz="3100" dirty="0" smtClean="0"/>
              <a:t>[</a:t>
            </a:r>
            <a:r>
              <a:rPr lang="en-US" sz="3100" dirty="0"/>
              <a:t>Advanced R by Hadley Wickham]</a:t>
            </a:r>
            <a:r>
              <a:rPr lang="en-US" sz="2900" dirty="0"/>
              <a:t>(</a:t>
            </a:r>
            <a:r>
              <a:rPr lang="en-US" sz="2900" dirty="0">
                <a:hlinkClick r:id="rId3"/>
              </a:rPr>
              <a:t>http://adv-r.had.co.nz</a:t>
            </a:r>
            <a:r>
              <a:rPr lang="en-US" sz="2900" dirty="0" smtClean="0">
                <a:hlinkClick r:id="rId3"/>
              </a:rPr>
              <a:t>/</a:t>
            </a:r>
            <a:r>
              <a:rPr lang="en-US" sz="2900" dirty="0" smtClean="0"/>
              <a:t>)</a:t>
            </a:r>
          </a:p>
          <a:p>
            <a:r>
              <a:rPr lang="de-AT" sz="3100" dirty="0"/>
              <a:t>[</a:t>
            </a:r>
            <a:r>
              <a:rPr lang="de-AT" sz="3100" dirty="0" err="1" smtClean="0"/>
              <a:t>stackoverflow</a:t>
            </a:r>
            <a:r>
              <a:rPr lang="de-AT" sz="3100" dirty="0" smtClean="0"/>
              <a:t>/[</a:t>
            </a:r>
            <a:r>
              <a:rPr lang="de-AT" sz="3100" dirty="0"/>
              <a:t>r]]</a:t>
            </a:r>
            <a:r>
              <a:rPr lang="de-AT" sz="2900" dirty="0"/>
              <a:t>(</a:t>
            </a:r>
            <a:r>
              <a:rPr lang="de-AT" sz="2900" dirty="0">
                <a:hlinkClick r:id="rId4"/>
              </a:rPr>
              <a:t>https://stackoverflow.com/questions/tagged/r</a:t>
            </a:r>
            <a:r>
              <a:rPr lang="de-AT" sz="2900" dirty="0" smtClean="0"/>
              <a:t>)</a:t>
            </a:r>
            <a:endParaRPr lang="de-AT" sz="3100" dirty="0" smtClean="0"/>
          </a:p>
          <a:p>
            <a:r>
              <a:rPr lang="en-US" sz="3100" dirty="0" smtClean="0"/>
              <a:t>[</a:t>
            </a:r>
            <a:r>
              <a:rPr lang="en-US" sz="3100" dirty="0"/>
              <a:t>CRAN Task Views]</a:t>
            </a:r>
            <a:r>
              <a:rPr lang="en-US" sz="2900" dirty="0"/>
              <a:t>(</a:t>
            </a:r>
            <a:r>
              <a:rPr lang="en-US" sz="2900" dirty="0">
                <a:hlinkClick r:id="rId5"/>
              </a:rPr>
              <a:t>https://cran.r-project.org/web/views</a:t>
            </a:r>
            <a:r>
              <a:rPr lang="en-US" sz="2900" dirty="0" smtClean="0">
                <a:hlinkClick r:id="rId5"/>
              </a:rPr>
              <a:t>/</a:t>
            </a:r>
            <a:r>
              <a:rPr lang="en-US" sz="2900" dirty="0" smtClean="0"/>
              <a:t>)</a:t>
            </a:r>
          </a:p>
          <a:p>
            <a:r>
              <a:rPr lang="de-AT" sz="3100" dirty="0"/>
              <a:t>[https://rseek.org/]</a:t>
            </a:r>
            <a:r>
              <a:rPr lang="de-AT" sz="2900" dirty="0"/>
              <a:t>(</a:t>
            </a:r>
            <a:r>
              <a:rPr lang="de-AT" sz="2900" dirty="0">
                <a:hlinkClick r:id="rId6"/>
              </a:rPr>
              <a:t>https://rseek.org/</a:t>
            </a:r>
            <a:r>
              <a:rPr lang="de-AT" sz="2900" dirty="0"/>
              <a:t>) </a:t>
            </a:r>
            <a:endParaRPr lang="de-AT" sz="2900" dirty="0" smtClean="0"/>
          </a:p>
          <a:p>
            <a:pPr marL="0" indent="0">
              <a:buNone/>
            </a:pPr>
            <a:r>
              <a:rPr lang="de-AT" sz="3400" dirty="0">
                <a:solidFill>
                  <a:srgbClr val="678420"/>
                </a:solidFill>
              </a:rPr>
              <a:t>Programmieren</a:t>
            </a:r>
          </a:p>
          <a:p>
            <a:r>
              <a:rPr lang="de-AT" sz="3100" dirty="0"/>
              <a:t>[R-</a:t>
            </a:r>
            <a:r>
              <a:rPr lang="de-AT" sz="3100" dirty="0" err="1"/>
              <a:t>Inforno</a:t>
            </a:r>
            <a:r>
              <a:rPr lang="de-AT" sz="3100" dirty="0"/>
              <a:t>]</a:t>
            </a:r>
            <a:r>
              <a:rPr lang="de-AT" sz="2900" dirty="0"/>
              <a:t>(</a:t>
            </a:r>
            <a:r>
              <a:rPr lang="de-AT" sz="2900" dirty="0">
                <a:hlinkClick r:id="rId7"/>
              </a:rPr>
              <a:t>http://www.burns-stat.com/pages/Tutor/R_inferno.pdf</a:t>
            </a:r>
            <a:r>
              <a:rPr lang="de-AT" sz="2900" dirty="0"/>
              <a:t>)</a:t>
            </a:r>
            <a:r>
              <a:rPr lang="de-AT" sz="1900" dirty="0"/>
              <a:t> </a:t>
            </a:r>
            <a:endParaRPr lang="de-AT" sz="2100" dirty="0"/>
          </a:p>
          <a:p>
            <a:r>
              <a:rPr lang="de-AT" sz="3100" dirty="0" smtClean="0"/>
              <a:t>[</a:t>
            </a:r>
            <a:r>
              <a:rPr lang="de-AT" sz="3100" dirty="0" err="1"/>
              <a:t>Rcpp</a:t>
            </a:r>
            <a:r>
              <a:rPr lang="de-AT" sz="3100" dirty="0"/>
              <a:t>]</a:t>
            </a:r>
            <a:r>
              <a:rPr lang="de-AT" sz="2900" dirty="0"/>
              <a:t>(</a:t>
            </a:r>
            <a:r>
              <a:rPr lang="de-AT" sz="2900" dirty="0">
                <a:hlinkClick r:id="rId8"/>
              </a:rPr>
              <a:t>http://www.rcpp.org/</a:t>
            </a:r>
            <a:r>
              <a:rPr lang="de-AT" sz="2900" dirty="0"/>
              <a:t>) </a:t>
            </a:r>
            <a:endParaRPr lang="de-AT" sz="2900" dirty="0" smtClean="0"/>
          </a:p>
          <a:p>
            <a:r>
              <a:rPr lang="de-AT" sz="3100" dirty="0"/>
              <a:t>[</a:t>
            </a:r>
            <a:r>
              <a:rPr lang="de-AT" sz="3100" dirty="0" err="1"/>
              <a:t>efficientR</a:t>
            </a:r>
            <a:r>
              <a:rPr lang="de-AT" sz="3100" dirty="0"/>
              <a:t>]</a:t>
            </a:r>
            <a:r>
              <a:rPr lang="de-AT" sz="2900" dirty="0"/>
              <a:t>(</a:t>
            </a:r>
            <a:r>
              <a:rPr lang="de-AT" sz="2900" dirty="0">
                <a:hlinkClick r:id="rId9"/>
              </a:rPr>
              <a:t>https://csgillespie.github.io/efficientR</a:t>
            </a:r>
            <a:r>
              <a:rPr lang="de-AT" sz="2900" dirty="0"/>
              <a:t>) </a:t>
            </a:r>
          </a:p>
          <a:p>
            <a:r>
              <a:rPr lang="de-AT" sz="3100" dirty="0"/>
              <a:t>[</a:t>
            </a:r>
            <a:r>
              <a:rPr lang="de-AT" sz="3100" i="1" dirty="0"/>
              <a:t>Intro </a:t>
            </a:r>
            <a:r>
              <a:rPr lang="de-AT" sz="3100" i="1" dirty="0" err="1"/>
              <a:t>to</a:t>
            </a:r>
            <a:r>
              <a:rPr lang="de-AT" sz="3100" i="1" dirty="0"/>
              <a:t> parallel </a:t>
            </a:r>
            <a:r>
              <a:rPr lang="de-AT" sz="3100" i="1" dirty="0" err="1"/>
              <a:t>computing</a:t>
            </a:r>
            <a:r>
              <a:rPr lang="de-AT" sz="3100" i="1" dirty="0"/>
              <a:t> </a:t>
            </a:r>
            <a:r>
              <a:rPr lang="de-AT" sz="3100" i="1" dirty="0" err="1"/>
              <a:t>with</a:t>
            </a:r>
            <a:r>
              <a:rPr lang="de-AT" sz="3100" i="1" dirty="0"/>
              <a:t> R: </a:t>
            </a:r>
            <a:r>
              <a:rPr lang="de-AT" sz="3100" dirty="0"/>
              <a:t>Workshop at useR!2017]</a:t>
            </a:r>
            <a:r>
              <a:rPr lang="de-AT" sz="2900" dirty="0"/>
              <a:t>(</a:t>
            </a:r>
            <a:r>
              <a:rPr lang="de-AT" sz="2900" dirty="0">
                <a:hlinkClick r:id="rId10"/>
              </a:rPr>
              <a:t>https://channel9.msdn.com/Events</a:t>
            </a:r>
            <a:r>
              <a:rPr lang="de-AT" sz="2900" dirty="0" smtClean="0">
                <a:hlinkClick r:id="rId10"/>
              </a:rPr>
              <a:t>/...</a:t>
            </a:r>
            <a:r>
              <a:rPr lang="de-AT" sz="2900" dirty="0" smtClean="0"/>
              <a:t>)</a:t>
            </a:r>
            <a:endParaRPr lang="en-US" sz="2900" dirty="0" smtClean="0"/>
          </a:p>
        </p:txBody>
      </p:sp>
    </p:spTree>
    <p:extLst>
      <p:ext uri="{BB962C8B-B14F-4D97-AF65-F5344CB8AC3E}">
        <p14:creationId xmlns:p14="http://schemas.microsoft.com/office/powerpoint/2010/main" val="182617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a:t>Ressourcen</a:t>
            </a:r>
          </a:p>
        </p:txBody>
      </p:sp>
      <p:sp>
        <p:nvSpPr>
          <p:cNvPr id="3" name="Inhaltsplatzhalter 2"/>
          <p:cNvSpPr>
            <a:spLocks noGrp="1"/>
          </p:cNvSpPr>
          <p:nvPr>
            <p:ph idx="1"/>
          </p:nvPr>
        </p:nvSpPr>
        <p:spPr/>
        <p:txBody>
          <a:bodyPr>
            <a:normAutofit/>
          </a:bodyPr>
          <a:lstStyle/>
          <a:p>
            <a:pPr marL="0" indent="0">
              <a:buNone/>
            </a:pPr>
            <a:r>
              <a:rPr lang="en-US" sz="2800" dirty="0" err="1">
                <a:solidFill>
                  <a:srgbClr val="678420"/>
                </a:solidFill>
              </a:rPr>
              <a:t>Pakete</a:t>
            </a:r>
            <a:endParaRPr lang="en-US" sz="2800" dirty="0">
              <a:solidFill>
                <a:srgbClr val="678420"/>
              </a:solidFill>
            </a:endParaRPr>
          </a:p>
          <a:p>
            <a:r>
              <a:rPr lang="en-US" sz="2400" dirty="0"/>
              <a:t>[CRAN Manuals (z. B.: Writing R Extensions]</a:t>
            </a:r>
            <a:r>
              <a:rPr lang="en-US" sz="2000" dirty="0"/>
              <a:t>(</a:t>
            </a:r>
            <a:r>
              <a:rPr lang="en-US" sz="2000" dirty="0">
                <a:hlinkClick r:id="rId3"/>
              </a:rPr>
              <a:t>https://cran.r-project.org/doc/manuals/r-release/R-exts.html</a:t>
            </a:r>
            <a:r>
              <a:rPr lang="en-US" sz="2000" dirty="0"/>
              <a:t>)</a:t>
            </a:r>
          </a:p>
          <a:p>
            <a:r>
              <a:rPr lang="de-AT" sz="2400" dirty="0"/>
              <a:t>[</a:t>
            </a:r>
            <a:r>
              <a:rPr lang="de-AT" sz="2400" dirty="0" err="1"/>
              <a:t>Leisch</a:t>
            </a:r>
            <a:r>
              <a:rPr lang="de-AT" sz="2400" dirty="0"/>
              <a:t> – </a:t>
            </a:r>
            <a:r>
              <a:rPr lang="de-AT" sz="2400" dirty="0" err="1"/>
              <a:t>creating</a:t>
            </a:r>
            <a:r>
              <a:rPr lang="de-AT" sz="2400" dirty="0"/>
              <a:t> an R </a:t>
            </a:r>
            <a:r>
              <a:rPr lang="de-AT" sz="2400" dirty="0" err="1"/>
              <a:t>package</a:t>
            </a:r>
            <a:r>
              <a:rPr lang="de-AT" sz="2400" dirty="0"/>
              <a:t>]</a:t>
            </a:r>
            <a:r>
              <a:rPr lang="de-AT" sz="2000" dirty="0" smtClean="0"/>
              <a:t>(</a:t>
            </a:r>
            <a:r>
              <a:rPr lang="de-AT" sz="2000" dirty="0" smtClean="0">
                <a:hlinkClick r:id="rId4"/>
              </a:rPr>
              <a:t>https</a:t>
            </a:r>
            <a:r>
              <a:rPr lang="de-AT" sz="2000" dirty="0">
                <a:hlinkClick r:id="rId4"/>
              </a:rPr>
              <a:t>://cran.r-project.org/doc/contrib/Leisch-CreatingPackages.pdf</a:t>
            </a:r>
            <a:r>
              <a:rPr lang="de-AT" sz="2000" dirty="0"/>
              <a:t>)</a:t>
            </a:r>
          </a:p>
          <a:p>
            <a:r>
              <a:rPr lang="de-AT" sz="2400" dirty="0"/>
              <a:t>[R </a:t>
            </a:r>
            <a:r>
              <a:rPr lang="de-AT" sz="2400" dirty="0" err="1"/>
              <a:t>packages</a:t>
            </a:r>
            <a:r>
              <a:rPr lang="de-AT" sz="2400" dirty="0"/>
              <a:t> </a:t>
            </a:r>
            <a:r>
              <a:rPr lang="de-AT" sz="2400" dirty="0" err="1"/>
              <a:t>by</a:t>
            </a:r>
            <a:r>
              <a:rPr lang="de-AT" sz="2400" dirty="0"/>
              <a:t> Hadley</a:t>
            </a:r>
            <a:r>
              <a:rPr lang="de-AT" sz="2400" dirty="0"/>
              <a:t>]</a:t>
            </a:r>
            <a:r>
              <a:rPr lang="de-AT" sz="2000" dirty="0" smtClean="0"/>
              <a:t>(</a:t>
            </a:r>
            <a:r>
              <a:rPr lang="de-AT" sz="2000" dirty="0">
                <a:hlinkClick r:id="rId5"/>
              </a:rPr>
              <a:t>http://r-pkgs.had.co.nz/</a:t>
            </a:r>
            <a:r>
              <a:rPr lang="de-AT" sz="2000" dirty="0"/>
              <a:t>) </a:t>
            </a:r>
          </a:p>
          <a:p>
            <a:pPr marL="0" indent="0">
              <a:buNone/>
            </a:pPr>
            <a:r>
              <a:rPr lang="en-US" sz="2800" dirty="0">
                <a:solidFill>
                  <a:srgbClr val="678420"/>
                </a:solidFill>
              </a:rPr>
              <a:t>Reporting</a:t>
            </a:r>
            <a:endParaRPr lang="de-AT" sz="2800" dirty="0">
              <a:solidFill>
                <a:srgbClr val="678420"/>
              </a:solidFill>
            </a:endParaRPr>
          </a:p>
          <a:p>
            <a:r>
              <a:rPr lang="en-US" sz="2400" dirty="0"/>
              <a:t>[</a:t>
            </a:r>
            <a:r>
              <a:rPr lang="en-US" sz="2400" dirty="0" err="1"/>
              <a:t>Bookdown</a:t>
            </a:r>
            <a:r>
              <a:rPr lang="en-US" sz="2400" dirty="0"/>
              <a:t>]</a:t>
            </a:r>
            <a:r>
              <a:rPr lang="en-US" sz="2000" dirty="0"/>
              <a:t>(</a:t>
            </a:r>
            <a:r>
              <a:rPr lang="en-US" sz="2000" dirty="0">
                <a:hlinkClick r:id="rId6"/>
              </a:rPr>
              <a:t>https://bookdown.org/</a:t>
            </a:r>
            <a:r>
              <a:rPr lang="en-US" sz="2000" dirty="0"/>
              <a:t>) </a:t>
            </a:r>
          </a:p>
          <a:p>
            <a:r>
              <a:rPr lang="en-US" sz="2400" dirty="0"/>
              <a:t>[Blog by </a:t>
            </a:r>
            <a:r>
              <a:rPr lang="en-US" sz="2400" dirty="0" err="1"/>
              <a:t>Yihui</a:t>
            </a:r>
            <a:r>
              <a:rPr lang="en-US" sz="2400" dirty="0"/>
              <a:t> Xi]</a:t>
            </a:r>
            <a:r>
              <a:rPr lang="en-US" sz="2000" dirty="0"/>
              <a:t>(</a:t>
            </a:r>
            <a:r>
              <a:rPr lang="en-US" sz="2000" dirty="0">
                <a:hlinkClick r:id="rId7"/>
              </a:rPr>
              <a:t>https://yihui.name/knitr/options/#chunk_options</a:t>
            </a:r>
            <a:r>
              <a:rPr lang="en-US" sz="2000" dirty="0"/>
              <a:t>)</a:t>
            </a:r>
          </a:p>
          <a:p>
            <a:pPr marL="0" indent="0">
              <a:buNone/>
            </a:pPr>
            <a:endParaRPr lang="de-AT" dirty="0" smtClean="0"/>
          </a:p>
        </p:txBody>
      </p:sp>
      <p:sp>
        <p:nvSpPr>
          <p:cNvPr id="4" name="Inhaltsplatzhalter 3"/>
          <p:cNvSpPr>
            <a:spLocks noGrp="1"/>
          </p:cNvSpPr>
          <p:nvPr>
            <p:ph sz="quarter" idx="10"/>
          </p:nvPr>
        </p:nvSpPr>
        <p:spPr/>
        <p:txBody>
          <a:bodyPr/>
          <a:lstStyle/>
          <a:p>
            <a:endParaRPr lang="de-AT"/>
          </a:p>
        </p:txBody>
      </p:sp>
    </p:spTree>
    <p:extLst>
      <p:ext uri="{BB962C8B-B14F-4D97-AF65-F5344CB8AC3E}">
        <p14:creationId xmlns:p14="http://schemas.microsoft.com/office/powerpoint/2010/main" val="29940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smtClean="0"/>
              <a:t>Grundlagen</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384449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idx="1"/>
          </p:nvPr>
        </p:nvSpPr>
        <p:spPr>
          <a:xfrm>
            <a:off x="609600" y="994691"/>
            <a:ext cx="4597401" cy="639763"/>
          </a:xfrm>
        </p:spPr>
        <p:txBody>
          <a:bodyPr/>
          <a:lstStyle/>
          <a:p>
            <a:r>
              <a:rPr lang="de-AT" dirty="0" smtClean="0"/>
              <a:t>Datenstrukturen</a:t>
            </a:r>
            <a:endParaRPr lang="de-AT" dirty="0"/>
          </a:p>
        </p:txBody>
      </p:sp>
      <p:graphicFrame>
        <p:nvGraphicFramePr>
          <p:cNvPr id="11" name="Inhaltsplatzhalter 10"/>
          <p:cNvGraphicFramePr>
            <a:graphicFrameLocks noGrp="1"/>
          </p:cNvGraphicFramePr>
          <p:nvPr>
            <p:ph sz="half" idx="2"/>
            <p:extLst>
              <p:ext uri="{D42A27DB-BD31-4B8C-83A1-F6EECF244321}">
                <p14:modId xmlns:p14="http://schemas.microsoft.com/office/powerpoint/2010/main" val="997037612"/>
              </p:ext>
            </p:extLst>
          </p:nvPr>
        </p:nvGraphicFramePr>
        <p:xfrm>
          <a:off x="611189" y="1631277"/>
          <a:ext cx="4595812" cy="1828800"/>
        </p:xfrm>
        <a:graphic>
          <a:graphicData uri="http://schemas.openxmlformats.org/drawingml/2006/table">
            <a:tbl>
              <a:tblPr firstRow="1" bandRow="1">
                <a:tableStyleId>{2D5ABB26-0587-4C30-8999-92F81FD0307C}</a:tableStyleId>
              </a:tblPr>
              <a:tblGrid>
                <a:gridCol w="699392">
                  <a:extLst>
                    <a:ext uri="{9D8B030D-6E8A-4147-A177-3AD203B41FA5}">
                      <a16:colId xmlns:a16="http://schemas.microsoft.com/office/drawing/2014/main" val="3640793914"/>
                    </a:ext>
                  </a:extLst>
                </a:gridCol>
                <a:gridCol w="1948210">
                  <a:extLst>
                    <a:ext uri="{9D8B030D-6E8A-4147-A177-3AD203B41FA5}">
                      <a16:colId xmlns:a16="http://schemas.microsoft.com/office/drawing/2014/main" val="4280136922"/>
                    </a:ext>
                  </a:extLst>
                </a:gridCol>
                <a:gridCol w="1948210">
                  <a:extLst>
                    <a:ext uri="{9D8B030D-6E8A-4147-A177-3AD203B41FA5}">
                      <a16:colId xmlns:a16="http://schemas.microsoft.com/office/drawing/2014/main" val="777975394"/>
                    </a:ext>
                  </a:extLst>
                </a:gridCol>
              </a:tblGrid>
              <a:tr h="370840">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Homogen</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Heterogen</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450952"/>
                  </a:ext>
                </a:extLst>
              </a:tr>
              <a:tr h="370840">
                <a:tc>
                  <a:txBody>
                    <a:bodyPr/>
                    <a:lstStyle/>
                    <a:p>
                      <a:r>
                        <a:rPr lang="de-AT" dirty="0" smtClean="0"/>
                        <a:t>1d</a:t>
                      </a:r>
                      <a:endParaRPr lang="de-AT" dirty="0"/>
                    </a:p>
                  </a:txBody>
                  <a:tcPr>
                    <a:lnT w="12700" cap="flat" cmpd="sng" algn="ctr">
                      <a:solidFill>
                        <a:schemeClr val="tx1"/>
                      </a:solidFill>
                      <a:prstDash val="solid"/>
                      <a:round/>
                      <a:headEnd type="none" w="med" len="med"/>
                      <a:tailEnd type="none" w="med" len="med"/>
                    </a:lnT>
                  </a:tcPr>
                </a:tc>
                <a:tc>
                  <a:txBody>
                    <a:bodyPr/>
                    <a:lstStyle/>
                    <a:p>
                      <a:r>
                        <a:rPr lang="de-AT" dirty="0" err="1" smtClean="0"/>
                        <a:t>Vector</a:t>
                      </a:r>
                      <a:endParaRPr lang="de-AT" dirty="0"/>
                    </a:p>
                  </a:txBody>
                  <a:tcPr>
                    <a:lnT w="12700" cap="flat" cmpd="sng" algn="ctr">
                      <a:solidFill>
                        <a:schemeClr val="tx1"/>
                      </a:solidFill>
                      <a:prstDash val="solid"/>
                      <a:round/>
                      <a:headEnd type="none" w="med" len="med"/>
                      <a:tailEnd type="none" w="med" len="med"/>
                    </a:lnT>
                  </a:tcPr>
                </a:tc>
                <a:tc>
                  <a:txBody>
                    <a:bodyPr/>
                    <a:lstStyle/>
                    <a:p>
                      <a:r>
                        <a:rPr lang="de-AT" dirty="0" smtClean="0"/>
                        <a:t>List</a:t>
                      </a:r>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17933251"/>
                  </a:ext>
                </a:extLst>
              </a:tr>
              <a:tr h="370840">
                <a:tc>
                  <a:txBody>
                    <a:bodyPr/>
                    <a:lstStyle/>
                    <a:p>
                      <a:r>
                        <a:rPr lang="de-AT" dirty="0" smtClean="0"/>
                        <a:t>2d</a:t>
                      </a:r>
                      <a:endParaRPr lang="de-AT" dirty="0"/>
                    </a:p>
                  </a:txBody>
                  <a:tcPr/>
                </a:tc>
                <a:tc>
                  <a:txBody>
                    <a:bodyPr/>
                    <a:lstStyle/>
                    <a:p>
                      <a:r>
                        <a:rPr lang="de-AT" dirty="0" smtClean="0"/>
                        <a:t>Matrix</a:t>
                      </a:r>
                      <a:endParaRPr lang="de-AT" dirty="0"/>
                    </a:p>
                  </a:txBody>
                  <a:tcPr/>
                </a:tc>
                <a:tc>
                  <a:txBody>
                    <a:bodyPr/>
                    <a:lstStyle/>
                    <a:p>
                      <a:r>
                        <a:rPr lang="de-AT" dirty="0" smtClean="0"/>
                        <a:t>Data </a:t>
                      </a:r>
                      <a:r>
                        <a:rPr lang="de-AT" dirty="0" err="1" smtClean="0"/>
                        <a:t>frame</a:t>
                      </a:r>
                      <a:endParaRPr lang="de-AT" dirty="0"/>
                    </a:p>
                  </a:txBody>
                  <a:tcPr/>
                </a:tc>
                <a:extLst>
                  <a:ext uri="{0D108BD9-81ED-4DB2-BD59-A6C34878D82A}">
                    <a16:rowId xmlns:a16="http://schemas.microsoft.com/office/drawing/2014/main" val="1150980920"/>
                  </a:ext>
                </a:extLst>
              </a:tr>
              <a:tr h="370840">
                <a:tc>
                  <a:txBody>
                    <a:bodyPr/>
                    <a:lstStyle/>
                    <a:p>
                      <a:r>
                        <a:rPr lang="de-AT" dirty="0" err="1" smtClean="0"/>
                        <a:t>nd</a:t>
                      </a:r>
                      <a:endParaRPr lang="de-AT" dirty="0"/>
                    </a:p>
                  </a:txBody>
                  <a:tcPr>
                    <a:lnB w="12700" cap="flat" cmpd="sng" algn="ctr">
                      <a:solidFill>
                        <a:schemeClr val="tx1"/>
                      </a:solidFill>
                      <a:prstDash val="solid"/>
                      <a:round/>
                      <a:headEnd type="none" w="med" len="med"/>
                      <a:tailEnd type="none" w="med" len="med"/>
                    </a:lnB>
                  </a:tcPr>
                </a:tc>
                <a:tc>
                  <a:txBody>
                    <a:bodyPr/>
                    <a:lstStyle/>
                    <a:p>
                      <a:r>
                        <a:rPr lang="de-AT" dirty="0" smtClean="0"/>
                        <a:t>Array</a:t>
                      </a:r>
                      <a:endParaRPr lang="de-AT" dirty="0"/>
                    </a:p>
                  </a:txBody>
                  <a:tcPr>
                    <a:lnB w="12700" cap="flat" cmpd="sng" algn="ctr">
                      <a:solidFill>
                        <a:schemeClr val="tx1"/>
                      </a:solidFill>
                      <a:prstDash val="solid"/>
                      <a:round/>
                      <a:headEnd type="none" w="med" len="med"/>
                      <a:tailEnd type="none" w="med" len="med"/>
                    </a:lnB>
                  </a:tcPr>
                </a:tc>
                <a:tc>
                  <a:txBody>
                    <a:bodyPr/>
                    <a:lstStyle/>
                    <a:p>
                      <a:endParaRPr lang="de-AT"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246166"/>
                  </a:ext>
                </a:extLst>
              </a:tr>
            </a:tbl>
          </a:graphicData>
        </a:graphic>
      </p:graphicFrame>
      <p:sp>
        <p:nvSpPr>
          <p:cNvPr id="8" name="Textplatzhalter 7"/>
          <p:cNvSpPr>
            <a:spLocks noGrp="1"/>
          </p:cNvSpPr>
          <p:nvPr>
            <p:ph type="body" idx="10"/>
          </p:nvPr>
        </p:nvSpPr>
        <p:spPr>
          <a:xfrm>
            <a:off x="5321300" y="994695"/>
            <a:ext cx="3610414" cy="639763"/>
          </a:xfrm>
        </p:spPr>
        <p:txBody>
          <a:bodyPr/>
          <a:lstStyle/>
          <a:p>
            <a:r>
              <a:rPr lang="de-AT" dirty="0" smtClean="0"/>
              <a:t>(atomare) Datentypen</a:t>
            </a:r>
            <a:endParaRPr lang="de-AT" dirty="0"/>
          </a:p>
        </p:txBody>
      </p:sp>
      <p:sp>
        <p:nvSpPr>
          <p:cNvPr id="9" name="Inhaltsplatzhalter 8"/>
          <p:cNvSpPr>
            <a:spLocks noGrp="1"/>
          </p:cNvSpPr>
          <p:nvPr>
            <p:ph sz="half" idx="11"/>
          </p:nvPr>
        </p:nvSpPr>
        <p:spPr>
          <a:xfrm>
            <a:off x="5321300" y="1634452"/>
            <a:ext cx="3611928" cy="4224613"/>
          </a:xfrm>
        </p:spPr>
        <p:txBody>
          <a:bodyPr/>
          <a:lstStyle/>
          <a:p>
            <a:r>
              <a:rPr lang="de-AT" sz="2800" dirty="0" err="1">
                <a:solidFill>
                  <a:schemeClr val="accent1">
                    <a:lumMod val="75000"/>
                  </a:schemeClr>
                </a:solidFill>
                <a:latin typeface="Cambria Math" panose="02040503050406030204" pitchFamily="18" charset="0"/>
                <a:ea typeface="Cambria Math" panose="02040503050406030204" pitchFamily="18" charset="0"/>
                <a:cs typeface="+mn-cs"/>
              </a:rPr>
              <a:t>logical</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800" dirty="0">
                <a:solidFill>
                  <a:schemeClr val="accent1">
                    <a:lumMod val="75000"/>
                  </a:schemeClr>
                </a:solidFill>
                <a:latin typeface="Cambria Math" panose="02040503050406030204" pitchFamily="18" charset="0"/>
                <a:ea typeface="Cambria Math" panose="02040503050406030204" pitchFamily="18" charset="0"/>
                <a:cs typeface="+mn-cs"/>
              </a:rPr>
              <a:t>integer</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800" dirty="0">
                <a:solidFill>
                  <a:schemeClr val="accent1">
                    <a:lumMod val="75000"/>
                  </a:schemeClr>
                </a:solidFill>
                <a:latin typeface="Cambria Math" panose="02040503050406030204" pitchFamily="18" charset="0"/>
                <a:ea typeface="Cambria Math" panose="02040503050406030204" pitchFamily="18" charset="0"/>
                <a:cs typeface="+mn-cs"/>
              </a:rPr>
              <a:t>double/</a:t>
            </a:r>
            <a:r>
              <a:rPr lang="de-AT" sz="2800" dirty="0" err="1">
                <a:solidFill>
                  <a:schemeClr val="accent1">
                    <a:lumMod val="75000"/>
                  </a:schemeClr>
                </a:solidFill>
                <a:latin typeface="Cambria Math" panose="02040503050406030204" pitchFamily="18" charset="0"/>
                <a:ea typeface="Cambria Math" panose="02040503050406030204" pitchFamily="18" charset="0"/>
                <a:cs typeface="+mn-cs"/>
              </a:rPr>
              <a:t>numeric</a:t>
            </a:r>
            <a:endParaRPr lang="de-AT" sz="28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800" dirty="0" err="1">
                <a:solidFill>
                  <a:schemeClr val="accent1">
                    <a:lumMod val="75000"/>
                  </a:schemeClr>
                </a:solidFill>
                <a:latin typeface="Cambria Math" panose="02040503050406030204" pitchFamily="18" charset="0"/>
                <a:ea typeface="Cambria Math" panose="02040503050406030204" pitchFamily="18" charset="0"/>
                <a:cs typeface="+mn-cs"/>
              </a:rPr>
              <a:t>character</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000" dirty="0" err="1">
                <a:solidFill>
                  <a:schemeClr val="accent1">
                    <a:lumMod val="75000"/>
                  </a:schemeClr>
                </a:solidFill>
                <a:latin typeface="Cambria Math" panose="02040503050406030204" pitchFamily="18" charset="0"/>
                <a:ea typeface="Cambria Math" panose="02040503050406030204" pitchFamily="18" charset="0"/>
                <a:cs typeface="+mn-cs"/>
              </a:rPr>
              <a:t>complex</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000" dirty="0" err="1" smtClean="0">
                <a:solidFill>
                  <a:schemeClr val="accent1">
                    <a:lumMod val="75000"/>
                  </a:schemeClr>
                </a:solidFill>
              </a:rPr>
              <a:t>raw</a:t>
            </a:r>
            <a:endParaRPr lang="de-AT" sz="2000" dirty="0" smtClean="0">
              <a:solidFill>
                <a:schemeClr val="accent1">
                  <a:lumMod val="75000"/>
                </a:schemeClr>
              </a:solidFill>
            </a:endParaRPr>
          </a:p>
          <a:p>
            <a:endParaRPr lang="de-AT" dirty="0" smtClean="0"/>
          </a:p>
          <a:p>
            <a:endParaRPr lang="de-AT" dirty="0"/>
          </a:p>
        </p:txBody>
      </p:sp>
      <p:sp>
        <p:nvSpPr>
          <p:cNvPr id="5" name="Titel 4"/>
          <p:cNvSpPr>
            <a:spLocks noGrp="1"/>
          </p:cNvSpPr>
          <p:nvPr>
            <p:ph type="title"/>
          </p:nvPr>
        </p:nvSpPr>
        <p:spPr/>
        <p:txBody>
          <a:bodyPr>
            <a:normAutofit fontScale="90000"/>
          </a:bodyPr>
          <a:lstStyle/>
          <a:p>
            <a:r>
              <a:rPr lang="de-AT" dirty="0" smtClean="0"/>
              <a:t>Datenformat</a:t>
            </a:r>
            <a:endParaRPr lang="de-AT" dirty="0"/>
          </a:p>
        </p:txBody>
      </p:sp>
      <p:sp>
        <p:nvSpPr>
          <p:cNvPr id="10" name="Inhaltsplatzhalter 9"/>
          <p:cNvSpPr>
            <a:spLocks noGrp="1"/>
          </p:cNvSpPr>
          <p:nvPr>
            <p:ph sz="quarter" idx="12"/>
          </p:nvPr>
        </p:nvSpPr>
        <p:spPr/>
        <p:txBody>
          <a:bodyPr/>
          <a:lstStyle/>
          <a:p>
            <a:endParaRPr lang="de-AT"/>
          </a:p>
        </p:txBody>
      </p:sp>
    </p:spTree>
    <p:extLst>
      <p:ext uri="{BB962C8B-B14F-4D97-AF65-F5344CB8AC3E}">
        <p14:creationId xmlns:p14="http://schemas.microsoft.com/office/powerpoint/2010/main" val="17669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smtClean="0"/>
              <a:t>Datenformat, 1d</a:t>
            </a:r>
            <a:endParaRPr lang="de-AT" dirty="0"/>
          </a:p>
        </p:txBody>
      </p:sp>
      <p:graphicFrame>
        <p:nvGraphicFramePr>
          <p:cNvPr id="12" name="Inhaltsplatzhalter 11"/>
          <p:cNvGraphicFramePr>
            <a:graphicFrameLocks noGrp="1"/>
          </p:cNvGraphicFramePr>
          <p:nvPr>
            <p:ph idx="1"/>
            <p:extLst>
              <p:ext uri="{D42A27DB-BD31-4B8C-83A1-F6EECF244321}">
                <p14:modId xmlns:p14="http://schemas.microsoft.com/office/powerpoint/2010/main" val="1227245787"/>
              </p:ext>
            </p:extLst>
          </p:nvPr>
        </p:nvGraphicFramePr>
        <p:xfrm>
          <a:off x="676275" y="995363"/>
          <a:ext cx="8216901" cy="4937760"/>
        </p:xfrm>
        <a:graphic>
          <a:graphicData uri="http://schemas.openxmlformats.org/drawingml/2006/table">
            <a:tbl>
              <a:tblPr firstRow="1" bandRow="1">
                <a:tableStyleId>{2D5ABB26-0587-4C30-8999-92F81FD0307C}</a:tableStyleId>
              </a:tblPr>
              <a:tblGrid>
                <a:gridCol w="1571625">
                  <a:extLst>
                    <a:ext uri="{9D8B030D-6E8A-4147-A177-3AD203B41FA5}">
                      <a16:colId xmlns:a16="http://schemas.microsoft.com/office/drawing/2014/main" val="1261040916"/>
                    </a:ext>
                  </a:extLst>
                </a:gridCol>
                <a:gridCol w="3322638">
                  <a:extLst>
                    <a:ext uri="{9D8B030D-6E8A-4147-A177-3AD203B41FA5}">
                      <a16:colId xmlns:a16="http://schemas.microsoft.com/office/drawing/2014/main" val="1192769388"/>
                    </a:ext>
                  </a:extLst>
                </a:gridCol>
                <a:gridCol w="3322638">
                  <a:extLst>
                    <a:ext uri="{9D8B030D-6E8A-4147-A177-3AD203B41FA5}">
                      <a16:colId xmlns:a16="http://schemas.microsoft.com/office/drawing/2014/main" val="893348034"/>
                    </a:ext>
                  </a:extLst>
                </a:gridCol>
              </a:tblGrid>
              <a:tr h="370840">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err="1" smtClean="0"/>
                        <a:t>Vector</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List</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578134"/>
                  </a:ext>
                </a:extLst>
              </a:tr>
              <a:tr h="370840">
                <a:tc>
                  <a:txBody>
                    <a:bodyPr/>
                    <a:lstStyle/>
                    <a:p>
                      <a:r>
                        <a:rPr lang="de-AT" dirty="0" smtClean="0"/>
                        <a:t>Erstellen</a:t>
                      </a:r>
                      <a:endParaRPr lang="de-AT" dirty="0"/>
                    </a:p>
                  </a:txBody>
                  <a:tcPr>
                    <a:lnT w="12700" cap="flat" cmpd="sng" algn="ctr">
                      <a:solidFill>
                        <a:schemeClr val="tx1"/>
                      </a:solidFill>
                      <a:prstDash val="solid"/>
                      <a:round/>
                      <a:headEnd type="none" w="med" len="med"/>
                      <a:tailEnd type="none" w="med" len="med"/>
                    </a:lnT>
                  </a:tcPr>
                </a:tc>
                <a:tc>
                  <a:txBody>
                    <a:bodyPr/>
                    <a:lstStyle/>
                    <a:p>
                      <a:r>
                        <a:rPr lang="de-AT" sz="2400" dirty="0" smtClean="0">
                          <a:solidFill>
                            <a:schemeClr val="accent1">
                              <a:lumMod val="75000"/>
                            </a:schemeClr>
                          </a:solidFill>
                          <a:latin typeface="Cambria Math" panose="02040503050406030204" pitchFamily="18" charset="0"/>
                          <a:ea typeface="Cambria Math" panose="02040503050406030204" pitchFamily="18" charset="0"/>
                        </a:rPr>
                        <a:t>c(),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vector</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lnT w="12700" cap="flat" cmpd="sng" algn="ctr">
                      <a:solidFill>
                        <a:schemeClr val="tx1"/>
                      </a:solidFill>
                      <a:prstDash val="solid"/>
                      <a:round/>
                      <a:headEnd type="none" w="med" len="med"/>
                      <a:tailEnd type="none" w="med" len="med"/>
                    </a:lnT>
                  </a:tcPr>
                </a:tc>
                <a:tc>
                  <a:txBody>
                    <a:bodyPr/>
                    <a:lstStyle/>
                    <a:p>
                      <a:r>
                        <a:rPr lang="de-AT" sz="2400" dirty="0" err="1" smtClean="0">
                          <a:solidFill>
                            <a:schemeClr val="accent1">
                              <a:lumMod val="75000"/>
                            </a:schemeClr>
                          </a:solidFill>
                          <a:latin typeface="Cambria Math" panose="02040503050406030204" pitchFamily="18" charset="0"/>
                          <a:ea typeface="Cambria Math" panose="02040503050406030204" pitchFamily="18" charset="0"/>
                        </a:rPr>
                        <a:t>list</a:t>
                      </a:r>
                      <a:r>
                        <a:rPr lang="de-AT" sz="240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vector</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mode</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 </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list</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2712763"/>
                  </a:ext>
                </a:extLst>
              </a:tr>
              <a:tr h="370840">
                <a:tc>
                  <a:txBody>
                    <a:bodyPr/>
                    <a:lstStyle/>
                    <a:p>
                      <a:r>
                        <a:rPr lang="de-AT" dirty="0" smtClean="0"/>
                        <a:t>Typ</a:t>
                      </a:r>
                      <a:endParaRPr lang="de-AT" dirty="0"/>
                    </a:p>
                  </a:txBody>
                  <a:tcPr/>
                </a:tc>
                <a:tc>
                  <a:txBody>
                    <a:bodyPr/>
                    <a:lstStyle/>
                    <a:p>
                      <a:r>
                        <a:rPr lang="de-AT" sz="2400" dirty="0" err="1" smtClean="0">
                          <a:solidFill>
                            <a:schemeClr val="accent1">
                              <a:lumMod val="75000"/>
                            </a:schemeClr>
                          </a:solidFill>
                          <a:latin typeface="Cambria Math" panose="02040503050406030204" pitchFamily="18" charset="0"/>
                          <a:ea typeface="Cambria Math" panose="02040503050406030204" pitchFamily="18" charset="0"/>
                        </a:rPr>
                        <a:t>typeof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str</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b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b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datentyp</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is.atomic</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as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datentyp</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tc>
                <a:tc>
                  <a:txBody>
                    <a:bodyPr/>
                    <a:lstStyle/>
                    <a:p>
                      <a:r>
                        <a:rPr lang="de-AT" sz="2400" dirty="0" err="1" smtClean="0">
                          <a:solidFill>
                            <a:schemeClr val="accent1">
                              <a:lumMod val="75000"/>
                            </a:schemeClr>
                          </a:solidFill>
                          <a:latin typeface="Cambria Math" panose="02040503050406030204" pitchFamily="18" charset="0"/>
                          <a:ea typeface="Cambria Math" panose="02040503050406030204" pitchFamily="18" charset="0"/>
                        </a:rPr>
                        <a:t>typeof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str</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p>
                    <a:p>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as.list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b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b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unlist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357276541"/>
                  </a:ext>
                </a:extLst>
              </a:tr>
              <a:tr h="370840">
                <a:tc>
                  <a:txBody>
                    <a:bodyPr/>
                    <a:lstStyle/>
                    <a:p>
                      <a:r>
                        <a:rPr lang="de-AT" dirty="0" smtClean="0"/>
                        <a:t>Länge</a:t>
                      </a:r>
                      <a:endParaRPr lang="de-AT" dirty="0"/>
                    </a:p>
                  </a:txBody>
                  <a:tcPr/>
                </a:tc>
                <a:tc>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dirty="0" smtClean="0">
                          <a:solidFill>
                            <a:schemeClr val="tx1"/>
                          </a:solidFill>
                          <a:latin typeface="+mn-lt"/>
                          <a:ea typeface="+mn-ea"/>
                          <a:cs typeface="+mn-cs"/>
                        </a:rPr>
                        <a:t>nur oberste Ebene</a:t>
                      </a:r>
                    </a:p>
                  </a:txBody>
                  <a:tcPr/>
                </a:tc>
                <a:extLst>
                  <a:ext uri="{0D108BD9-81ED-4DB2-BD59-A6C34878D82A}">
                    <a16:rowId xmlns:a16="http://schemas.microsoft.com/office/drawing/2014/main" val="3187378006"/>
                  </a:ext>
                </a:extLst>
              </a:tr>
              <a:tr h="370840">
                <a:tc>
                  <a:txBody>
                    <a:bodyPr/>
                    <a:lstStyle/>
                    <a:p>
                      <a:r>
                        <a:rPr lang="de-AT" dirty="0" smtClean="0"/>
                        <a:t>Attribut</a:t>
                      </a:r>
                      <a:endParaRPr lang="de-AT" dirty="0"/>
                    </a:p>
                  </a:txBody>
                  <a:tcPr/>
                </a:tc>
                <a:tc gridSpan="2">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attributes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attr</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attr</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class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tc>
                <a:tc hMerge="1">
                  <a:txBody>
                    <a:bodyPr/>
                    <a:lstStyle/>
                    <a:p>
                      <a:endParaRPr lang="de-AT" dirty="0"/>
                    </a:p>
                  </a:txBody>
                  <a:tcPr/>
                </a:tc>
                <a:extLst>
                  <a:ext uri="{0D108BD9-81ED-4DB2-BD59-A6C34878D82A}">
                    <a16:rowId xmlns:a16="http://schemas.microsoft.com/office/drawing/2014/main" val="2918670509"/>
                  </a:ext>
                </a:extLst>
              </a:tr>
              <a:tr h="370840">
                <a:tc>
                  <a:txBody>
                    <a:bodyPr/>
                    <a:lstStyle/>
                    <a:p>
                      <a:r>
                        <a:rPr lang="de-AT" dirty="0" smtClean="0"/>
                        <a:t>Faktoren</a:t>
                      </a:r>
                      <a:endParaRPr lang="de-AT" dirty="0"/>
                    </a:p>
                  </a:txBody>
                  <a:tcPr>
                    <a:lnB w="12700" cap="flat" cmpd="sng" algn="ctr">
                      <a:solidFill>
                        <a:schemeClr val="tx1"/>
                      </a:solidFill>
                      <a:prstDash val="solid"/>
                      <a:round/>
                      <a:headEnd type="none" w="med" len="med"/>
                      <a:tailEnd type="none" w="med" len="med"/>
                    </a:lnB>
                  </a:tcPr>
                </a:tc>
                <a:tc>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factor</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levels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tc>
                  <a:txBody>
                    <a:bodyPr/>
                    <a:lstStyle/>
                    <a:p>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542768"/>
                  </a:ext>
                </a:extLst>
              </a:tr>
            </a:tbl>
          </a:graphicData>
        </a:graphic>
      </p:graphicFrame>
      <p:sp>
        <p:nvSpPr>
          <p:cNvPr id="11" name="Inhaltsplatzhalter 10"/>
          <p:cNvSpPr>
            <a:spLocks noGrp="1"/>
          </p:cNvSpPr>
          <p:nvPr>
            <p:ph sz="quarter" idx="10"/>
          </p:nvPr>
        </p:nvSpPr>
        <p:spPr/>
        <p:txBody>
          <a:bodyPr/>
          <a:lstStyle/>
          <a:p>
            <a:endParaRPr lang="de-AT"/>
          </a:p>
        </p:txBody>
      </p:sp>
    </p:spTree>
    <p:extLst>
      <p:ext uri="{BB962C8B-B14F-4D97-AF65-F5344CB8AC3E}">
        <p14:creationId xmlns:p14="http://schemas.microsoft.com/office/powerpoint/2010/main" val="32452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BIFI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1962D23BF19DF48B05B0FC556CF5224" ma:contentTypeVersion="3" ma:contentTypeDescription="Ein neues Dokument erstellen." ma:contentTypeScope="" ma:versionID="45dcd65961d2951e43a61f7fa2c4fe67">
  <xsd:schema xmlns:xsd="http://www.w3.org/2001/XMLSchema" xmlns:xs="http://www.w3.org/2001/XMLSchema" xmlns:p="http://schemas.microsoft.com/office/2006/metadata/properties" xmlns:ns2="bceecc29-3561-4360-8d30-62bb463a6ee4" targetNamespace="http://schemas.microsoft.com/office/2006/metadata/properties" ma:root="true" ma:fieldsID="18f77dd737a4c7a6eb303f3c6d605518" ns2:_="">
    <xsd:import namespace="bceecc29-3561-4360-8d30-62bb463a6ee4"/>
    <xsd:element name="properties">
      <xsd:complexType>
        <xsd:sequence>
          <xsd:element name="documentManagement">
            <xsd:complexType>
              <xsd:all>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ecc29-3561-4360-8d30-62bb463a6ee4"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Unternehmensstichwörter" ma:fieldId="{23f27201-bee3-471e-b2e7-b64fd8b7ca38}" ma:taxonomyMulti="true" ma:sspId="880bb5c3-ba55-433e-a12e-8ada757d3004"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iespalte &quot;Alle abfangen&quot;" ma:hidden="true" ma:list="{cded1db4-e5a9-4464-b6f1-35c89b05c340}" ma:internalName="TaxCatchAll" ma:showField="CatchAllData" ma:web="bceecc29-3561-4360-8d30-62bb463a6e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bceecc29-3561-4360-8d30-62bb463a6ee4">
      <Terms xmlns="http://schemas.microsoft.com/office/infopath/2007/PartnerControls"/>
    </TaxKeywordTaxHTField>
    <TaxCatchAll xmlns="bceecc29-3561-4360-8d30-62bb463a6ee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02BDAD-200F-4E02-BCD6-4992A84201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eecc29-3561-4360-8d30-62bb463a6e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B088D9-1AC4-48E0-96DE-B3D350D91B6E}">
  <ds:schemaRefs>
    <ds:schemaRef ds:uri="http://schemas.microsoft.com/office/2006/documentManagement/types"/>
    <ds:schemaRef ds:uri="http://www.w3.org/XML/1998/namespace"/>
    <ds:schemaRef ds:uri="http://purl.org/dc/dcmitype/"/>
    <ds:schemaRef ds:uri="http://schemas.microsoft.com/office/infopath/2007/PartnerControls"/>
    <ds:schemaRef ds:uri="http://purl.org/dc/elements/1.1/"/>
    <ds:schemaRef ds:uri="http://purl.org/dc/terms/"/>
    <ds:schemaRef ds:uri="http://schemas.openxmlformats.org/package/2006/metadata/core-properties"/>
    <ds:schemaRef ds:uri="bceecc29-3561-4360-8d30-62bb463a6ee4"/>
    <ds:schemaRef ds:uri="http://schemas.microsoft.com/office/2006/metadata/properties"/>
  </ds:schemaRefs>
</ds:datastoreItem>
</file>

<file path=customXml/itemProps3.xml><?xml version="1.0" encoding="utf-8"?>
<ds:datastoreItem xmlns:ds="http://schemas.openxmlformats.org/officeDocument/2006/customXml" ds:itemID="{3D82DA02-32DA-42C3-BE69-3CB3E66AC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1836</Words>
  <Application>Microsoft Office PowerPoint</Application>
  <PresentationFormat>Bildschirmpräsentation (4:3)</PresentationFormat>
  <Paragraphs>331</Paragraphs>
  <Slides>23</Slides>
  <Notes>19</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23</vt:i4>
      </vt:variant>
    </vt:vector>
  </HeadingPairs>
  <TitlesOfParts>
    <vt:vector size="31" baseType="lpstr">
      <vt:lpstr>Arial</vt:lpstr>
      <vt:lpstr>Calibri</vt:lpstr>
      <vt:lpstr>Cambria Math</vt:lpstr>
      <vt:lpstr>Helvetica 45 Light</vt:lpstr>
      <vt:lpstr>Helvetica Neue LT Std 65 Medium</vt:lpstr>
      <vt:lpstr>Helvetica Neue LT Std 75</vt:lpstr>
      <vt:lpstr>HelveticaNeueLT Std Lt</vt:lpstr>
      <vt:lpstr>BIFIE-Design</vt:lpstr>
      <vt:lpstr>Advanced R</vt:lpstr>
      <vt:lpstr>Organisatorisches</vt:lpstr>
      <vt:lpstr>Organisatorisches</vt:lpstr>
      <vt:lpstr>Warm Up</vt:lpstr>
      <vt:lpstr>Ressourcen</vt:lpstr>
      <vt:lpstr>Ressourcen</vt:lpstr>
      <vt:lpstr>Grundlagen</vt:lpstr>
      <vt:lpstr>Datenformat</vt:lpstr>
      <vt:lpstr>Datenformat, 1d</vt:lpstr>
      <vt:lpstr>Datenformat, 2d/nd</vt:lpstr>
      <vt:lpstr>Subsetting</vt:lpstr>
      <vt:lpstr>Übung 1 – Datenstrukturen und Zugriffslogik</vt:lpstr>
      <vt:lpstr>Wickham‘s Vocabulary</vt:lpstr>
      <vt:lpstr>Googles Style Guide</vt:lpstr>
      <vt:lpstr>Jenny Brian [@Rstudio] on Project Workflow</vt:lpstr>
      <vt:lpstr>Advanced</vt:lpstr>
      <vt:lpstr>Funktionen</vt:lpstr>
      <vt:lpstr>Übung 2 – Funktionen</vt:lpstr>
      <vt:lpstr>Performanz</vt:lpstr>
      <vt:lpstr>Übung 3 – Performanz</vt:lpstr>
      <vt:lpstr>Pakete</vt:lpstr>
      <vt:lpstr>Übung 4 - Pakete</vt:lpstr>
      <vt:lpstr>Vielen Dank für Ihre Beteiligung</vt:lpstr>
    </vt:vector>
  </TitlesOfParts>
  <Company>bifie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Hannes Kaschnig</dc:creator>
  <cp:keywords/>
  <cp:lastModifiedBy>Kiefer Thomas</cp:lastModifiedBy>
  <cp:revision>181</cp:revision>
  <dcterms:created xsi:type="dcterms:W3CDTF">2015-10-13T09:33:39Z</dcterms:created>
  <dcterms:modified xsi:type="dcterms:W3CDTF">2019-03-26T14:16:21Z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0x010100F1962D23BF19DF48B05B0FC556CF5224</vt:lpwstr>
  </property>
  <property fmtid="{D5CDD505-2E9C-101B-9397-08002B2CF9AE}" pid="3" name="TaxKeyword">
    <vt:lpwstr/>
  </property>
</Properties>
</file>