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Lst>
  <p:notesMasterIdLst>
    <p:notesMasterId r:id="rId33"/>
  </p:notesMasterIdLst>
  <p:handoutMasterIdLst>
    <p:handoutMasterId r:id="rId34"/>
  </p:handoutMasterIdLst>
  <p:sldIdLst>
    <p:sldId id="256" r:id="rId5"/>
    <p:sldId id="267" r:id="rId6"/>
    <p:sldId id="300" r:id="rId7"/>
    <p:sldId id="295" r:id="rId8"/>
    <p:sldId id="268" r:id="rId9"/>
    <p:sldId id="297" r:id="rId10"/>
    <p:sldId id="269" r:id="rId11"/>
    <p:sldId id="271" r:id="rId12"/>
    <p:sldId id="294" r:id="rId13"/>
    <p:sldId id="299" r:id="rId14"/>
    <p:sldId id="258" r:id="rId15"/>
    <p:sldId id="273" r:id="rId16"/>
    <p:sldId id="274" r:id="rId17"/>
    <p:sldId id="275" r:id="rId18"/>
    <p:sldId id="276" r:id="rId19"/>
    <p:sldId id="298" r:id="rId20"/>
    <p:sldId id="279" r:id="rId21"/>
    <p:sldId id="291" r:id="rId22"/>
    <p:sldId id="292" r:id="rId23"/>
    <p:sldId id="283" r:id="rId24"/>
    <p:sldId id="284" r:id="rId25"/>
    <p:sldId id="285" r:id="rId26"/>
    <p:sldId id="286" r:id="rId27"/>
    <p:sldId id="287" r:id="rId28"/>
    <p:sldId id="288" r:id="rId29"/>
    <p:sldId id="289" r:id="rId30"/>
    <p:sldId id="290" r:id="rId31"/>
    <p:sldId id="272" r:id="rId32"/>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2902">
          <p15:clr>
            <a:srgbClr val="A4A3A4"/>
          </p15:clr>
        </p15:guide>
        <p15:guide id="3" pos="345">
          <p15:clr>
            <a:srgbClr val="A4A3A4"/>
          </p15:clr>
        </p15:guide>
        <p15:guide id="4" pos="53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915" autoAdjust="0"/>
  </p:normalViewPr>
  <p:slideViewPr>
    <p:cSldViewPr snapToGrid="0" snapToObjects="1">
      <p:cViewPr varScale="1">
        <p:scale>
          <a:sx n="120" d="100"/>
          <a:sy n="120" d="100"/>
        </p:scale>
        <p:origin x="1326" y="102"/>
      </p:cViewPr>
      <p:guideLst>
        <p:guide orient="horz" pos="524"/>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266"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2016" y="9430306"/>
            <a:ext cx="2945659" cy="496332"/>
          </a:xfrm>
          <a:prstGeom prst="rect">
            <a:avLst/>
          </a:prstGeom>
        </p:spPr>
        <p:txBody>
          <a:bodyPr vert="horz" lIns="91440" tIns="45720" rIns="91440" bIns="45720" rtlCol="0" anchor="b" anchorCtr="0"/>
          <a:lstStyle>
            <a:lvl1pPr algn="r">
              <a:defRPr sz="1200"/>
            </a:lvl1pPr>
          </a:lstStyle>
          <a:p>
            <a:fld id="{A4F87B00-D7D7-4E73-88E5-5DF5797B2681}" type="datetimeFigureOut">
              <a:rPr lang="de-AT" smtClean="0"/>
              <a:t>11.07.2022</a:t>
            </a:fld>
            <a:endParaRPr lang="de-AT"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dirty="0"/>
          </a:p>
        </p:txBody>
      </p:sp>
      <p:sp>
        <p:nvSpPr>
          <p:cNvPr id="6" name="Foliennummernplatzhalter 5"/>
          <p:cNvSpPr>
            <a:spLocks noGrp="1"/>
          </p:cNvSpPr>
          <p:nvPr>
            <p:ph type="sldNum" sz="quarter" idx="3"/>
          </p:nvPr>
        </p:nvSpPr>
        <p:spPr>
          <a:xfrm>
            <a:off x="2945659" y="9428583"/>
            <a:ext cx="904784" cy="496332"/>
          </a:xfrm>
          <a:prstGeom prst="rect">
            <a:avLst/>
          </a:prstGeom>
        </p:spPr>
        <p:txBody>
          <a:bodyPr vert="horz" lIns="91440" tIns="45720" rIns="91440" bIns="45720" rtlCol="0" anchor="b"/>
          <a:lstStyle>
            <a:lvl1pPr algn="r">
              <a:defRPr sz="1200"/>
            </a:lvl1pPr>
          </a:lstStyle>
          <a:p>
            <a:pPr algn="ctr"/>
            <a:fld id="{1BCACBB0-6C6B-4B3E-B6E6-54B62284C21B}" type="slidenum">
              <a:rPr lang="de-AT" smtClean="0"/>
              <a:pPr algn="ctr"/>
              <a:t>‹Nr.›</a:t>
            </a:fld>
            <a:endParaRPr lang="de-AT" dirty="0"/>
          </a:p>
        </p:txBody>
      </p:sp>
      <p:pic>
        <p:nvPicPr>
          <p:cNvPr id="7" name="Grafik 6" descr="Bundesministerium &#10;&#10;&#10;Bildung, Wissenschaft und Forschu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00" y="432000"/>
            <a:ext cx="1476000" cy="460800"/>
          </a:xfrm>
          <a:prstGeom prst="rect">
            <a:avLst/>
          </a:prstGeom>
          <a:noFill/>
          <a:ln>
            <a:noFill/>
          </a:ln>
        </p:spPr>
      </p:pic>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2016" y="9428582"/>
            <a:ext cx="2945659" cy="496332"/>
          </a:xfrm>
          <a:prstGeom prst="rect">
            <a:avLst/>
          </a:prstGeom>
        </p:spPr>
        <p:txBody>
          <a:bodyPr vert="horz" lIns="91440" tIns="45720" rIns="91440" bIns="45720" rtlCol="0" anchor="b" anchorCtr="0"/>
          <a:lstStyle>
            <a:lvl1pPr algn="r">
              <a:defRPr sz="1200"/>
            </a:lvl1pPr>
          </a:lstStyle>
          <a:p>
            <a:fld id="{64F923B6-97FF-4AF0-A17D-1758840DBBE2}" type="datetimeFigureOut">
              <a:rPr lang="de-AT" smtClean="0"/>
              <a:t>11.07.2022</a:t>
            </a:fld>
            <a:endParaRPr lang="de-AT"/>
          </a:p>
        </p:txBody>
      </p:sp>
      <p:sp>
        <p:nvSpPr>
          <p:cNvPr id="4" name="Folienbildplatzhalter 3"/>
          <p:cNvSpPr>
            <a:spLocks noGrp="1" noRot="1" noChangeAspect="1"/>
          </p:cNvSpPr>
          <p:nvPr>
            <p:ph type="sldImg" idx="2"/>
          </p:nvPr>
        </p:nvSpPr>
        <p:spPr>
          <a:xfrm>
            <a:off x="-317500" y="674688"/>
            <a:ext cx="7432675" cy="41814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854894" y="4963319"/>
            <a:ext cx="5090351" cy="4218821"/>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2945659" y="9428582"/>
            <a:ext cx="904784" cy="498056"/>
          </a:xfrm>
          <a:prstGeom prst="rect">
            <a:avLst/>
          </a:prstGeom>
        </p:spPr>
        <p:txBody>
          <a:bodyPr vert="horz" lIns="91440" tIns="45720" rIns="91440" bIns="45720"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4</a:t>
            </a:fld>
            <a:endParaRPr lang="de-AT"/>
          </a:p>
        </p:txBody>
      </p:sp>
    </p:spTree>
    <p:extLst>
      <p:ext uri="{BB962C8B-B14F-4D97-AF65-F5344CB8AC3E}">
        <p14:creationId xmlns:p14="http://schemas.microsoft.com/office/powerpoint/2010/main" val="17574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 &lt;- </a:t>
            </a:r>
            <a:r>
              <a:rPr lang="de-DE" dirty="0" err="1"/>
              <a:t>structure</a:t>
            </a:r>
            <a:r>
              <a:rPr lang="de-DE" dirty="0"/>
              <a:t>(</a:t>
            </a:r>
            <a:r>
              <a:rPr lang="de-DE" dirty="0" err="1"/>
              <a:t>list</a:t>
            </a:r>
            <a:r>
              <a:rPr lang="de-DE" dirty="0"/>
              <a:t>(a=1, b=2), </a:t>
            </a:r>
            <a:r>
              <a:rPr lang="de-DE" dirty="0" err="1"/>
              <a:t>row.names</a:t>
            </a:r>
            <a:r>
              <a:rPr lang="de-DE" dirty="0"/>
              <a:t> = c(1L), </a:t>
            </a:r>
            <a:r>
              <a:rPr lang="de-DE" dirty="0" err="1"/>
              <a:t>class</a:t>
            </a:r>
            <a:r>
              <a:rPr lang="de-DE" dirty="0"/>
              <a:t>="</a:t>
            </a:r>
            <a:r>
              <a:rPr lang="de-DE" dirty="0" err="1"/>
              <a:t>data.frame</a:t>
            </a:r>
            <a:r>
              <a:rPr lang="de-DE" dirty="0"/>
              <a:t>")</a:t>
            </a:r>
          </a:p>
          <a:p>
            <a:r>
              <a:rPr lang="de-DE" dirty="0" err="1"/>
              <a:t>str</a:t>
            </a:r>
            <a:r>
              <a:rPr lang="de-DE" dirty="0"/>
              <a:t>(x)</a:t>
            </a:r>
          </a:p>
          <a:p>
            <a:r>
              <a:rPr lang="de-DE" dirty="0"/>
              <a:t>x</a:t>
            </a:r>
          </a:p>
          <a:p>
            <a:r>
              <a:rPr lang="de-DE" dirty="0" err="1"/>
              <a:t>dput</a:t>
            </a:r>
            <a:r>
              <a:rPr lang="de-DE" dirty="0"/>
              <a:t>(x)</a:t>
            </a:r>
          </a:p>
          <a:p>
            <a:r>
              <a:rPr lang="de-DE" dirty="0" err="1"/>
              <a:t>dput</a:t>
            </a:r>
            <a:r>
              <a:rPr lang="de-DE" dirty="0"/>
              <a:t>(</a:t>
            </a:r>
            <a:r>
              <a:rPr lang="de-DE" dirty="0" err="1"/>
              <a:t>iris</a:t>
            </a:r>
            <a:r>
              <a:rPr lang="de-DE" dirty="0"/>
              <a:t>[1:4, ])</a:t>
            </a:r>
          </a:p>
          <a:p>
            <a:r>
              <a:rPr lang="de-DE" dirty="0" err="1"/>
              <a:t>structure</a:t>
            </a:r>
            <a:r>
              <a:rPr lang="de-DE" dirty="0"/>
              <a:t>(</a:t>
            </a:r>
            <a:r>
              <a:rPr lang="de-DE" dirty="0" err="1"/>
              <a:t>list</a:t>
            </a:r>
            <a:r>
              <a:rPr lang="de-DE" dirty="0"/>
              <a:t>(</a:t>
            </a:r>
            <a:r>
              <a:rPr lang="de-DE" dirty="0" err="1"/>
              <a:t>Sepal.Length</a:t>
            </a:r>
            <a:r>
              <a:rPr lang="de-DE" dirty="0"/>
              <a:t> = c(5.1, 4.9, 4.7, 4.6), </a:t>
            </a:r>
          </a:p>
          <a:p>
            <a:r>
              <a:rPr lang="de-DE" dirty="0"/>
              <a:t>               </a:t>
            </a:r>
            <a:r>
              <a:rPr lang="de-DE" dirty="0" err="1"/>
              <a:t>Sepal.Width</a:t>
            </a:r>
            <a:r>
              <a:rPr lang="de-DE" dirty="0"/>
              <a:t> = c(3.5, 3, 3.2, 3.1), </a:t>
            </a:r>
          </a:p>
          <a:p>
            <a:r>
              <a:rPr lang="de-DE" dirty="0"/>
              <a:t>               </a:t>
            </a:r>
            <a:r>
              <a:rPr lang="de-DE" dirty="0" err="1"/>
              <a:t>Petal.Length</a:t>
            </a:r>
            <a:r>
              <a:rPr lang="de-DE" dirty="0"/>
              <a:t> = c(1.4, 1.4, 1.3, 1.5), </a:t>
            </a:r>
          </a:p>
          <a:p>
            <a:r>
              <a:rPr lang="de-DE" dirty="0"/>
              <a:t>               </a:t>
            </a:r>
            <a:r>
              <a:rPr lang="de-DE" dirty="0" err="1"/>
              <a:t>Petal.Width</a:t>
            </a:r>
            <a:r>
              <a:rPr lang="de-DE" dirty="0"/>
              <a:t> = c(0.2, 0.2, 0.2, 0.2), </a:t>
            </a:r>
          </a:p>
          <a:p>
            <a:r>
              <a:rPr lang="de-DE" dirty="0"/>
              <a:t>               </a:t>
            </a:r>
            <a:r>
              <a:rPr lang="de-DE" dirty="0" err="1"/>
              <a:t>Species</a:t>
            </a:r>
            <a:r>
              <a:rPr lang="de-DE" dirty="0"/>
              <a:t> = </a:t>
            </a:r>
            <a:r>
              <a:rPr lang="de-DE" dirty="0" err="1"/>
              <a:t>structure</a:t>
            </a:r>
            <a:r>
              <a:rPr lang="de-DE" dirty="0"/>
              <a:t>(c(1L, 1L, 1L, 1L), .Label = c("</a:t>
            </a:r>
            <a:r>
              <a:rPr lang="de-DE" dirty="0" err="1"/>
              <a:t>setosa</a:t>
            </a:r>
            <a:r>
              <a:rPr lang="de-DE" dirty="0"/>
              <a:t>",  "versicolor", "</a:t>
            </a:r>
            <a:r>
              <a:rPr lang="de-DE" dirty="0" err="1"/>
              <a:t>virginica</a:t>
            </a:r>
            <a:r>
              <a:rPr lang="de-DE" dirty="0"/>
              <a:t>"), </a:t>
            </a:r>
            <a:r>
              <a:rPr lang="de-DE" dirty="0" err="1"/>
              <a:t>class</a:t>
            </a:r>
            <a:r>
              <a:rPr lang="de-DE" dirty="0"/>
              <a:t> = "</a:t>
            </a:r>
            <a:r>
              <a:rPr lang="de-DE" dirty="0" err="1"/>
              <a:t>factor</a:t>
            </a:r>
            <a:r>
              <a:rPr lang="de-DE" dirty="0"/>
              <a:t>")), </a:t>
            </a:r>
          </a:p>
          <a:p>
            <a:r>
              <a:rPr lang="de-DE" dirty="0"/>
              <a:t>          </a:t>
            </a:r>
            <a:r>
              <a:rPr lang="de-DE" dirty="0" err="1"/>
              <a:t>row.names</a:t>
            </a:r>
            <a:r>
              <a:rPr lang="de-DE" dirty="0"/>
              <a:t> = c(NA, 4L), </a:t>
            </a:r>
            <a:r>
              <a:rPr lang="de-DE" dirty="0" err="1"/>
              <a:t>class</a:t>
            </a:r>
            <a:r>
              <a:rPr lang="de-DE" dirty="0"/>
              <a:t> = "</a:t>
            </a:r>
            <a:r>
              <a:rPr lang="de-DE" dirty="0" err="1"/>
              <a:t>data.frame</a:t>
            </a:r>
            <a:r>
              <a:rPr lang="de-DE" dirty="0"/>
              <a:t>")</a:t>
            </a:r>
          </a:p>
        </p:txBody>
      </p:sp>
      <p:sp>
        <p:nvSpPr>
          <p:cNvPr id="4" name="Foliennummernplatzhalter 3"/>
          <p:cNvSpPr>
            <a:spLocks noGrp="1"/>
          </p:cNvSpPr>
          <p:nvPr>
            <p:ph type="sldNum" sz="quarter" idx="5"/>
          </p:nvPr>
        </p:nvSpPr>
        <p:spPr/>
        <p:txBody>
          <a:bodyPr/>
          <a:lstStyle/>
          <a:p>
            <a:fld id="{F0A5DA3B-92D6-4D4B-9895-D15CB563B5E4}" type="slidenum">
              <a:rPr lang="de-AT" smtClean="0"/>
              <a:pPr/>
              <a:t>15</a:t>
            </a:fld>
            <a:endParaRPr lang="de-AT"/>
          </a:p>
        </p:txBody>
      </p:sp>
    </p:spTree>
    <p:extLst>
      <p:ext uri="{BB962C8B-B14F-4D97-AF65-F5344CB8AC3E}">
        <p14:creationId xmlns:p14="http://schemas.microsoft.com/office/powerpoint/2010/main" val="172965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17</a:t>
            </a:fld>
            <a:endParaRPr lang="de-AT"/>
          </a:p>
        </p:txBody>
      </p:sp>
    </p:spTree>
    <p:extLst>
      <p:ext uri="{BB962C8B-B14F-4D97-AF65-F5344CB8AC3E}">
        <p14:creationId xmlns:p14="http://schemas.microsoft.com/office/powerpoint/2010/main" val="30473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18</a:t>
            </a:fld>
            <a:endParaRPr lang="de-AT"/>
          </a:p>
        </p:txBody>
      </p:sp>
    </p:spTree>
    <p:extLst>
      <p:ext uri="{BB962C8B-B14F-4D97-AF65-F5344CB8AC3E}">
        <p14:creationId xmlns:p14="http://schemas.microsoft.com/office/powerpoint/2010/main" val="24290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19</a:t>
            </a:fld>
            <a:endParaRPr lang="de-AT"/>
          </a:p>
        </p:txBody>
      </p:sp>
    </p:spTree>
    <p:extLst>
      <p:ext uri="{BB962C8B-B14F-4D97-AF65-F5344CB8AC3E}">
        <p14:creationId xmlns:p14="http://schemas.microsoft.com/office/powerpoint/2010/main" val="3535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20</a:t>
            </a:fld>
            <a:endParaRPr lang="de-AT"/>
          </a:p>
        </p:txBody>
      </p:sp>
    </p:spTree>
    <p:extLst>
      <p:ext uri="{BB962C8B-B14F-4D97-AF65-F5344CB8AC3E}">
        <p14:creationId xmlns:p14="http://schemas.microsoft.com/office/powerpoint/2010/main" val="18328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was tun </a:t>
            </a:r>
            <a:r>
              <a:rPr lang="en-US" dirty="0" err="1"/>
              <a:t>mit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functional</a:t>
            </a:r>
          </a:p>
          <a:p>
            <a:endParaRPr lang="de-AT" dirty="0"/>
          </a:p>
          <a:p>
            <a:r>
              <a:rPr lang="en-US" dirty="0" err="1"/>
              <a:t>objs</a:t>
            </a:r>
            <a:r>
              <a:rPr lang="en-US" dirty="0"/>
              <a:t> &lt;- </a:t>
            </a:r>
            <a:r>
              <a:rPr lang="en-US" dirty="0" err="1"/>
              <a:t>mget</a:t>
            </a:r>
            <a:r>
              <a:rPr lang="en-US" dirty="0"/>
              <a:t>(ls("</a:t>
            </a:r>
            <a:r>
              <a:rPr lang="en-US" dirty="0" err="1"/>
              <a:t>package:base</a:t>
            </a:r>
            <a:r>
              <a:rPr lang="en-US" dirty="0"/>
              <a:t>"), inherits = TRUE)</a:t>
            </a:r>
          </a:p>
          <a:p>
            <a:r>
              <a:rPr lang="de-AT" baseline="0" dirty="0" err="1"/>
              <a:t>fun</a:t>
            </a:r>
            <a:r>
              <a:rPr lang="de-AT" baseline="0" dirty="0"/>
              <a:t> &lt;- Filter(</a:t>
            </a:r>
            <a:r>
              <a:rPr lang="de-AT" baseline="0" dirty="0" err="1"/>
              <a:t>is.function</a:t>
            </a:r>
            <a:r>
              <a:rPr lang="de-AT" baseline="0" dirty="0"/>
              <a:t>, </a:t>
            </a:r>
            <a:r>
              <a:rPr lang="de-AT" baseline="0" dirty="0" err="1"/>
              <a:t>objs</a:t>
            </a:r>
            <a:r>
              <a:rPr lang="de-AT" baseline="0" dirty="0"/>
              <a:t>)</a:t>
            </a:r>
          </a:p>
          <a:p>
            <a:endParaRPr lang="de-AT" dirty="0"/>
          </a:p>
          <a:p>
            <a:r>
              <a:rPr lang="de-AT" dirty="0"/>
              <a:t>#</a:t>
            </a:r>
          </a:p>
          <a:p>
            <a:r>
              <a:rPr lang="de-AT" dirty="0"/>
              <a:t>welche Möglichkeiten kennen wir Argumente zu spezifizieren?</a:t>
            </a:r>
          </a:p>
          <a:p>
            <a:r>
              <a:rPr lang="de-AT" dirty="0" err="1"/>
              <a:t>argumente</a:t>
            </a:r>
            <a:r>
              <a:rPr lang="de-AT" dirty="0"/>
              <a:t> mit </a:t>
            </a:r>
            <a:r>
              <a:rPr lang="de-AT" dirty="0" err="1"/>
              <a:t>default</a:t>
            </a:r>
            <a:r>
              <a:rPr lang="de-AT" dirty="0"/>
              <a:t>-werten</a:t>
            </a:r>
            <a:r>
              <a:rPr lang="de-AT" baseline="0" dirty="0"/>
              <a:t> leer lassen</a:t>
            </a:r>
          </a:p>
          <a:p>
            <a:r>
              <a:rPr lang="de-AT" baseline="0" dirty="0" err="1"/>
              <a:t>exact</a:t>
            </a:r>
            <a:r>
              <a:rPr lang="de-AT" baseline="0" dirty="0"/>
              <a:t>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partial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match </a:t>
            </a:r>
            <a:r>
              <a:rPr lang="de-AT" baseline="0" dirty="0" err="1"/>
              <a:t>by</a:t>
            </a:r>
            <a:r>
              <a:rPr lang="de-AT" baseline="0" dirty="0"/>
              <a:t> </a:t>
            </a:r>
            <a:r>
              <a:rPr lang="de-AT" baseline="0" dirty="0" err="1"/>
              <a:t>position</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call</a:t>
            </a:r>
            <a:r>
              <a:rPr lang="de-AT" baseline="0" dirty="0"/>
              <a:t> </a:t>
            </a:r>
            <a:r>
              <a:rPr lang="de-AT" baseline="0" dirty="0" err="1"/>
              <a:t>by</a:t>
            </a:r>
            <a:r>
              <a:rPr lang="de-AT" baseline="0" dirty="0"/>
              <a:t> </a:t>
            </a:r>
            <a:r>
              <a:rPr lang="de-AT" baseline="0" dirty="0" err="1"/>
              <a:t>list</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 </a:t>
            </a:r>
            <a:r>
              <a:rPr lang="de-AT" baseline="0" dirty="0" err="1"/>
              <a:t>what</a:t>
            </a:r>
            <a:r>
              <a:rPr lang="de-AT" baseline="0" dirty="0"/>
              <a:t> </a:t>
            </a:r>
            <a:r>
              <a:rPr lang="de-AT" baseline="0" dirty="0" err="1"/>
              <a:t>are</a:t>
            </a:r>
            <a:r>
              <a:rPr lang="de-AT" baseline="0" dirty="0"/>
              <a:t> </a:t>
            </a:r>
            <a:r>
              <a:rPr lang="de-AT" baseline="0" dirty="0" err="1"/>
              <a:t>other</a:t>
            </a:r>
            <a:r>
              <a:rPr lang="de-AT" baseline="0" dirty="0"/>
              <a:t> </a:t>
            </a:r>
            <a:r>
              <a:rPr lang="de-AT" baseline="0" dirty="0" err="1"/>
              <a:t>side-effects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library</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plot</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setwd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write</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options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seed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22</a:t>
            </a:fld>
            <a:endParaRPr lang="de-AT"/>
          </a:p>
        </p:txBody>
      </p:sp>
    </p:spTree>
    <p:extLst>
      <p:ext uri="{BB962C8B-B14F-4D97-AF65-F5344CB8AC3E}">
        <p14:creationId xmlns:p14="http://schemas.microsoft.com/office/powerpoint/2010/main" val="1081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23</a:t>
            </a:fld>
            <a:endParaRPr lang="de-AT"/>
          </a:p>
        </p:txBody>
      </p:sp>
    </p:spTree>
    <p:extLst>
      <p:ext uri="{BB962C8B-B14F-4D97-AF65-F5344CB8AC3E}">
        <p14:creationId xmlns:p14="http://schemas.microsoft.com/office/powerpoint/2010/main" val="38970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gehe nicht auf </a:t>
            </a:r>
          </a:p>
          <a:p>
            <a:r>
              <a:rPr lang="de-AT" dirty="0" err="1"/>
              <a:t>object.size</a:t>
            </a:r>
            <a:r>
              <a:rPr lang="de-AT" dirty="0"/>
              <a:t>, </a:t>
            </a:r>
            <a:r>
              <a:rPr lang="de-AT" dirty="0" err="1"/>
              <a:t>memory.size,memory</a:t>
            </a:r>
            <a:r>
              <a:rPr lang="de-AT" dirty="0"/>
              <a:t> </a:t>
            </a:r>
            <a:r>
              <a:rPr lang="de-AT" dirty="0" err="1"/>
              <a:t>profiling</a:t>
            </a:r>
            <a:endParaRPr lang="de-AT" dirty="0"/>
          </a:p>
          <a:p>
            <a:endParaRPr lang="de-AT" dirty="0"/>
          </a:p>
          <a:p>
            <a:r>
              <a:rPr lang="de-AT" dirty="0" err="1"/>
              <a:t>object.size</a:t>
            </a:r>
            <a:r>
              <a:rPr lang="de-AT" dirty="0"/>
              <a:t>(c("a", "b", "c"))</a:t>
            </a:r>
          </a:p>
          <a:p>
            <a:r>
              <a:rPr lang="de-AT" dirty="0" err="1"/>
              <a:t>object.size</a:t>
            </a:r>
            <a:r>
              <a:rPr lang="de-AT" dirty="0"/>
              <a:t>(c("a", "b", "a", "b", "a", "b"))</a:t>
            </a:r>
          </a:p>
          <a:p>
            <a:r>
              <a:rPr lang="de-AT" dirty="0" err="1"/>
              <a:t>object.size</a:t>
            </a:r>
            <a:r>
              <a:rPr lang="de-AT" dirty="0"/>
              <a:t>(</a:t>
            </a:r>
            <a:r>
              <a:rPr lang="de-AT" dirty="0" err="1"/>
              <a:t>factor</a:t>
            </a:r>
            <a:r>
              <a:rPr lang="de-AT" dirty="0"/>
              <a:t>(c("a", "b", "a", "b", "a", "b")))</a:t>
            </a:r>
          </a:p>
          <a:p>
            <a:endParaRPr lang="de-AT" dirty="0"/>
          </a:p>
          <a:p>
            <a:r>
              <a:rPr lang="de-AT" dirty="0" err="1"/>
              <a:t>object.size</a:t>
            </a:r>
            <a:r>
              <a:rPr lang="de-AT" dirty="0"/>
              <a:t>(</a:t>
            </a:r>
            <a:r>
              <a:rPr lang="de-AT" dirty="0" err="1"/>
              <a:t>rep</a:t>
            </a:r>
            <a:r>
              <a:rPr lang="de-AT" dirty="0"/>
              <a:t>(c("a", "b", "a", "b", "a", "b"), 100))</a:t>
            </a:r>
          </a:p>
          <a:p>
            <a:r>
              <a:rPr lang="de-AT" dirty="0" err="1"/>
              <a:t>object.size</a:t>
            </a:r>
            <a:r>
              <a:rPr lang="de-AT" dirty="0"/>
              <a:t>(</a:t>
            </a:r>
            <a:r>
              <a:rPr lang="de-AT" dirty="0" err="1"/>
              <a:t>factor</a:t>
            </a:r>
            <a:r>
              <a:rPr lang="de-AT" dirty="0"/>
              <a:t>(</a:t>
            </a:r>
            <a:r>
              <a:rPr lang="de-AT" dirty="0" err="1"/>
              <a:t>rep</a:t>
            </a:r>
            <a:r>
              <a:rPr lang="de-AT" dirty="0"/>
              <a:t>(c("a", "b", "a", "b", "a", "b"), 100)))</a:t>
            </a:r>
          </a:p>
          <a:p>
            <a:endParaRPr lang="de-AT" dirty="0"/>
          </a:p>
          <a:p>
            <a:r>
              <a:rPr lang="de-AT" dirty="0" err="1"/>
              <a:t>gc</a:t>
            </a:r>
            <a:r>
              <a:rPr lang="de-AT" baseline="0" dirty="0"/>
              <a:t> – wird in der Regel nicht gebraucht</a:t>
            </a:r>
          </a:p>
          <a:p>
            <a:r>
              <a:rPr lang="de-AT" baseline="0" dirty="0"/>
              <a:t>     - </a:t>
            </a:r>
            <a:r>
              <a:rPr lang="de-AT" baseline="0" dirty="0" err="1"/>
              <a:t>get</a:t>
            </a:r>
            <a:r>
              <a:rPr lang="de-AT" baseline="0" dirty="0"/>
              <a:t> an </a:t>
            </a:r>
            <a:r>
              <a:rPr lang="de-AT" baseline="0" dirty="0" err="1"/>
              <a:t>impression</a:t>
            </a:r>
            <a:r>
              <a:rPr lang="de-AT" baseline="0" dirty="0"/>
              <a:t> </a:t>
            </a:r>
            <a:r>
              <a:rPr lang="de-AT" baseline="0" dirty="0" err="1"/>
              <a:t>of</a:t>
            </a:r>
            <a:r>
              <a:rPr lang="de-AT" baseline="0" dirty="0"/>
              <a:t> </a:t>
            </a:r>
            <a:r>
              <a:rPr lang="de-AT" baseline="0" dirty="0" err="1"/>
              <a:t>the</a:t>
            </a:r>
            <a:r>
              <a:rPr lang="de-AT" baseline="0" dirty="0"/>
              <a:t> </a:t>
            </a:r>
            <a:r>
              <a:rPr lang="de-AT" baseline="0" dirty="0" err="1"/>
              <a:t>memory</a:t>
            </a:r>
            <a:r>
              <a:rPr lang="de-AT" baseline="0" dirty="0"/>
              <a:t> </a:t>
            </a:r>
            <a:r>
              <a:rPr lang="de-AT" baseline="0" dirty="0" err="1"/>
              <a:t>used</a:t>
            </a:r>
            <a:r>
              <a:rPr lang="de-AT" baseline="0" dirty="0"/>
              <a:t>: </a:t>
            </a:r>
            <a:r>
              <a:rPr lang="de-AT" baseline="0" dirty="0" err="1"/>
              <a:t>gc</a:t>
            </a:r>
            <a:r>
              <a:rPr lang="de-AT" baseline="0" dirty="0"/>
              <a:t>()[, 2]</a:t>
            </a:r>
          </a:p>
          <a:p>
            <a:endParaRPr lang="de-AT" baseline="0" dirty="0"/>
          </a:p>
          <a:p>
            <a:r>
              <a:rPr lang="de-AT" baseline="0" dirty="0" err="1"/>
              <a:t>tracemem</a:t>
            </a:r>
            <a:endParaRPr lang="de-AT" baseline="0" dirty="0"/>
          </a:p>
          <a:p>
            <a:endParaRPr lang="de-AT" dirty="0"/>
          </a:p>
          <a:p>
            <a:endParaRPr lang="de-AT" dirty="0"/>
          </a:p>
          <a:p>
            <a:r>
              <a:rPr lang="de-AT" dirty="0"/>
              <a:t>Dirk </a:t>
            </a:r>
            <a:r>
              <a:rPr lang="de-AT" dirty="0" err="1"/>
              <a:t>Eddelbüttel</a:t>
            </a:r>
            <a:r>
              <a:rPr lang="de-AT" dirty="0"/>
              <a:t> und Romain Francois</a:t>
            </a:r>
          </a:p>
        </p:txBody>
      </p:sp>
      <p:sp>
        <p:nvSpPr>
          <p:cNvPr id="4" name="Foliennummernplatzhalter 3"/>
          <p:cNvSpPr>
            <a:spLocks noGrp="1"/>
          </p:cNvSpPr>
          <p:nvPr>
            <p:ph type="sldNum" sz="quarter" idx="5"/>
          </p:nvPr>
        </p:nvSpPr>
        <p:spPr/>
        <p:txBody>
          <a:bodyPr/>
          <a:lstStyle/>
          <a:p>
            <a:fld id="{F0A5DA3B-92D6-4D4B-9895-D15CB563B5E4}" type="slidenum">
              <a:rPr lang="de-AT" smtClean="0"/>
              <a:pPr/>
              <a:t>24</a:t>
            </a:fld>
            <a:endParaRPr lang="de-AT"/>
          </a:p>
        </p:txBody>
      </p:sp>
    </p:spTree>
    <p:extLst>
      <p:ext uri="{BB962C8B-B14F-4D97-AF65-F5344CB8AC3E}">
        <p14:creationId xmlns:p14="http://schemas.microsoft.com/office/powerpoint/2010/main" val="31226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25</a:t>
            </a:fld>
            <a:endParaRPr lang="de-AT"/>
          </a:p>
        </p:txBody>
      </p:sp>
    </p:spTree>
    <p:extLst>
      <p:ext uri="{BB962C8B-B14F-4D97-AF65-F5344CB8AC3E}">
        <p14:creationId xmlns:p14="http://schemas.microsoft.com/office/powerpoint/2010/main" val="201305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ByteCompile</a:t>
            </a:r>
            <a:r>
              <a:rPr lang="de-AT" dirty="0"/>
              <a:t>: </a:t>
            </a:r>
            <a:r>
              <a:rPr lang="de-AT" dirty="0" err="1"/>
              <a:t>true</a:t>
            </a:r>
            <a:r>
              <a:rPr lang="de-AT" dirty="0"/>
              <a:t> in R-</a:t>
            </a:r>
            <a:r>
              <a:rPr lang="de-AT" dirty="0" err="1"/>
              <a:t>package</a:t>
            </a:r>
            <a:r>
              <a:rPr lang="de-AT" dirty="0"/>
              <a:t> </a:t>
            </a:r>
            <a:r>
              <a:rPr lang="de-AT" dirty="0" err="1"/>
              <a:t>description</a:t>
            </a:r>
            <a:endParaRPr lang="de-AT" dirty="0"/>
          </a:p>
          <a:p>
            <a:endParaRPr lang="de-AT" dirty="0"/>
          </a:p>
          <a:p>
            <a:r>
              <a:rPr lang="de-AT" dirty="0"/>
              <a:t>umgebungsvariable</a:t>
            </a:r>
            <a:r>
              <a:rPr lang="de-AT" baseline="0" dirty="0"/>
              <a:t> </a:t>
            </a:r>
            <a:r>
              <a:rPr lang="de-AT" dirty="0"/>
              <a:t>R_DEFAULT_PACKAGES=</a:t>
            </a:r>
            <a:r>
              <a:rPr lang="de-AT" dirty="0" err="1"/>
              <a:t>char</a:t>
            </a:r>
            <a:r>
              <a:rPr lang="de-AT" dirty="0"/>
              <a:t>, R_COMPILE_PKGS=integer</a:t>
            </a:r>
          </a:p>
        </p:txBody>
      </p:sp>
      <p:sp>
        <p:nvSpPr>
          <p:cNvPr id="4" name="Foliennummernplatzhalter 3"/>
          <p:cNvSpPr>
            <a:spLocks noGrp="1"/>
          </p:cNvSpPr>
          <p:nvPr>
            <p:ph type="sldNum" sz="quarter" idx="5"/>
          </p:nvPr>
        </p:nvSpPr>
        <p:spPr/>
        <p:txBody>
          <a:bodyPr/>
          <a:lstStyle/>
          <a:p>
            <a:fld id="{F0A5DA3B-92D6-4D4B-9895-D15CB563B5E4}" type="slidenum">
              <a:rPr lang="de-AT" smtClean="0"/>
              <a:pPr/>
              <a:t>26</a:t>
            </a:fld>
            <a:endParaRPr lang="de-AT"/>
          </a:p>
        </p:txBody>
      </p:sp>
    </p:spTree>
    <p:extLst>
      <p:ext uri="{BB962C8B-B14F-4D97-AF65-F5344CB8AC3E}">
        <p14:creationId xmlns:p14="http://schemas.microsoft.com/office/powerpoint/2010/main" val="357779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5</a:t>
            </a:fld>
            <a:endParaRPr lang="de-AT"/>
          </a:p>
        </p:txBody>
      </p:sp>
    </p:spTree>
    <p:extLst>
      <p:ext uri="{BB962C8B-B14F-4D97-AF65-F5344CB8AC3E}">
        <p14:creationId xmlns:p14="http://schemas.microsoft.com/office/powerpoint/2010/main" val="343596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27</a:t>
            </a:fld>
            <a:endParaRPr lang="de-AT"/>
          </a:p>
        </p:txBody>
      </p:sp>
    </p:spTree>
    <p:extLst>
      <p:ext uri="{BB962C8B-B14F-4D97-AF65-F5344CB8AC3E}">
        <p14:creationId xmlns:p14="http://schemas.microsoft.com/office/powerpoint/2010/main" val="17325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7</a:t>
            </a:fld>
            <a:endParaRPr lang="de-AT"/>
          </a:p>
        </p:txBody>
      </p:sp>
    </p:spTree>
    <p:extLst>
      <p:ext uri="{BB962C8B-B14F-4D97-AF65-F5344CB8AC3E}">
        <p14:creationId xmlns:p14="http://schemas.microsoft.com/office/powerpoint/2010/main" val="26184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a:t>Für R-</a:t>
            </a:r>
            <a:r>
              <a:rPr lang="de-AT" baseline="0" dirty="0" err="1"/>
              <a:t>Packaging</a:t>
            </a:r>
            <a:r>
              <a:rPr lang="de-AT" baseline="0" dirty="0"/>
              <a:t> und Report-Generation bediene ich mich zweier anderer Ressourcen, von denen ich annehme, dass Hadley W. sie absichtlich aus seinem Buch außen vor gelassen hat. Dafür werde ich einige Dinge, auf die er größeren Fokus legt nur anreißen</a:t>
            </a:r>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8</a:t>
            </a:fld>
            <a:endParaRPr lang="de-AT"/>
          </a:p>
        </p:txBody>
      </p:sp>
    </p:spTree>
    <p:extLst>
      <p:ext uri="{BB962C8B-B14F-4D97-AF65-F5344CB8AC3E}">
        <p14:creationId xmlns:p14="http://schemas.microsoft.com/office/powerpoint/2010/main" val="306022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9</a:t>
            </a:fld>
            <a:endParaRPr lang="de-AT"/>
          </a:p>
        </p:txBody>
      </p:sp>
    </p:spTree>
    <p:extLst>
      <p:ext uri="{BB962C8B-B14F-4D97-AF65-F5344CB8AC3E}">
        <p14:creationId xmlns:p14="http://schemas.microsoft.com/office/powerpoint/2010/main" val="910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4.2.1 Calling if() or while() with a condition of length greater than one gives an error rather than a warning. Consequently, environment variable _R_CHECK_LENGTH_1_CONDITION_ no longer has any effect.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4.2.0 matrix(x, n, m) now warns in more cases where length(x) differs from n * m, as suggested by Abby </a:t>
            </a:r>
            <a:r>
              <a:rPr lang="en-US" dirty="0" err="1"/>
              <a:t>Spurdle</a:t>
            </a:r>
            <a:r>
              <a:rPr lang="en-US" dirty="0"/>
              <a:t> and Wolfgang Huber in Feb 2021 on the R-</a:t>
            </a:r>
            <a:r>
              <a:rPr lang="en-US" dirty="0" err="1"/>
              <a:t>devel</a:t>
            </a:r>
            <a:r>
              <a:rPr lang="en-US" dirty="0"/>
              <a:t> mailing list.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b="1" dirty="0">
                <a:solidFill>
                  <a:srgbClr val="666666"/>
                </a:solidFill>
                <a:effectLst/>
                <a:latin typeface="Courier New" panose="02070309020205020404" pitchFamily="49" charset="0"/>
              </a:rPr>
              <a:t>4.0.0 R</a:t>
            </a:r>
            <a:r>
              <a:rPr lang="en-US" dirty="0"/>
              <a:t> now uses a ‘⁠</a:t>
            </a:r>
            <a:r>
              <a:rPr lang="en-US" dirty="0" err="1"/>
              <a:t>stringsAsFactors</a:t>
            </a:r>
            <a:r>
              <a:rPr lang="en-US" dirty="0"/>
              <a:t> = FALSE⁠’ default, and hence by default no longer converts strings to factors in calls to </a:t>
            </a:r>
            <a:r>
              <a:rPr lang="en-US" dirty="0" err="1"/>
              <a:t>data.frame</a:t>
            </a:r>
            <a:r>
              <a:rPr lang="en-US" dirty="0"/>
              <a:t>() and </a:t>
            </a:r>
            <a:r>
              <a:rPr lang="en-US" dirty="0" err="1"/>
              <a:t>read.table</a:t>
            </a:r>
            <a:r>
              <a:rPr lang="en-US" dirty="0"/>
              <a:t>(). </a:t>
            </a: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10</a:t>
            </a:fld>
            <a:endParaRPr lang="de-AT"/>
          </a:p>
        </p:txBody>
      </p:sp>
    </p:spTree>
    <p:extLst>
      <p:ext uri="{BB962C8B-B14F-4D97-AF65-F5344CB8AC3E}">
        <p14:creationId xmlns:p14="http://schemas.microsoft.com/office/powerpoint/2010/main" val="270205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12</a:t>
            </a:fld>
            <a:endParaRPr lang="de-AT"/>
          </a:p>
        </p:txBody>
      </p:sp>
    </p:spTree>
    <p:extLst>
      <p:ext uri="{BB962C8B-B14F-4D97-AF65-F5344CB8AC3E}">
        <p14:creationId xmlns:p14="http://schemas.microsoft.com/office/powerpoint/2010/main" val="11238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13</a:t>
            </a:fld>
            <a:endParaRPr lang="de-AT"/>
          </a:p>
        </p:txBody>
      </p:sp>
    </p:spTree>
    <p:extLst>
      <p:ext uri="{BB962C8B-B14F-4D97-AF65-F5344CB8AC3E}">
        <p14:creationId xmlns:p14="http://schemas.microsoft.com/office/powerpoint/2010/main" val="5559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dirty="0"/>
              <a:t>verwende </a:t>
            </a:r>
            <a:r>
              <a:rPr lang="de-AT" dirty="0" err="1"/>
              <a:t>names</a:t>
            </a:r>
            <a:r>
              <a:rPr lang="de-AT" dirty="0"/>
              <a:t>(), </a:t>
            </a:r>
            <a:r>
              <a:rPr lang="de-AT" dirty="0" err="1"/>
              <a:t>dim</a:t>
            </a:r>
            <a:r>
              <a:rPr lang="de-AT" dirty="0"/>
              <a:t>(),</a:t>
            </a:r>
            <a:r>
              <a:rPr lang="de-AT" baseline="0" dirty="0"/>
              <a:t> </a:t>
            </a:r>
            <a:r>
              <a:rPr lang="de-AT" baseline="0" dirty="0" err="1"/>
              <a:t>class</a:t>
            </a:r>
            <a:r>
              <a:rPr lang="de-AT" baseline="0" dirty="0"/>
              <a:t>(), nicht </a:t>
            </a:r>
            <a:r>
              <a:rPr lang="de-AT" baseline="0" dirty="0" err="1"/>
              <a:t>attr</a:t>
            </a:r>
            <a:r>
              <a:rPr lang="de-AT" baseline="0" dirty="0"/>
              <a:t>(, „</a:t>
            </a:r>
            <a:r>
              <a:rPr lang="de-AT" baseline="0" dirty="0" err="1"/>
              <a:t>names</a:t>
            </a:r>
            <a:r>
              <a:rPr lang="de-AT" baseline="0" dirty="0"/>
              <a:t>“), …</a:t>
            </a:r>
          </a:p>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err="1"/>
              <a:t>attr</a:t>
            </a:r>
            <a:r>
              <a:rPr lang="de-AT" baseline="0" dirty="0"/>
              <a:t>(, „</a:t>
            </a:r>
            <a:r>
              <a:rPr lang="de-AT" baseline="0" dirty="0" err="1"/>
              <a:t>names</a:t>
            </a:r>
            <a:r>
              <a:rPr lang="de-AT" baseline="0" dirty="0"/>
              <a:t>“) auch als </a:t>
            </a:r>
            <a:r>
              <a:rPr lang="de-AT" baseline="0" dirty="0" err="1"/>
              <a:t>setter</a:t>
            </a:r>
            <a:endParaRPr lang="de-AT" baseline="0"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14</a:t>
            </a:fld>
            <a:endParaRPr lang="de-AT"/>
          </a:p>
        </p:txBody>
      </p:sp>
    </p:spTree>
    <p:extLst>
      <p:ext uri="{BB962C8B-B14F-4D97-AF65-F5344CB8AC3E}">
        <p14:creationId xmlns:p14="http://schemas.microsoft.com/office/powerpoint/2010/main" val="1076627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72800" cy="514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1"/>
          <p:cNvSpPr>
            <a:spLocks noGrp="1"/>
          </p:cNvSpPr>
          <p:nvPr>
            <p:ph type="subTitle" idx="1"/>
          </p:nvPr>
        </p:nvSpPr>
        <p:spPr>
          <a:xfrm>
            <a:off x="539999" y="2124000"/>
            <a:ext cx="7978526" cy="1389600"/>
          </a:xfrm>
        </p:spPr>
        <p:txBody>
          <a:bodyPr/>
          <a:lstStyle>
            <a:lvl1pPr marL="0" indent="0" algn="l">
              <a:lnSpc>
                <a:spcPts val="4000"/>
              </a:lnSpc>
              <a:spcBef>
                <a:spcPts val="0"/>
              </a:spcBef>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vl1pPr>
          </a:lstStyle>
          <a:p>
            <a:pPr lvl="0"/>
            <a:r>
              <a:rPr lang="de-DE"/>
              <a:t>Mastertextformat bearbeiten</a:t>
            </a:r>
          </a:p>
        </p:txBody>
      </p:sp>
      <p:sp>
        <p:nvSpPr>
          <p:cNvPr id="13" name="Textfeld 12"/>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 1"/>
          <p:cNvSpPr>
            <a:spLocks noGrp="1"/>
          </p:cNvSpPr>
          <p:nvPr>
            <p:ph type="ctrTitle" hasCustomPrompt="1"/>
          </p:nvPr>
        </p:nvSpPr>
        <p:spPr>
          <a:xfrm>
            <a:off x="539999" y="1062000"/>
            <a:ext cx="7978526" cy="997200"/>
          </a:xfrm>
        </p:spPr>
        <p:txBody>
          <a:bodyPr anchor="b" anchorCtr="0"/>
          <a:lstStyle>
            <a:lvl1pPr>
              <a:lnSpc>
                <a:spcPts val="4000"/>
              </a:lnSpc>
              <a:defRPr sz="3600">
                <a:solidFill>
                  <a:schemeClr val="tx1"/>
                </a:solidFill>
                <a:latin typeface="Calibri" panose="020F0502020204030204" pitchFamily="34" charset="0"/>
                <a:cs typeface="Calibri" panose="020F0502020204030204" pitchFamily="34" charset="0"/>
              </a:defRPr>
            </a:lvl1pPr>
          </a:lstStyle>
          <a:p>
            <a:r>
              <a:rPr lang="de-DE" dirty="0"/>
              <a:t>Titelmasterformat </a:t>
            </a:r>
            <a:br>
              <a:rPr lang="de-DE" dirty="0"/>
            </a:br>
            <a:r>
              <a:rPr lang="de-DE" dirty="0"/>
              <a:t>durch Klicken bearbeiten</a:t>
            </a:r>
            <a:endParaRPr lang="de-AT" dirty="0"/>
          </a:p>
        </p:txBody>
      </p:sp>
      <p:pic>
        <p:nvPicPr>
          <p:cNvPr id="6" name="Grafik 5" descr="Ein Bild, das drinnen, Messer enthält.&#10;&#10;Automatisch generierte Beschreibung">
            <a:extLst>
              <a:ext uri="{FF2B5EF4-FFF2-40B4-BE49-F238E27FC236}">
                <a16:creationId xmlns:a16="http://schemas.microsoft.com/office/drawing/2014/main" id="{8DDEF9BD-810C-4DCD-AF08-2F132540DA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800" y="208800"/>
            <a:ext cx="3031140" cy="939600"/>
          </a:xfrm>
          <a:prstGeom prst="rect">
            <a:avLst/>
          </a:prstGeom>
        </p:spPr>
      </p:pic>
    </p:spTree>
    <p:extLst>
      <p:ext uri="{BB962C8B-B14F-4D97-AF65-F5344CB8AC3E}">
        <p14:creationId xmlns:p14="http://schemas.microsoft.com/office/powerpoint/2010/main" val="38974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p:nvPr>
        </p:nvSpPr>
        <p:spPr>
          <a:xfrm>
            <a:off x="539751" y="1623600"/>
            <a:ext cx="7978775" cy="29844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a:t>Mastertitelformat bearbeiten</a:t>
            </a:r>
            <a:endParaRPr lang="de-DE" dirty="0"/>
          </a:p>
        </p:txBody>
      </p:sp>
      <p:sp>
        <p:nvSpPr>
          <p:cNvPr id="7" name="Bildplatzhalter 6"/>
          <p:cNvSpPr>
            <a:spLocks noGrp="1"/>
          </p:cNvSpPr>
          <p:nvPr>
            <p:ph type="pic" sz="quarter" idx="13"/>
          </p:nvPr>
        </p:nvSpPr>
        <p:spPr>
          <a:xfrm>
            <a:off x="539751" y="1630800"/>
            <a:ext cx="7978775" cy="2977200"/>
          </a:xfrm>
        </p:spPr>
        <p:txBody>
          <a:bodyPr/>
          <a:lstStyle/>
          <a:p>
            <a:r>
              <a:rPr lang="de-DE"/>
              <a:t>Bild durch Klicken auf Symbol hinzufügen</a:t>
            </a:r>
            <a:endParaRPr lang="de-DE" dirty="0"/>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7200"/>
          </a:xfrm>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4706125" y="1630800"/>
            <a:ext cx="3812400" cy="2977200"/>
          </a:xfrm>
        </p:spPr>
        <p:txBody>
          <a:bodyPr/>
          <a:lstStyle/>
          <a:p>
            <a:pPr lvl="0"/>
            <a:r>
              <a:rPr lang="de-DE"/>
              <a:t>Mastertextformat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7200"/>
          </a:xfrm>
        </p:spPr>
        <p:txBody>
          <a:bodyPr/>
          <a:lstStyle/>
          <a:p>
            <a:pPr lvl="0"/>
            <a:r>
              <a:rPr lang="de-DE"/>
              <a:t>Mastertextformat bearbeiten</a:t>
            </a:r>
          </a:p>
          <a:p>
            <a:pPr lvl="1"/>
            <a:r>
              <a:rPr lang="de-DE"/>
              <a:t>Zweite Ebene</a:t>
            </a:r>
          </a:p>
          <a:p>
            <a:pPr lvl="2"/>
            <a:r>
              <a:rPr lang="de-DE"/>
              <a:t>Dritte Ebene</a:t>
            </a:r>
          </a:p>
        </p:txBody>
      </p:sp>
      <p:sp>
        <p:nvSpPr>
          <p:cNvPr id="9" name="Inhaltsplatzhalter 7"/>
          <p:cNvSpPr>
            <a:spLocks noGrp="1"/>
          </p:cNvSpPr>
          <p:nvPr>
            <p:ph sz="quarter" idx="16"/>
          </p:nvPr>
        </p:nvSpPr>
        <p:spPr>
          <a:xfrm>
            <a:off x="4679951" y="1630800"/>
            <a:ext cx="3838575" cy="2977200"/>
          </a:xfrm>
        </p:spPr>
        <p:txBody>
          <a:body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Inhaltsplatzhalter 8"/>
          <p:cNvSpPr>
            <a:spLocks noGrp="1"/>
          </p:cNvSpPr>
          <p:nvPr>
            <p:ph sz="quarter" idx="13"/>
          </p:nvPr>
        </p:nvSpPr>
        <p:spPr>
          <a:xfrm>
            <a:off x="539751" y="1630800"/>
            <a:ext cx="7978775" cy="29772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00"/>
            <a:ext cx="5389200" cy="1062000"/>
          </a:xfrm>
        </p:spPr>
        <p:txBody>
          <a:bodyPr/>
          <a:lstStyle>
            <a:lvl1pPr>
              <a:lnSpc>
                <a:spcPts val="4000"/>
              </a:lnSpc>
              <a:defRPr sz="3000" b="0">
                <a:solidFill>
                  <a:schemeClr val="tx1"/>
                </a:solidFill>
              </a:defRPr>
            </a:lvl1pPr>
          </a:lstStyle>
          <a:p>
            <a:r>
              <a:rPr lang="de-DE" dirty="0"/>
              <a:t>Titelmasterformat durch Klicken </a:t>
            </a:r>
            <a:br>
              <a:rPr lang="de-DE" dirty="0"/>
            </a:br>
            <a:r>
              <a:rPr lang="de-DE" dirty="0"/>
              <a:t>bearbeiten</a:t>
            </a:r>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a:t>Mastertextformat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74370" cy="5146249"/>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p:cNvSpPr>
            <a:spLocks noGrp="1"/>
          </p:cNvSpPr>
          <p:nvPr>
            <p:ph type="body" idx="1"/>
          </p:nvPr>
        </p:nvSpPr>
        <p:spPr>
          <a:xfrm>
            <a:off x="540001" y="1623600"/>
            <a:ext cx="7978525" cy="2984400"/>
          </a:xfrm>
          <a:prstGeom prst="rect">
            <a:avLst/>
          </a:prstGeom>
        </p:spPr>
        <p:txBody>
          <a:bodyPr vert="horz" lIns="0" tIns="0" rIns="0" bIns="0" rtlCol="0">
            <a:normAutofit/>
          </a:bodyPr>
          <a:lstStyle/>
          <a:p>
            <a:pPr lvl="0"/>
            <a:r>
              <a:rPr lang="de-DE" dirty="0"/>
              <a:t>Textmasterformat bearbeiten </a:t>
            </a:r>
            <a:br>
              <a:rPr lang="de-DE" dirty="0"/>
            </a:br>
            <a:r>
              <a:rPr lang="de-DE" dirty="0"/>
              <a:t>Erste Ebene </a:t>
            </a:r>
          </a:p>
          <a:p>
            <a:pPr lvl="1"/>
            <a:r>
              <a:rPr lang="de-DE" dirty="0"/>
              <a:t>Zweite Ebene – wie Ebene zuvor</a:t>
            </a:r>
          </a:p>
          <a:p>
            <a:pPr lvl="2"/>
            <a:r>
              <a:rPr lang="de-DE" dirty="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latin typeface="Calibri" panose="020F0502020204030204" pitchFamily="34" charset="0"/>
                <a:cs typeface="Calibri" panose="020F0502020204030204" pitchFamily="34" charset="0"/>
              </a:defRPr>
            </a:lvl1pPr>
          </a:lstStyle>
          <a:p>
            <a:r>
              <a:rPr lang="de-AT" dirty="0"/>
              <a:t>Präsentationstitel</a:t>
            </a: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cs typeface="Calibri" panose="020F0502020204030204" pitchFamily="34" charset="0"/>
              </a:defRPr>
            </a:lvl1pPr>
          </a:lstStyle>
          <a:p>
            <a:fld id="{1206269C-C24E-4E80-9A4B-E7E19BB59A67}" type="slidenum">
              <a:rPr lang="de-AT" smtClean="0"/>
              <a:pPr/>
              <a:t>‹Nr.›</a:t>
            </a:fld>
            <a:endParaRPr lang="de-AT" dirty="0"/>
          </a:p>
        </p:txBody>
      </p:sp>
      <p:sp>
        <p:nvSpPr>
          <p:cNvPr id="11" name="Textfeld 10"/>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platzhalter 1"/>
          <p:cNvSpPr>
            <a:spLocks noGrp="1"/>
          </p:cNvSpPr>
          <p:nvPr>
            <p:ph type="title"/>
          </p:nvPr>
        </p:nvSpPr>
        <p:spPr>
          <a:xfrm>
            <a:off x="540001" y="1054800"/>
            <a:ext cx="7978525" cy="622091"/>
          </a:xfrm>
          <a:prstGeom prst="rect">
            <a:avLst/>
          </a:prstGeom>
        </p:spPr>
        <p:txBody>
          <a:bodyPr vert="horz" wrap="none" lIns="0" tIns="0" rIns="0" bIns="0" rtlCol="0" anchor="t" anchorCtr="0">
            <a:normAutofit/>
          </a:bodyPr>
          <a:lstStyle/>
          <a:p>
            <a:r>
              <a:rPr lang="de-DE" dirty="0"/>
              <a:t>Titelmasterformat durch Klicken bearbeiten</a:t>
            </a:r>
            <a:endParaRPr lang="de-AT" dirty="0"/>
          </a:p>
        </p:txBody>
      </p:sp>
      <p:pic>
        <p:nvPicPr>
          <p:cNvPr id="5" name="Grafik 4" descr="Logo Institut des Bundes für Qualitätssicherung im österreichischen Schulwesen">
            <a:extLst>
              <a:ext uri="{FF2B5EF4-FFF2-40B4-BE49-F238E27FC236}">
                <a16:creationId xmlns:a16="http://schemas.microsoft.com/office/drawing/2014/main" id="{0F544160-4568-4B97-842E-18784397787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6800" y="208800"/>
            <a:ext cx="2043986" cy="633600"/>
          </a:xfrm>
          <a:prstGeom prst="rect">
            <a:avLst/>
          </a:prstGeom>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Calibri" panose="020F0502020204030204" pitchFamily="34" charset="0"/>
        </a:defRPr>
      </a:lvl1pPr>
    </p:titleStyle>
    <p:body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twitter.com/search?q=%23rstats" TargetMode="External"/><Relationship Id="rId13" Type="http://schemas.openxmlformats.org/officeDocument/2006/relationships/image" Target="../media/image11.png"/><Relationship Id="rId3" Type="http://schemas.openxmlformats.org/officeDocument/2006/relationships/hyperlink" Target="https://www.r-project.org/news.html" TargetMode="External"/><Relationship Id="rId7" Type="http://schemas.openxmlformats.org/officeDocument/2006/relationships/hyperlink" Target="https://user2022.r-project.org/" TargetMode="External"/><Relationship Id="rId12" Type="http://schemas.openxmlformats.org/officeDocument/2006/relationships/hyperlink" Target="https://rweekly.org/2022-W26.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cran.r-project.org/web/views/" TargetMode="External"/><Relationship Id="rId11" Type="http://schemas.openxmlformats.org/officeDocument/2006/relationships/hyperlink" Target="https://www.r-bloggers.com/" TargetMode="External"/><Relationship Id="rId5" Type="http://schemas.openxmlformats.org/officeDocument/2006/relationships/hyperlink" Target="https://cran.r-project.org/doc/manuals/r-release/NEWS.html" TargetMode="External"/><Relationship Id="rId10" Type="http://schemas.openxmlformats.org/officeDocument/2006/relationships/hyperlink" Target="https://twitter.com/RLangTip" TargetMode="External"/><Relationship Id="rId4" Type="http://schemas.openxmlformats.org/officeDocument/2006/relationships/hyperlink" Target="https://www.r-project.org/mail.html" TargetMode="External"/><Relationship Id="rId9" Type="http://schemas.openxmlformats.org/officeDocument/2006/relationships/hyperlink" Target="https://twitter.com/data_question" TargetMode="External"/><Relationship Id="rId1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downl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ran.r-project.org/bin/windows/Rtools/rtools42/rtools.htm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9.sv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csgillespie.github.io/efficientR" TargetMode="External"/><Relationship Id="rId3" Type="http://schemas.openxmlformats.org/officeDocument/2006/relationships/hyperlink" Target="https://adv-r.hadley.nz/" TargetMode="External"/><Relationship Id="rId7" Type="http://schemas.openxmlformats.org/officeDocument/2006/relationships/hyperlink" Target="http://www.rcpp.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urns-stat.com/pages/Tutor/R_inferno.pdf" TargetMode="External"/><Relationship Id="rId11" Type="http://schemas.openxmlformats.org/officeDocument/2006/relationships/image" Target="../media/image12.svg"/><Relationship Id="rId5" Type="http://schemas.openxmlformats.org/officeDocument/2006/relationships/hyperlink" Target="https://stackoverflow.com/questions/tagged/r" TargetMode="External"/><Relationship Id="rId10" Type="http://schemas.openxmlformats.org/officeDocument/2006/relationships/image" Target="../media/image11.png"/><Relationship Id="rId4" Type="http://schemas.openxmlformats.org/officeDocument/2006/relationships/hyperlink" Target="http://adv-r.had.co.nz/" TargetMode="External"/><Relationship Id="rId9" Type="http://schemas.openxmlformats.org/officeDocument/2006/relationships/hyperlink" Target="https://docs.microsoft.com/en-us/events/user-international-r-user-conferences-user-international-r-user-2017-conferen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AT" dirty="0"/>
              <a:t>Workshop 5</a:t>
            </a:r>
            <a:br>
              <a:rPr lang="de-AT" dirty="0"/>
            </a:br>
            <a:r>
              <a:rPr lang="de-DE" dirty="0" err="1"/>
              <a:t>Advanced</a:t>
            </a:r>
            <a:r>
              <a:rPr lang="de-DE" dirty="0"/>
              <a:t> R: Prozesse, Performanz und Pakete</a:t>
            </a:r>
            <a:endParaRPr lang="de-AT" dirty="0"/>
          </a:p>
        </p:txBody>
      </p:sp>
      <p:sp>
        <p:nvSpPr>
          <p:cNvPr id="3" name="Untertitel 2"/>
          <p:cNvSpPr>
            <a:spLocks noGrp="1"/>
          </p:cNvSpPr>
          <p:nvPr>
            <p:ph type="subTitle" idx="1"/>
          </p:nvPr>
        </p:nvSpPr>
        <p:spPr/>
        <p:txBody>
          <a:bodyPr>
            <a:normAutofit/>
          </a:bodyPr>
          <a:lstStyle/>
          <a:p>
            <a:r>
              <a:rPr lang="de-DE" dirty="0"/>
              <a:t>Innsbrucker Summer Seminar zu Methoden der empirischen Sozial- und Bildungsforschung 2022</a:t>
            </a:r>
            <a:endParaRPr lang="de-AT" dirty="0"/>
          </a:p>
        </p:txBody>
      </p:sp>
      <p:sp>
        <p:nvSpPr>
          <p:cNvPr id="4" name="Textplatzhalter 3"/>
          <p:cNvSpPr>
            <a:spLocks noGrp="1"/>
          </p:cNvSpPr>
          <p:nvPr>
            <p:ph type="body" sz="quarter" idx="10"/>
          </p:nvPr>
        </p:nvSpPr>
        <p:spPr>
          <a:xfrm>
            <a:off x="539750" y="3917430"/>
            <a:ext cx="6540604" cy="689099"/>
          </a:xfrm>
        </p:spPr>
        <p:txBody>
          <a:bodyPr>
            <a:normAutofit/>
          </a:bodyPr>
          <a:lstStyle/>
          <a:p>
            <a:r>
              <a:rPr lang="de-DE" dirty="0"/>
              <a:t>Thomas Kiefer</a:t>
            </a:r>
          </a:p>
          <a:p>
            <a:r>
              <a:rPr lang="de-DE" dirty="0"/>
              <a:t>IQS – Institut des Bundes für Qualitätssicherung im österreichischen Schulwesen </a:t>
            </a:r>
          </a:p>
          <a:p>
            <a:r>
              <a:rPr lang="de-DE" dirty="0"/>
              <a:t>Innsbruck, 7. – 8. Juli 2022</a:t>
            </a:r>
          </a:p>
        </p:txBody>
      </p:sp>
    </p:spTree>
    <p:extLst>
      <p:ext uri="{BB962C8B-B14F-4D97-AF65-F5344CB8AC3E}">
        <p14:creationId xmlns:p14="http://schemas.microsoft.com/office/powerpoint/2010/main" val="274245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10</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0000" lnSpcReduction="20000"/>
          </a:bodyPr>
          <a:lstStyle/>
          <a:p>
            <a:pPr marL="0" indent="0">
              <a:buNone/>
            </a:pPr>
            <a:r>
              <a:rPr lang="de-AT" dirty="0">
                <a:solidFill>
                  <a:srgbClr val="E6320F"/>
                </a:solidFill>
              </a:rPr>
              <a:t>[Fun] Facts</a:t>
            </a:r>
          </a:p>
          <a:p>
            <a:r>
              <a:rPr lang="en-US" sz="2000" dirty="0"/>
              <a:t>CRAN “What’s new?” (</a:t>
            </a:r>
            <a:r>
              <a:rPr lang="en-US" sz="2000" dirty="0">
                <a:hlinkClick r:id="rId3"/>
              </a:rPr>
              <a:t>https://www.r-project.org/news.html</a:t>
            </a:r>
            <a:r>
              <a:rPr lang="en-US" sz="2000" dirty="0"/>
              <a:t>)</a:t>
            </a:r>
          </a:p>
          <a:p>
            <a:pPr lvl="1"/>
            <a:r>
              <a:rPr lang="en-US" sz="2000" dirty="0"/>
              <a:t>R-Mailing Lists (</a:t>
            </a:r>
            <a:r>
              <a:rPr lang="en-US" sz="2000" dirty="0">
                <a:hlinkClick r:id="rId4"/>
              </a:rPr>
              <a:t>https://www.r-project.org/mail.html</a:t>
            </a:r>
            <a:r>
              <a:rPr lang="en-US" sz="2000" dirty="0"/>
              <a:t>) </a:t>
            </a:r>
          </a:p>
          <a:p>
            <a:pPr lvl="1"/>
            <a:r>
              <a:rPr lang="en-US" sz="2000" dirty="0"/>
              <a:t>R-Version Log (</a:t>
            </a:r>
            <a:r>
              <a:rPr lang="en-US" sz="2000" dirty="0">
                <a:hlinkClick r:id="rId5"/>
              </a:rPr>
              <a:t>https://cran.r-project.org/doc/manuals/r-release/NEWS.html</a:t>
            </a:r>
            <a:r>
              <a:rPr lang="en-US" sz="2000" dirty="0"/>
              <a:t>)</a:t>
            </a:r>
          </a:p>
          <a:p>
            <a:r>
              <a:rPr lang="en-US" sz="2000" dirty="0"/>
              <a:t>CRAN Task Views (</a:t>
            </a:r>
            <a:r>
              <a:rPr lang="en-US" sz="2000" dirty="0">
                <a:hlinkClick r:id="rId6"/>
              </a:rPr>
              <a:t>https://cran.r-project.org/web/views/</a:t>
            </a:r>
            <a:r>
              <a:rPr lang="en-US" sz="2000" dirty="0"/>
              <a:t>)</a:t>
            </a:r>
          </a:p>
          <a:p>
            <a:r>
              <a:rPr lang="en-US" sz="2000" dirty="0"/>
              <a:t>user! 2022 (</a:t>
            </a:r>
            <a:r>
              <a:rPr lang="en-US" sz="2000" dirty="0">
                <a:hlinkClick r:id="rId7"/>
              </a:rPr>
              <a:t>https://user2022.r-project.org/</a:t>
            </a:r>
            <a:r>
              <a:rPr lang="en-US" sz="2000" dirty="0"/>
              <a:t>)</a:t>
            </a:r>
          </a:p>
          <a:p>
            <a:r>
              <a:rPr lang="en-US" sz="2000" dirty="0"/>
              <a:t>Twitter: (</a:t>
            </a:r>
            <a:r>
              <a:rPr lang="en-US" sz="2000" dirty="0">
                <a:hlinkClick r:id="rId8"/>
              </a:rPr>
              <a:t>https://twitter.com/search?q=%23rstats</a:t>
            </a:r>
            <a:r>
              <a:rPr lang="en-US" sz="2000" dirty="0"/>
              <a:t>)</a:t>
            </a:r>
          </a:p>
          <a:p>
            <a:pPr lvl="1"/>
            <a:r>
              <a:rPr lang="en-US" sz="2000" dirty="0" err="1"/>
              <a:t>Rstats</a:t>
            </a:r>
            <a:r>
              <a:rPr lang="en-US" sz="2000" dirty="0"/>
              <a:t> Question A Day (</a:t>
            </a:r>
            <a:r>
              <a:rPr lang="en-US" sz="2000" dirty="0">
                <a:hlinkClick r:id="rId9"/>
              </a:rPr>
              <a:t>https://twitter.com/data_question</a:t>
            </a:r>
            <a:r>
              <a:rPr lang="en-US" sz="2000" dirty="0"/>
              <a:t>)</a:t>
            </a:r>
          </a:p>
          <a:p>
            <a:pPr lvl="1"/>
            <a:r>
              <a:rPr lang="en-US" sz="2000" dirty="0"/>
              <a:t>One R Tip a Day (</a:t>
            </a:r>
            <a:r>
              <a:rPr lang="en-US" sz="2000" dirty="0">
                <a:hlinkClick r:id="rId10"/>
              </a:rPr>
              <a:t>https://twitter.com/RLangTip</a:t>
            </a:r>
            <a:r>
              <a:rPr lang="en-US" sz="2000" dirty="0"/>
              <a:t>)  </a:t>
            </a:r>
          </a:p>
          <a:p>
            <a:r>
              <a:rPr lang="en-US" sz="2000" dirty="0"/>
              <a:t>R-bloggers (</a:t>
            </a:r>
            <a:r>
              <a:rPr lang="en-US" sz="2000" dirty="0">
                <a:hlinkClick r:id="rId11"/>
              </a:rPr>
              <a:t>https://www.r-bloggers.com/</a:t>
            </a:r>
            <a:r>
              <a:rPr lang="en-US" sz="2000" dirty="0"/>
              <a:t>)</a:t>
            </a:r>
          </a:p>
          <a:p>
            <a:r>
              <a:rPr lang="en-US" sz="2000" dirty="0"/>
              <a:t>RSS-Feed R Weekly (</a:t>
            </a:r>
            <a:r>
              <a:rPr lang="en-US" sz="2000" dirty="0">
                <a:hlinkClick r:id="rId12"/>
              </a:rPr>
              <a:t>https://rweekly.org/2022-W26.html</a:t>
            </a:r>
            <a:r>
              <a:rPr lang="en-US" sz="2000" dirty="0"/>
              <a:t>)</a:t>
            </a:r>
            <a:endParaRPr lang="en-US" dirty="0"/>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236936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1</a:t>
            </a:r>
            <a:br>
              <a:rPr lang="de-AT" dirty="0"/>
            </a:br>
            <a:r>
              <a:rPr lang="de-AT" dirty="0"/>
              <a:t>Grundlagen</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5918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Binär mit einfarbiger Füllung">
            <a:extLst>
              <a:ext uri="{FF2B5EF4-FFF2-40B4-BE49-F238E27FC236}">
                <a16:creationId xmlns:a16="http://schemas.microsoft.com/office/drawing/2014/main" id="{6151F07F-7A9E-4E3A-93FF-A9B588B18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630799"/>
            <a:ext cx="2036691" cy="2036691"/>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(atomare) Datentypen</a:t>
            </a:r>
          </a:p>
          <a:p>
            <a:r>
              <a:rPr lang="en-US" sz="2400" dirty="0">
                <a:solidFill>
                  <a:schemeClr val="bg1">
                    <a:lumMod val="50000"/>
                  </a:schemeClr>
                </a:solidFill>
                <a:latin typeface="Courier New" panose="02070309020205020404" pitchFamily="49" charset="0"/>
                <a:cs typeface="Courier New" panose="02070309020205020404" pitchFamily="49" charset="0"/>
              </a:rPr>
              <a:t> </a:t>
            </a:r>
          </a:p>
          <a:p>
            <a:r>
              <a:rPr lang="en-US" sz="2400" dirty="0">
                <a:solidFill>
                  <a:schemeClr val="bg1">
                    <a:lumMod val="50000"/>
                  </a:schemeClr>
                </a:solidFill>
                <a:latin typeface="Courier New" panose="02070309020205020404" pitchFamily="49" charset="0"/>
                <a:cs typeface="Courier New" panose="02070309020205020404" pitchFamily="49" charset="0"/>
              </a:rPr>
              <a:t> </a:t>
            </a:r>
          </a:p>
          <a:p>
            <a:r>
              <a:rPr lang="en-US" sz="2400" dirty="0">
                <a:solidFill>
                  <a:schemeClr val="bg1">
                    <a:lumMod val="50000"/>
                  </a:schemeClr>
                </a:solidFill>
                <a:latin typeface="Courier New" panose="02070309020205020404" pitchFamily="49" charset="0"/>
                <a:cs typeface="Courier New" panose="02070309020205020404" pitchFamily="49" charset="0"/>
              </a:rPr>
              <a:t> </a:t>
            </a:r>
          </a:p>
          <a:p>
            <a:r>
              <a:rPr lang="de-AT" sz="2400" dirty="0">
                <a:solidFill>
                  <a:schemeClr val="bg1">
                    <a:lumMod val="50000"/>
                  </a:schemeClr>
                </a:solidFill>
                <a:latin typeface="Courier New" panose="02070309020205020404" pitchFamily="49" charset="0"/>
                <a:cs typeface="Courier New" panose="02070309020205020404" pitchFamily="49" charset="0"/>
              </a:rPr>
              <a:t> </a:t>
            </a:r>
          </a:p>
          <a:p>
            <a:r>
              <a:rPr lang="de-AT" dirty="0">
                <a:solidFill>
                  <a:schemeClr val="bg1">
                    <a:lumMod val="50000"/>
                  </a:schemeClr>
                </a:solidFill>
                <a:latin typeface="Courier New" panose="02070309020205020404" pitchFamily="49" charset="0"/>
                <a:cs typeface="Courier New" panose="02070309020205020404" pitchFamily="49" charset="0"/>
              </a:rPr>
              <a:t> </a:t>
            </a:r>
          </a:p>
          <a:p>
            <a:r>
              <a:rPr lang="de-AT" dirty="0">
                <a:solidFill>
                  <a:schemeClr val="bg1">
                    <a:lumMod val="50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9092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atenbank mit einfarbiger Füllung">
            <a:extLst>
              <a:ext uri="{FF2B5EF4-FFF2-40B4-BE49-F238E27FC236}">
                <a16:creationId xmlns:a16="http://schemas.microsoft.com/office/drawing/2014/main" id="{BD5D1E5C-81D8-4D0D-945D-091DE454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Datenstrukturen</a:t>
            </a:r>
          </a:p>
          <a:p>
            <a:endParaRPr lang="en-US" sz="1800" dirty="0"/>
          </a:p>
          <a:p>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974419424"/>
              </p:ext>
            </p:extLst>
          </p:nvPr>
        </p:nvGraphicFramePr>
        <p:xfrm>
          <a:off x="2576693" y="2121051"/>
          <a:ext cx="5544002" cy="1752600"/>
        </p:xfrm>
        <a:graphic>
          <a:graphicData uri="http://schemas.openxmlformats.org/drawingml/2006/table">
            <a:tbl>
              <a:tblPr firstRow="1" bandRow="1">
                <a:tableStyleId>{9D7B26C5-4107-4FEC-AEDC-1716B250A1EF}</a:tableStyleId>
              </a:tblPr>
              <a:tblGrid>
                <a:gridCol w="1286180">
                  <a:extLst>
                    <a:ext uri="{9D8B030D-6E8A-4147-A177-3AD203B41FA5}">
                      <a16:colId xmlns:a16="http://schemas.microsoft.com/office/drawing/2014/main" val="3946922649"/>
                    </a:ext>
                  </a:extLst>
                </a:gridCol>
                <a:gridCol w="2128911">
                  <a:extLst>
                    <a:ext uri="{9D8B030D-6E8A-4147-A177-3AD203B41FA5}">
                      <a16:colId xmlns:a16="http://schemas.microsoft.com/office/drawing/2014/main" val="110978190"/>
                    </a:ext>
                  </a:extLst>
                </a:gridCol>
                <a:gridCol w="2128911">
                  <a:extLst>
                    <a:ext uri="{9D8B030D-6E8A-4147-A177-3AD203B41FA5}">
                      <a16:colId xmlns:a16="http://schemas.microsoft.com/office/drawing/2014/main" val="2219876120"/>
                    </a:ext>
                  </a:extLst>
                </a:gridCol>
              </a:tblGrid>
              <a:tr h="370840">
                <a:tc>
                  <a:txBody>
                    <a:bodyPr/>
                    <a:lstStyle/>
                    <a:p>
                      <a:r>
                        <a:rPr lang="de-DE" dirty="0"/>
                        <a:t>Dimensionalität</a:t>
                      </a:r>
                    </a:p>
                  </a:txBody>
                  <a:tcPr/>
                </a:tc>
                <a:tc>
                  <a:txBody>
                    <a:bodyPr/>
                    <a:lstStyle/>
                    <a:p>
                      <a:r>
                        <a:rPr lang="de-DE" dirty="0"/>
                        <a:t>Homogene Datentypen</a:t>
                      </a:r>
                    </a:p>
                  </a:txBody>
                  <a:tcPr/>
                </a:tc>
                <a:tc>
                  <a:txBody>
                    <a:bodyPr/>
                    <a:lstStyle/>
                    <a:p>
                      <a:r>
                        <a:rPr lang="de-DE" dirty="0"/>
                        <a:t>Heterogene Datentypen</a:t>
                      </a:r>
                    </a:p>
                  </a:txBody>
                  <a:tcPr/>
                </a:tc>
                <a:extLst>
                  <a:ext uri="{0D108BD9-81ED-4DB2-BD59-A6C34878D82A}">
                    <a16:rowId xmlns:a16="http://schemas.microsoft.com/office/drawing/2014/main" val="1855343585"/>
                  </a:ext>
                </a:extLst>
              </a:tr>
              <a:tr h="370840">
                <a:tc>
                  <a:txBody>
                    <a:bodyPr/>
                    <a:lstStyle/>
                    <a:p>
                      <a:pPr algn="r"/>
                      <a:r>
                        <a:rPr lang="de-DE" dirty="0"/>
                        <a:t>1 </a:t>
                      </a:r>
                    </a:p>
                  </a:txBody>
                  <a:tcPr/>
                </a:tc>
                <a:tc>
                  <a:txBody>
                    <a:bodyPr/>
                    <a:lstStyle/>
                    <a:p>
                      <a:r>
                        <a:rPr lang="de-DE"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extLst>
                  <a:ext uri="{0D108BD9-81ED-4DB2-BD59-A6C34878D82A}">
                    <a16:rowId xmlns:a16="http://schemas.microsoft.com/office/drawing/2014/main" val="111160508"/>
                  </a:ext>
                </a:extLst>
              </a:tr>
              <a:tr h="370840">
                <a:tc>
                  <a:txBody>
                    <a:bodyPr/>
                    <a:lstStyle/>
                    <a:p>
                      <a:pPr algn="r"/>
                      <a:r>
                        <a:rPr lang="de-DE" dirty="0"/>
                        <a:t>2</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extLst>
                  <a:ext uri="{0D108BD9-81ED-4DB2-BD59-A6C34878D82A}">
                    <a16:rowId xmlns:a16="http://schemas.microsoft.com/office/drawing/2014/main" val="1816472984"/>
                  </a:ext>
                </a:extLst>
              </a:tr>
              <a:tr h="370840">
                <a:tc>
                  <a:txBody>
                    <a:bodyPr/>
                    <a:lstStyle/>
                    <a:p>
                      <a:pPr algn="r"/>
                      <a:r>
                        <a:rPr lang="de-DE" dirty="0"/>
                        <a:t>n</a:t>
                      </a:r>
                    </a:p>
                  </a:txBody>
                  <a:tcPr/>
                </a:tc>
                <a:tc>
                  <a:txBody>
                    <a:bodyPr/>
                    <a:lstStyle/>
                    <a:p>
                      <a:r>
                        <a:rPr lang="de-DE" sz="1800" kern="1200" dirty="0">
                          <a:solidFill>
                            <a:schemeClr val="bg1">
                              <a:lumMod val="50000"/>
                            </a:schemeClr>
                          </a:solidFill>
                          <a:latin typeface="Courier New" panose="02070309020205020404" pitchFamily="49" charset="0"/>
                          <a:ea typeface="+mn-ea"/>
                          <a:cs typeface="Courier New" panose="02070309020205020404" pitchFamily="49" charset="0"/>
                        </a:rPr>
                        <a:t> </a:t>
                      </a:r>
                    </a:p>
                  </a:txBody>
                  <a:tcPr/>
                </a:tc>
                <a:tc>
                  <a:txBody>
                    <a:bodyPr/>
                    <a:lstStyle/>
                    <a:p>
                      <a:endParaRPr lang="de-DE" dirty="0"/>
                    </a:p>
                  </a:txBody>
                  <a:tcPr/>
                </a:tc>
                <a:extLst>
                  <a:ext uri="{0D108BD9-81ED-4DB2-BD59-A6C34878D82A}">
                    <a16:rowId xmlns:a16="http://schemas.microsoft.com/office/drawing/2014/main" val="1406270680"/>
                  </a:ext>
                </a:extLst>
              </a:tr>
            </a:tbl>
          </a:graphicData>
        </a:graphic>
      </p:graphicFrame>
    </p:spTree>
    <p:extLst>
      <p:ext uri="{BB962C8B-B14F-4D97-AF65-F5344CB8AC3E}">
        <p14:creationId xmlns:p14="http://schemas.microsoft.com/office/powerpoint/2010/main" val="54240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auer mit einfarbiger Füllung">
            <a:extLst>
              <a:ext uri="{FF2B5EF4-FFF2-40B4-BE49-F238E27FC236}">
                <a16:creationId xmlns:a16="http://schemas.microsoft.com/office/drawing/2014/main" id="{6315A3F1-7962-40B9-B630-472117EDDD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Klassenmethoden für eindimensionale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14</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469299168"/>
              </p:ext>
            </p:extLst>
          </p:nvPr>
        </p:nvGraphicFramePr>
        <p:xfrm>
          <a:off x="2576693" y="1574758"/>
          <a:ext cx="6538041" cy="346456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vector</a:t>
                      </a:r>
                      <a:endParaRPr lang="de-DE" sz="1600" dirty="0"/>
                    </a:p>
                  </a:txBody>
                  <a:tcPr/>
                </a:tc>
                <a:tc>
                  <a:txBody>
                    <a:bodyPr/>
                    <a:lstStyle/>
                    <a:p>
                      <a:r>
                        <a:rPr lang="de-DE" sz="1600" dirty="0" err="1"/>
                        <a:t>list</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a:solidFill>
                            <a:schemeClr val="bg1">
                              <a:lumMod val="50000"/>
                            </a:schemeClr>
                          </a:solidFill>
                          <a:latin typeface="Courier New" panose="02070309020205020404" pitchFamily="49" charset="0"/>
                          <a:cs typeface="Courier New" panose="02070309020205020404" pitchFamily="49" charset="0"/>
                        </a:rPr>
                        <a:t>c(), </a:t>
                      </a:r>
                      <a:r>
                        <a:rPr lang="de-DE" sz="1400" dirty="0" err="1">
                          <a:solidFill>
                            <a:schemeClr val="bg1">
                              <a:lumMod val="50000"/>
                            </a:schemeClr>
                          </a:solidFill>
                          <a:latin typeface="Courier New" panose="02070309020205020404" pitchFamily="49" charset="0"/>
                          <a:cs typeface="Courier New" panose="02070309020205020404" pitchFamily="49" charset="0"/>
                        </a:rPr>
                        <a:t>vector</a:t>
                      </a:r>
                      <a:r>
                        <a:rPr lang="de-DE" sz="1400" dirty="0">
                          <a:solidFill>
                            <a:schemeClr val="bg1">
                              <a:lumMod val="50000"/>
                            </a:schemeClr>
                          </a:solidFill>
                          <a:latin typeface="Courier New" panose="02070309020205020404" pitchFamily="49" charset="0"/>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vector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mode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endParaRPr lang="de-DE" sz="1600" dirty="0"/>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is.atomic</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266817722"/>
                  </a:ext>
                </a:extLst>
              </a:tr>
              <a:tr h="370840">
                <a:tc>
                  <a:txBody>
                    <a:bodyPr/>
                    <a:lstStyle/>
                    <a:p>
                      <a:pPr algn="r"/>
                      <a:r>
                        <a:rPr lang="de-DE" sz="1600" dirty="0"/>
                        <a:t>Länge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(bei </a:t>
                      </a:r>
                      <a:r>
                        <a:rPr lang="de-DE" sz="1400" kern="1200" dirty="0" err="1">
                          <a:solidFill>
                            <a:schemeClr val="tx1"/>
                          </a:solidFill>
                          <a:latin typeface="Courier New" panose="02070309020205020404" pitchFamily="49" charset="0"/>
                          <a:ea typeface="+mn-ea"/>
                          <a:cs typeface="Courier New" panose="02070309020205020404" pitchFamily="49" charset="0"/>
                        </a:rPr>
                        <a:t>list</a:t>
                      </a:r>
                      <a:r>
                        <a:rPr lang="de-DE" sz="1400" kern="1200" dirty="0">
                          <a:solidFill>
                            <a:schemeClr val="tx1"/>
                          </a:solidFill>
                          <a:latin typeface="Courier New" panose="02070309020205020404" pitchFamily="49" charset="0"/>
                          <a:ea typeface="+mn-ea"/>
                          <a:cs typeface="Courier New" panose="02070309020205020404" pitchFamily="49" charset="0"/>
                        </a:rPr>
                        <a:t> nur oberste Ebene)</a:t>
                      </a:r>
                    </a:p>
                  </a:txBody>
                  <a:tcPr/>
                </a:tc>
                <a:tc hMerge="1">
                  <a:txBody>
                    <a:bodyPr/>
                    <a:lstStyle/>
                    <a:p>
                      <a:endParaRPr lang="de-DE" sz="1600" dirty="0"/>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attributes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Faktoren</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factor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levels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endParaRPr lang="de-DE" sz="1400" dirty="0"/>
                    </a:p>
                  </a:txBody>
                  <a:tcPr/>
                </a:tc>
                <a:extLst>
                  <a:ext uri="{0D108BD9-81ED-4DB2-BD59-A6C34878D82A}">
                    <a16:rowId xmlns:a16="http://schemas.microsoft.com/office/drawing/2014/main" val="2197258603"/>
                  </a:ext>
                </a:extLst>
              </a:tr>
            </a:tbl>
          </a:graphicData>
        </a:graphic>
      </p:graphicFrame>
    </p:spTree>
    <p:extLst>
      <p:ext uri="{BB962C8B-B14F-4D97-AF65-F5344CB8AC3E}">
        <p14:creationId xmlns:p14="http://schemas.microsoft.com/office/powerpoint/2010/main" val="392246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lektrikerin mit einfarbiger Füllung">
            <a:extLst>
              <a:ext uri="{FF2B5EF4-FFF2-40B4-BE49-F238E27FC236}">
                <a16:creationId xmlns:a16="http://schemas.microsoft.com/office/drawing/2014/main" id="{AF35E9D2-5B7A-429B-B177-67B1FEF69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574757"/>
            <a:ext cx="2036691" cy="2036691"/>
          </a:xfrm>
          <a:prstGeom prst="rect">
            <a:avLst/>
          </a:prstGeom>
        </p:spPr>
      </p:pic>
      <p:sp>
        <p:nvSpPr>
          <p:cNvPr id="7" name="Titel 6"/>
          <p:cNvSpPr>
            <a:spLocks noGrp="1"/>
          </p:cNvSpPr>
          <p:nvPr>
            <p:ph type="title"/>
          </p:nvPr>
        </p:nvSpPr>
        <p:spPr/>
        <p:txBody>
          <a:bodyPr/>
          <a:lstStyle/>
          <a:p>
            <a:r>
              <a:rPr lang="de-AT" dirty="0"/>
              <a:t>Klassenmethoden für mehrdimensionale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15</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3401380559"/>
              </p:ext>
            </p:extLst>
          </p:nvPr>
        </p:nvGraphicFramePr>
        <p:xfrm>
          <a:off x="2576693" y="1574758"/>
          <a:ext cx="6538041" cy="354584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matrix</a:t>
                      </a:r>
                      <a:r>
                        <a:rPr lang="de-DE" sz="1600" dirty="0"/>
                        <a:t>, </a:t>
                      </a:r>
                      <a:r>
                        <a:rPr lang="de-DE" sz="1600" dirty="0" err="1"/>
                        <a:t>array</a:t>
                      </a:r>
                      <a:endParaRPr lang="de-DE" sz="1600" dirty="0"/>
                    </a:p>
                  </a:txBody>
                  <a:tcPr/>
                </a:tc>
                <a:tc>
                  <a:txBody>
                    <a:bodyPr/>
                    <a:lstStyle/>
                    <a:p>
                      <a:r>
                        <a:rPr lang="de-DE" sz="1600" dirty="0" err="1"/>
                        <a:t>data.frame</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err="1">
                          <a:solidFill>
                            <a:schemeClr val="bg1">
                              <a:lumMod val="50000"/>
                            </a:schemeClr>
                          </a:solidFill>
                          <a:latin typeface="Courier New" panose="02070309020205020404" pitchFamily="49" charset="0"/>
                          <a:cs typeface="Courier New" panose="02070309020205020404" pitchFamily="49" charset="0"/>
                        </a:rPr>
                        <a:t>matrix</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array</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&lt;- </a:t>
                      </a:r>
                      <a:br>
                        <a:rPr lang="de-DE" sz="1400" dirty="0">
                          <a:solidFill>
                            <a:schemeClr val="bg1">
                              <a:lumMod val="50000"/>
                            </a:schemeClr>
                          </a:solidFill>
                          <a:latin typeface="Courier New" panose="02070309020205020404" pitchFamily="49" charset="0"/>
                          <a:cs typeface="Courier New" panose="02070309020205020404" pitchFamily="49" charset="0"/>
                        </a:rPr>
                      </a:br>
                      <a:r>
                        <a:rPr lang="de-DE" sz="1400" dirty="0" err="1">
                          <a:solidFill>
                            <a:schemeClr val="bg1">
                              <a:lumMod val="50000"/>
                            </a:schemeClr>
                          </a:solidFill>
                          <a:latin typeface="Courier New" panose="02070309020205020404" pitchFamily="49" charset="0"/>
                          <a:cs typeface="Courier New" panose="02070309020205020404" pitchFamily="49" charset="0"/>
                        </a:rPr>
                        <a:t>structure</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data.frame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stringsAsFactors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sz="1600" dirty="0"/>
                        <a:t>Länge</a:t>
                      </a:r>
                    </a:p>
                  </a:txBody>
                  <a:tcPr/>
                </a:tc>
                <a:tc>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nrow</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ncol</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endParaRPr lang="de-DE" sz="1400"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(Anzahl Variablen)</a:t>
                      </a:r>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rownames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colnames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Verknüpfen</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400" dirty="0"/>
                    </a:p>
                  </a:txBody>
                  <a:tcPr/>
                </a:tc>
                <a:extLst>
                  <a:ext uri="{0D108BD9-81ED-4DB2-BD59-A6C34878D82A}">
                    <a16:rowId xmlns:a16="http://schemas.microsoft.com/office/drawing/2014/main" val="2197258603"/>
                  </a:ext>
                </a:extLst>
              </a:tr>
              <a:tr h="370840">
                <a:tc>
                  <a:txBody>
                    <a:bodyPr/>
                    <a:lstStyle/>
                    <a:p>
                      <a:pPr algn="r"/>
                      <a:endParaRPr lang="de-DE" sz="1600" dirty="0"/>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aperm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t()</a:t>
                      </a:r>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318115421"/>
                  </a:ext>
                </a:extLst>
              </a:tr>
            </a:tbl>
          </a:graphicData>
        </a:graphic>
      </p:graphicFrame>
    </p:spTree>
    <p:extLst>
      <p:ext uri="{BB962C8B-B14F-4D97-AF65-F5344CB8AC3E}">
        <p14:creationId xmlns:p14="http://schemas.microsoft.com/office/powerpoint/2010/main" val="390535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8550C-BA08-4411-BEBE-B9D277DEAB33}"/>
              </a:ext>
            </a:extLst>
          </p:cNvPr>
          <p:cNvSpPr>
            <a:spLocks noGrp="1"/>
          </p:cNvSpPr>
          <p:nvPr>
            <p:ph type="title"/>
          </p:nvPr>
        </p:nvSpPr>
        <p:spPr/>
        <p:txBody>
          <a:bodyPr/>
          <a:lstStyle/>
          <a:p>
            <a:r>
              <a:rPr lang="de-AT" dirty="0"/>
              <a:t>Subsetting</a:t>
            </a:r>
            <a:endParaRPr lang="de-DE" dirty="0"/>
          </a:p>
        </p:txBody>
      </p:sp>
      <p:sp>
        <p:nvSpPr>
          <p:cNvPr id="3" name="Fußzeilenplatzhalter 2">
            <a:extLst>
              <a:ext uri="{FF2B5EF4-FFF2-40B4-BE49-F238E27FC236}">
                <a16:creationId xmlns:a16="http://schemas.microsoft.com/office/drawing/2014/main" id="{A7C07D98-95C1-44F3-B60A-F785CD968A5C}"/>
              </a:ext>
            </a:extLst>
          </p:cNvPr>
          <p:cNvSpPr>
            <a:spLocks noGrp="1"/>
          </p:cNvSpPr>
          <p:nvPr>
            <p:ph type="ftr" sz="quarter" idx="10"/>
          </p:nvPr>
        </p:nvSpPr>
        <p:spPr/>
        <p:txBody>
          <a:bodyPr/>
          <a:lstStyle/>
          <a:p>
            <a:r>
              <a:rPr lang="de-AT"/>
              <a:t>Präsentationstitel</a:t>
            </a:r>
            <a:endParaRPr lang="de-AT" dirty="0"/>
          </a:p>
        </p:txBody>
      </p:sp>
      <p:sp>
        <p:nvSpPr>
          <p:cNvPr id="4" name="Foliennummernplatzhalter 3">
            <a:extLst>
              <a:ext uri="{FF2B5EF4-FFF2-40B4-BE49-F238E27FC236}">
                <a16:creationId xmlns:a16="http://schemas.microsoft.com/office/drawing/2014/main" id="{D9413181-1CB2-4CDA-A446-C645FE3E9648}"/>
              </a:ext>
            </a:extLst>
          </p:cNvPr>
          <p:cNvSpPr>
            <a:spLocks noGrp="1"/>
          </p:cNvSpPr>
          <p:nvPr>
            <p:ph type="sldNum" sz="quarter" idx="11"/>
          </p:nvPr>
        </p:nvSpPr>
        <p:spPr/>
        <p:txBody>
          <a:bodyPr/>
          <a:lstStyle/>
          <a:p>
            <a:fld id="{1206269C-C24E-4E80-9A4B-E7E19BB59A67}" type="slidenum">
              <a:rPr lang="de-AT" smtClean="0"/>
              <a:pPr/>
              <a:t>16</a:t>
            </a:fld>
            <a:endParaRPr lang="de-AT" dirty="0"/>
          </a:p>
        </p:txBody>
      </p:sp>
      <p:sp>
        <p:nvSpPr>
          <p:cNvPr id="6" name="Textplatzhalter 5">
            <a:extLst>
              <a:ext uri="{FF2B5EF4-FFF2-40B4-BE49-F238E27FC236}">
                <a16:creationId xmlns:a16="http://schemas.microsoft.com/office/drawing/2014/main" id="{6E180E07-B87D-423B-B4E5-E7B1BFBDB840}"/>
              </a:ext>
            </a:extLst>
          </p:cNvPr>
          <p:cNvSpPr>
            <a:spLocks noGrp="1"/>
          </p:cNvSpPr>
          <p:nvPr>
            <p:ph type="body" sz="quarter" idx="14"/>
          </p:nvPr>
        </p:nvSpPr>
        <p:spPr/>
        <p:txBody>
          <a:bodyPr>
            <a:normAutofit/>
          </a:bodyPr>
          <a:lstStyle/>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r>
              <a:rPr lang="de-AT" sz="1400" dirty="0">
                <a:solidFill>
                  <a:schemeClr val="tx1"/>
                </a:solidFill>
              </a:rPr>
              <a:t>https://twitter.com/RLangTip/status/268375867468681216</a:t>
            </a:r>
          </a:p>
        </p:txBody>
      </p:sp>
      <p:sp>
        <p:nvSpPr>
          <p:cNvPr id="7" name="Textplatzhalter 5">
            <a:extLst>
              <a:ext uri="{FF2B5EF4-FFF2-40B4-BE49-F238E27FC236}">
                <a16:creationId xmlns:a16="http://schemas.microsoft.com/office/drawing/2014/main" id="{F650414D-45D8-42A5-8680-CCC9B3C11B02}"/>
              </a:ext>
            </a:extLst>
          </p:cNvPr>
          <p:cNvSpPr txBox="1">
            <a:spLocks/>
          </p:cNvSpPr>
          <p:nvPr/>
        </p:nvSpPr>
        <p:spPr>
          <a:xfrm>
            <a:off x="759600" y="1676891"/>
            <a:ext cx="3812400" cy="2977200"/>
          </a:xfrm>
          <a:prstGeom prst="rect">
            <a:avLst/>
          </a:prstGeom>
        </p:spPr>
        <p:txBody>
          <a:bodyPr vert="horz" lIns="0" tIns="0" rIns="0" bIns="0" rtlCol="0">
            <a:normAutofit/>
          </a:bodyPr>
          <a:lst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de-AT" dirty="0">
                <a:solidFill>
                  <a:srgbClr val="E6320F"/>
                </a:solidFill>
              </a:rPr>
              <a:t>Operatoren</a:t>
            </a:r>
          </a:p>
          <a:p>
            <a:r>
              <a:rPr lang="de-AT" dirty="0">
                <a:solidFill>
                  <a:schemeClr val="bg1">
                    <a:lumMod val="50000"/>
                  </a:schemeClr>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de-AT" dirty="0">
                <a:solidFill>
                  <a:srgbClr val="E6320F"/>
                </a:solidFill>
              </a:rPr>
              <a:t>Datentypen</a:t>
            </a:r>
          </a:p>
          <a:p>
            <a:r>
              <a:rPr lang="de-AT" dirty="0">
                <a:solidFill>
                  <a:schemeClr val="bg1">
                    <a:lumMod val="50000"/>
                  </a:schemeClr>
                </a:solidFill>
                <a:latin typeface="Courier New" panose="02070309020205020404" pitchFamily="49" charset="0"/>
                <a:cs typeface="Courier New" panose="02070309020205020404" pitchFamily="49" charset="0"/>
              </a:rPr>
              <a:t> </a:t>
            </a:r>
            <a:endParaRPr lang="de-AT" dirty="0">
              <a:solidFill>
                <a:schemeClr val="tx1"/>
              </a:solidFill>
            </a:endParaRPr>
          </a:p>
          <a:p>
            <a:r>
              <a:rPr lang="de-AT" dirty="0">
                <a:solidFill>
                  <a:schemeClr val="bg1">
                    <a:lumMod val="50000"/>
                  </a:schemeClr>
                </a:solidFill>
                <a:latin typeface="Courier New" panose="02070309020205020404" pitchFamily="49" charset="0"/>
                <a:cs typeface="Courier New" panose="02070309020205020404" pitchFamily="49" charset="0"/>
              </a:rPr>
              <a:t> </a:t>
            </a:r>
            <a:endParaRPr lang="de-AT" dirty="0">
              <a:solidFill>
                <a:schemeClr val="tx1"/>
              </a:solidFill>
            </a:endParaRPr>
          </a:p>
          <a:p>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solidFill>
                  <a:schemeClr val="tx1"/>
                </a:solidFill>
              </a:rPr>
              <a:t> </a:t>
            </a:r>
          </a:p>
          <a:p>
            <a:r>
              <a:rPr lang="de-AT" dirty="0">
                <a:solidFill>
                  <a:schemeClr val="tx1"/>
                </a:solidFill>
              </a:rPr>
              <a:t> </a:t>
            </a:r>
          </a:p>
        </p:txBody>
      </p:sp>
      <p:pic>
        <p:nvPicPr>
          <p:cNvPr id="8" name="Grafik 7">
            <a:extLst>
              <a:ext uri="{FF2B5EF4-FFF2-40B4-BE49-F238E27FC236}">
                <a16:creationId xmlns:a16="http://schemas.microsoft.com/office/drawing/2014/main" id="{1F86AA11-ACEB-42FE-A644-66A7A900BF88}"/>
              </a:ext>
            </a:extLst>
          </p:cNvPr>
          <p:cNvPicPr>
            <a:picLocks noChangeAspect="1"/>
          </p:cNvPicPr>
          <p:nvPr/>
        </p:nvPicPr>
        <p:blipFill>
          <a:blip r:embed="rId2"/>
          <a:stretch>
            <a:fillRect/>
          </a:stretch>
        </p:blipFill>
        <p:spPr>
          <a:xfrm>
            <a:off x="2095131" y="824262"/>
            <a:ext cx="6870727" cy="626002"/>
          </a:xfrm>
          <a:prstGeom prst="rect">
            <a:avLst/>
          </a:prstGeom>
        </p:spPr>
      </p:pic>
      <p:pic>
        <p:nvPicPr>
          <p:cNvPr id="12" name="Grafik 11">
            <a:extLst>
              <a:ext uri="{FF2B5EF4-FFF2-40B4-BE49-F238E27FC236}">
                <a16:creationId xmlns:a16="http://schemas.microsoft.com/office/drawing/2014/main" id="{655EC9AB-8B24-43F1-AC07-886C2DB700B1}"/>
              </a:ext>
            </a:extLst>
          </p:cNvPr>
          <p:cNvPicPr>
            <a:picLocks noChangeAspect="1"/>
          </p:cNvPicPr>
          <p:nvPr/>
        </p:nvPicPr>
        <p:blipFill>
          <a:blip r:embed="rId3"/>
          <a:stretch>
            <a:fillRect/>
          </a:stretch>
        </p:blipFill>
        <p:spPr>
          <a:xfrm>
            <a:off x="4572000" y="1676891"/>
            <a:ext cx="4393858" cy="2192473"/>
          </a:xfrm>
          <a:prstGeom prst="rect">
            <a:avLst/>
          </a:prstGeom>
        </p:spPr>
      </p:pic>
    </p:spTree>
    <p:extLst>
      <p:ext uri="{BB962C8B-B14F-4D97-AF65-F5344CB8AC3E}">
        <p14:creationId xmlns:p14="http://schemas.microsoft.com/office/powerpoint/2010/main" val="214384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7500" lnSpcReduction="20000"/>
          </a:bodyPr>
          <a:lstStyle/>
          <a:p>
            <a:r>
              <a:rPr lang="de-AT" dirty="0">
                <a:solidFill>
                  <a:schemeClr val="tx1"/>
                </a:solidFill>
              </a:rPr>
              <a:t>Was ergeben </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tx1"/>
                </a:solidFill>
              </a:rPr>
              <a:t>, </a:t>
            </a:r>
            <a:r>
              <a:rPr lang="de-AT" dirty="0">
                <a:solidFill>
                  <a:schemeClr val="bg1">
                    <a:lumMod val="50000"/>
                  </a:schemeClr>
                </a:solidFill>
                <a:latin typeface="Courier New" panose="02070309020205020404" pitchFamily="49" charset="0"/>
                <a:cs typeface="Courier New" panose="02070309020205020404" pitchFamily="49" charset="0"/>
              </a:rPr>
              <a:t>-1&lt;FALSE</a:t>
            </a:r>
            <a:r>
              <a:rPr lang="de-AT" dirty="0">
                <a:solidFill>
                  <a:schemeClr val="bg1">
                    <a:lumMod val="50000"/>
                  </a:schemeClr>
                </a:solidFill>
              </a:rPr>
              <a:t> </a:t>
            </a:r>
            <a:r>
              <a:rPr lang="de-AT" dirty="0">
                <a:solidFill>
                  <a:schemeClr val="tx1"/>
                </a:solidFill>
              </a:rPr>
              <a:t>und </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one</a:t>
            </a:r>
            <a:r>
              <a:rPr lang="de-AT" dirty="0">
                <a:solidFill>
                  <a:schemeClr val="bg1">
                    <a:lumMod val="50000"/>
                  </a:schemeClr>
                </a:solidFill>
                <a:latin typeface="Courier New" panose="02070309020205020404" pitchFamily="49" charset="0"/>
                <a:cs typeface="Courier New" panose="02070309020205020404" pitchFamily="49" charset="0"/>
              </a:rPr>
              <a:t>"&lt;2</a:t>
            </a:r>
            <a:r>
              <a:rPr lang="de-AT" dirty="0">
                <a:solidFill>
                  <a:schemeClr val="tx1"/>
                </a:solidFill>
              </a:rPr>
              <a:t>?</a:t>
            </a:r>
          </a:p>
          <a:p>
            <a:r>
              <a:rPr lang="de-AT" dirty="0">
                <a:solidFill>
                  <a:schemeClr val="tx1"/>
                </a:solidFill>
              </a:rPr>
              <a:t>Was passiert mit einem Faktor, wenn die Levels umsortiert werden? Z. B.:</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factor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letters</a:t>
            </a:r>
            <a:r>
              <a:rPr lang="de-AT" dirty="0">
                <a:solidFill>
                  <a:schemeClr val="bg1">
                    <a:lumMod val="50000"/>
                  </a:schemeClr>
                </a:solidFill>
                <a:latin typeface="Courier New" panose="02070309020205020404" pitchFamily="49" charset="0"/>
                <a:cs typeface="Courier New" panose="02070309020205020404" pitchFamily="49" charset="0"/>
              </a:rPr>
              <a:t>)</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rev</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a:t>
            </a:r>
          </a:p>
          <a:p>
            <a:pPr marL="1348200" lvl="3" indent="0">
              <a:buNone/>
            </a:pP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is.matrix</a:t>
            </a:r>
            <a:r>
              <a:rPr lang="de-AT" dirty="0">
                <a:solidFill>
                  <a:schemeClr val="bg1">
                    <a:lumMod val="50000"/>
                  </a:schemeClr>
                </a:solidFill>
                <a:latin typeface="Courier New" panose="02070309020205020404" pitchFamily="49" charset="0"/>
                <a:cs typeface="Courier New" panose="02070309020205020404" pitchFamily="49" charset="0"/>
              </a:rPr>
              <a:t>(x) TRUE </a:t>
            </a:r>
            <a:r>
              <a:rPr lang="de-AT" dirty="0"/>
              <a:t>ergibt, was ergibt </a:t>
            </a:r>
            <a:r>
              <a:rPr lang="de-AT" dirty="0" err="1">
                <a:solidFill>
                  <a:schemeClr val="bg1">
                    <a:lumMod val="50000"/>
                  </a:schemeClr>
                </a:solidFill>
                <a:latin typeface="Courier New" panose="02070309020205020404" pitchFamily="49" charset="0"/>
                <a:cs typeface="Courier New" panose="02070309020205020404" pitchFamily="49" charset="0"/>
              </a:rPr>
              <a:t>is.array</a:t>
            </a:r>
            <a:r>
              <a:rPr lang="de-AT" dirty="0">
                <a:solidFill>
                  <a:schemeClr val="bg1">
                    <a:lumMod val="50000"/>
                  </a:schemeClr>
                </a:solidFill>
                <a:latin typeface="Courier New" panose="02070309020205020404" pitchFamily="49" charset="0"/>
                <a:cs typeface="Courier New" panose="02070309020205020404" pitchFamily="49" charset="0"/>
              </a:rPr>
              <a:t>(x)</a:t>
            </a:r>
            <a:r>
              <a:rPr lang="de-AT" dirty="0"/>
              <a:t>?</a:t>
            </a: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t> ein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Variablen unterschiedlicher Datentypen ist, welchen Datentyp hat </a:t>
            </a:r>
            <a:r>
              <a:rPr lang="de-AT" dirty="0" err="1">
                <a:solidFill>
                  <a:schemeClr val="bg1">
                    <a:lumMod val="50000"/>
                  </a:schemeClr>
                </a:solidFill>
                <a:latin typeface="Courier New" panose="02070309020205020404" pitchFamily="49" charset="0"/>
                <a:cs typeface="Courier New" panose="02070309020205020404" pitchFamily="49" charset="0"/>
              </a:rPr>
              <a:t>as.matrix</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p>
          <a:p>
            <a:r>
              <a:rPr lang="de-AT" dirty="0"/>
              <a:t>Erzeuge einen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0 Zeilen. … und 0 Spalten.</a:t>
            </a:r>
          </a:p>
          <a:p>
            <a:r>
              <a:rPr lang="de-AT" dirty="0"/>
              <a:t>Sei</a:t>
            </a:r>
            <a:r>
              <a:rPr lang="de-AT" dirty="0">
                <a:solidFill>
                  <a:schemeClr val="bg1">
                    <a:lumMod val="50000"/>
                  </a:schemeClr>
                </a:solidFill>
                <a:latin typeface="Courier New" panose="02070309020205020404" pitchFamily="49" charset="0"/>
                <a:cs typeface="Courier New" panose="02070309020205020404" pitchFamily="49" charset="0"/>
              </a:rPr>
              <a:t> x&lt;-1:5</a:t>
            </a:r>
            <a:r>
              <a:rPr lang="de-AT" dirty="0"/>
              <a:t>. Vergleiche </a:t>
            </a:r>
            <a:r>
              <a:rPr lang="de-AT" dirty="0">
                <a:solidFill>
                  <a:schemeClr val="bg1">
                    <a:lumMod val="50000"/>
                  </a:schemeClr>
                </a:solidFill>
                <a:latin typeface="Courier New" panose="02070309020205020404" pitchFamily="49" charset="0"/>
                <a:cs typeface="Courier New" panose="02070309020205020404" pitchFamily="49" charset="0"/>
              </a:rPr>
              <a:t>x[NA]</a:t>
            </a:r>
            <a:r>
              <a:rPr lang="de-AT" dirty="0"/>
              <a:t> mit</a:t>
            </a:r>
            <a:r>
              <a:rPr lang="de-AT" dirty="0">
                <a:solidFill>
                  <a:schemeClr val="bg1">
                    <a:lumMod val="50000"/>
                  </a:schemeClr>
                </a:solidFill>
                <a:latin typeface="Courier New" panose="02070309020205020404" pitchFamily="49" charset="0"/>
                <a:cs typeface="Courier New" panose="02070309020205020404" pitchFamily="49" charset="0"/>
              </a:rPr>
              <a:t> x[</a:t>
            </a:r>
            <a:r>
              <a:rPr lang="de-AT" dirty="0" err="1">
                <a:solidFill>
                  <a:schemeClr val="bg1">
                    <a:lumMod val="50000"/>
                  </a:schemeClr>
                </a:solidFill>
                <a:latin typeface="Courier New" panose="02070309020205020404" pitchFamily="49" charset="0"/>
                <a:cs typeface="Courier New" panose="02070309020205020404" pitchFamily="49" charset="0"/>
              </a:rPr>
              <a:t>NA_real</a:t>
            </a:r>
            <a:r>
              <a:rPr lang="de-AT" dirty="0">
                <a:solidFill>
                  <a:schemeClr val="bg1">
                    <a:lumMod val="50000"/>
                  </a:schemeClr>
                </a:solidFill>
                <a:latin typeface="Courier New" panose="02070309020205020404" pitchFamily="49" charset="0"/>
                <a:cs typeface="Courier New" panose="02070309020205020404" pitchFamily="49" charset="0"/>
              </a:rPr>
              <a:t>_]</a:t>
            </a:r>
          </a:p>
          <a:p>
            <a:r>
              <a:rPr lang="de-AT" dirty="0"/>
              <a:t>Verwende die Funktion </a:t>
            </a:r>
            <a:r>
              <a:rPr lang="de-AT" dirty="0" err="1">
                <a:solidFill>
                  <a:schemeClr val="bg1">
                    <a:lumMod val="50000"/>
                  </a:schemeClr>
                </a:solidFill>
                <a:latin typeface="Courier New" panose="02070309020205020404" pitchFamily="49" charset="0"/>
                <a:cs typeface="Courier New" panose="02070309020205020404" pitchFamily="49" charset="0"/>
              </a:rPr>
              <a:t>upper.tri</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 um auf Matrix-Elemente zuzugreifen.</a:t>
            </a:r>
          </a:p>
          <a:p>
            <a:r>
              <a:rPr lang="de-AT" dirty="0"/>
              <a:t>Vereinfache </a:t>
            </a:r>
            <a:r>
              <a:rPr lang="de-AT" dirty="0">
                <a:solidFill>
                  <a:schemeClr val="bg1">
                    <a:lumMod val="50000"/>
                  </a:schemeClr>
                </a:solidFill>
                <a:latin typeface="Courier New" panose="02070309020205020404" pitchFamily="49" charset="0"/>
                <a:cs typeface="Courier New" panose="02070309020205020404" pitchFamily="49" charset="0"/>
              </a:rPr>
              <a:t>!((X&amp;Y)|!Z)</a:t>
            </a:r>
          </a:p>
        </p:txBody>
      </p:sp>
    </p:spTree>
    <p:extLst>
      <p:ext uri="{BB962C8B-B14F-4D97-AF65-F5344CB8AC3E}">
        <p14:creationId xmlns:p14="http://schemas.microsoft.com/office/powerpoint/2010/main" val="278352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ücher mit einfarbiger Füllung">
            <a:extLst>
              <a:ext uri="{FF2B5EF4-FFF2-40B4-BE49-F238E27FC236}">
                <a16:creationId xmlns:a16="http://schemas.microsoft.com/office/drawing/2014/main" id="{5633AF7D-34E5-4561-8E73-E5E822B96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676891"/>
            <a:ext cx="2204254" cy="2204254"/>
          </a:xfrm>
          <a:prstGeom prst="rect">
            <a:avLst/>
          </a:prstGeom>
        </p:spPr>
      </p:pic>
      <p:sp>
        <p:nvSpPr>
          <p:cNvPr id="7" name="Titel 6"/>
          <p:cNvSpPr>
            <a:spLocks noGrp="1"/>
          </p:cNvSpPr>
          <p:nvPr>
            <p:ph type="title"/>
          </p:nvPr>
        </p:nvSpPr>
        <p:spPr/>
        <p:txBody>
          <a:bodyPr/>
          <a:lstStyle/>
          <a:p>
            <a:r>
              <a:rPr lang="de-AT" dirty="0" err="1"/>
              <a:t>Wickhams</a:t>
            </a:r>
            <a:r>
              <a:rPr lang="de-AT" dirty="0"/>
              <a:t> Vokabular</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18</a:t>
            </a:fld>
            <a:endParaRPr lang="de-AT" dirty="0"/>
          </a:p>
        </p:txBody>
      </p:sp>
    </p:spTree>
    <p:extLst>
      <p:ext uri="{BB962C8B-B14F-4D97-AF65-F5344CB8AC3E}">
        <p14:creationId xmlns:p14="http://schemas.microsoft.com/office/powerpoint/2010/main" val="60968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Architektur mit einfarbiger Füllung">
            <a:extLst>
              <a:ext uri="{FF2B5EF4-FFF2-40B4-BE49-F238E27FC236}">
                <a16:creationId xmlns:a16="http://schemas.microsoft.com/office/drawing/2014/main" id="{FC9DAA85-7973-4C3E-BCF9-D7C524E8F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83027"/>
            <a:ext cx="2198117" cy="2198117"/>
          </a:xfrm>
          <a:prstGeom prst="rect">
            <a:avLst/>
          </a:prstGeom>
        </p:spPr>
      </p:pic>
      <p:sp>
        <p:nvSpPr>
          <p:cNvPr id="7" name="Titel 6"/>
          <p:cNvSpPr>
            <a:spLocks noGrp="1"/>
          </p:cNvSpPr>
          <p:nvPr>
            <p:ph type="title"/>
          </p:nvPr>
        </p:nvSpPr>
        <p:spPr/>
        <p:txBody>
          <a:bodyPr/>
          <a:lstStyle/>
          <a:p>
            <a:r>
              <a:rPr lang="de-AT" dirty="0"/>
              <a:t>Googles Style Guide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19</a:t>
            </a:fld>
            <a:endParaRPr lang="de-AT" dirty="0"/>
          </a:p>
        </p:txBody>
      </p:sp>
    </p:spTree>
    <p:extLst>
      <p:ext uri="{BB962C8B-B14F-4D97-AF65-F5344CB8AC3E}">
        <p14:creationId xmlns:p14="http://schemas.microsoft.com/office/powerpoint/2010/main" val="372139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de-AT" dirty="0"/>
              <a:t>R (</a:t>
            </a:r>
            <a:r>
              <a:rPr lang="de-AT" dirty="0">
                <a:hlinkClick r:id="rId2"/>
              </a:rPr>
              <a:t>https://cran.r-project.org/bin/windows/base/</a:t>
            </a:r>
            <a:r>
              <a:rPr lang="de-AT" dirty="0"/>
              <a:t>)</a:t>
            </a:r>
          </a:p>
          <a:p>
            <a:r>
              <a:rPr lang="de-AT" dirty="0"/>
              <a:t>Arbeitsverzeichnis (</a:t>
            </a:r>
            <a:r>
              <a:rPr lang="de-AT" dirty="0" err="1"/>
              <a:t>github</a:t>
            </a:r>
            <a:r>
              <a:rPr lang="de-AT" dirty="0"/>
              <a:t>) </a:t>
            </a:r>
          </a:p>
          <a:p>
            <a:pPr lvl="1"/>
            <a:r>
              <a:rPr lang="de-AT" dirty="0"/>
              <a:t>https://github.com/thkiefer/WS5_Advanced-R</a:t>
            </a:r>
          </a:p>
          <a:p>
            <a:r>
              <a:rPr lang="de-AT" dirty="0" err="1"/>
              <a:t>Rstudio</a:t>
            </a:r>
            <a:r>
              <a:rPr lang="de-AT" dirty="0"/>
              <a:t> (</a:t>
            </a:r>
            <a:r>
              <a:rPr lang="en-US" dirty="0">
                <a:hlinkClick r:id="rId3"/>
              </a:rPr>
              <a:t>https://www.rstudio.com/products/rstudio/ download/#</a:t>
            </a:r>
            <a:r>
              <a:rPr lang="en-US" dirty="0" err="1">
                <a:hlinkClick r:id="rId3"/>
              </a:rPr>
              <a:t>downlad</a:t>
            </a:r>
            <a:r>
              <a:rPr lang="de-AT" dirty="0"/>
              <a:t>)</a:t>
            </a:r>
          </a:p>
          <a:p>
            <a:r>
              <a:rPr lang="de-AT" dirty="0" err="1"/>
              <a:t>RTools</a:t>
            </a:r>
            <a:r>
              <a:rPr lang="de-AT" dirty="0"/>
              <a:t> (</a:t>
            </a:r>
            <a:r>
              <a:rPr lang="en-US" dirty="0">
                <a:hlinkClick r:id="rId4"/>
              </a:rPr>
              <a:t>https://cran.r-project.org/bin/windows/Rtools/ rtools42/rtools.html</a:t>
            </a:r>
            <a:r>
              <a:rPr lang="de-AT" dirty="0"/>
              <a:t>) </a:t>
            </a:r>
            <a:br>
              <a:rPr lang="de-AT" dirty="0"/>
            </a:br>
            <a:r>
              <a:rPr lang="de-AT" dirty="0" err="1"/>
              <a:t>Xcode</a:t>
            </a:r>
            <a:endParaRPr lang="de-AT" dirty="0"/>
          </a:p>
          <a:p>
            <a:endParaRPr lang="de-AT" dirty="0"/>
          </a:p>
          <a:p>
            <a:r>
              <a:rPr lang="de-AT" dirty="0"/>
              <a:t>R-</a:t>
            </a:r>
            <a:r>
              <a:rPr lang="de-AT" dirty="0" err="1"/>
              <a:t>Scripte</a:t>
            </a:r>
            <a:r>
              <a:rPr lang="de-AT" dirty="0"/>
              <a:t> in UTF-8-Encoding</a:t>
            </a: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13841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solidFill>
                  <a:srgbClr val="E6320F"/>
                </a:solidFill>
              </a:rPr>
              <a:t>Jenny Brian [@</a:t>
            </a:r>
            <a:r>
              <a:rPr lang="de-AT" dirty="0" err="1">
                <a:solidFill>
                  <a:srgbClr val="E6320F"/>
                </a:solidFill>
              </a:rPr>
              <a:t>Rstudio</a:t>
            </a:r>
            <a:r>
              <a:rPr lang="de-AT" dirty="0">
                <a:solidFill>
                  <a:srgbClr val="E6320F"/>
                </a:solidFill>
              </a:rPr>
              <a:t>] über </a:t>
            </a:r>
            <a:r>
              <a:rPr lang="de-AT" i="1" dirty="0">
                <a:solidFill>
                  <a:srgbClr val="E6320F"/>
                </a:solidFill>
              </a:rPr>
              <a:t>Project Workflow</a:t>
            </a:r>
            <a:endParaRPr lang="de-DE" dirty="0">
              <a:solidFill>
                <a:srgbClr val="E6320F"/>
              </a:solidFill>
            </a:endParaRPr>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20</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defTabSz="914400" eaLnBrk="0" fontAlgn="base" hangingPunct="0">
              <a:spcBef>
                <a:spcPct val="0"/>
              </a:spcBef>
              <a:spcAft>
                <a:spcPct val="0"/>
              </a:spcAft>
              <a:buSzTx/>
              <a:buNone/>
            </a:pPr>
            <a:r>
              <a:rPr lang="en-US" altLang="de-DE" sz="1800" dirty="0"/>
              <a:t>If the first line of your R script is</a:t>
            </a:r>
          </a:p>
          <a:p>
            <a:pPr marL="504000" lvl="2" indent="0" eaLnBrk="0" fontAlgn="base" hangingPunct="0">
              <a:spcBef>
                <a:spcPct val="0"/>
              </a:spcBef>
              <a:spcAft>
                <a:spcPct val="0"/>
              </a:spcAft>
              <a:buNone/>
            </a:pPr>
            <a:r>
              <a:rPr lang="en-US" altLang="de-DE" dirty="0" err="1">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setwd</a:t>
            </a: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("C:\Users\jenny\path\that\only\I\have")</a:t>
            </a:r>
          </a:p>
          <a:p>
            <a:pPr mar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sz="18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1800" dirty="0"/>
              <a:t>If the first line of your R script is </a:t>
            </a:r>
          </a:p>
          <a:p>
            <a:pPr marL="504000" lvl="2" indent="0" eaLnBrk="0" fontAlgn="base" hangingPunct="0">
              <a:spcBef>
                <a:spcPct val="0"/>
              </a:spcBef>
              <a:spcAft>
                <a:spcPct val="0"/>
              </a:spcAft>
              <a:buNone/>
            </a:pP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rm(list = ls())</a:t>
            </a:r>
          </a:p>
          <a:p>
            <a:pPr marL="0" lv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a:t> </a:t>
            </a:r>
          </a:p>
        </p:txBody>
      </p:sp>
      <p:pic>
        <p:nvPicPr>
          <p:cNvPr id="8" name="Grafik 7" descr="Ordnersuche mit einfarbiger Füllung">
            <a:extLst>
              <a:ext uri="{FF2B5EF4-FFF2-40B4-BE49-F238E27FC236}">
                <a16:creationId xmlns:a16="http://schemas.microsoft.com/office/drawing/2014/main" id="{880F457D-5802-4BB4-8399-19DA8AE7D1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348" y="1628203"/>
            <a:ext cx="2204254" cy="2204254"/>
          </a:xfrm>
          <a:prstGeom prst="rect">
            <a:avLst/>
          </a:prstGeom>
        </p:spPr>
      </p:pic>
    </p:spTree>
    <p:extLst>
      <p:ext uri="{BB962C8B-B14F-4D97-AF65-F5344CB8AC3E}">
        <p14:creationId xmlns:p14="http://schemas.microsoft.com/office/powerpoint/2010/main" val="31533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2</a:t>
            </a:r>
            <a:br>
              <a:rPr lang="de-AT" dirty="0"/>
            </a:br>
            <a:r>
              <a:rPr lang="de-AT" dirty="0" err="1"/>
              <a:t>Advanced</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15895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Zahnräder mit einfarbiger Füllung">
            <a:extLst>
              <a:ext uri="{FF2B5EF4-FFF2-40B4-BE49-F238E27FC236}">
                <a16:creationId xmlns:a16="http://schemas.microsoft.com/office/drawing/2014/main" id="{D2CD8EEA-A3AF-46AE-AA5A-6EF02357B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1"/>
            <a:ext cx="2036692" cy="2036692"/>
          </a:xfrm>
          <a:prstGeom prst="rect">
            <a:avLst/>
          </a:prstGeom>
        </p:spPr>
      </p:pic>
      <p:sp>
        <p:nvSpPr>
          <p:cNvPr id="7" name="Titel 6"/>
          <p:cNvSpPr>
            <a:spLocks noGrp="1"/>
          </p:cNvSpPr>
          <p:nvPr>
            <p:ph type="title"/>
          </p:nvPr>
        </p:nvSpPr>
        <p:spPr/>
        <p:txBody>
          <a:bodyPr/>
          <a:lstStyle/>
          <a:p>
            <a:r>
              <a:rPr lang="de-AT" dirty="0"/>
              <a:t>Programmieren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r>
              <a:rPr lang="en-US" sz="1800" dirty="0" err="1">
                <a:solidFill>
                  <a:srgbClr val="E6320F"/>
                </a:solidFill>
              </a:rPr>
              <a:t>Suchpfad</a:t>
            </a:r>
            <a:endParaRPr lang="en-US" sz="1800" dirty="0">
              <a:solidFill>
                <a:srgbClr val="E6320F"/>
              </a:solidFill>
            </a:endParaRPr>
          </a:p>
          <a:p>
            <a:pPr lvl="1"/>
            <a:r>
              <a:rPr lang="en-US" dirty="0"/>
              <a:t>Lexical scoping</a:t>
            </a:r>
          </a:p>
          <a:p>
            <a:pPr lvl="1"/>
            <a:r>
              <a:rPr lang="en-US" dirty="0">
                <a:solidFill>
                  <a:schemeClr val="bg1">
                    <a:lumMod val="50000"/>
                  </a:schemeClr>
                </a:solidFill>
                <a:latin typeface="Courier New" panose="02070309020205020404" pitchFamily="49" charset="0"/>
                <a:cs typeface="Courier New" panose="02070309020205020404" pitchFamily="49" charset="0"/>
              </a:rPr>
              <a:t>environment</a:t>
            </a:r>
          </a:p>
          <a:p>
            <a:r>
              <a:rPr lang="en-US" dirty="0" err="1">
                <a:solidFill>
                  <a:srgbClr val="E6320F"/>
                </a:solidFill>
              </a:rPr>
              <a:t>Elemente</a:t>
            </a:r>
            <a:r>
              <a:rPr lang="en-US" dirty="0">
                <a:solidFill>
                  <a:srgbClr val="E6320F"/>
                </a:solidFill>
              </a:rPr>
              <a:t> von </a:t>
            </a:r>
            <a:r>
              <a:rPr lang="en-US" dirty="0" err="1">
                <a:solidFill>
                  <a:srgbClr val="E6320F"/>
                </a:solidFill>
              </a:rPr>
              <a:t>Funktionen</a:t>
            </a:r>
            <a:endParaRPr lang="en-US" dirty="0">
              <a:solidFill>
                <a:srgbClr val="E6320F"/>
              </a:solidFill>
            </a:endParaRPr>
          </a:p>
          <a:p>
            <a:pPr lvl="1"/>
            <a:r>
              <a:rPr lang="en-US" dirty="0" err="1"/>
              <a:t>Argumente</a:t>
            </a:r>
            <a:endParaRPr lang="en-US" dirty="0"/>
          </a:p>
          <a:p>
            <a:pPr lvl="1"/>
            <a:r>
              <a:rPr lang="en-US" dirty="0" err="1"/>
              <a:t>Spezialfälle</a:t>
            </a:r>
            <a:r>
              <a:rPr lang="en-US" dirty="0"/>
              <a:t> (infix, assignment)</a:t>
            </a:r>
          </a:p>
          <a:p>
            <a:pPr lvl="1"/>
            <a:r>
              <a:rPr lang="en-US" dirty="0" err="1"/>
              <a:t>Rückgabewerte</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on.exit</a:t>
            </a:r>
            <a:r>
              <a:rPr lang="en-US" dirty="0"/>
              <a:t>, </a:t>
            </a:r>
            <a:r>
              <a:rPr lang="en-US" dirty="0">
                <a:solidFill>
                  <a:schemeClr val="bg1">
                    <a:lumMod val="50000"/>
                  </a:schemeClr>
                </a:solidFill>
                <a:latin typeface="Courier New" panose="02070309020205020404" pitchFamily="49" charset="0"/>
                <a:cs typeface="Courier New" panose="02070309020205020404" pitchFamily="49" charset="0"/>
              </a:rPr>
              <a:t>closures</a:t>
            </a:r>
            <a:r>
              <a:rPr lang="en-US" dirty="0"/>
              <a:t>)</a:t>
            </a:r>
          </a:p>
          <a:p>
            <a:r>
              <a:rPr lang="en-US" dirty="0" err="1">
                <a:solidFill>
                  <a:srgbClr val="E6320F"/>
                </a:solidFill>
              </a:rPr>
              <a:t>Objektorientierte</a:t>
            </a:r>
            <a:r>
              <a:rPr lang="en-US" dirty="0">
                <a:solidFill>
                  <a:srgbClr val="E6320F"/>
                </a:solidFill>
              </a:rPr>
              <a:t> </a:t>
            </a:r>
            <a:r>
              <a:rPr lang="en-US" dirty="0" err="1">
                <a:solidFill>
                  <a:srgbClr val="E6320F"/>
                </a:solidFill>
              </a:rPr>
              <a:t>Programmierung</a:t>
            </a:r>
            <a:r>
              <a:rPr lang="en-US" dirty="0">
                <a:solidFill>
                  <a:srgbClr val="E6320F"/>
                </a:solidFill>
              </a:rPr>
              <a:t> </a:t>
            </a:r>
          </a:p>
          <a:p>
            <a:pPr lvl="1"/>
            <a:r>
              <a:rPr lang="en-US" dirty="0"/>
              <a:t>v. a. </a:t>
            </a:r>
            <a:r>
              <a:rPr lang="en-US" dirty="0">
                <a:solidFill>
                  <a:schemeClr val="bg1">
                    <a:lumMod val="50000"/>
                  </a:schemeClr>
                </a:solidFill>
                <a:latin typeface="Courier New" panose="02070309020205020404" pitchFamily="49" charset="0"/>
                <a:cs typeface="Courier New" panose="02070309020205020404" pitchFamily="49" charset="0"/>
              </a:rPr>
              <a:t>S3</a:t>
            </a:r>
            <a:endParaRPr lang="en-US" dirty="0"/>
          </a:p>
          <a:p>
            <a:r>
              <a:rPr lang="en-US" dirty="0">
                <a:solidFill>
                  <a:srgbClr val="E6320F"/>
                </a:solidFill>
              </a:rPr>
              <a:t>Debugging</a:t>
            </a:r>
          </a:p>
          <a:p>
            <a:pPr lvl="1"/>
            <a:endParaRPr lang="en-US" dirty="0"/>
          </a:p>
          <a:p>
            <a:endParaRPr lang="de-AT" dirty="0"/>
          </a:p>
        </p:txBody>
      </p:sp>
    </p:spTree>
    <p:extLst>
      <p:ext uri="{BB962C8B-B14F-4D97-AF65-F5344CB8AC3E}">
        <p14:creationId xmlns:p14="http://schemas.microsoft.com/office/powerpoint/2010/main" val="3183307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62500" lnSpcReduction="20000"/>
          </a:bodyPr>
          <a:lstStyle/>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a:t>
            </a:r>
            <a:endParaRPr lang="de-AT" dirty="0">
              <a:solidFill>
                <a:schemeClr val="tx1"/>
              </a:solidFill>
            </a:endParaRPr>
          </a:p>
          <a:p>
            <a:pPr marL="1348200" lvl="3" indent="0">
              <a:buNone/>
            </a:pP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 &lt;- </a:t>
            </a:r>
            <a:r>
              <a:rPr lang="en-US" dirty="0" err="1">
                <a:solidFill>
                  <a:schemeClr val="bg1">
                    <a:lumMod val="50000"/>
                  </a:schemeClr>
                </a:solidFill>
                <a:latin typeface="Courier New" panose="02070309020205020404" pitchFamily="49" charset="0"/>
                <a:cs typeface="Courier New" panose="02070309020205020404" pitchFamily="49" charset="0"/>
              </a:rPr>
              <a:t>mget</a:t>
            </a:r>
            <a:r>
              <a:rPr lang="en-US" dirty="0">
                <a:solidFill>
                  <a:schemeClr val="bg1">
                    <a:lumMod val="50000"/>
                  </a:schemeClr>
                </a:solidFill>
                <a:latin typeface="Courier New" panose="02070309020205020404" pitchFamily="49" charset="0"/>
                <a:cs typeface="Courier New" panose="02070309020205020404" pitchFamily="49" charset="0"/>
              </a:rPr>
              <a:t>(ls("</a:t>
            </a:r>
            <a:r>
              <a:rPr lang="en-US" dirty="0" err="1">
                <a:solidFill>
                  <a:schemeClr val="bg1">
                    <a:lumMod val="50000"/>
                  </a:schemeClr>
                </a:solidFill>
                <a:latin typeface="Courier New" panose="02070309020205020404" pitchFamily="49" charset="0"/>
                <a:cs typeface="Courier New" panose="02070309020205020404" pitchFamily="49" charset="0"/>
              </a:rPr>
              <a:t>package:base</a:t>
            </a:r>
            <a:r>
              <a:rPr lang="en-US" dirty="0">
                <a:solidFill>
                  <a:schemeClr val="bg1">
                    <a:lumMod val="50000"/>
                  </a:schemeClr>
                </a:solidFill>
                <a:latin typeface="Courier New" panose="02070309020205020404" pitchFamily="49" charset="0"/>
                <a:cs typeface="Courier New" panose="02070309020205020404" pitchFamily="49" charset="0"/>
              </a:rPr>
              <a:t>"), inherits </a:t>
            </a:r>
            <a:r>
              <a:rPr lang="en-US">
                <a:solidFill>
                  <a:schemeClr val="bg1">
                    <a:lumMod val="50000"/>
                  </a:schemeClr>
                </a:solidFill>
                <a:latin typeface="Courier New" panose="02070309020205020404" pitchFamily="49" charset="0"/>
                <a:cs typeface="Courier New" panose="02070309020205020404" pitchFamily="49" charset="0"/>
              </a:rPr>
              <a:t>= TRUE)</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funs &lt;- Filter(</a:t>
            </a:r>
            <a:r>
              <a:rPr lang="en-US" dirty="0" err="1">
                <a:solidFill>
                  <a:schemeClr val="bg1">
                    <a:lumMod val="50000"/>
                  </a:schemeClr>
                </a:solidFill>
                <a:latin typeface="Courier New" panose="02070309020205020404" pitchFamily="49" charset="0"/>
                <a:cs typeface="Courier New" panose="02070309020205020404" pitchFamily="49" charset="0"/>
              </a:rPr>
              <a:t>is.function</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a:t>
            </a:r>
            <a:br>
              <a:rPr lang="en-US"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pPr lvl="1"/>
            <a:r>
              <a:rPr lang="de-DE" dirty="0">
                <a:solidFill>
                  <a:schemeClr val="tx1"/>
                </a:solidFill>
              </a:rPr>
              <a:t>Finde die </a:t>
            </a:r>
            <a:r>
              <a:rPr lang="de-DE" dirty="0" err="1">
                <a:solidFill>
                  <a:schemeClr val="bg1">
                    <a:lumMod val="50000"/>
                  </a:schemeClr>
                </a:solidFill>
                <a:latin typeface="Courier New" panose="02070309020205020404" pitchFamily="49" charset="0"/>
                <a:cs typeface="Courier New" panose="02070309020205020404" pitchFamily="49" charset="0"/>
              </a:rPr>
              <a:t>base</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-Funktion, die die meisten Argumente hat?</a:t>
            </a:r>
          </a:p>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 Wieso geht das? Was macht jedes dieser </a:t>
            </a:r>
            <a:r>
              <a:rPr lang="de-DE" dirty="0">
                <a:solidFill>
                  <a:schemeClr val="bg1">
                    <a:lumMod val="50000"/>
                  </a:schemeClr>
                </a:solidFill>
                <a:latin typeface="Courier New" panose="02070309020205020404" pitchFamily="49" charset="0"/>
                <a:cs typeface="Courier New" panose="02070309020205020404" pitchFamily="49" charset="0"/>
              </a:rPr>
              <a:t>c</a:t>
            </a:r>
            <a:r>
              <a:rPr lang="de-DE" dirty="0">
                <a:solidFill>
                  <a:schemeClr val="tx1"/>
                </a:solidFill>
              </a:rPr>
              <a:t>?</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c &lt;- 10</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a:solidFill>
                  <a:schemeClr val="bg1">
                    <a:lumMod val="50000"/>
                  </a:schemeClr>
                </a:solidFill>
                <a:latin typeface="Courier New" panose="02070309020205020404" pitchFamily="49" charset="0"/>
                <a:cs typeface="Courier New" panose="02070309020205020404" pitchFamily="49" charset="0"/>
              </a:rPr>
              <a:t>c(c = c)</a:t>
            </a:r>
            <a:br>
              <a:rPr lang="de-AT"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Schreibe den nachfolgenden </a:t>
            </a:r>
            <a:r>
              <a:rPr lang="de-AT" sz="1900" dirty="0">
                <a:solidFill>
                  <a:schemeClr val="bg1">
                    <a:lumMod val="50000"/>
                  </a:schemeClr>
                </a:solidFill>
                <a:latin typeface="Courier New" panose="02070309020205020404" pitchFamily="49" charset="0"/>
                <a:cs typeface="Courier New" panose="02070309020205020404" pitchFamily="49" charset="0"/>
              </a:rPr>
              <a:t>R-</a:t>
            </a:r>
            <a:r>
              <a:rPr lang="de-AT" dirty="0"/>
              <a:t>Code besser lesbar.</a:t>
            </a:r>
          </a:p>
          <a:p>
            <a:pPr marL="1348200" lvl="3" indent="0">
              <a:buNone/>
            </a:pPr>
            <a:r>
              <a:rPr lang="es-ES" dirty="0">
                <a:solidFill>
                  <a:schemeClr val="bg1">
                    <a:lumMod val="50000"/>
                  </a:schemeClr>
                </a:solidFill>
                <a:latin typeface="Courier New" panose="02070309020205020404" pitchFamily="49" charset="0"/>
                <a:cs typeface="Courier New" panose="02070309020205020404" pitchFamily="49" charset="0"/>
              </a:rPr>
              <a:t>x &lt;- sample(replace = TRUE, 20, x = c(10, NA))</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y &lt;- runif(min = 0, max = 1, 20)</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cor(m = "k", y = y, u = "p", x = x)</a:t>
            </a:r>
            <a:br>
              <a:rPr lang="es-ES" dirty="0">
                <a:solidFill>
                  <a:schemeClr val="bg1">
                    <a:lumMod val="50000"/>
                  </a:schemeClr>
                </a:solidFill>
                <a:latin typeface="Courier New" panose="02070309020205020404" pitchFamily="49" charset="0"/>
                <a:cs typeface="Courier New" panose="02070309020205020404" pitchFamily="49" charset="0"/>
              </a:rPr>
            </a:br>
            <a:endParaRPr lang="de-AT" dirty="0"/>
          </a:p>
          <a:p>
            <a:r>
              <a:rPr lang="de-AT" dirty="0"/>
              <a:t>Erzeuge einen </a:t>
            </a:r>
            <a:r>
              <a:rPr lang="de-AT" dirty="0" err="1"/>
              <a:t>infix-</a:t>
            </a:r>
            <a:r>
              <a:rPr lang="de-AT" dirty="0" err="1">
                <a:solidFill>
                  <a:schemeClr val="bg1">
                    <a:lumMod val="50000"/>
                  </a:schemeClr>
                </a:solidFill>
                <a:latin typeface="Courier New" panose="02070309020205020404" pitchFamily="49" charset="0"/>
                <a:cs typeface="Courier New" panose="02070309020205020404" pitchFamily="49" charset="0"/>
              </a:rPr>
              <a:t>xor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-Operator.</a:t>
            </a:r>
          </a:p>
          <a:p>
            <a:r>
              <a:rPr lang="de-AT" sz="1800" dirty="0"/>
              <a:t>Wenn die Umgebung nicht explizit angegeben ist, wo suchen </a:t>
            </a:r>
            <a:r>
              <a:rPr lang="de-AT" dirty="0" err="1">
                <a:solidFill>
                  <a:schemeClr val="bg1">
                    <a:lumMod val="50000"/>
                  </a:schemeClr>
                </a:solidFill>
                <a:latin typeface="Courier New" panose="02070309020205020404" pitchFamily="49" charset="0"/>
                <a:cs typeface="Courier New" panose="02070309020205020404" pitchFamily="49" charset="0"/>
              </a:rPr>
              <a:t>rm</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 und </a:t>
            </a:r>
            <a:r>
              <a:rPr lang="de-AT" dirty="0" err="1">
                <a:solidFill>
                  <a:schemeClr val="bg1">
                    <a:lumMod val="50000"/>
                  </a:schemeClr>
                </a:solidFill>
                <a:latin typeface="Courier New" panose="02070309020205020404" pitchFamily="49" charset="0"/>
                <a:cs typeface="Courier New" panose="02070309020205020404" pitchFamily="49" charset="0"/>
              </a:rPr>
              <a:t>ls</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a:t>
            </a:r>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72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Schneller Vorlauf mit einfarbiger Füllung">
            <a:extLst>
              <a:ext uri="{FF2B5EF4-FFF2-40B4-BE49-F238E27FC236}">
                <a16:creationId xmlns:a16="http://schemas.microsoft.com/office/drawing/2014/main" id="{2FC93674-55F1-4B87-85CC-5C007A574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Performanz</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dirty="0"/>
              <a:t>Benchmarking</a:t>
            </a:r>
          </a:p>
          <a:p>
            <a:pPr lvl="1"/>
            <a:r>
              <a:rPr lang="en-US" dirty="0">
                <a:solidFill>
                  <a:schemeClr val="bg1">
                    <a:lumMod val="50000"/>
                  </a:schemeClr>
                </a:solidFill>
                <a:latin typeface="Courier New" panose="02070309020205020404" pitchFamily="49" charset="0"/>
                <a:cs typeface="Courier New" panose="02070309020205020404" pitchFamily="49" charset="0"/>
              </a:rPr>
              <a:t>microbenchmark()</a:t>
            </a:r>
          </a:p>
          <a:p>
            <a:pPr lvl="1"/>
            <a:r>
              <a:rPr lang="en-US" dirty="0" err="1">
                <a:solidFill>
                  <a:schemeClr val="bg1">
                    <a:lumMod val="50000"/>
                  </a:schemeClr>
                </a:solidFill>
                <a:latin typeface="Courier New" panose="02070309020205020404" pitchFamily="49" charset="0"/>
                <a:cs typeface="Courier New" panose="02070309020205020404" pitchFamily="49" charset="0"/>
              </a:rPr>
              <a:t>system.time</a:t>
            </a:r>
            <a:r>
              <a:rPr lang="en-US" dirty="0">
                <a:solidFill>
                  <a:schemeClr val="bg1">
                    <a:lumMod val="50000"/>
                  </a:schemeClr>
                </a:solidFill>
                <a:latin typeface="Courier New" panose="02070309020205020404" pitchFamily="49" charset="0"/>
                <a:cs typeface="Courier New" panose="02070309020205020404" pitchFamily="49" charset="0"/>
              </a:rPr>
              <a:t>()</a:t>
            </a:r>
          </a:p>
          <a:p>
            <a:pPr lvl="1"/>
            <a:r>
              <a:rPr lang="en-US" dirty="0" err="1">
                <a:solidFill>
                  <a:schemeClr val="bg1">
                    <a:lumMod val="50000"/>
                  </a:schemeClr>
                </a:solidFill>
                <a:latin typeface="Courier New" panose="02070309020205020404" pitchFamily="49" charset="0"/>
                <a:cs typeface="Courier New" panose="02070309020205020404" pitchFamily="49" charset="0"/>
              </a:rPr>
              <a:t>Rprof</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R-Code</a:t>
            </a:r>
            <a:r>
              <a:rPr lang="en-US" dirty="0">
                <a:solidFill>
                  <a:srgbClr val="E6320F"/>
                </a:solidFill>
              </a:rPr>
              <a:t>-</a:t>
            </a:r>
            <a:r>
              <a:rPr lang="en-US" dirty="0" err="1">
                <a:solidFill>
                  <a:srgbClr val="E6320F"/>
                </a:solidFill>
              </a:rPr>
              <a:t>Optimierung</a:t>
            </a:r>
            <a:endParaRPr lang="en-US" dirty="0">
              <a:solidFill>
                <a:srgbClr val="E6320F"/>
              </a:solidFill>
            </a:endParaRPr>
          </a:p>
          <a:p>
            <a:pPr lvl="1"/>
            <a:r>
              <a:rPr lang="en-US" dirty="0" err="1"/>
              <a:t>Vektorisieren</a:t>
            </a:r>
            <a:endParaRPr lang="en-US" dirty="0"/>
          </a:p>
          <a:p>
            <a:pPr lvl="1"/>
            <a:r>
              <a:rPr lang="en-US" dirty="0" err="1"/>
              <a:t>Sparsames</a:t>
            </a:r>
            <a:r>
              <a:rPr lang="en-US" dirty="0"/>
              <a:t> </a:t>
            </a:r>
            <a:r>
              <a:rPr lang="en-US" dirty="0" err="1"/>
              <a:t>programmieren</a:t>
            </a:r>
            <a:endParaRPr lang="en-US" dirty="0"/>
          </a:p>
          <a:p>
            <a:pPr lvl="1"/>
            <a:r>
              <a:rPr lang="en-US" dirty="0" err="1"/>
              <a:t>Parallelverarbeitung</a:t>
            </a:r>
            <a:endParaRPr lang="en-US" dirty="0"/>
          </a:p>
          <a:p>
            <a:pPr lvl="1"/>
            <a:r>
              <a:rPr lang="en-US" dirty="0" err="1"/>
              <a:t>Prozesse</a:t>
            </a:r>
            <a:r>
              <a:rPr lang="en-US" dirty="0"/>
              <a:t> </a:t>
            </a:r>
            <a:r>
              <a:rPr lang="en-US" dirty="0" err="1"/>
              <a:t>auslagern</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t>)</a:t>
            </a:r>
          </a:p>
          <a:p>
            <a:endParaRPr lang="de-AT" dirty="0"/>
          </a:p>
        </p:txBody>
      </p:sp>
    </p:spTree>
    <p:extLst>
      <p:ext uri="{BB962C8B-B14F-4D97-AF65-F5344CB8AC3E}">
        <p14:creationId xmlns:p14="http://schemas.microsoft.com/office/powerpoint/2010/main" val="3672924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55000" lnSpcReduction="20000"/>
          </a:bodyPr>
          <a:lstStyle/>
          <a:p>
            <a:r>
              <a:rPr lang="de-DE" dirty="0">
                <a:solidFill>
                  <a:schemeClr val="tx1"/>
                </a:solidFill>
              </a:rPr>
              <a:t>Vergleiche die Performanz der nachfolgenden Methoden zur Berechnung der Wurzel: </a:t>
            </a:r>
            <a:r>
              <a:rPr lang="de-DE" dirty="0" err="1">
                <a:solidFill>
                  <a:schemeClr val="bg1">
                    <a:lumMod val="50000"/>
                  </a:schemeClr>
                </a:solidFill>
                <a:latin typeface="Courier New" panose="02070309020205020404" pitchFamily="49" charset="0"/>
                <a:cs typeface="Courier New" panose="02070309020205020404" pitchFamily="49" charset="0"/>
              </a:rPr>
              <a:t>sqrt</a:t>
            </a:r>
            <a:r>
              <a:rPr lang="de-DE" dirty="0">
                <a:solidFill>
                  <a:schemeClr val="bg1">
                    <a:lumMod val="50000"/>
                  </a:schemeClr>
                </a:solidFill>
                <a:latin typeface="Courier New" panose="02070309020205020404" pitchFamily="49" charset="0"/>
                <a:cs typeface="Courier New" panose="02070309020205020404" pitchFamily="49" charset="0"/>
              </a:rPr>
              <a:t>(x)</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x^0.5</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x^(1/2)</a:t>
            </a:r>
            <a:r>
              <a:rPr lang="de-DE" dirty="0">
                <a:solidFill>
                  <a:schemeClr val="tx1"/>
                </a:solidFill>
              </a:rPr>
              <a:t>, </a:t>
            </a:r>
            <a:r>
              <a:rPr lang="de-DE" dirty="0" err="1">
                <a:solidFill>
                  <a:schemeClr val="bg1">
                    <a:lumMod val="50000"/>
                  </a:schemeClr>
                </a:solidFill>
                <a:latin typeface="Courier New" panose="02070309020205020404" pitchFamily="49" charset="0"/>
                <a:cs typeface="Courier New" panose="02070309020205020404" pitchFamily="49" charset="0"/>
              </a:rPr>
              <a:t>exp</a:t>
            </a:r>
            <a:r>
              <a:rPr lang="de-DE" dirty="0">
                <a:solidFill>
                  <a:schemeClr val="bg1">
                    <a:lumMod val="50000"/>
                  </a:schemeClr>
                </a:solidFill>
                <a:latin typeface="Courier New" panose="02070309020205020404" pitchFamily="49" charset="0"/>
                <a:cs typeface="Courier New" panose="02070309020205020404" pitchFamily="49" charset="0"/>
              </a:rPr>
              <a:t>(log(x)/2)</a:t>
            </a:r>
            <a:endParaRPr lang="de-DE" dirty="0">
              <a:solidFill>
                <a:schemeClr val="tx1"/>
              </a:solidFill>
            </a:endParaRPr>
          </a:p>
          <a:p>
            <a:r>
              <a:rPr lang="de-DE" dirty="0">
                <a:solidFill>
                  <a:schemeClr val="tx1"/>
                </a:solidFill>
              </a:rPr>
              <a:t>Welche der fundamentalen Rechenoperatoren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ist die performanteste? </a:t>
            </a:r>
          </a:p>
          <a:p>
            <a:pPr lvl="1"/>
            <a:r>
              <a:rPr lang="de-DE" dirty="0">
                <a:solidFill>
                  <a:schemeClr val="tx1"/>
                </a:solidFill>
              </a:rPr>
              <a:t>Wir wirkt sich der Datentyp (integer vs. double) auf die Geschwindigkeit aus?</a:t>
            </a:r>
          </a:p>
          <a:p>
            <a:r>
              <a:rPr lang="de-AT" dirty="0"/>
              <a:t>Vergleiche den Aufwand für den Zugriff auf ein Listenelement, auf eine Zeile bzw. auf eine Spalte einer </a:t>
            </a:r>
            <a:r>
              <a:rPr lang="de-AT" dirty="0" err="1">
                <a:solidFill>
                  <a:schemeClr val="bg1">
                    <a:lumMod val="50000"/>
                  </a:schemeClr>
                </a:solidFill>
                <a:latin typeface="Courier New" panose="02070309020205020404" pitchFamily="49" charset="0"/>
                <a:cs typeface="Courier New" panose="02070309020205020404" pitchFamily="49" charset="0"/>
              </a:rPr>
              <a:t>matrix</a:t>
            </a:r>
            <a:r>
              <a:rPr lang="de-AT" dirty="0"/>
              <a:t> bzw. eines </a:t>
            </a:r>
            <a:r>
              <a:rPr lang="de-AT" dirty="0" err="1">
                <a:solidFill>
                  <a:schemeClr val="bg1">
                    <a:lumMod val="50000"/>
                  </a:schemeClr>
                </a:solidFill>
                <a:latin typeface="Courier New" panose="02070309020205020404" pitchFamily="49" charset="0"/>
                <a:cs typeface="Courier New" panose="02070309020205020404" pitchFamily="49" charset="0"/>
              </a:rPr>
              <a:t>data.frames</a:t>
            </a:r>
            <a:r>
              <a:rPr lang="de-AT" dirty="0"/>
              <a:t>. </a:t>
            </a:r>
          </a:p>
          <a:p>
            <a:r>
              <a:rPr lang="de-AT" sz="1800" dirty="0"/>
              <a:t>Mit dem folgenden Setting suche den performantesten Weg zur Berechnung gruppenweiser Spaltensummen.</a:t>
            </a:r>
          </a:p>
          <a:p>
            <a:pPr marL="1348200" lvl="3" indent="0">
              <a:buNone/>
            </a:pPr>
            <a:r>
              <a:rPr lang="en-US" dirty="0">
                <a:solidFill>
                  <a:schemeClr val="bg1">
                    <a:lumMod val="50000"/>
                  </a:schemeClr>
                </a:solidFill>
                <a:latin typeface="Courier New" panose="02070309020205020404" pitchFamily="49" charset="0"/>
                <a:cs typeface="Courier New" panose="02070309020205020404" pitchFamily="49" charset="0"/>
              </a:rPr>
              <a:t>x &lt;- matrix(</a:t>
            </a:r>
            <a:r>
              <a:rPr lang="en-US" dirty="0" err="1">
                <a:solidFill>
                  <a:schemeClr val="bg1">
                    <a:lumMod val="50000"/>
                  </a:schemeClr>
                </a:solidFill>
                <a:latin typeface="Courier New" panose="02070309020205020404" pitchFamily="49" charset="0"/>
                <a:cs typeface="Courier New" panose="02070309020205020404" pitchFamily="49" charset="0"/>
              </a:rPr>
              <a:t>runif</a:t>
            </a:r>
            <a:r>
              <a:rPr lang="en-US" dirty="0">
                <a:solidFill>
                  <a:schemeClr val="bg1">
                    <a:lumMod val="50000"/>
                  </a:schemeClr>
                </a:solidFill>
                <a:latin typeface="Courier New" panose="02070309020205020404" pitchFamily="49" charset="0"/>
                <a:cs typeface="Courier New" panose="02070309020205020404" pitchFamily="49" charset="0"/>
              </a:rPr>
              <a:t>(100), </a:t>
            </a:r>
            <a:r>
              <a:rPr lang="en-US" dirty="0" err="1">
                <a:solidFill>
                  <a:schemeClr val="bg1">
                    <a:lumMod val="50000"/>
                  </a:schemeClr>
                </a:solidFill>
                <a:latin typeface="Courier New" panose="02070309020205020404" pitchFamily="49" charset="0"/>
                <a:cs typeface="Courier New" panose="02070309020205020404" pitchFamily="49" charset="0"/>
              </a:rPr>
              <a:t>ncol</a:t>
            </a:r>
            <a:r>
              <a:rPr lang="en-US" dirty="0">
                <a:solidFill>
                  <a:schemeClr val="bg1">
                    <a:lumMod val="50000"/>
                  </a:schemeClr>
                </a:solidFill>
                <a:latin typeface="Courier New" panose="02070309020205020404" pitchFamily="49" charset="0"/>
                <a:cs typeface="Courier New" panose="02070309020205020404" pitchFamily="49" charset="0"/>
              </a:rPr>
              <a:t> = 5)</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group &lt;- sample(1:8, 20, TRUE)</a:t>
            </a:r>
            <a:br>
              <a:rPr lang="en-US" dirty="0">
                <a:solidFill>
                  <a:schemeClr val="bg1">
                    <a:lumMod val="50000"/>
                  </a:schemeClr>
                </a:solidFill>
                <a:latin typeface="Courier New" panose="02070309020205020404" pitchFamily="49" charset="0"/>
                <a:cs typeface="Courier New" panose="02070309020205020404" pitchFamily="49" charset="0"/>
              </a:rPr>
            </a:b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von </a:t>
            </a:r>
            <a:r>
              <a:rPr lang="en-US" dirty="0" err="1">
                <a:solidFill>
                  <a:schemeClr val="bg1">
                    <a:lumMod val="50000"/>
                  </a:schemeClr>
                </a:solidFill>
                <a:latin typeface="Courier New" panose="02070309020205020404" pitchFamily="49" charset="0"/>
                <a:cs typeface="Courier New" panose="02070309020205020404" pitchFamily="49" charset="0"/>
              </a:rPr>
              <a:t>rowsum</a:t>
            </a:r>
            <a:r>
              <a:rPr lang="en-US" dirty="0">
                <a:solidFill>
                  <a:schemeClr val="bg1">
                    <a:lumMod val="50000"/>
                  </a:schemeClr>
                </a:solidFill>
                <a:latin typeface="Courier New" panose="02070309020205020404" pitchFamily="49" charset="0"/>
                <a:cs typeface="Courier New" panose="02070309020205020404" pitchFamily="49" charset="0"/>
              </a:rPr>
              <a:t>(x, group) </a:t>
            </a:r>
            <a:r>
              <a:rPr lang="en-US" dirty="0">
                <a:solidFill>
                  <a:schemeClr val="tx1"/>
                </a:solidFill>
              </a:rPr>
              <a:t>und</a:t>
            </a:r>
            <a:r>
              <a:rPr lang="en-US" dirty="0">
                <a:solidFill>
                  <a:schemeClr val="bg1">
                    <a:lumMod val="50000"/>
                  </a:schemeClr>
                </a:solidFill>
                <a:latin typeface="Courier New" panose="02070309020205020404" pitchFamily="49" charset="0"/>
                <a:cs typeface="Courier New" panose="02070309020205020404" pitchFamily="49" charset="0"/>
              </a:rPr>
              <a:t> aggregate(x, list(group), sum)</a:t>
            </a:r>
          </a:p>
          <a:p>
            <a:pPr lvl="1"/>
            <a:r>
              <a:rPr lang="en-US" dirty="0" err="1">
                <a:solidFill>
                  <a:schemeClr val="tx1"/>
                </a:solidFill>
              </a:rPr>
              <a:t>Implementiere</a:t>
            </a:r>
            <a:r>
              <a:rPr lang="en-US" dirty="0">
                <a:solidFill>
                  <a:schemeClr val="tx1"/>
                </a:solidFill>
              </a:rPr>
              <a:t> und </a:t>
            </a:r>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a:t>
            </a:r>
            <a:r>
              <a:rPr lang="en-US" dirty="0" err="1">
                <a:solidFill>
                  <a:schemeClr val="tx1"/>
                </a:solidFill>
              </a:rPr>
              <a:t>einer</a:t>
            </a:r>
            <a:r>
              <a:rPr lang="en-US" dirty="0">
                <a:solidFill>
                  <a:schemeClr val="tx1"/>
                </a:solidFill>
              </a:rPr>
              <a:t> </a:t>
            </a:r>
            <a:r>
              <a:rPr lang="en-US" dirty="0" err="1">
                <a:solidFill>
                  <a:schemeClr val="tx1"/>
                </a:solidFill>
              </a:rPr>
              <a:t>eigenen</a:t>
            </a:r>
            <a:r>
              <a:rPr lang="en-US" dirty="0">
                <a:solidFill>
                  <a:schemeClr val="tx1"/>
                </a:solidFill>
              </a:rPr>
              <a:t> </a:t>
            </a:r>
            <a:r>
              <a:rPr lang="en-US" dirty="0" err="1">
                <a:solidFill>
                  <a:schemeClr val="tx1"/>
                </a:solidFill>
              </a:rPr>
              <a:t>Umsetzung</a:t>
            </a:r>
            <a:r>
              <a:rPr lang="en-US" dirty="0">
                <a:solidFill>
                  <a:schemeClr val="tx1"/>
                </a:solidFill>
              </a:rPr>
              <a:t> </a:t>
            </a:r>
            <a:r>
              <a:rPr lang="en-US" dirty="0" err="1">
                <a:solidFill>
                  <a:schemeClr val="tx1"/>
                </a:solidFill>
              </a:rPr>
              <a:t>basierend</a:t>
            </a:r>
            <a:r>
              <a:rPr lang="en-US" dirty="0">
                <a:solidFill>
                  <a:schemeClr val="tx1"/>
                </a:solidFill>
              </a:rPr>
              <a:t> auf </a:t>
            </a:r>
          </a:p>
          <a:p>
            <a:pPr lvl="2"/>
            <a:r>
              <a:rPr lang="en-US" dirty="0">
                <a:solidFill>
                  <a:schemeClr val="bg1">
                    <a:lumMod val="50000"/>
                  </a:schemeClr>
                </a:solidFill>
                <a:latin typeface="Courier New" panose="02070309020205020404" pitchFamily="49" charset="0"/>
                <a:cs typeface="Courier New" panose="02070309020205020404" pitchFamily="49" charset="0"/>
              </a:rPr>
              <a:t>matrix-</a:t>
            </a:r>
            <a:r>
              <a:rPr lang="en-US" dirty="0">
                <a:solidFill>
                  <a:schemeClr val="tx1"/>
                </a:solidFill>
              </a:rPr>
              <a:t>Algebra, </a:t>
            </a:r>
          </a:p>
          <a:p>
            <a:pPr lvl="2"/>
            <a:r>
              <a:rPr lang="de-AT" dirty="0" err="1">
                <a:solidFill>
                  <a:schemeClr val="bg1">
                    <a:lumMod val="50000"/>
                  </a:schemeClr>
                </a:solidFill>
                <a:latin typeface="Courier New" panose="02070309020205020404" pitchFamily="49" charset="0"/>
                <a:cs typeface="Courier New" panose="02070309020205020404" pitchFamily="49" charset="0"/>
              </a:rPr>
              <a:t>tapply</a:t>
            </a:r>
            <a:r>
              <a:rPr lang="de-AT" dirty="0">
                <a:solidFill>
                  <a:schemeClr val="tx1"/>
                </a:solidFill>
              </a:rPr>
              <a:t>,</a:t>
            </a:r>
          </a:p>
          <a:p>
            <a:pPr lvl="2"/>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solidFill>
                  <a:schemeClr val="tx1"/>
                </a:solidFill>
              </a:rPr>
              <a:t>.</a:t>
            </a:r>
          </a:p>
          <a:p>
            <a:pPr lvl="1"/>
            <a:r>
              <a:rPr lang="en-US" i="1" dirty="0" err="1">
                <a:solidFill>
                  <a:schemeClr val="tx1"/>
                </a:solidFill>
              </a:rPr>
              <a:t>Für</a:t>
            </a:r>
            <a:r>
              <a:rPr lang="en-US" i="1" dirty="0">
                <a:solidFill>
                  <a:schemeClr val="tx1"/>
                </a:solidFill>
              </a:rPr>
              <a:t> </a:t>
            </a:r>
            <a:r>
              <a:rPr lang="en-US" i="1" dirty="0" err="1">
                <a:solidFill>
                  <a:schemeClr val="tx1"/>
                </a:solidFill>
              </a:rPr>
              <a:t>Experten</a:t>
            </a:r>
            <a:r>
              <a:rPr lang="en-US" i="1" dirty="0">
                <a:solidFill>
                  <a:schemeClr val="tx1"/>
                </a:solidFill>
              </a:rPr>
              <a:t>: Wie </a:t>
            </a:r>
            <a:r>
              <a:rPr lang="en-US" i="1" dirty="0" err="1">
                <a:solidFill>
                  <a:schemeClr val="tx1"/>
                </a:solidFill>
              </a:rPr>
              <a:t>bestimmt</a:t>
            </a:r>
            <a:r>
              <a:rPr lang="en-US" i="1" dirty="0">
                <a:solidFill>
                  <a:schemeClr val="tx1"/>
                </a:solidFill>
              </a:rPr>
              <a:t> man </a:t>
            </a:r>
            <a:r>
              <a:rPr lang="de-AT" sz="1800" i="1" dirty="0"/>
              <a:t>gruppenweise gewichtete Summen? </a:t>
            </a:r>
            <a:endParaRPr lang="de-AT" i="1"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16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ackkarre mit einfarbiger Füllung">
            <a:extLst>
              <a:ext uri="{FF2B5EF4-FFF2-40B4-BE49-F238E27FC236}">
                <a16:creationId xmlns:a16="http://schemas.microsoft.com/office/drawing/2014/main" id="{5CF5FF3B-0FC5-4567-A22B-FF42C4AE9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Pakete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sz="1800" dirty="0" err="1">
                <a:solidFill>
                  <a:srgbClr val="E6320F"/>
                </a:solidFill>
              </a:rPr>
              <a:t>Verzeichnis-Struktur</a:t>
            </a:r>
            <a:endParaRPr lang="en-US" dirty="0">
              <a:solidFill>
                <a:srgbClr val="E6320F"/>
              </a:solidFill>
            </a:endParaRPr>
          </a:p>
          <a:p>
            <a:pPr lvl="1"/>
            <a:r>
              <a:rPr lang="en-US" dirty="0" err="1">
                <a:solidFill>
                  <a:schemeClr val="bg1">
                    <a:lumMod val="50000"/>
                  </a:schemeClr>
                </a:solidFill>
                <a:latin typeface="Courier New" panose="02070309020205020404" pitchFamily="49" charset="0"/>
                <a:cs typeface="Courier New" panose="02070309020205020404" pitchFamily="49" charset="0"/>
              </a:rPr>
              <a:t>package.skeleton</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rgbClr val="E6320F"/>
                </a:solidFill>
              </a:rPr>
              <a:t>Install/Build/Check</a:t>
            </a:r>
          </a:p>
          <a:p>
            <a:r>
              <a:rPr lang="en-US" dirty="0">
                <a:solidFill>
                  <a:schemeClr val="bg1">
                    <a:lumMod val="50000"/>
                  </a:schemeClr>
                </a:solidFill>
                <a:latin typeface="Courier New" panose="02070309020205020404" pitchFamily="49" charset="0"/>
                <a:cs typeface="Courier New" panose="02070309020205020404" pitchFamily="49" charset="0"/>
              </a:rPr>
              <a:t>Rd-</a:t>
            </a:r>
            <a:r>
              <a:rPr lang="en-US" dirty="0">
                <a:solidFill>
                  <a:srgbClr val="E6320F"/>
                </a:solidFill>
              </a:rPr>
              <a:t>Files</a:t>
            </a:r>
          </a:p>
          <a:p>
            <a:r>
              <a:rPr lang="en-US" dirty="0">
                <a:solidFill>
                  <a:srgbClr val="E6320F"/>
                </a:solidFill>
              </a:rPr>
              <a:t>Tools</a:t>
            </a:r>
          </a:p>
          <a:p>
            <a:pPr lvl="1"/>
            <a:r>
              <a:rPr lang="en-US" dirty="0" err="1">
                <a:solidFill>
                  <a:schemeClr val="bg1">
                    <a:lumMod val="50000"/>
                  </a:schemeClr>
                </a:solidFill>
                <a:latin typeface="Courier New" panose="02070309020205020404" pitchFamily="49" charset="0"/>
                <a:cs typeface="Courier New" panose="02070309020205020404" pitchFamily="49" charset="0"/>
              </a:rPr>
              <a:t>devtools</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roxygen</a:t>
            </a: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Rstudio</a:t>
            </a:r>
            <a:r>
              <a:rPr lang="en-US" dirty="0">
                <a:solidFill>
                  <a:schemeClr val="tx1"/>
                </a:solidFill>
              </a:rPr>
              <a:t>-Build-Tools</a:t>
            </a:r>
          </a:p>
          <a:p>
            <a:r>
              <a:rPr lang="en-US" dirty="0">
                <a:solidFill>
                  <a:srgbClr val="E6320F"/>
                </a:solidFill>
              </a:rPr>
              <a:t>Vignette</a:t>
            </a:r>
          </a:p>
          <a:p>
            <a:pPr lvl="1"/>
            <a:r>
              <a:rPr lang="en-US" dirty="0" err="1">
                <a:solidFill>
                  <a:schemeClr val="bg1">
                    <a:lumMod val="50000"/>
                  </a:schemeClr>
                </a:solidFill>
                <a:latin typeface="Courier New" panose="02070309020205020404" pitchFamily="49" charset="0"/>
                <a:cs typeface="Courier New" panose="02070309020205020404" pitchFamily="49" charset="0"/>
              </a:rPr>
              <a:t>knitr</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rmarkdown</a:t>
            </a:r>
            <a:r>
              <a:rPr lang="en-US" dirty="0">
                <a:solidFill>
                  <a:schemeClr val="tx1"/>
                </a:solidFill>
              </a:rPr>
              <a:t>, </a:t>
            </a:r>
            <a:r>
              <a:rPr lang="en-US" dirty="0" err="1">
                <a:solidFill>
                  <a:schemeClr val="tx1"/>
                </a:solidFill>
              </a:rPr>
              <a:t>bibtex</a:t>
            </a:r>
            <a:endParaRPr lang="de-AT" dirty="0">
              <a:solidFill>
                <a:schemeClr val="tx1"/>
              </a:solidFill>
            </a:endParaRPr>
          </a:p>
        </p:txBody>
      </p:sp>
    </p:spTree>
    <p:extLst>
      <p:ext uri="{BB962C8B-B14F-4D97-AF65-F5344CB8AC3E}">
        <p14:creationId xmlns:p14="http://schemas.microsoft.com/office/powerpoint/2010/main" val="367923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DE" dirty="0">
                <a:solidFill>
                  <a:schemeClr val="tx1"/>
                </a:solidFill>
              </a:rPr>
              <a:t>Füge die S3-Extraktor-Methode </a:t>
            </a:r>
            <a:r>
              <a:rPr lang="de-DE" dirty="0" err="1">
                <a:solidFill>
                  <a:schemeClr val="bg1">
                    <a:lumMod val="50000"/>
                  </a:schemeClr>
                </a:solidFill>
                <a:latin typeface="Courier New" panose="02070309020205020404" pitchFamily="49" charset="0"/>
                <a:cs typeface="Courier New" panose="02070309020205020404" pitchFamily="49" charset="0"/>
              </a:rPr>
              <a:t>coef</a:t>
            </a:r>
            <a:r>
              <a:rPr lang="de-DE" dirty="0">
                <a:solidFill>
                  <a:schemeClr val="tx1"/>
                </a:solidFill>
              </a:rPr>
              <a:t> dem Paket hinzu.</a:t>
            </a:r>
          </a:p>
          <a:p>
            <a:r>
              <a:rPr lang="de-AT" sz="1800" dirty="0"/>
              <a:t>Erzeuge ein </a:t>
            </a:r>
            <a:r>
              <a:rPr lang="de-AT" dirty="0" err="1">
                <a:solidFill>
                  <a:schemeClr val="bg1">
                    <a:lumMod val="50000"/>
                  </a:schemeClr>
                </a:solidFill>
                <a:latin typeface="Courier New" panose="02070309020205020404" pitchFamily="49" charset="0"/>
                <a:cs typeface="Courier New" panose="02070309020205020404" pitchFamily="49" charset="0"/>
              </a:rPr>
              <a:t>Rd</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File und eine Namespace-Registrierung.</a:t>
            </a:r>
          </a:p>
          <a:p>
            <a:r>
              <a:rPr lang="de-AT" sz="1800" dirty="0"/>
              <a:t>Aktualisiere die Vignette mit einem Beispiel für </a:t>
            </a:r>
            <a:r>
              <a:rPr lang="de-AT" dirty="0" err="1">
                <a:solidFill>
                  <a:schemeClr val="bg1">
                    <a:lumMod val="50000"/>
                  </a:schemeClr>
                </a:solidFill>
                <a:latin typeface="Courier New" panose="02070309020205020404" pitchFamily="49" charset="0"/>
                <a:cs typeface="Courier New" panose="02070309020205020404" pitchFamily="49" charset="0"/>
              </a:rPr>
              <a:t>linmod</a:t>
            </a:r>
            <a:r>
              <a:rPr lang="de-AT" sz="1800" dirty="0">
                <a:solidFill>
                  <a:schemeClr val="accent1">
                    <a:lumMod val="75000"/>
                  </a:schemeClr>
                </a:solidFill>
                <a:latin typeface="Cambria Math" panose="02040503050406030204" pitchFamily="18" charset="0"/>
                <a:ea typeface="Cambria Math" panose="02040503050406030204" pitchFamily="18" charset="0"/>
              </a:rPr>
              <a:t> </a:t>
            </a:r>
            <a:r>
              <a:rPr lang="de-AT" sz="1800" dirty="0"/>
              <a:t>und </a:t>
            </a:r>
            <a:r>
              <a:rPr lang="de-AT" dirty="0" err="1">
                <a:solidFill>
                  <a:schemeClr val="bg1">
                    <a:lumMod val="50000"/>
                  </a:schemeClr>
                </a:solidFill>
                <a:latin typeface="Courier New" panose="02070309020205020404" pitchFamily="49" charset="0"/>
                <a:cs typeface="Courier New" panose="02070309020205020404" pitchFamily="49" charset="0"/>
              </a:rPr>
              <a:t>coef</a:t>
            </a:r>
            <a:r>
              <a:rPr lang="de-AT" sz="1800" dirty="0"/>
              <a:t> (Verwende den Datensatz </a:t>
            </a:r>
            <a:r>
              <a:rPr lang="de-AT" dirty="0" err="1">
                <a:solidFill>
                  <a:schemeClr val="bg1">
                    <a:lumMod val="50000"/>
                  </a:schemeClr>
                </a:solidFill>
                <a:latin typeface="Courier New" panose="02070309020205020404" pitchFamily="49" charset="0"/>
                <a:cs typeface="Courier New" panose="02070309020205020404" pitchFamily="49" charset="0"/>
              </a:rPr>
              <a:t>cats</a:t>
            </a:r>
            <a:r>
              <a:rPr lang="de-AT" sz="1800" dirty="0"/>
              <a:t> aus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a:t>
            </a:r>
          </a:p>
          <a:p>
            <a:pPr lvl="1"/>
            <a:r>
              <a:rPr lang="de-AT" sz="1800" dirty="0"/>
              <a:t>Wie sieht die Abhängigkeit von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 jetzt aus? Und wo ist diese zu dokumentieren?</a:t>
            </a:r>
          </a:p>
          <a:p>
            <a:r>
              <a:rPr lang="de-AT" sz="1800" dirty="0"/>
              <a:t>Aktualisiere die Versionsnummer des Pakets, erzeuge und teste ein Quellcode-Paket.</a:t>
            </a:r>
          </a:p>
          <a:p>
            <a:endParaRPr lang="de-AT" dirty="0"/>
          </a:p>
          <a:p>
            <a:pPr lvl="1"/>
            <a:endParaRPr lang="de-AT" dirty="0"/>
          </a:p>
          <a:p>
            <a:endParaRPr lang="de-AT" dirty="0"/>
          </a:p>
          <a:p>
            <a:pPr marL="0" indent="0">
              <a:buNone/>
            </a:pPr>
            <a:endParaRPr lang="de-AT" sz="1800"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55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Danke für Eure </a:t>
            </a:r>
            <a:br>
              <a:rPr lang="de-AT" dirty="0"/>
            </a:br>
            <a:r>
              <a:rPr lang="de-AT" dirty="0"/>
              <a:t>Teilnahme!</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313611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3</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pic>
        <p:nvPicPr>
          <p:cNvPr id="10" name="Grafik 9" descr="Ein Bild, das Tisch enthält.&#10;&#10;Automatisch generierte Beschreibung">
            <a:extLst>
              <a:ext uri="{FF2B5EF4-FFF2-40B4-BE49-F238E27FC236}">
                <a16:creationId xmlns:a16="http://schemas.microsoft.com/office/drawing/2014/main" id="{424F160D-DDE2-4F61-91BB-E9D4486923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828" y="153223"/>
            <a:ext cx="4305593" cy="4837054"/>
          </a:xfrm>
          <a:prstGeom prst="rect">
            <a:avLst/>
          </a:prstGeom>
        </p:spPr>
      </p:pic>
    </p:spTree>
    <p:extLst>
      <p:ext uri="{BB962C8B-B14F-4D97-AF65-F5344CB8AC3E}">
        <p14:creationId xmlns:p14="http://schemas.microsoft.com/office/powerpoint/2010/main" val="236543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4</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50" y="1859143"/>
            <a:ext cx="2203450" cy="2203450"/>
          </a:xfrm>
          <a:prstGeom prst="rect">
            <a:avLst/>
          </a:prstGeom>
        </p:spPr>
      </p:pic>
      <p:pic>
        <p:nvPicPr>
          <p:cNvPr id="9" name="Grafik 8">
            <a:extLst>
              <a:ext uri="{FF2B5EF4-FFF2-40B4-BE49-F238E27FC236}">
                <a16:creationId xmlns:a16="http://schemas.microsoft.com/office/drawing/2014/main" id="{5D5EF02D-6C20-43AA-8F0B-B9A17172892C}"/>
              </a:ext>
            </a:extLst>
          </p:cNvPr>
          <p:cNvPicPr>
            <a:picLocks noChangeAspect="1"/>
          </p:cNvPicPr>
          <p:nvPr/>
        </p:nvPicPr>
        <p:blipFill>
          <a:blip r:embed="rId5"/>
          <a:stretch>
            <a:fillRect/>
          </a:stretch>
        </p:blipFill>
        <p:spPr>
          <a:xfrm>
            <a:off x="2901861" y="1054800"/>
            <a:ext cx="5616665" cy="3797859"/>
          </a:xfrm>
          <a:prstGeom prst="rect">
            <a:avLst/>
          </a:prstGeom>
        </p:spPr>
      </p:pic>
    </p:spTree>
    <p:extLst>
      <p:ext uri="{BB962C8B-B14F-4D97-AF65-F5344CB8AC3E}">
        <p14:creationId xmlns:p14="http://schemas.microsoft.com/office/powerpoint/2010/main" val="389043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Warm Up</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Wie lange arbeitest Du schon mit </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a:t>
            </a:r>
          </a:p>
          <a:p>
            <a:r>
              <a:rPr lang="de-AT" dirty="0"/>
              <a:t>Was ist das </a:t>
            </a:r>
            <a:r>
              <a:rPr lang="de-AT" dirty="0">
                <a:solidFill>
                  <a:schemeClr val="bg1">
                    <a:lumMod val="50000"/>
                  </a:schemeClr>
                </a:solidFill>
              </a:rPr>
              <a:t>Hadley-Verse</a:t>
            </a:r>
            <a:r>
              <a:rPr lang="de-AT" dirty="0">
                <a:solidFill>
                  <a:schemeClr val="tx1"/>
                </a:solidFill>
              </a:rPr>
              <a:t>?</a:t>
            </a:r>
          </a:p>
          <a:p>
            <a:pPr lvl="1"/>
            <a:r>
              <a:rPr lang="de-AT" dirty="0">
                <a:solidFill>
                  <a:schemeClr val="tx1"/>
                </a:solidFill>
              </a:rPr>
              <a:t>Und wer ist</a:t>
            </a:r>
            <a:r>
              <a:rPr lang="de-AT" dirty="0">
                <a:solidFill>
                  <a:schemeClr val="bg1">
                    <a:lumMod val="50000"/>
                  </a:schemeClr>
                </a:solidFill>
              </a:rPr>
              <a:t> </a:t>
            </a:r>
            <a:r>
              <a:rPr lang="de-AT" dirty="0" err="1">
                <a:solidFill>
                  <a:schemeClr val="bg1">
                    <a:lumMod val="50000"/>
                  </a:schemeClr>
                </a:solidFill>
              </a:rPr>
              <a:t>Yihui</a:t>
            </a:r>
            <a:r>
              <a:rPr lang="de-AT" dirty="0">
                <a:solidFill>
                  <a:schemeClr val="bg1">
                    <a:lumMod val="50000"/>
                  </a:schemeClr>
                </a:solidFill>
              </a:rPr>
              <a:t> Xi</a:t>
            </a:r>
            <a:r>
              <a:rPr lang="de-AT" dirty="0">
                <a:solidFill>
                  <a:schemeClr val="tx1"/>
                </a:solidFill>
              </a:rPr>
              <a:t>?</a:t>
            </a:r>
          </a:p>
          <a:p>
            <a:r>
              <a:rPr lang="de-AT" dirty="0"/>
              <a:t>Welche (</a:t>
            </a:r>
            <a:r>
              <a:rPr lang="de-AT" dirty="0" err="1">
                <a:solidFill>
                  <a:schemeClr val="bg1">
                    <a:lumMod val="50000"/>
                  </a:schemeClr>
                </a:solidFill>
                <a:latin typeface="Courier New" panose="02070309020205020404" pitchFamily="49" charset="0"/>
                <a:cs typeface="Courier New" panose="02070309020205020404" pitchFamily="49" charset="0"/>
              </a:rPr>
              <a:t>base</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 Funktion …</a:t>
            </a:r>
          </a:p>
          <a:p>
            <a:pPr lvl="1"/>
            <a:r>
              <a:rPr lang="de-AT" dirty="0"/>
              <a:t>bekommt viel zu wenig Beachtung?</a:t>
            </a:r>
          </a:p>
          <a:p>
            <a:pPr lvl="1"/>
            <a:r>
              <a:rPr lang="de-AT" dirty="0"/>
              <a:t>findest Du in der Anwendung unangenehm?</a:t>
            </a:r>
          </a:p>
          <a:p>
            <a:pPr lvl="1"/>
            <a:r>
              <a:rPr lang="de-AT" dirty="0">
                <a:solidFill>
                  <a:schemeClr val="tx1"/>
                </a:solidFill>
              </a:rPr>
              <a:t>wärst Du gerne?</a:t>
            </a:r>
            <a:endParaRPr lang="de-AT" dirty="0"/>
          </a:p>
          <a:p>
            <a:endParaRPr lang="de-AT" dirty="0">
              <a:solidFill>
                <a:schemeClr val="tx1"/>
              </a:solidFill>
            </a:endParaRPr>
          </a:p>
          <a:p>
            <a:endParaRPr lang="de-AT" dirty="0"/>
          </a:p>
        </p:txBody>
      </p:sp>
    </p:spTree>
    <p:extLst>
      <p:ext uri="{BB962C8B-B14F-4D97-AF65-F5344CB8AC3E}">
        <p14:creationId xmlns:p14="http://schemas.microsoft.com/office/powerpoint/2010/main" val="379024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Programm</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Teil 1: Grundlagen</a:t>
            </a:r>
          </a:p>
          <a:p>
            <a:r>
              <a:rPr lang="de-AT" dirty="0">
                <a:solidFill>
                  <a:schemeClr val="tx1"/>
                </a:solidFill>
              </a:rPr>
              <a:t>Datenformate</a:t>
            </a:r>
          </a:p>
          <a:p>
            <a:r>
              <a:rPr lang="de-AT" dirty="0">
                <a:solidFill>
                  <a:schemeClr val="tx1"/>
                </a:solidFill>
              </a:rPr>
              <a:t>Vokabular </a:t>
            </a:r>
          </a:p>
          <a:p>
            <a:r>
              <a:rPr lang="de-AT" dirty="0">
                <a:solidFill>
                  <a:schemeClr val="tx1"/>
                </a:solidFill>
              </a:rPr>
              <a:t>Workflow</a:t>
            </a:r>
          </a:p>
          <a:p>
            <a:pPr marL="0" indent="0">
              <a:buNone/>
            </a:pPr>
            <a:r>
              <a:rPr lang="de-AT" dirty="0">
                <a:solidFill>
                  <a:srgbClr val="E6320F"/>
                </a:solidFill>
              </a:rPr>
              <a:t>Teil 2: </a:t>
            </a:r>
            <a:r>
              <a:rPr lang="de-AT" dirty="0" err="1">
                <a:solidFill>
                  <a:srgbClr val="E6320F"/>
                </a:solidFill>
              </a:rPr>
              <a:t>Advanced</a:t>
            </a:r>
            <a:endParaRPr lang="de-AT" dirty="0">
              <a:solidFill>
                <a:srgbClr val="E6320F"/>
              </a:solidFill>
            </a:endParaRPr>
          </a:p>
          <a:p>
            <a:r>
              <a:rPr lang="de-AT" dirty="0">
                <a:solidFill>
                  <a:schemeClr val="tx1"/>
                </a:solidFill>
              </a:rPr>
              <a:t>Programmieren</a:t>
            </a:r>
          </a:p>
          <a:p>
            <a:r>
              <a:rPr lang="de-AT" dirty="0">
                <a:solidFill>
                  <a:schemeClr val="tx1"/>
                </a:solidFill>
              </a:rPr>
              <a:t>Performanz</a:t>
            </a:r>
          </a:p>
          <a:p>
            <a:r>
              <a:rPr lang="de-AT" dirty="0">
                <a:solidFill>
                  <a:schemeClr val="tx1"/>
                </a:solidFill>
              </a:rPr>
              <a:t>Pakete (incl. Reporting)</a:t>
            </a:r>
            <a:endParaRPr lang="de-AT" dirty="0">
              <a:solidFill>
                <a:srgbClr val="E6320F"/>
              </a:solidFill>
            </a:endParaRPr>
          </a:p>
          <a:p>
            <a:pPr marL="0" indent="0">
              <a:buNone/>
            </a:pPr>
            <a:endParaRPr lang="de-AT" dirty="0">
              <a:solidFill>
                <a:schemeClr val="tx1"/>
              </a:solidFill>
            </a:endParaRP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29422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85000" lnSpcReduction="10000"/>
          </a:bodyPr>
          <a:lstStyle/>
          <a:p>
            <a:pPr marL="0" indent="0">
              <a:buNone/>
            </a:pPr>
            <a:r>
              <a:rPr lang="de-AT" dirty="0">
                <a:solidFill>
                  <a:srgbClr val="E6320F"/>
                </a:solidFill>
              </a:rPr>
              <a:t>Grundlagen</a:t>
            </a:r>
          </a:p>
          <a:p>
            <a:r>
              <a:rPr lang="en-US" sz="1800" dirty="0"/>
              <a:t>Advanced R by Hadley Wickham (</a:t>
            </a:r>
            <a:r>
              <a:rPr lang="en-US" sz="1800" dirty="0">
                <a:hlinkClick r:id="rId3"/>
              </a:rPr>
              <a:t>https://adv-r.hadley.nz/</a:t>
            </a:r>
            <a:r>
              <a:rPr lang="en-US" sz="1800" dirty="0"/>
              <a:t>, 2</a:t>
            </a:r>
            <a:r>
              <a:rPr lang="en-US" sz="1800" baseline="30000" dirty="0"/>
              <a:t>nd</a:t>
            </a:r>
            <a:r>
              <a:rPr lang="en-US" sz="1800" dirty="0"/>
              <a:t> Ed., </a:t>
            </a:r>
            <a:r>
              <a:rPr lang="en-US" sz="1800" dirty="0">
                <a:hlinkClick r:id="rId4"/>
              </a:rPr>
              <a:t>http://adv-r.had.co.nz/</a:t>
            </a:r>
            <a:r>
              <a:rPr lang="en-US" sz="1800" dirty="0"/>
              <a:t>, 1</a:t>
            </a:r>
            <a:r>
              <a:rPr lang="en-US" sz="1800" baseline="30000" dirty="0"/>
              <a:t>st</a:t>
            </a:r>
            <a:r>
              <a:rPr lang="en-US" sz="1800" dirty="0"/>
              <a:t> Ed.) </a:t>
            </a:r>
          </a:p>
          <a:p>
            <a:r>
              <a:rPr lang="de-AT" sz="1800" dirty="0" err="1"/>
              <a:t>stackoverflow</a:t>
            </a:r>
            <a:r>
              <a:rPr lang="de-AT" sz="1800" dirty="0"/>
              <a:t>/[r] (</a:t>
            </a:r>
            <a:r>
              <a:rPr lang="de-AT" sz="1800" dirty="0">
                <a:hlinkClick r:id="rId5"/>
              </a:rPr>
              <a:t>https://stackoverflow.com/questions/tagged/r</a:t>
            </a:r>
            <a:r>
              <a:rPr lang="de-AT" sz="1800" dirty="0"/>
              <a:t>)</a:t>
            </a:r>
          </a:p>
          <a:p>
            <a:pPr marL="0" indent="0">
              <a:buNone/>
            </a:pPr>
            <a:r>
              <a:rPr lang="de-AT" dirty="0">
                <a:solidFill>
                  <a:srgbClr val="E6320F"/>
                </a:solidFill>
              </a:rPr>
              <a:t>Programmieren</a:t>
            </a:r>
          </a:p>
          <a:p>
            <a:r>
              <a:rPr lang="de-AT" sz="1800" dirty="0"/>
              <a:t>R-</a:t>
            </a:r>
            <a:r>
              <a:rPr lang="de-AT" sz="1800" dirty="0" err="1"/>
              <a:t>Inforno</a:t>
            </a:r>
            <a:r>
              <a:rPr lang="de-AT" sz="1800" dirty="0"/>
              <a:t> (</a:t>
            </a:r>
            <a:r>
              <a:rPr lang="de-AT" sz="1800" dirty="0">
                <a:hlinkClick r:id="rId6"/>
              </a:rPr>
              <a:t>http://www.burns-stat.com/pages/Tutor/R_inferno.pdf</a:t>
            </a:r>
            <a:r>
              <a:rPr lang="de-AT" sz="1800" dirty="0"/>
              <a:t>)</a:t>
            </a:r>
            <a:r>
              <a:rPr lang="de-AT" sz="1200" dirty="0"/>
              <a:t> </a:t>
            </a:r>
            <a:endParaRPr lang="de-AT" sz="1400" dirty="0"/>
          </a:p>
          <a:p>
            <a:r>
              <a:rPr lang="de-AT" sz="1800" dirty="0" err="1">
                <a:solidFill>
                  <a:schemeClr val="bg1">
                    <a:lumMod val="50000"/>
                  </a:schemeClr>
                </a:solidFill>
                <a:latin typeface="Courier New" panose="02070309020205020404" pitchFamily="49" charset="0"/>
                <a:cs typeface="Courier New" panose="02070309020205020404" pitchFamily="49" charset="0"/>
              </a:rPr>
              <a:t>Rcpp</a:t>
            </a:r>
            <a:r>
              <a:rPr lang="de-AT" sz="1800" dirty="0"/>
              <a:t> (</a:t>
            </a:r>
            <a:r>
              <a:rPr lang="de-AT" sz="1800" dirty="0">
                <a:hlinkClick r:id="rId7"/>
              </a:rPr>
              <a:t>http://www.rcpp.org/</a:t>
            </a:r>
            <a:r>
              <a:rPr lang="de-AT" sz="1800" dirty="0"/>
              <a:t>) </a:t>
            </a:r>
          </a:p>
          <a:p>
            <a:r>
              <a:rPr lang="de-AT" sz="1800" dirty="0" err="1">
                <a:solidFill>
                  <a:schemeClr val="bg1">
                    <a:lumMod val="50000"/>
                  </a:schemeClr>
                </a:solidFill>
                <a:latin typeface="Courier New" panose="02070309020205020404" pitchFamily="49" charset="0"/>
                <a:cs typeface="Courier New" panose="02070309020205020404" pitchFamily="49" charset="0"/>
              </a:rPr>
              <a:t>efficientR</a:t>
            </a:r>
            <a:r>
              <a:rPr lang="de-AT" sz="1800" dirty="0"/>
              <a:t> (</a:t>
            </a:r>
            <a:r>
              <a:rPr lang="de-AT" sz="1800" dirty="0">
                <a:hlinkClick r:id="rId8"/>
              </a:rPr>
              <a:t>https://csgillespie.github.io/efficientR</a:t>
            </a:r>
            <a:r>
              <a:rPr lang="de-AT" sz="1800" dirty="0"/>
              <a:t>) </a:t>
            </a:r>
          </a:p>
          <a:p>
            <a:r>
              <a:rPr lang="de-AT" sz="1800" i="1" dirty="0"/>
              <a:t>Intro </a:t>
            </a:r>
            <a:r>
              <a:rPr lang="de-AT" sz="1800" i="1" dirty="0" err="1"/>
              <a:t>to</a:t>
            </a:r>
            <a:r>
              <a:rPr lang="de-AT" sz="1800" i="1" dirty="0"/>
              <a:t> parallel </a:t>
            </a:r>
            <a:r>
              <a:rPr lang="de-AT" sz="1800" i="1" dirty="0" err="1"/>
              <a:t>computing</a:t>
            </a:r>
            <a:r>
              <a:rPr lang="de-AT" sz="1800" i="1" dirty="0"/>
              <a:t> </a:t>
            </a:r>
            <a:r>
              <a:rPr lang="de-AT" sz="1800" i="1" dirty="0" err="1"/>
              <a:t>with</a:t>
            </a:r>
            <a:r>
              <a:rPr lang="de-AT" sz="1800" i="1" dirty="0"/>
              <a:t> R </a:t>
            </a:r>
            <a:r>
              <a:rPr lang="de-AT" sz="1800" dirty="0"/>
              <a:t>Workshop auf der useR!2017 von </a:t>
            </a:r>
            <a:r>
              <a:rPr lang="de-AT" sz="1800" i="0" kern="1200" dirty="0">
                <a:solidFill>
                  <a:schemeClr val="tx1"/>
                </a:solidFill>
              </a:rPr>
              <a:t>Hana </a:t>
            </a:r>
            <a:r>
              <a:rPr lang="de-AT" sz="1800" i="0" kern="1200" dirty="0" err="1">
                <a:solidFill>
                  <a:schemeClr val="tx1"/>
                </a:solidFill>
              </a:rPr>
              <a:t>Ševčíková</a:t>
            </a:r>
            <a:r>
              <a:rPr lang="de-AT" sz="1800" i="0" kern="1200" dirty="0">
                <a:solidFill>
                  <a:schemeClr val="tx1"/>
                </a:solidFill>
              </a:rPr>
              <a:t> </a:t>
            </a:r>
            <a:r>
              <a:rPr lang="de-AT" sz="1800" dirty="0"/>
              <a:t>(</a:t>
            </a:r>
            <a:r>
              <a:rPr lang="de-AT" sz="1800" dirty="0">
                <a:hlinkClick r:id="rId9"/>
              </a:rPr>
              <a:t>https://docs.microsoft.com/en-us/events/user-international-r-user-conferences-user-international-r-user-2017-conference/</a:t>
            </a:r>
            <a:r>
              <a:rPr lang="de-AT" sz="1800" dirty="0"/>
              <a:t>) </a:t>
            </a:r>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91552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8</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pPr marL="0" indent="0">
              <a:buNone/>
            </a:pPr>
            <a:r>
              <a:rPr lang="de-AT" dirty="0">
                <a:solidFill>
                  <a:srgbClr val="E6320F"/>
                </a:solidFill>
              </a:rPr>
              <a:t>Pakete</a:t>
            </a:r>
          </a:p>
          <a:p>
            <a:r>
              <a:rPr lang="en-US" sz="2000" dirty="0"/>
              <a:t>CRAN (z. B.: Writing R Extensions ) </a:t>
            </a:r>
            <a:r>
              <a:rPr lang="en-US" sz="1800" dirty="0"/>
              <a:t>(</a:t>
            </a:r>
            <a:r>
              <a:rPr lang="en-US" sz="1800" dirty="0">
                <a:hlinkClick r:id="rId3"/>
              </a:rPr>
              <a:t>https://cran.r-project.org/doc/manuals/r-release/R-exts.html</a:t>
            </a:r>
            <a:r>
              <a:rPr lang="en-US" sz="1800" dirty="0"/>
              <a:t>)</a:t>
            </a:r>
          </a:p>
          <a:p>
            <a:r>
              <a:rPr lang="de-AT" sz="2000" i="1" dirty="0" err="1"/>
              <a:t>Creating</a:t>
            </a:r>
            <a:r>
              <a:rPr lang="de-AT" sz="2000" i="1" dirty="0"/>
              <a:t> an R </a:t>
            </a:r>
            <a:r>
              <a:rPr lang="de-AT" sz="2000" i="1" dirty="0" err="1"/>
              <a:t>package</a:t>
            </a:r>
            <a:r>
              <a:rPr lang="de-AT" sz="2000" i="1" dirty="0"/>
              <a:t> </a:t>
            </a:r>
            <a:r>
              <a:rPr lang="de-AT" sz="2000" dirty="0"/>
              <a:t>von Friedrich </a:t>
            </a:r>
            <a:r>
              <a:rPr lang="de-AT" sz="2000" dirty="0" err="1"/>
              <a:t>Leisch</a:t>
            </a:r>
            <a:r>
              <a:rPr lang="de-AT" sz="2000" dirty="0"/>
              <a:t> </a:t>
            </a:r>
            <a:r>
              <a:rPr lang="de-AT" sz="1800" dirty="0"/>
              <a:t>(</a:t>
            </a:r>
            <a:r>
              <a:rPr lang="de-AT" sz="1800" dirty="0">
                <a:hlinkClick r:id="rId4"/>
              </a:rPr>
              <a:t>https://cran.r-project.org/doc/ </a:t>
            </a:r>
            <a:r>
              <a:rPr lang="de-AT" sz="1800" dirty="0" err="1">
                <a:hlinkClick r:id="rId4"/>
              </a:rPr>
              <a:t>contrib</a:t>
            </a:r>
            <a:r>
              <a:rPr lang="de-AT" sz="1800" dirty="0">
                <a:hlinkClick r:id="rId4"/>
              </a:rPr>
              <a:t>/Leisch-CreatingPackages.pdf</a:t>
            </a:r>
            <a:r>
              <a:rPr lang="de-AT" sz="1800" dirty="0"/>
              <a:t>)</a:t>
            </a:r>
          </a:p>
          <a:p>
            <a:r>
              <a:rPr lang="de-AT" sz="2000" i="1" dirty="0"/>
              <a:t>R Packages</a:t>
            </a:r>
            <a:r>
              <a:rPr lang="de-AT" sz="2000" dirty="0"/>
              <a:t> von Hadley </a:t>
            </a:r>
            <a:r>
              <a:rPr lang="de-AT" sz="2000" dirty="0" err="1"/>
              <a:t>Wickham</a:t>
            </a:r>
            <a:r>
              <a:rPr lang="de-AT" sz="2000" dirty="0"/>
              <a:t> </a:t>
            </a:r>
            <a:r>
              <a:rPr lang="de-AT" sz="1800" dirty="0"/>
              <a:t>(</a:t>
            </a:r>
            <a:r>
              <a:rPr lang="de-AT" sz="1800" dirty="0">
                <a:hlinkClick r:id="rId5"/>
              </a:rPr>
              <a:t>http://r-pkgs.had.co.nz/</a:t>
            </a:r>
            <a:r>
              <a:rPr lang="de-AT" sz="1800" dirty="0"/>
              <a:t>) </a:t>
            </a:r>
          </a:p>
          <a:p>
            <a:pPr marL="252000" lvl="1" indent="0">
              <a:buNone/>
            </a:pPr>
            <a:r>
              <a:rPr lang="de-AT" dirty="0">
                <a:solidFill>
                  <a:srgbClr val="E6320F"/>
                </a:solidFill>
              </a:rPr>
              <a:t>Reporting</a:t>
            </a:r>
          </a:p>
          <a:p>
            <a:pPr lvl="1"/>
            <a:r>
              <a:rPr lang="en-US" sz="2000" i="1" dirty="0" err="1"/>
              <a:t>Bookdown</a:t>
            </a:r>
            <a:r>
              <a:rPr lang="en-US" sz="2000" dirty="0"/>
              <a:t> von </a:t>
            </a:r>
            <a:r>
              <a:rPr lang="en-US" sz="2000" dirty="0" err="1"/>
              <a:t>Yihui</a:t>
            </a:r>
            <a:r>
              <a:rPr lang="en-US" sz="2000" dirty="0"/>
              <a:t> Xi </a:t>
            </a:r>
            <a:r>
              <a:rPr lang="en-US" dirty="0"/>
              <a:t>(</a:t>
            </a:r>
            <a:r>
              <a:rPr lang="en-US" dirty="0">
                <a:hlinkClick r:id="rId6"/>
              </a:rPr>
              <a:t>https://bookdown.org/</a:t>
            </a:r>
            <a:r>
              <a:rPr lang="en-US" dirty="0"/>
              <a:t>) </a:t>
            </a:r>
          </a:p>
          <a:p>
            <a:pPr lvl="1"/>
            <a:r>
              <a:rPr lang="en-US" sz="2000" dirty="0" err="1"/>
              <a:t>knitr</a:t>
            </a:r>
            <a:r>
              <a:rPr lang="en-US" sz="2000" dirty="0"/>
              <a:t>-Blog von </a:t>
            </a:r>
            <a:r>
              <a:rPr lang="en-US" sz="2000" dirty="0" err="1"/>
              <a:t>Yihui</a:t>
            </a:r>
            <a:r>
              <a:rPr lang="en-US" sz="2000" dirty="0"/>
              <a:t> Xi </a:t>
            </a:r>
            <a:r>
              <a:rPr lang="en-US" dirty="0"/>
              <a:t>(</a:t>
            </a:r>
            <a:r>
              <a:rPr lang="fr-FR" dirty="0">
                <a:hlinkClick r:id="rId7"/>
              </a:rPr>
              <a:t>https://yihui.name/knitr/options/ #</a:t>
            </a:r>
            <a:r>
              <a:rPr lang="fr-FR" dirty="0" err="1">
                <a:hlinkClick r:id="rId7"/>
              </a:rPr>
              <a:t>chunk_options</a:t>
            </a:r>
            <a:r>
              <a:rPr lang="en-US" dirty="0"/>
              <a:t>)</a:t>
            </a:r>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60150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9</a:t>
            </a:fld>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0"/>
            <a:ext cx="2036693" cy="2036693"/>
          </a:xfrm>
          <a:prstGeom prst="rect">
            <a:avLst/>
          </a:prstGeom>
        </p:spPr>
      </p:pic>
      <p:pic>
        <p:nvPicPr>
          <p:cNvPr id="12" name="Grafik 11">
            <a:extLst>
              <a:ext uri="{FF2B5EF4-FFF2-40B4-BE49-F238E27FC236}">
                <a16:creationId xmlns:a16="http://schemas.microsoft.com/office/drawing/2014/main" id="{AF2FF157-FFCC-43EA-B878-1AC4B446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5" y="1134803"/>
            <a:ext cx="6096000" cy="3429000"/>
          </a:xfrm>
          <a:prstGeom prst="rect">
            <a:avLst/>
          </a:prstGeom>
        </p:spPr>
      </p:pic>
      <p:sp>
        <p:nvSpPr>
          <p:cNvPr id="15" name="Textfeld 14">
            <a:extLst>
              <a:ext uri="{FF2B5EF4-FFF2-40B4-BE49-F238E27FC236}">
                <a16:creationId xmlns:a16="http://schemas.microsoft.com/office/drawing/2014/main" id="{6A7E5BB2-C30A-4AD1-AA33-390DA44730FD}"/>
              </a:ext>
            </a:extLst>
          </p:cNvPr>
          <p:cNvSpPr txBox="1"/>
          <p:nvPr/>
        </p:nvSpPr>
        <p:spPr>
          <a:xfrm>
            <a:off x="2422524" y="4252570"/>
            <a:ext cx="4744889" cy="307777"/>
          </a:xfrm>
          <a:prstGeom prst="rect">
            <a:avLst/>
          </a:prstGeom>
          <a:noFill/>
        </p:spPr>
        <p:txBody>
          <a:bodyPr wrap="none" rtlCol="0">
            <a:spAutoFit/>
          </a:bodyPr>
          <a:lstStyle/>
          <a:p>
            <a:r>
              <a:rPr lang="de-DE" sz="1400" dirty="0">
                <a:solidFill>
                  <a:schemeClr val="bg2"/>
                </a:solidFill>
              </a:rPr>
              <a:t>https://blog.codinghorror.com/learn-to-read-the-source-luke/</a:t>
            </a:r>
            <a:endParaRPr lang="de-DE" dirty="0">
              <a:solidFill>
                <a:schemeClr val="bg2"/>
              </a:solidFill>
            </a:endParaRPr>
          </a:p>
        </p:txBody>
      </p:sp>
    </p:spTree>
    <p:extLst>
      <p:ext uri="{BB962C8B-B14F-4D97-AF65-F5344CB8AC3E}">
        <p14:creationId xmlns:p14="http://schemas.microsoft.com/office/powerpoint/2010/main" val="4061988882"/>
      </p:ext>
    </p:extLst>
  </p:cSld>
  <p:clrMapOvr>
    <a:masterClrMapping/>
  </p:clrMapOvr>
</p:sld>
</file>

<file path=ppt/theme/theme1.xml><?xml version="1.0" encoding="utf-8"?>
<a:theme xmlns:a="http://schemas.openxmlformats.org/drawingml/2006/main" name="IQS-PPT-16x9">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8" id="{A9856953-CC3D-4210-AD1A-A28A60C98FCF}" vid="{72D12EB6-5E84-4CA2-99C6-AA7A965A56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E02DDE52198804DB530C0F5F5534535" ma:contentTypeVersion="10" ma:contentTypeDescription="Ein neues Dokument erstellen." ma:contentTypeScope="" ma:versionID="9ca003495d6e5d270b6c428a93e16210">
  <xsd:schema xmlns:xsd="http://www.w3.org/2001/XMLSchema" xmlns:xs="http://www.w3.org/2001/XMLSchema" xmlns:p="http://schemas.microsoft.com/office/2006/metadata/properties" xmlns:ns3="a9214ec9-b16f-467d-8930-8c60957002bb" xmlns:ns4="ce844794-c805-4cad-85c0-a78fe04beb49" targetNamespace="http://schemas.microsoft.com/office/2006/metadata/properties" ma:root="true" ma:fieldsID="dc6522f6239bf6144e88413f93ef5dbf" ns3:_="" ns4:_="">
    <xsd:import namespace="a9214ec9-b16f-467d-8930-8c60957002bb"/>
    <xsd:import namespace="ce844794-c805-4cad-85c0-a78fe04beb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14ec9-b16f-467d-8930-8c60957002b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44794-c805-4cad-85c0-a78fe04beb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B910BF-2738-4C90-88BF-76509022B2A4}">
  <ds:schemaRefs>
    <ds:schemaRef ds:uri="http://schemas.microsoft.com/sharepoint/v3/contenttype/forms"/>
  </ds:schemaRefs>
</ds:datastoreItem>
</file>

<file path=customXml/itemProps2.xml><?xml version="1.0" encoding="utf-8"?>
<ds:datastoreItem xmlns:ds="http://schemas.openxmlformats.org/officeDocument/2006/customXml" ds:itemID="{CF3BA3B8-EF85-497A-8B90-9A6C588D6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14ec9-b16f-467d-8930-8c60957002bb"/>
    <ds:schemaRef ds:uri="ce844794-c805-4cad-85c0-a78fe04be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6134B3-13A7-459B-8197-3CEA81A1A83B}">
  <ds:schemaRefs>
    <ds:schemaRef ds:uri="a9214ec9-b16f-467d-8930-8c60957002bb"/>
    <ds:schemaRef ds:uri="http://www.w3.org/XML/1998/namespace"/>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ce844794-c805-4cad-85c0-a78fe04beb4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Advanced-R_kiefer_20220607</Template>
  <TotalTime>0</TotalTime>
  <Words>2349</Words>
  <Application>Microsoft Office PowerPoint</Application>
  <PresentationFormat>Bildschirmpräsentation (16:9)</PresentationFormat>
  <Paragraphs>367</Paragraphs>
  <Slides>28</Slides>
  <Notes>20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28</vt:i4>
      </vt:variant>
    </vt:vector>
  </HeadingPairs>
  <TitlesOfParts>
    <vt:vector size="36" baseType="lpstr">
      <vt:lpstr>Arial</vt:lpstr>
      <vt:lpstr>Calibri</vt:lpstr>
      <vt:lpstr>Cambria Math</vt:lpstr>
      <vt:lpstr>Corbel</vt:lpstr>
      <vt:lpstr>Courier New</vt:lpstr>
      <vt:lpstr>Symbol</vt:lpstr>
      <vt:lpstr>Wingdings</vt:lpstr>
      <vt:lpstr>IQS-PPT-16x9</vt:lpstr>
      <vt:lpstr>Workshop 5 Advanced R: Prozesse, Performanz und Pakete</vt:lpstr>
      <vt:lpstr>Organisatorisches</vt:lpstr>
      <vt:lpstr>Organisatorisches</vt:lpstr>
      <vt:lpstr>Organisatorisches</vt:lpstr>
      <vt:lpstr>Warm Up</vt:lpstr>
      <vt:lpstr>Programm</vt:lpstr>
      <vt:lpstr>Ressourcen</vt:lpstr>
      <vt:lpstr>Ressourcen</vt:lpstr>
      <vt:lpstr>Ressourcen</vt:lpstr>
      <vt:lpstr>Ressourcen</vt:lpstr>
      <vt:lpstr>Teil 1 Grundlagen</vt:lpstr>
      <vt:lpstr>Datenformate</vt:lpstr>
      <vt:lpstr>Datenformate</vt:lpstr>
      <vt:lpstr>Klassenmethoden für eindimensionale Strukturen</vt:lpstr>
      <vt:lpstr>Klassenmethoden für mehrdimensionale Strukturen</vt:lpstr>
      <vt:lpstr>Subsetting</vt:lpstr>
      <vt:lpstr>Übung</vt:lpstr>
      <vt:lpstr>Wickhams Vokabular</vt:lpstr>
      <vt:lpstr>Googles Style Guide</vt:lpstr>
      <vt:lpstr>Jenny Brian [@Rstudio] über Project Workflow</vt:lpstr>
      <vt:lpstr>Teil 2 Advanced</vt:lpstr>
      <vt:lpstr>Programmieren</vt:lpstr>
      <vt:lpstr>Übung</vt:lpstr>
      <vt:lpstr>Performanz</vt:lpstr>
      <vt:lpstr>Übung</vt:lpstr>
      <vt:lpstr>Pakete</vt:lpstr>
      <vt:lpstr>Übung</vt:lpstr>
      <vt:lpstr>Danke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5: Advanced R: Prozesse, Performanz und Pakete</dc:title>
  <dc:creator>Thomas Kiefer</dc:creator>
  <cp:lastModifiedBy>Thomas Kiefer</cp:lastModifiedBy>
  <cp:revision>32</cp:revision>
  <cp:lastPrinted>2018-07-05T18:23:58Z</cp:lastPrinted>
  <dcterms:created xsi:type="dcterms:W3CDTF">2022-06-07T06:54:10Z</dcterms:created>
  <dcterms:modified xsi:type="dcterms:W3CDTF">2022-07-11T10:46:42Z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0x010100AE02DDE52198804DB530C0F5F5534535</vt:lpwstr>
  </property>
</Properties>
</file>