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2"/>
  </p:notesMasterIdLst>
  <p:handoutMasterIdLst>
    <p:handoutMasterId r:id="rId33"/>
  </p:handoutMasterIdLst>
  <p:sldIdLst>
    <p:sldId id="256" r:id="rId5"/>
    <p:sldId id="267" r:id="rId6"/>
    <p:sldId id="295" r:id="rId7"/>
    <p:sldId id="268" r:id="rId8"/>
    <p:sldId id="297" r:id="rId9"/>
    <p:sldId id="269" r:id="rId10"/>
    <p:sldId id="271" r:id="rId11"/>
    <p:sldId id="294" r:id="rId12"/>
    <p:sldId id="299" r:id="rId13"/>
    <p:sldId id="258" r:id="rId14"/>
    <p:sldId id="273" r:id="rId15"/>
    <p:sldId id="274" r:id="rId16"/>
    <p:sldId id="275" r:id="rId17"/>
    <p:sldId id="276" r:id="rId18"/>
    <p:sldId id="298" r:id="rId19"/>
    <p:sldId id="279" r:id="rId20"/>
    <p:sldId id="291" r:id="rId21"/>
    <p:sldId id="292" r:id="rId22"/>
    <p:sldId id="283" r:id="rId23"/>
    <p:sldId id="284" r:id="rId24"/>
    <p:sldId id="285" r:id="rId25"/>
    <p:sldId id="286" r:id="rId26"/>
    <p:sldId id="287" r:id="rId27"/>
    <p:sldId id="288" r:id="rId28"/>
    <p:sldId id="289" r:id="rId29"/>
    <p:sldId id="290" r:id="rId30"/>
    <p:sldId id="272" r:id="rId31"/>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snapToObjects="1">
      <p:cViewPr varScale="1">
        <p:scale>
          <a:sx n="107" d="100"/>
          <a:sy n="107" d="100"/>
        </p:scale>
        <p:origin x="1704" y="108"/>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06.07.2022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06.07.2022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3</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16</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21</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6</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11</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1.svg"/><Relationship Id="rId5" Type="http://schemas.openxmlformats.org/officeDocument/2006/relationships/hyperlink" Target="https://stackoverflow.com/questions/tagged/r" TargetMode="External"/><Relationship Id="rId10" Type="http://schemas.openxmlformats.org/officeDocument/2006/relationships/image" Target="../media/image10.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0.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logical</a:t>
            </a:r>
          </a:p>
          <a:p>
            <a:r>
              <a:rPr lang="en-US" sz="2400" dirty="0">
                <a:solidFill>
                  <a:schemeClr val="bg1">
                    <a:lumMod val="50000"/>
                  </a:schemeClr>
                </a:solidFill>
                <a:latin typeface="Courier New" panose="02070309020205020404" pitchFamily="49" charset="0"/>
                <a:cs typeface="Courier New" panose="02070309020205020404" pitchFamily="49" charset="0"/>
              </a:rPr>
              <a:t>integer</a:t>
            </a:r>
          </a:p>
          <a:p>
            <a:r>
              <a:rPr lang="en-US" sz="2400" dirty="0">
                <a:solidFill>
                  <a:schemeClr val="bg1">
                    <a:lumMod val="50000"/>
                  </a:schemeClr>
                </a:solidFill>
                <a:latin typeface="Courier New" panose="02070309020205020404" pitchFamily="49" charset="0"/>
                <a:cs typeface="Courier New" panose="02070309020205020404" pitchFamily="49" charset="0"/>
              </a:rPr>
              <a:t>double</a:t>
            </a:r>
            <a:r>
              <a:rPr lang="en-US" sz="2400" dirty="0"/>
              <a:t>/</a:t>
            </a:r>
            <a:r>
              <a:rPr lang="en-US" sz="2400" dirty="0">
                <a:solidFill>
                  <a:schemeClr val="bg1">
                    <a:lumMod val="50000"/>
                  </a:schemeClr>
                </a:solidFill>
                <a:latin typeface="Courier New" panose="02070309020205020404" pitchFamily="49" charset="0"/>
                <a:cs typeface="Courier New" panose="02070309020205020404" pitchFamily="49" charset="0"/>
              </a:rPr>
              <a:t>numeric</a:t>
            </a:r>
          </a:p>
          <a:p>
            <a:r>
              <a:rPr lang="de-AT" sz="2400" dirty="0" err="1">
                <a:solidFill>
                  <a:schemeClr val="bg1">
                    <a:lumMod val="50000"/>
                  </a:schemeClr>
                </a:solidFill>
                <a:latin typeface="Courier New" panose="02070309020205020404" pitchFamily="49" charset="0"/>
                <a:cs typeface="Courier New" panose="02070309020205020404" pitchFamily="49" charset="0"/>
              </a:rPr>
              <a:t>character</a:t>
            </a:r>
            <a:endParaRPr lang="de-AT" sz="2400"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complex</a:t>
            </a: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raw</a:t>
            </a:r>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09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140853785"/>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err="1">
                          <a:solidFill>
                            <a:schemeClr val="bg1">
                              <a:lumMod val="50000"/>
                            </a:schemeClr>
                          </a:solidFill>
                          <a:latin typeface="Courier New" panose="02070309020205020404" pitchFamily="49" charset="0"/>
                          <a:cs typeface="Courier New" panose="02070309020205020404" pitchFamily="49" charset="0"/>
                        </a:rPr>
                        <a:t>vector</a:t>
                      </a:r>
                      <a:endParaRPr lang="de-DE" dirty="0">
                        <a:solidFill>
                          <a:schemeClr val="bg1">
                            <a:lumMod val="50000"/>
                          </a:schemeClr>
                        </a:solidFill>
                        <a:latin typeface="Courier New" panose="02070309020205020404" pitchFamily="49" charset="0"/>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list</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matrix</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data</a:t>
                      </a:r>
                      <a:r>
                        <a:rPr lang="de-DE" dirty="0" err="1"/>
                        <a:t>.</a:t>
                      </a:r>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frame</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array</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2049874866"/>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1888140"/>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15</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a:solidFill>
                  <a:srgbClr val="E6320F"/>
                </a:solidFill>
              </a:rPr>
              <a:t>Operatoren</a:t>
            </a:r>
          </a:p>
          <a:p>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de-AT">
                <a:solidFill>
                  <a:srgbClr val="E6320F"/>
                </a:solidFill>
              </a:rPr>
              <a:t>Datentypen</a:t>
            </a:r>
          </a:p>
          <a:p>
            <a:r>
              <a:rPr lang="de-AT">
                <a:solidFill>
                  <a:schemeClr val="bg1">
                    <a:lumMod val="50000"/>
                  </a:schemeClr>
                </a:solidFill>
                <a:latin typeface="Courier New" panose="02070309020205020404" pitchFamily="49" charset="0"/>
                <a:cs typeface="Courier New" panose="02070309020205020404" pitchFamily="49" charset="0"/>
              </a:rPr>
              <a:t>logical</a:t>
            </a:r>
            <a:endParaRPr lang="de-AT">
              <a:solidFill>
                <a:schemeClr val="tx1"/>
              </a:solidFill>
            </a:endParaRPr>
          </a:p>
          <a:p>
            <a:r>
              <a:rPr lang="de-AT">
                <a:solidFill>
                  <a:schemeClr val="bg1">
                    <a:lumMod val="50000"/>
                  </a:schemeClr>
                </a:solidFill>
                <a:latin typeface="Courier New" panose="02070309020205020404" pitchFamily="49" charset="0"/>
                <a:cs typeface="Courier New" panose="02070309020205020404" pitchFamily="49" charset="0"/>
              </a:rPr>
              <a:t>integer </a:t>
            </a:r>
            <a:r>
              <a:rPr lang="de-AT">
                <a:solidFill>
                  <a:schemeClr val="tx1"/>
                </a:solidFill>
              </a:rPr>
              <a:t>(positiv, negativ)</a:t>
            </a:r>
          </a:p>
          <a:p>
            <a:r>
              <a:rPr lang="de-AT">
                <a:solidFill>
                  <a:schemeClr val="bg1">
                    <a:lumMod val="50000"/>
                  </a:schemeClr>
                </a:solidFill>
                <a:latin typeface="Courier New" panose="02070309020205020404" pitchFamily="49" charset="0"/>
                <a:cs typeface="Courier New" panose="02070309020205020404" pitchFamily="49" charset="0"/>
              </a:rPr>
              <a:t>character</a:t>
            </a:r>
            <a:r>
              <a:rPr lang="de-AT">
                <a:solidFill>
                  <a:schemeClr val="tx1"/>
                </a:solidFill>
              </a:rPr>
              <a:t> </a:t>
            </a:r>
          </a:p>
          <a:p>
            <a:r>
              <a:rPr lang="de-AT">
                <a:solidFill>
                  <a:schemeClr val="tx1"/>
                </a:solidFill>
              </a:rPr>
              <a:t>Null-wertig (leer, </a:t>
            </a:r>
            <a:r>
              <a:rPr lang="de-AT">
                <a:solidFill>
                  <a:schemeClr val="bg1">
                    <a:lumMod val="50000"/>
                  </a:schemeClr>
                </a:solidFill>
                <a:latin typeface="Courier New" panose="02070309020205020404" pitchFamily="49" charset="0"/>
                <a:cs typeface="Courier New" panose="02070309020205020404" pitchFamily="49" charset="0"/>
              </a:rPr>
              <a:t>NULL</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NA_real_</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0</a:t>
            </a:r>
            <a:r>
              <a:rPr lang="de-AT">
                <a:solidFill>
                  <a:schemeClr val="tx1"/>
                </a:solidFill>
              </a:rPr>
              <a:t>) </a:t>
            </a:r>
            <a:endParaRPr lang="de-AT" dirty="0">
              <a:solidFill>
                <a:schemeClr val="tx1"/>
              </a:solidFill>
            </a:endParaRP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R (</a:t>
            </a:r>
            <a:r>
              <a:rPr lang="de-AT" dirty="0">
                <a:hlinkClick r:id="rId2"/>
              </a:rPr>
              <a:t>https://cran.r-project.org/bin/windows/base/</a:t>
            </a:r>
            <a:r>
              <a:rPr lang="de-AT" dirty="0"/>
              <a:t>)</a:t>
            </a:r>
          </a:p>
          <a:p>
            <a:r>
              <a:rPr lang="de-AT" dirty="0"/>
              <a:t>Arbeitsverzeichnis (UBS-Stick/</a:t>
            </a:r>
            <a:r>
              <a:rPr lang="de-AT" dirty="0" err="1">
                <a:highlight>
                  <a:srgbClr val="FFFF00"/>
                </a:highlight>
              </a:rPr>
              <a:t>github</a:t>
            </a:r>
            <a:r>
              <a:rPr lang="de-AT" dirty="0"/>
              <a:t>)</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 FALSE)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2.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2357</Words>
  <Application>Microsoft Office PowerPoint</Application>
  <PresentationFormat>Bildschirmpräsentation (16:9)</PresentationFormat>
  <Paragraphs>363</Paragraphs>
  <Slides>27</Slides>
  <Notes>20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27</cp:revision>
  <cp:lastPrinted>2018-07-05T18:23:58Z</cp:lastPrinted>
  <dcterms:created xsi:type="dcterms:W3CDTF">2022-06-07T06:54:10Z</dcterms:created>
  <dcterms:modified xsi:type="dcterms:W3CDTF">2022-07-06T13:23:02Z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