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261" r:id="rId3"/>
    <p:sldId id="259" r:id="rId4"/>
    <p:sldId id="266" r:id="rId5"/>
    <p:sldId id="256" r:id="rId6"/>
    <p:sldId id="257" r:id="rId7"/>
    <p:sldId id="258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451"/>
    <a:srgbClr val="E4B4AA"/>
    <a:srgbClr val="FFFFFF"/>
    <a:srgbClr val="D9A192"/>
    <a:srgbClr val="E2B8AC"/>
    <a:srgbClr val="246E7A"/>
    <a:srgbClr val="0F2E33"/>
    <a:srgbClr val="595959"/>
    <a:srgbClr val="184B54"/>
    <a:srgbClr val="1D5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5383" autoAdjust="0"/>
  </p:normalViewPr>
  <p:slideViewPr>
    <p:cSldViewPr snapToGrid="0">
      <p:cViewPr varScale="1">
        <p:scale>
          <a:sx n="89" d="100"/>
          <a:sy n="89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5045-B49C-48CF-9D43-1E11641050DF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9365-DB2A-402E-85F8-7E2ACD921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스케치고딕</a:t>
            </a:r>
            <a:r>
              <a:rPr lang="en-US" altLang="ko-KR" dirty="0"/>
              <a:t>,</a:t>
            </a:r>
            <a:r>
              <a:rPr lang="ko-KR" altLang="en-US" dirty="0"/>
              <a:t>가시고기</a:t>
            </a:r>
            <a:r>
              <a:rPr lang="en-US" altLang="ko-KR" dirty="0"/>
              <a:t>,</a:t>
            </a:r>
            <a:r>
              <a:rPr lang="ko-KR" altLang="en-US" dirty="0"/>
              <a:t>옛날사진관</a:t>
            </a:r>
            <a:r>
              <a:rPr lang="en-US" altLang="ko-KR" dirty="0"/>
              <a:t>,</a:t>
            </a:r>
            <a:r>
              <a:rPr lang="ko-KR" altLang="en-US" dirty="0"/>
              <a:t>불꽃놀이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1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6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39365-DB2A-402E-85F8-7E2ACD921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9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C06A-5167-4228-B3D9-70B419E68C0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28AE41-39E8-450A-8E8C-3C7F79645CC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7434EB-9011-4C51-85CB-C6A8CBC7BCCD}"/>
              </a:ext>
            </a:extLst>
          </p:cNvPr>
          <p:cNvSpPr txBox="1"/>
          <p:nvPr/>
        </p:nvSpPr>
        <p:spPr>
          <a:xfrm>
            <a:off x="1232982" y="2242683"/>
            <a:ext cx="6670416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다빈치의 소주잔</a:t>
            </a:r>
            <a:r>
              <a:rPr lang="en-US" altLang="ko-KR" sz="66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rgbClr val="D9A192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#The glass of Davinci</a:t>
            </a:r>
          </a:p>
          <a:p>
            <a:pPr algn="ctr">
              <a:spcBef>
                <a:spcPts val="480"/>
              </a:spcBef>
            </a:pPr>
            <a:r>
              <a:rPr lang="en-US" altLang="ko-KR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 </a:t>
            </a:r>
          </a:p>
          <a:p>
            <a:pPr algn="ctr">
              <a:spcBef>
                <a:spcPts val="480"/>
              </a:spcBef>
            </a:pPr>
            <a:r>
              <a:rPr lang="en-US" altLang="ko-KR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로 보여주는</a:t>
            </a:r>
            <a:endParaRPr lang="en-US" altLang="ko-KR" sz="2000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  <a:p>
            <a:pPr algn="ctr">
              <a:spcBef>
                <a:spcPts val="480"/>
              </a:spcBef>
            </a:pP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“</a:t>
            </a:r>
            <a:r>
              <a:rPr lang="ko-KR" altLang="en-US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황금비율</a:t>
            </a:r>
            <a:r>
              <a:rPr lang="en-US" altLang="ko-KR" sz="3200" dirty="0">
                <a:solidFill>
                  <a:srgbClr val="D9A192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”</a:t>
            </a:r>
            <a:endParaRPr lang="en-US" altLang="ko-KR" sz="1600" dirty="0">
              <a:solidFill>
                <a:srgbClr val="D9A192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6307BF-56EE-4BE3-86D3-E3F80A906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10000" x2="49000" y2="10000"/>
                        <a14:backgroundMark x1="43714" y1="65714" x2="43714" y2="65714"/>
                        <a14:backgroundMark x1="48571" y1="70571" x2="48571" y2="70571"/>
                        <a14:backgroundMark x1="49714" y1="78857" x2="49714" y2="78857"/>
                        <a14:backgroundMark x1="52857" y1="85571" x2="52857" y2="85571"/>
                        <a14:backgroundMark x1="66714" y1="81429" x2="66714" y2="81429"/>
                        <a14:backgroundMark x1="52000" y1="80714" x2="52000" y2="80714"/>
                        <a14:backgroundMark x1="52286" y1="82143" x2="52286" y2="82143"/>
                        <a14:backgroundMark x1="65000" y1="79429" x2="65000" y2="79429"/>
                        <a14:backgroundMark x1="48429" y1="72571" x2="48429" y2="72571"/>
                        <a14:backgroundMark x1="81000" y1="24143" x2="81000" y2="24143"/>
                        <a14:backgroundMark x1="21286" y1="34714" x2="21286" y2="34714"/>
                        <a14:backgroundMark x1="22714" y1="25286" x2="22714" y2="25286"/>
                        <a14:backgroundMark x1="18714" y1="23857" x2="18714" y2="23857"/>
                        <a14:backgroundMark x1="61286" y1="36000" x2="61286" y2="36000"/>
                        <a14:backgroundMark x1="60143" y1="36000" x2="60143" y2="36000"/>
                      </a14:backgroundRemoval>
                    </a14:imgEffect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23" y="555032"/>
            <a:ext cx="1309934" cy="1309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24082B-B414-4425-AF71-5305E8B4881C}"/>
              </a:ext>
            </a:extLst>
          </p:cNvPr>
          <p:cNvSpPr txBox="1"/>
          <p:nvPr/>
        </p:nvSpPr>
        <p:spPr>
          <a:xfrm>
            <a:off x="3704011" y="5686882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스케치명조" panose="02020600000000000000" pitchFamily="18" charset="-127"/>
                <a:ea typeface="a스케치명조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스케치명조" panose="02020600000000000000" pitchFamily="18" charset="-127"/>
              <a:ea typeface="a스케치명조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612" y="53390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0638" y="635115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1/10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515F39-A6A7-4D3C-BA5D-136CDE36BBDA}"/>
              </a:ext>
            </a:extLst>
          </p:cNvPr>
          <p:cNvSpPr txBox="1"/>
          <p:nvPr/>
        </p:nvSpPr>
        <p:spPr>
          <a:xfrm>
            <a:off x="2523399" y="301458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 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감사합니다 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/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4082B-B414-4425-AF71-5305E8B4881C}"/>
              </a:ext>
            </a:extLst>
          </p:cNvPr>
          <p:cNvSpPr txBox="1"/>
          <p:nvPr/>
        </p:nvSpPr>
        <p:spPr>
          <a:xfrm>
            <a:off x="7219148" y="583940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2016125016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김주안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2016125018 </a:t>
            </a:r>
            <a:r>
              <a:rPr lang="ko-KR" altLang="en-US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김태훈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2016125019 </a:t>
            </a:r>
            <a:r>
              <a:rPr lang="ko-KR" altLang="en-US" sz="1400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김한섭</a:t>
            </a:r>
            <a:endParaRPr lang="en-US" altLang="ko-KR" sz="14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4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3EEAEDF-B653-4BFA-9C68-E1E2055CDAC5}"/>
              </a:ext>
            </a:extLst>
          </p:cNvPr>
          <p:cNvGrpSpPr/>
          <p:nvPr/>
        </p:nvGrpSpPr>
        <p:grpSpPr>
          <a:xfrm>
            <a:off x="3512452" y="5533788"/>
            <a:ext cx="2111475" cy="523220"/>
            <a:chOff x="2997888" y="4367200"/>
            <a:chExt cx="2111475" cy="52322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B8A548-8C0B-4EFC-9ADD-210F8B2F79ED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0DC4C2-2FF7-48E4-AC44-1BF57CB637CB}"/>
              </a:ext>
            </a:extLst>
          </p:cNvPr>
          <p:cNvSpPr txBox="1"/>
          <p:nvPr/>
        </p:nvSpPr>
        <p:spPr>
          <a:xfrm>
            <a:off x="3654313" y="609467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480"/>
              </a:spcBef>
            </a:pP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“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목차</a:t>
            </a:r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L" panose="02020600000000000000" pitchFamily="18" charset="-127"/>
                <a:ea typeface="a가시고기L" panose="02020600000000000000" pitchFamily="18" charset="-127"/>
              </a:rPr>
              <a:t>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8ECF073-F406-402D-923A-C3AF95595FA0}"/>
              </a:ext>
            </a:extLst>
          </p:cNvPr>
          <p:cNvGrpSpPr/>
          <p:nvPr/>
        </p:nvGrpSpPr>
        <p:grpSpPr>
          <a:xfrm>
            <a:off x="3129333" y="3686903"/>
            <a:ext cx="2877711" cy="523220"/>
            <a:chOff x="3070019" y="2093436"/>
            <a:chExt cx="2877711" cy="52322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28777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CEFCFC3-DE11-4A64-9A25-39DCAABF0880}"/>
              </a:ext>
            </a:extLst>
          </p:cNvPr>
          <p:cNvGrpSpPr/>
          <p:nvPr/>
        </p:nvGrpSpPr>
        <p:grpSpPr>
          <a:xfrm>
            <a:off x="2893931" y="4627594"/>
            <a:ext cx="3441968" cy="523220"/>
            <a:chOff x="2898497" y="3237720"/>
            <a:chExt cx="3441968" cy="52322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02B719F9-C8BE-4B4E-99FA-25BC4F238EB9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ABFE3BE-2823-4E61-8D80-6CE4F6DF75E2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49047" y="2787213"/>
            <a:ext cx="3531736" cy="523220"/>
            <a:chOff x="3239701" y="1714222"/>
            <a:chExt cx="3531736" cy="52322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0F237A6-5186-4BF9-9E8E-51D2A9A25841}"/>
              </a:ext>
            </a:extLst>
          </p:cNvPr>
          <p:cNvGrpSpPr/>
          <p:nvPr/>
        </p:nvGrpSpPr>
        <p:grpSpPr>
          <a:xfrm>
            <a:off x="3632113" y="1863774"/>
            <a:ext cx="1965603" cy="523220"/>
            <a:chOff x="3150452" y="1653814"/>
            <a:chExt cx="1965603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B752B49-1909-4F7C-9087-1E1EE1014180}"/>
                </a:ext>
              </a:extLst>
            </p:cNvPr>
            <p:cNvSpPr/>
            <p:nvPr/>
          </p:nvSpPr>
          <p:spPr>
            <a:xfrm>
              <a:off x="3602457" y="1759549"/>
              <a:ext cx="1037065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B306227-736C-4D45-8DB0-7E97059CEF35}"/>
                </a:ext>
              </a:extLst>
            </p:cNvPr>
            <p:cNvSpPr txBox="1"/>
            <p:nvPr/>
          </p:nvSpPr>
          <p:spPr>
            <a:xfrm>
              <a:off x="3150452" y="1653814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2/10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3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AB4C9F-F085-4FC2-AF85-233C7A045710}"/>
              </a:ext>
            </a:extLst>
          </p:cNvPr>
          <p:cNvSpPr txBox="1"/>
          <p:nvPr/>
        </p:nvSpPr>
        <p:spPr>
          <a:xfrm>
            <a:off x="2174479" y="1790700"/>
            <a:ext cx="51379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사물인식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과 </a:t>
            </a:r>
            <a:r>
              <a:rPr lang="en-US" altLang="ko-KR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을 이용하여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술잔 위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에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황금비율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표시선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을 그리는 </a:t>
            </a:r>
            <a:r>
              <a:rPr lang="ko-KR" altLang="en-US" sz="28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주조 가이드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xmlns="" id="{164B3AA7-CBE0-4747-B5BD-D52E88CAB62A}"/>
              </a:ext>
            </a:extLst>
          </p:cNvPr>
          <p:cNvSpPr/>
          <p:nvPr/>
        </p:nvSpPr>
        <p:spPr>
          <a:xfrm>
            <a:off x="1975403" y="1960859"/>
            <a:ext cx="177499" cy="613788"/>
          </a:xfrm>
          <a:prstGeom prst="leftBrace">
            <a:avLst>
              <a:gd name="adj1" fmla="val 52381"/>
              <a:gd name="adj2" fmla="val 50000"/>
            </a:avLst>
          </a:prstGeom>
          <a:ln w="1905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xmlns="" id="{5BB77D92-348C-4278-98AD-B7C4F77C7BDB}"/>
              </a:ext>
            </a:extLst>
          </p:cNvPr>
          <p:cNvSpPr/>
          <p:nvPr/>
        </p:nvSpPr>
        <p:spPr>
          <a:xfrm rot="10800000">
            <a:off x="7334001" y="1960859"/>
            <a:ext cx="177499" cy="613788"/>
          </a:xfrm>
          <a:prstGeom prst="leftBrace">
            <a:avLst>
              <a:gd name="adj1" fmla="val 52381"/>
              <a:gd name="adj2" fmla="val 50000"/>
            </a:avLst>
          </a:prstGeom>
          <a:ln w="1905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xmlns="" id="{232471C7-B8AE-41B9-A4B3-EE6312CA8796}"/>
              </a:ext>
            </a:extLst>
          </p:cNvPr>
          <p:cNvSpPr/>
          <p:nvPr/>
        </p:nvSpPr>
        <p:spPr>
          <a:xfrm rot="5400000">
            <a:off x="4280469" y="1501542"/>
            <a:ext cx="575441" cy="3854915"/>
          </a:xfrm>
          <a:prstGeom prst="leftBrace">
            <a:avLst>
              <a:gd name="adj1" fmla="val 143022"/>
              <a:gd name="adj2" fmla="val 49605"/>
            </a:avLst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A2F6EC-2EE6-4E77-A4BB-86B44460DB1E}"/>
              </a:ext>
            </a:extLst>
          </p:cNvPr>
          <p:cNvSpPr txBox="1"/>
          <p:nvPr/>
        </p:nvSpPr>
        <p:spPr>
          <a:xfrm>
            <a:off x="1898825" y="3919617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검색기능</a:t>
            </a:r>
            <a:r>
              <a: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A5DF7A-9ED2-46C8-9B37-746664583FF8}"/>
              </a:ext>
            </a:extLst>
          </p:cNvPr>
          <p:cNvSpPr txBox="1"/>
          <p:nvPr/>
        </p:nvSpPr>
        <p:spPr>
          <a:xfrm>
            <a:off x="5766887" y="392374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sz="2000" b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기능 </a:t>
            </a:r>
            <a:r>
              <a:rPr lang="en-US" altLang="ko-KR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FB3F64E-F18D-4590-8B63-152CFF225553}"/>
              </a:ext>
            </a:extLst>
          </p:cNvPr>
          <p:cNvGrpSpPr/>
          <p:nvPr/>
        </p:nvGrpSpPr>
        <p:grpSpPr>
          <a:xfrm>
            <a:off x="1142881" y="4546753"/>
            <a:ext cx="2995701" cy="923330"/>
            <a:chOff x="860019" y="4766965"/>
            <a:chExt cx="365400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A017A51-3134-4EC9-B015-0A5590E7D436}"/>
                </a:ext>
              </a:extLst>
            </p:cNvPr>
            <p:cNvSpPr txBox="1"/>
            <p:nvPr/>
          </p:nvSpPr>
          <p:spPr>
            <a:xfrm>
              <a:off x="972604" y="4766965"/>
              <a:ext cx="34221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사용자가 원하거나 추천되는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주조 목록을 보고</a:t>
              </a:r>
              <a:r>
                <a:rPr lang="en-US" altLang="ko-KR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어떤 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술을 마실지 선택하는 기능</a:t>
              </a:r>
            </a:p>
          </p:txBody>
        </p:sp>
        <p:sp>
          <p:nvSpPr>
            <p:cNvPr id="24" name="양쪽 대괄호 23">
              <a:extLst>
                <a:ext uri="{FF2B5EF4-FFF2-40B4-BE49-F238E27FC236}">
                  <a16:creationId xmlns:a16="http://schemas.microsoft.com/office/drawing/2014/main" xmlns="" id="{432CAC59-CAFD-4598-9F10-4BD2EDD5EEC2}"/>
                </a:ext>
              </a:extLst>
            </p:cNvPr>
            <p:cNvSpPr/>
            <p:nvPr/>
          </p:nvSpPr>
          <p:spPr>
            <a:xfrm>
              <a:off x="860019" y="4860507"/>
              <a:ext cx="3654008" cy="803773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0DBD45B-4604-4993-AC65-3E89910EC032}"/>
              </a:ext>
            </a:extLst>
          </p:cNvPr>
          <p:cNvGrpSpPr/>
          <p:nvPr/>
        </p:nvGrpSpPr>
        <p:grpSpPr>
          <a:xfrm>
            <a:off x="5005420" y="4520738"/>
            <a:ext cx="2995702" cy="923330"/>
            <a:chOff x="860019" y="4766965"/>
            <a:chExt cx="3654008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D79C2AD-4EDF-4369-912E-B524161988A7}"/>
                </a:ext>
              </a:extLst>
            </p:cNvPr>
            <p:cNvSpPr txBox="1"/>
            <p:nvPr/>
          </p:nvSpPr>
          <p:spPr>
            <a:xfrm>
              <a:off x="1332170" y="4766965"/>
              <a:ext cx="2702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앞에 놓여진 잔을 인식하고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en-US" altLang="ko-KR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AR</a:t>
              </a:r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로 황금비율 표시선을</a:t>
              </a:r>
              <a:endPara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그려주는 기능</a:t>
              </a:r>
            </a:p>
          </p:txBody>
        </p:sp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xmlns="" id="{4522810F-DDC4-4269-95AC-EC5ABC6653E3}"/>
                </a:ext>
              </a:extLst>
            </p:cNvPr>
            <p:cNvSpPr/>
            <p:nvPr/>
          </p:nvSpPr>
          <p:spPr>
            <a:xfrm>
              <a:off x="860019" y="4860507"/>
              <a:ext cx="3654008" cy="803773"/>
            </a:xfrm>
            <a:prstGeom prst="bracketPair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0F237A6-5186-4BF9-9E8E-51D2A9A25841}"/>
              </a:ext>
            </a:extLst>
          </p:cNvPr>
          <p:cNvGrpSpPr/>
          <p:nvPr/>
        </p:nvGrpSpPr>
        <p:grpSpPr>
          <a:xfrm>
            <a:off x="543856" y="466852"/>
            <a:ext cx="1965603" cy="523220"/>
            <a:chOff x="3150452" y="1653814"/>
            <a:chExt cx="1965603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B752B49-1909-4F7C-9087-1E1EE1014180}"/>
                </a:ext>
              </a:extLst>
            </p:cNvPr>
            <p:cNvSpPr/>
            <p:nvPr/>
          </p:nvSpPr>
          <p:spPr>
            <a:xfrm>
              <a:off x="3602457" y="1759549"/>
              <a:ext cx="1037065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B306227-736C-4D45-8DB0-7E97059CEF35}"/>
                </a:ext>
              </a:extLst>
            </p:cNvPr>
            <p:cNvSpPr txBox="1"/>
            <p:nvPr/>
          </p:nvSpPr>
          <p:spPr>
            <a:xfrm>
              <a:off x="3150452" y="1653814"/>
              <a:ext cx="1965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소개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6134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28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34B3E40-65BD-48E5-A7F8-3AC341F6EFAA}"/>
              </a:ext>
            </a:extLst>
          </p:cNvPr>
          <p:cNvGrpSpPr/>
          <p:nvPr/>
        </p:nvGrpSpPr>
        <p:grpSpPr>
          <a:xfrm>
            <a:off x="2306009" y="2276262"/>
            <a:ext cx="4788211" cy="1152738"/>
            <a:chOff x="2328752" y="1758102"/>
            <a:chExt cx="4845556" cy="115273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B5DAA03-61CC-48F3-802D-550F610AB603}"/>
                </a:ext>
              </a:extLst>
            </p:cNvPr>
            <p:cNvGrpSpPr/>
            <p:nvPr/>
          </p:nvGrpSpPr>
          <p:grpSpPr>
            <a:xfrm>
              <a:off x="2328752" y="1758102"/>
              <a:ext cx="2456401" cy="432096"/>
              <a:chOff x="2206995" y="1693359"/>
              <a:chExt cx="2867468" cy="59740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1AE8C737-A3AC-4AB1-91CE-4BF977E2F4E1}"/>
                  </a:ext>
                </a:extLst>
              </p:cNvPr>
              <p:cNvGrpSpPr/>
              <p:nvPr/>
            </p:nvGrpSpPr>
            <p:grpSpPr>
              <a:xfrm>
                <a:off x="2206995" y="1693359"/>
                <a:ext cx="2867468" cy="597404"/>
                <a:chOff x="2111235" y="4342991"/>
                <a:chExt cx="6077111" cy="226225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xmlns="" id="{A0801EF4-CA50-4C6D-B5EB-24C0BBE78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111235" y="4342991"/>
                  <a:ext cx="6077111" cy="22622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순서도: 처리 13">
                  <a:extLst>
                    <a:ext uri="{FF2B5EF4-FFF2-40B4-BE49-F238E27FC236}">
                      <a16:creationId xmlns:a16="http://schemas.microsoft.com/office/drawing/2014/main" xmlns="" id="{D9E411C6-E998-45B3-AD2C-E63E2F34874B}"/>
                    </a:ext>
                  </a:extLst>
                </p:cNvPr>
                <p:cNvSpPr/>
                <p:nvPr/>
              </p:nvSpPr>
              <p:spPr>
                <a:xfrm flipH="1">
                  <a:off x="2895038" y="4602741"/>
                  <a:ext cx="4225378" cy="1785335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1087E01-4738-47CD-9A9A-2E6386233EAA}"/>
                  </a:ext>
                </a:extLst>
              </p:cNvPr>
              <p:cNvSpPr txBox="1"/>
              <p:nvPr/>
            </p:nvSpPr>
            <p:spPr>
              <a:xfrm>
                <a:off x="2572020" y="1748150"/>
                <a:ext cx="2051272" cy="468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Q.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꼭 필요한가요</a:t>
                </a:r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?</a:t>
                </a:r>
                <a:endParaRPr lang="ko-KR" altLang="en-US" sz="1600" dirty="0">
                  <a:solidFill>
                    <a:srgbClr val="1B445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2B66B621-1B7F-4447-9592-F25E8A9C3897}"/>
                </a:ext>
              </a:extLst>
            </p:cNvPr>
            <p:cNvGrpSpPr/>
            <p:nvPr/>
          </p:nvGrpSpPr>
          <p:grpSpPr>
            <a:xfrm>
              <a:off x="3375660" y="2478744"/>
              <a:ext cx="3798648" cy="432096"/>
              <a:chOff x="3746087" y="2550573"/>
              <a:chExt cx="4058755" cy="43209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952875E3-0DB4-40C2-8450-B52E88C5F045}"/>
                  </a:ext>
                </a:extLst>
              </p:cNvPr>
              <p:cNvGrpSpPr/>
              <p:nvPr/>
            </p:nvGrpSpPr>
            <p:grpSpPr>
              <a:xfrm flipH="1">
                <a:off x="3746087" y="2550573"/>
                <a:ext cx="4058755" cy="432096"/>
                <a:chOff x="2344691" y="2550573"/>
                <a:chExt cx="2867468" cy="597404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xmlns="" id="{5F28D015-93CB-449B-B26B-EAC8CAEE2E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2500" b="48650" l="35420" r="92824">
                              <a14:foregroundMark x1="42290" y1="43500" x2="59389" y2="42900"/>
                              <a14:foregroundMark x1="59389" y1="42900" x2="80305" y2="43950"/>
                              <a14:foregroundMark x1="80305" y1="43950" x2="86718" y2="45000"/>
                              <a14:foregroundMark x1="86718" y1="45000" x2="88244" y2="47100"/>
                              <a14:foregroundMark x1="88244" y1="47100" x2="80611" y2="48300"/>
                              <a14:foregroundMark x1="80611" y1="48300" x2="53435" y2="486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47" t="41750" b="50677"/>
                <a:stretch/>
              </p:blipFill>
              <p:spPr>
                <a:xfrm flipH="1">
                  <a:off x="2344691" y="2550573"/>
                  <a:ext cx="2867468" cy="59740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7" name="순서도: 처리 16">
                  <a:extLst>
                    <a:ext uri="{FF2B5EF4-FFF2-40B4-BE49-F238E27FC236}">
                      <a16:creationId xmlns:a16="http://schemas.microsoft.com/office/drawing/2014/main" xmlns="" id="{905AB968-A8BE-4E76-BDD7-3B09A30BB399}"/>
                    </a:ext>
                  </a:extLst>
                </p:cNvPr>
                <p:cNvSpPr/>
                <p:nvPr/>
              </p:nvSpPr>
              <p:spPr>
                <a:xfrm flipH="1">
                  <a:off x="2702726" y="2613544"/>
                  <a:ext cx="1993733" cy="47146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2790A9E-602E-43EF-BCD9-4AF306493C0E}"/>
                  </a:ext>
                </a:extLst>
              </p:cNvPr>
              <p:cNvSpPr txBox="1"/>
              <p:nvPr/>
            </p:nvSpPr>
            <p:spPr>
              <a:xfrm>
                <a:off x="4391285" y="2591911"/>
                <a:ext cx="27975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A. </a:t>
                </a:r>
                <a:r>
                  <a:rPr lang="ko-KR" altLang="en-US" sz="1600" dirty="0">
                    <a:solidFill>
                      <a:srgbClr val="1B445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아니요 꼭 필요하진 않아요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D4D3629-EA2B-433B-85DB-D0BA0176DD96}"/>
              </a:ext>
            </a:extLst>
          </p:cNvPr>
          <p:cNvSpPr txBox="1"/>
          <p:nvPr/>
        </p:nvSpPr>
        <p:spPr>
          <a:xfrm>
            <a:off x="1867998" y="4198844"/>
            <a:ext cx="230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정보전달이 아닌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Entertainment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AD3FE5-3C4C-40C5-8198-8516ED8195AB}"/>
              </a:ext>
            </a:extLst>
          </p:cNvPr>
          <p:cNvSpPr txBox="1"/>
          <p:nvPr/>
        </p:nvSpPr>
        <p:spPr>
          <a:xfrm>
            <a:off x="5310676" y="4198843"/>
            <a:ext cx="2193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저희 세명은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술을 못 합니다</a:t>
            </a: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DF212549-A293-413C-BD9F-29D20483B792}"/>
              </a:ext>
            </a:extLst>
          </p:cNvPr>
          <p:cNvCxnSpPr/>
          <p:nvPr/>
        </p:nvCxnSpPr>
        <p:spPr>
          <a:xfrm flipH="1">
            <a:off x="4717564" y="4250698"/>
            <a:ext cx="308403" cy="72728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882" y="63511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4/10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5495" y="333430"/>
            <a:ext cx="3531736" cy="523220"/>
            <a:chOff x="3239701" y="1714222"/>
            <a:chExt cx="3531736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5664527" y="1842902"/>
              <a:ext cx="683380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239701" y="1714222"/>
              <a:ext cx="3531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앱 을 만드는 이유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9D19CC30-E7EC-4BB2-A5F5-746EA82096A8}"/>
              </a:ext>
            </a:extLst>
          </p:cNvPr>
          <p:cNvSpPr>
            <a:spLocks/>
          </p:cNvSpPr>
          <p:nvPr/>
        </p:nvSpPr>
        <p:spPr>
          <a:xfrm>
            <a:off x="1316304" y="1538054"/>
            <a:ext cx="2043943" cy="4501755"/>
          </a:xfrm>
          <a:prstGeom prst="roundRect">
            <a:avLst>
              <a:gd name="adj" fmla="val 7090"/>
            </a:avLst>
          </a:prstGeom>
          <a:solidFill>
            <a:srgbClr val="1B4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C15EE5CF-4CCF-43EB-BA65-02E87238F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49" y="1756573"/>
            <a:ext cx="800651" cy="80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E7125BF-6EA8-488C-AEF5-AE9843307A0E}"/>
              </a:ext>
            </a:extLst>
          </p:cNvPr>
          <p:cNvGrpSpPr/>
          <p:nvPr/>
        </p:nvGrpSpPr>
        <p:grpSpPr>
          <a:xfrm>
            <a:off x="1360594" y="2471651"/>
            <a:ext cx="1955358" cy="1278846"/>
            <a:chOff x="1465694" y="2513496"/>
            <a:chExt cx="1955358" cy="1278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A2259EC-6300-4416-AF9E-49BDEDFEBB0C}"/>
                </a:ext>
              </a:extLst>
            </p:cNvPr>
            <p:cNvSpPr txBox="1"/>
            <p:nvPr/>
          </p:nvSpPr>
          <p:spPr>
            <a:xfrm>
              <a:off x="1486344" y="2530458"/>
              <a:ext cx="1934708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다빈치의</a:t>
              </a:r>
              <a:endPara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  <a:p>
              <a:pPr algn="ctr"/>
              <a:r>
                <a:rPr lang="ko-KR" altLang="en-US" sz="4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소주잔</a:t>
              </a:r>
              <a:endParaRPr lang="ko-KR" altLang="en-US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C26B17A-0F5B-4A3F-B9CE-212FCA5B554D}"/>
                </a:ext>
              </a:extLst>
            </p:cNvPr>
            <p:cNvSpPr txBox="1"/>
            <p:nvPr/>
          </p:nvSpPr>
          <p:spPr>
            <a:xfrm>
              <a:off x="1465694" y="2513496"/>
              <a:ext cx="1934708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E4B4AA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다빈치의</a:t>
              </a:r>
              <a:endParaRPr lang="en-US" altLang="ko-KR" sz="3200" dirty="0">
                <a:solidFill>
                  <a:srgbClr val="E4B4AA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  <a:p>
              <a:pPr algn="ctr"/>
              <a:r>
                <a:rPr lang="ko-KR" altLang="en-US" sz="4400" dirty="0">
                  <a:ln w="9525">
                    <a:solidFill>
                      <a:schemeClr val="tx1"/>
                    </a:solidFill>
                  </a:ln>
                  <a:solidFill>
                    <a:srgbClr val="E4B4AA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소주잔</a:t>
              </a:r>
              <a:endParaRPr lang="ko-KR" altLang="en-US" sz="4000" dirty="0">
                <a:ln w="9525">
                  <a:solidFill>
                    <a:schemeClr val="tx1"/>
                  </a:solidFill>
                </a:ln>
                <a:solidFill>
                  <a:srgbClr val="E4B4AA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F8B59DB3-0A90-4077-BF86-E992CFFD9AFB}"/>
              </a:ext>
            </a:extLst>
          </p:cNvPr>
          <p:cNvSpPr/>
          <p:nvPr/>
        </p:nvSpPr>
        <p:spPr>
          <a:xfrm>
            <a:off x="1420967" y="25188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F24A168-670E-4471-85C6-B5E6B50CFECD}"/>
              </a:ext>
            </a:extLst>
          </p:cNvPr>
          <p:cNvSpPr>
            <a:spLocks noChangeAspect="1"/>
          </p:cNvSpPr>
          <p:nvPr/>
        </p:nvSpPr>
        <p:spPr>
          <a:xfrm>
            <a:off x="1478590" y="3733773"/>
            <a:ext cx="86630" cy="866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5D17ACE-95FA-44E8-BEF4-8ABE05994E50}"/>
              </a:ext>
            </a:extLst>
          </p:cNvPr>
          <p:cNvSpPr/>
          <p:nvPr/>
        </p:nvSpPr>
        <p:spPr>
          <a:xfrm>
            <a:off x="2536748" y="3713648"/>
            <a:ext cx="50721" cy="532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3507DC3-C6D3-4C79-8236-6607008BE90A}"/>
              </a:ext>
            </a:extLst>
          </p:cNvPr>
          <p:cNvGrpSpPr/>
          <p:nvPr/>
        </p:nvGrpSpPr>
        <p:grpSpPr>
          <a:xfrm>
            <a:off x="1277808" y="3925869"/>
            <a:ext cx="2089617" cy="2114059"/>
            <a:chOff x="1406378" y="4033734"/>
            <a:chExt cx="2144041" cy="2114059"/>
          </a:xfrm>
        </p:grpSpPr>
        <p:sp>
          <p:nvSpPr>
            <p:cNvPr id="24" name="물결 23">
              <a:extLst>
                <a:ext uri="{FF2B5EF4-FFF2-40B4-BE49-F238E27FC236}">
                  <a16:creationId xmlns:a16="http://schemas.microsoft.com/office/drawing/2014/main" xmlns="" id="{CBB4E04B-2824-4D4E-9D8F-81D1C4EE6472}"/>
                </a:ext>
              </a:extLst>
            </p:cNvPr>
            <p:cNvSpPr/>
            <p:nvPr/>
          </p:nvSpPr>
          <p:spPr>
            <a:xfrm>
              <a:off x="1406378" y="4033734"/>
              <a:ext cx="2144041" cy="2102171"/>
            </a:xfrm>
            <a:prstGeom prst="wave">
              <a:avLst>
                <a:gd name="adj1" fmla="val 4211"/>
                <a:gd name="adj2" fmla="val 2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25540947-6397-481E-B306-8BFC8227ECC1}"/>
                </a:ext>
              </a:extLst>
            </p:cNvPr>
            <p:cNvSpPr/>
            <p:nvPr/>
          </p:nvSpPr>
          <p:spPr>
            <a:xfrm>
              <a:off x="1419138" y="5659445"/>
              <a:ext cx="2126374" cy="488348"/>
            </a:xfrm>
            <a:prstGeom prst="roundRect">
              <a:avLst>
                <a:gd name="adj" fmla="val 400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239A4AE-0AF3-4553-B251-2B36C6276113}"/>
              </a:ext>
            </a:extLst>
          </p:cNvPr>
          <p:cNvSpPr>
            <a:spLocks noChangeAspect="1"/>
          </p:cNvSpPr>
          <p:nvPr/>
        </p:nvSpPr>
        <p:spPr>
          <a:xfrm>
            <a:off x="2874397" y="3855237"/>
            <a:ext cx="72342" cy="723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2C07085-4267-4579-8FFA-8035D2D3106D}"/>
              </a:ext>
            </a:extLst>
          </p:cNvPr>
          <p:cNvSpPr/>
          <p:nvPr/>
        </p:nvSpPr>
        <p:spPr>
          <a:xfrm>
            <a:off x="3148275" y="2987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12BAC29B-AC15-4CE0-9D26-A3618E4E08AF}"/>
              </a:ext>
            </a:extLst>
          </p:cNvPr>
          <p:cNvSpPr/>
          <p:nvPr/>
        </p:nvSpPr>
        <p:spPr>
          <a:xfrm>
            <a:off x="1565220" y="30568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F9A9C1E-AFF9-49A8-AE79-AEAB90D52941}"/>
              </a:ext>
            </a:extLst>
          </p:cNvPr>
          <p:cNvSpPr/>
          <p:nvPr/>
        </p:nvSpPr>
        <p:spPr>
          <a:xfrm>
            <a:off x="1409064" y="3324314"/>
            <a:ext cx="69526" cy="671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2E64168-26F4-4B2B-9581-7C4C1364A6D7}"/>
              </a:ext>
            </a:extLst>
          </p:cNvPr>
          <p:cNvSpPr/>
          <p:nvPr/>
        </p:nvSpPr>
        <p:spPr>
          <a:xfrm flipH="1">
            <a:off x="3200847" y="2564596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671E2B2-AF0A-4905-9A32-FD03753AD654}"/>
              </a:ext>
            </a:extLst>
          </p:cNvPr>
          <p:cNvSpPr/>
          <p:nvPr/>
        </p:nvSpPr>
        <p:spPr>
          <a:xfrm flipH="1">
            <a:off x="3237049" y="3466397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A8446BB-CE40-4029-85FD-B07CC2AF3B18}"/>
              </a:ext>
            </a:extLst>
          </p:cNvPr>
          <p:cNvSpPr/>
          <p:nvPr/>
        </p:nvSpPr>
        <p:spPr>
          <a:xfrm>
            <a:off x="1869258" y="2363162"/>
            <a:ext cx="45719" cy="457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DEFA280-1FBB-46E9-AF73-89AD7C1A18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5" y="1522139"/>
            <a:ext cx="2290828" cy="456339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E13BDC3-A346-467B-9842-9B408FAF6E9A}"/>
              </a:ext>
            </a:extLst>
          </p:cNvPr>
          <p:cNvGrpSpPr/>
          <p:nvPr/>
        </p:nvGrpSpPr>
        <p:grpSpPr>
          <a:xfrm>
            <a:off x="1497211" y="4759180"/>
            <a:ext cx="1740878" cy="261557"/>
            <a:chOff x="1250181" y="6864253"/>
            <a:chExt cx="3136736" cy="43378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EAF911C1-4786-4047-9AB9-FA22E3530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0477" y="6864253"/>
              <a:ext cx="2918942" cy="433780"/>
            </a:xfrm>
            <a:prstGeom prst="roundRect">
              <a:avLst>
                <a:gd name="adj" fmla="val 45472"/>
              </a:avLst>
            </a:prstGeom>
            <a:solidFill>
              <a:schemeClr val="bg1"/>
            </a:solidFill>
            <a:ln w="19050">
              <a:solidFill>
                <a:srgbClr val="D9A192">
                  <a:alpha val="9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DA3BAF-2D58-4EE0-B116-4B5A3784C258}"/>
                </a:ext>
              </a:extLst>
            </p:cNvPr>
            <p:cNvSpPr txBox="1"/>
            <p:nvPr/>
          </p:nvSpPr>
          <p:spPr>
            <a:xfrm>
              <a:off x="1250181" y="6911300"/>
              <a:ext cx="3136736" cy="3317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bg1">
                  <a:alpha val="84000"/>
                </a:schemeClr>
              </a:solidFill>
            </a:ln>
            <a:effectLst>
              <a:outerShdw dist="50800" sx="1000" sy="1000" algn="ctr" rotWithShape="0">
                <a:srgbClr val="000000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effectLst>
                    <a:outerShdw dist="63500" sx="1000" sy="1000" algn="ctr" rotWithShape="0">
                      <a:schemeClr val="tx1"/>
                    </a:outerShdw>
                  </a:effectLst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#</a:t>
              </a:r>
              <a:r>
                <a:rPr lang="ko-KR" altLang="en-US" sz="700" dirty="0">
                  <a:effectLst>
                    <a:outerShdw dist="63500" sx="1000" sy="1000" algn="ctr" rotWithShape="0">
                      <a:schemeClr val="tx1"/>
                    </a:outerShdw>
                  </a:effectLst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그 무엇을 원하든 완벽한 비율로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4297714-034C-44B7-A7DE-5919C0CD08F4}"/>
              </a:ext>
            </a:extLst>
          </p:cNvPr>
          <p:cNvSpPr txBox="1"/>
          <p:nvPr/>
        </p:nvSpPr>
        <p:spPr>
          <a:xfrm>
            <a:off x="1990262" y="4105129"/>
            <a:ext cx="696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스크류 키스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홍익인간주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백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산</a:t>
            </a:r>
            <a:r>
              <a:rPr lang="en-US" altLang="ko-KR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맥주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5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소메리카노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고진감래주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sz="7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메로나 주</a:t>
            </a:r>
            <a:endParaRPr lang="en-US" altLang="ko-KR" sz="7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3D4A011-5B46-4E9F-8E35-68A463E6DAE4}"/>
              </a:ext>
            </a:extLst>
          </p:cNvPr>
          <p:cNvSpPr/>
          <p:nvPr/>
        </p:nvSpPr>
        <p:spPr>
          <a:xfrm>
            <a:off x="2020313" y="4090721"/>
            <a:ext cx="660087" cy="585906"/>
          </a:xfrm>
          <a:prstGeom prst="rect">
            <a:avLst/>
          </a:prstGeom>
          <a:gradFill>
            <a:gsLst>
              <a:gs pos="39000">
                <a:srgbClr val="FFFFFF">
                  <a:alpha val="90000"/>
                </a:srgbClr>
              </a:gs>
              <a:gs pos="100000">
                <a:schemeClr val="bg1">
                  <a:alpha val="43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ECFE9E3-C36E-40B9-9F20-4DF02B20D913}"/>
              </a:ext>
            </a:extLst>
          </p:cNvPr>
          <p:cNvSpPr/>
          <p:nvPr/>
        </p:nvSpPr>
        <p:spPr>
          <a:xfrm rot="10800000">
            <a:off x="2008230" y="5087379"/>
            <a:ext cx="660087" cy="585906"/>
          </a:xfrm>
          <a:prstGeom prst="rect">
            <a:avLst/>
          </a:prstGeom>
          <a:gradFill>
            <a:gsLst>
              <a:gs pos="39000">
                <a:srgbClr val="FFFFFF">
                  <a:alpha val="90000"/>
                </a:srgbClr>
              </a:gs>
              <a:gs pos="100000">
                <a:schemeClr val="bg1">
                  <a:alpha val="37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4A251B86-3D8D-4DA7-BC66-28BA2E46C33D}"/>
              </a:ext>
            </a:extLst>
          </p:cNvPr>
          <p:cNvCxnSpPr>
            <a:cxnSpLocks/>
          </p:cNvCxnSpPr>
          <p:nvPr/>
        </p:nvCxnSpPr>
        <p:spPr>
          <a:xfrm>
            <a:off x="1381244" y="5299831"/>
            <a:ext cx="0" cy="291402"/>
          </a:xfrm>
          <a:prstGeom prst="line">
            <a:avLst/>
          </a:prstGeom>
          <a:ln w="19050" cap="rnd">
            <a:solidFill>
              <a:schemeClr val="bg1">
                <a:lumMod val="50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4B1BA53-F1BB-4E2A-A556-11EE030C5773}"/>
              </a:ext>
            </a:extLst>
          </p:cNvPr>
          <p:cNvGrpSpPr/>
          <p:nvPr/>
        </p:nvGrpSpPr>
        <p:grpSpPr>
          <a:xfrm>
            <a:off x="2820635" y="5656290"/>
            <a:ext cx="432395" cy="185593"/>
            <a:chOff x="1236803" y="8707002"/>
            <a:chExt cx="1128865" cy="40123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FAB3717-E5E2-4181-A260-DA1424F28612}"/>
                </a:ext>
              </a:extLst>
            </p:cNvPr>
            <p:cNvGrpSpPr/>
            <p:nvPr/>
          </p:nvGrpSpPr>
          <p:grpSpPr>
            <a:xfrm>
              <a:off x="1236803" y="8707002"/>
              <a:ext cx="1128865" cy="401232"/>
              <a:chOff x="1957388" y="8680648"/>
              <a:chExt cx="1128865" cy="401232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xmlns="" id="{6D2B7320-BE4C-405F-A3D2-797C448C1510}"/>
                  </a:ext>
                </a:extLst>
              </p:cNvPr>
              <p:cNvSpPr/>
              <p:nvPr/>
            </p:nvSpPr>
            <p:spPr>
              <a:xfrm>
                <a:off x="1957388" y="8705377"/>
                <a:ext cx="1091427" cy="361043"/>
              </a:xfrm>
              <a:prstGeom prst="roundRect">
                <a:avLst>
                  <a:gd name="adj" fmla="val 50000"/>
                </a:avLst>
              </a:prstGeom>
              <a:solidFill>
                <a:srgbClr val="1B44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7282059F-9779-4497-864D-FFDB3E69F42C}"/>
                  </a:ext>
                </a:extLst>
              </p:cNvPr>
              <p:cNvSpPr txBox="1"/>
              <p:nvPr/>
            </p:nvSpPr>
            <p:spPr>
              <a:xfrm>
                <a:off x="2052601" y="8680648"/>
                <a:ext cx="1033652" cy="401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Cheers</a:t>
                </a:r>
                <a:endParaRPr lang="ko-KR" altLang="en-US" sz="5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8177D74D-C5BC-40FA-B108-F54D31FBF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446" y="8773674"/>
              <a:ext cx="261613" cy="26161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4752482" y="1456062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USER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시나리오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D4DD204-BE81-4570-89AC-485892E594E6}"/>
              </a:ext>
            </a:extLst>
          </p:cNvPr>
          <p:cNvSpPr txBox="1"/>
          <p:nvPr/>
        </p:nvSpPr>
        <p:spPr>
          <a:xfrm>
            <a:off x="5230169" y="3130070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앱 실행 후 바로 보이는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b="1" i="1" dirty="0">
                <a:solidFill>
                  <a:srgbClr val="E4B4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스크롤 뷰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를 통해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원하는 주종을 선택한다 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616D0DF1-0EAD-4696-B693-28C5CEF872A4}"/>
              </a:ext>
            </a:extLst>
          </p:cNvPr>
          <p:cNvCxnSpPr>
            <a:cxnSpLocks/>
            <a:stCxn id="62" idx="1"/>
            <a:endCxn id="16" idx="3"/>
          </p:cNvCxnSpPr>
          <p:nvPr/>
        </p:nvCxnSpPr>
        <p:spPr>
          <a:xfrm rot="10800000" flipV="1">
            <a:off x="3238089" y="3637902"/>
            <a:ext cx="1992080" cy="1249674"/>
          </a:xfrm>
          <a:prstGeom prst="bentConnector3">
            <a:avLst/>
          </a:prstGeom>
          <a:ln w="28575" cap="rnd">
            <a:solidFill>
              <a:srgbClr val="E4B4AA"/>
            </a:solidFill>
            <a:prstDash val="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942E5F8-6AA2-4436-9419-AD539D877BBB}"/>
              </a:ext>
            </a:extLst>
          </p:cNvPr>
          <p:cNvSpPr txBox="1"/>
          <p:nvPr/>
        </p:nvSpPr>
        <p:spPr>
          <a:xfrm>
            <a:off x="4999217" y="5238277"/>
            <a:ext cx="2962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선택을 완료하고 </a:t>
            </a:r>
            <a:r>
              <a:rPr lang="en-US" altLang="ko-KR" sz="2400" b="1" i="1" dirty="0">
                <a:solidFill>
                  <a:srgbClr val="E4B4AA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Cheers</a:t>
            </a:r>
            <a:r>
              <a:rPr lang="en-US" altLang="ko-KR" b="1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버튼을 누르면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안내화면으로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진입한다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D4751F-261D-48EA-AB81-C472E4AB5E77}"/>
              </a:ext>
            </a:extLst>
          </p:cNvPr>
          <p:cNvSpPr txBox="1"/>
          <p:nvPr/>
        </p:nvSpPr>
        <p:spPr>
          <a:xfrm>
            <a:off x="5900939" y="2470593"/>
            <a:ext cx="11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-Step.1-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03B8C97-3363-49E1-B9F9-0DC1883C0D1E}"/>
              </a:ext>
            </a:extLst>
          </p:cNvPr>
          <p:cNvSpPr/>
          <p:nvPr/>
        </p:nvSpPr>
        <p:spPr>
          <a:xfrm>
            <a:off x="5900939" y="4616082"/>
            <a:ext cx="115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-Step.2-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F85BDBE-3ED3-4EB8-8A70-DB5B42FDA7EC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3315952" y="5746109"/>
            <a:ext cx="1683265" cy="0"/>
          </a:xfrm>
          <a:prstGeom prst="straightConnector1">
            <a:avLst/>
          </a:prstGeom>
          <a:ln w="28575" cap="rnd">
            <a:solidFill>
              <a:srgbClr val="E4B4AA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3021981" cy="523220"/>
            <a:chOff x="3070019" y="2093436"/>
            <a:chExt cx="3021981" cy="5232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377508" y="6351159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5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7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8AB43A9-CFF9-453C-ABF5-C4149AF28836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CA863CB-972C-4096-B5BB-4FE9DBA5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2" t="712" r="30499" b="-217"/>
          <a:stretch/>
        </p:blipFill>
        <p:spPr>
          <a:xfrm>
            <a:off x="1340931" y="1507033"/>
            <a:ext cx="2159000" cy="4459594"/>
          </a:xfrm>
          <a:prstGeom prst="roundRect">
            <a:avLst>
              <a:gd name="adj" fmla="val 835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63847F9-D3A8-43EF-A04F-297965CDA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2E8CF"/>
              </a:clrFrom>
              <a:clrTo>
                <a:srgbClr val="F2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41" y="1466933"/>
            <a:ext cx="2290828" cy="456339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373797F-621E-4078-8BA4-015B4C041690}"/>
              </a:ext>
            </a:extLst>
          </p:cNvPr>
          <p:cNvSpPr/>
          <p:nvPr/>
        </p:nvSpPr>
        <p:spPr>
          <a:xfrm>
            <a:off x="1686310" y="2089298"/>
            <a:ext cx="1487293" cy="426209"/>
          </a:xfrm>
          <a:prstGeom prst="ellipse">
            <a:avLst/>
          </a:prstGeom>
          <a:noFill/>
          <a:ln w="28575" cap="rnd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EC51AB2-0A0D-413D-83F7-F013996A096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86310" y="2302403"/>
            <a:ext cx="195671" cy="2617913"/>
          </a:xfrm>
          <a:prstGeom prst="line">
            <a:avLst/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ADDC85D-1909-4D61-BB71-F90C20369814}"/>
              </a:ext>
            </a:extLst>
          </p:cNvPr>
          <p:cNvCxnSpPr>
            <a:cxnSpLocks/>
          </p:cNvCxnSpPr>
          <p:nvPr/>
        </p:nvCxnSpPr>
        <p:spPr>
          <a:xfrm flipH="1">
            <a:off x="2924747" y="2302403"/>
            <a:ext cx="246883" cy="2636663"/>
          </a:xfrm>
          <a:prstGeom prst="line">
            <a:avLst/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AA8FB02C-7473-4E09-B24F-3151FDF7477B}"/>
              </a:ext>
            </a:extLst>
          </p:cNvPr>
          <p:cNvSpPr/>
          <p:nvPr/>
        </p:nvSpPr>
        <p:spPr>
          <a:xfrm rot="10800000">
            <a:off x="1881982" y="4803472"/>
            <a:ext cx="1045147" cy="233688"/>
          </a:xfrm>
          <a:prstGeom prst="arc">
            <a:avLst>
              <a:gd name="adj1" fmla="val 10890522"/>
              <a:gd name="adj2" fmla="val 21501946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xmlns="" id="{A64BCFBD-003A-4F69-9BE0-3951CBE5CE09}"/>
              </a:ext>
            </a:extLst>
          </p:cNvPr>
          <p:cNvSpPr/>
          <p:nvPr/>
        </p:nvSpPr>
        <p:spPr>
          <a:xfrm rot="10800000">
            <a:off x="1824390" y="4087367"/>
            <a:ext cx="1164176" cy="167156"/>
          </a:xfrm>
          <a:prstGeom prst="arc">
            <a:avLst>
              <a:gd name="adj1" fmla="val 10890522"/>
              <a:gd name="adj2" fmla="val 39664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06851CBA-9FD4-4FA4-88CD-9229C05BEDCB}"/>
              </a:ext>
            </a:extLst>
          </p:cNvPr>
          <p:cNvSpPr/>
          <p:nvPr/>
        </p:nvSpPr>
        <p:spPr>
          <a:xfrm rot="10800000">
            <a:off x="1775789" y="3516938"/>
            <a:ext cx="1285556" cy="60206"/>
          </a:xfrm>
          <a:prstGeom prst="arc">
            <a:avLst>
              <a:gd name="adj1" fmla="val 10837469"/>
              <a:gd name="adj2" fmla="val 7739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BB0B571D-DFEE-4EEF-A820-E82EDED780E7}"/>
              </a:ext>
            </a:extLst>
          </p:cNvPr>
          <p:cNvSpPr/>
          <p:nvPr/>
        </p:nvSpPr>
        <p:spPr>
          <a:xfrm rot="10800000" flipV="1">
            <a:off x="1731190" y="2853280"/>
            <a:ext cx="1393803" cy="205653"/>
          </a:xfrm>
          <a:prstGeom prst="arc">
            <a:avLst>
              <a:gd name="adj1" fmla="val 10890522"/>
              <a:gd name="adj2" fmla="val 21562200"/>
            </a:avLst>
          </a:prstGeom>
          <a:ln w="2857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F40698-04B5-4640-84C5-28EB78D3121C}"/>
              </a:ext>
            </a:extLst>
          </p:cNvPr>
          <p:cNvSpPr txBox="1"/>
          <p:nvPr/>
        </p:nvSpPr>
        <p:spPr>
          <a:xfrm rot="292071">
            <a:off x="1858564" y="465620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60000"/>
                    <a:lumOff val="4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소주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4717F7-7475-4138-9B4C-EEBBD063FB98}"/>
              </a:ext>
            </a:extLst>
          </p:cNvPr>
          <p:cNvSpPr txBox="1"/>
          <p:nvPr/>
        </p:nvSpPr>
        <p:spPr>
          <a:xfrm rot="192088">
            <a:off x="1780019" y="392172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40000"/>
                    <a:lumOff val="6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백세주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3ED44DB-4B2E-47FF-A3EA-A15756F180EF}"/>
              </a:ext>
            </a:extLst>
          </p:cNvPr>
          <p:cNvSpPr txBox="1"/>
          <p:nvPr/>
        </p:nvSpPr>
        <p:spPr>
          <a:xfrm>
            <a:off x="1741778" y="325649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D9A192">
                    <a:alpha val="79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산사춘</a:t>
            </a:r>
            <a:endParaRPr lang="ko-KR" altLang="en-US" sz="1400" dirty="0">
              <a:solidFill>
                <a:srgbClr val="D9A192">
                  <a:alpha val="79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30F7825-F1E4-414F-A6F7-42A2895DC195}"/>
              </a:ext>
            </a:extLst>
          </p:cNvPr>
          <p:cNvSpPr txBox="1"/>
          <p:nvPr/>
        </p:nvSpPr>
        <p:spPr>
          <a:xfrm rot="21139666">
            <a:off x="1721541" y="254336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60000"/>
                    <a:lumOff val="40000"/>
                    <a:alpha val="7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맥주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331EEA3-CA48-403A-A035-B08BF975917A}"/>
              </a:ext>
            </a:extLst>
          </p:cNvPr>
          <p:cNvGrpSpPr/>
          <p:nvPr/>
        </p:nvGrpSpPr>
        <p:grpSpPr>
          <a:xfrm>
            <a:off x="1543243" y="5571945"/>
            <a:ext cx="465090" cy="254849"/>
            <a:chOff x="1473393" y="5728849"/>
            <a:chExt cx="465090" cy="25484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07801440-3599-45B4-AFD3-60789A1902CE}"/>
                </a:ext>
              </a:extLst>
            </p:cNvPr>
            <p:cNvSpPr/>
            <p:nvPr/>
          </p:nvSpPr>
          <p:spPr>
            <a:xfrm>
              <a:off x="1473393" y="5728849"/>
              <a:ext cx="465090" cy="254849"/>
            </a:xfrm>
            <a:prstGeom prst="roundRect">
              <a:avLst>
                <a:gd name="adj" fmla="val 34453"/>
              </a:avLst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xmlns="" id="{51135FD0-951E-4981-86C1-BA13E90A25F4}"/>
                </a:ext>
              </a:extLst>
            </p:cNvPr>
            <p:cNvSpPr>
              <a:spLocks noChangeAspect="1"/>
            </p:cNvSpPr>
            <p:nvPr/>
          </p:nvSpPr>
          <p:spPr>
            <a:xfrm rot="18915715">
              <a:off x="1681737" y="5807845"/>
              <a:ext cx="98495" cy="98495"/>
            </a:xfrm>
            <a:prstGeom prst="halfFrame">
              <a:avLst>
                <a:gd name="adj1" fmla="val 9262"/>
                <a:gd name="adj2" fmla="val 9337"/>
              </a:avLst>
            </a:prstGeom>
            <a:solidFill>
              <a:schemeClr val="bg1">
                <a:lumMod val="85000"/>
              </a:schemeClr>
            </a:solidFill>
            <a:ln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41F26D15-5F41-4B6E-88E4-75D98D54452C}"/>
              </a:ext>
            </a:extLst>
          </p:cNvPr>
          <p:cNvSpPr/>
          <p:nvPr/>
        </p:nvSpPr>
        <p:spPr>
          <a:xfrm>
            <a:off x="2869169" y="5571944"/>
            <a:ext cx="465090" cy="254849"/>
          </a:xfrm>
          <a:prstGeom prst="roundRect">
            <a:avLst>
              <a:gd name="adj" fmla="val 34453"/>
            </a:avLst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2FC0911-9C6F-495F-9CE1-A072E9EC5A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17" y="5564271"/>
            <a:ext cx="270194" cy="27019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3E6639DC-C971-468E-8AE6-E7375501DA18}"/>
              </a:ext>
            </a:extLst>
          </p:cNvPr>
          <p:cNvSpPr>
            <a:spLocks noChangeAspect="1"/>
          </p:cNvSpPr>
          <p:nvPr/>
        </p:nvSpPr>
        <p:spPr>
          <a:xfrm>
            <a:off x="1951892" y="5183177"/>
            <a:ext cx="933345" cy="261557"/>
          </a:xfrm>
          <a:prstGeom prst="roundRect">
            <a:avLst>
              <a:gd name="adj" fmla="val 45472"/>
            </a:avLst>
          </a:prstGeom>
          <a:solidFill>
            <a:schemeClr val="bg2">
              <a:lumMod val="50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361AB1F-62EC-4A38-B666-1EA5FA04F22B}"/>
              </a:ext>
            </a:extLst>
          </p:cNvPr>
          <p:cNvSpPr txBox="1"/>
          <p:nvPr/>
        </p:nvSpPr>
        <p:spPr>
          <a:xfrm>
            <a:off x="2036888" y="5200585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소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백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산</a:t>
            </a:r>
            <a:r>
              <a:rPr lang="en-US" altLang="ko-KR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.</a:t>
            </a:r>
            <a:r>
              <a:rPr lang="ko-KR" altLang="en-US" sz="800" dirty="0">
                <a:solidFill>
                  <a:schemeClr val="bg1"/>
                </a:solidFill>
                <a:latin typeface="a불꽃놀이" panose="02020600000000000000" pitchFamily="18" charset="-127"/>
                <a:ea typeface="a불꽃놀이" panose="02020600000000000000" pitchFamily="18" charset="-127"/>
              </a:rPr>
              <a:t>맥주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C8F186F-E09B-4A42-93BE-0AE22398339B}"/>
              </a:ext>
            </a:extLst>
          </p:cNvPr>
          <p:cNvSpPr/>
          <p:nvPr/>
        </p:nvSpPr>
        <p:spPr>
          <a:xfrm>
            <a:off x="3149723" y="2302402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AB179075-572A-4C51-AEDE-04C2C93798F8}"/>
              </a:ext>
            </a:extLst>
          </p:cNvPr>
          <p:cNvSpPr/>
          <p:nvPr/>
        </p:nvSpPr>
        <p:spPr>
          <a:xfrm>
            <a:off x="1661477" y="2289860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1D304AF-B03B-4E62-B926-2FC46D523D13}"/>
              </a:ext>
            </a:extLst>
          </p:cNvPr>
          <p:cNvSpPr/>
          <p:nvPr/>
        </p:nvSpPr>
        <p:spPr>
          <a:xfrm>
            <a:off x="3099141" y="2910388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74F2441-DDE5-4DD8-9EDC-6230AFE965A7}"/>
              </a:ext>
            </a:extLst>
          </p:cNvPr>
          <p:cNvSpPr/>
          <p:nvPr/>
        </p:nvSpPr>
        <p:spPr>
          <a:xfrm>
            <a:off x="1703228" y="2907265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37449BC-8810-4B57-A6EF-2C0368B19B9B}"/>
              </a:ext>
            </a:extLst>
          </p:cNvPr>
          <p:cNvSpPr/>
          <p:nvPr/>
        </p:nvSpPr>
        <p:spPr>
          <a:xfrm>
            <a:off x="1755115" y="3527543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597642D-7503-4326-ABC0-F94231022434}"/>
              </a:ext>
            </a:extLst>
          </p:cNvPr>
          <p:cNvSpPr/>
          <p:nvPr/>
        </p:nvSpPr>
        <p:spPr>
          <a:xfrm>
            <a:off x="3031654" y="3527543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1DE4EE7-4B44-433E-862F-39F8F8205725}"/>
              </a:ext>
            </a:extLst>
          </p:cNvPr>
          <p:cNvSpPr/>
          <p:nvPr/>
        </p:nvSpPr>
        <p:spPr>
          <a:xfrm>
            <a:off x="1801529" y="4176656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038CB443-31F0-4E88-ACDB-B3A7EFC20717}"/>
              </a:ext>
            </a:extLst>
          </p:cNvPr>
          <p:cNvSpPr/>
          <p:nvPr/>
        </p:nvSpPr>
        <p:spPr>
          <a:xfrm>
            <a:off x="2963561" y="4164304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42D10C2-F49B-4AE9-AE6C-2CF29280BDB8}"/>
              </a:ext>
            </a:extLst>
          </p:cNvPr>
          <p:cNvSpPr/>
          <p:nvPr/>
        </p:nvSpPr>
        <p:spPr>
          <a:xfrm>
            <a:off x="1859121" y="4904019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9F026F9-6FB5-439D-B191-4FF6E3263452}"/>
              </a:ext>
            </a:extLst>
          </p:cNvPr>
          <p:cNvSpPr/>
          <p:nvPr/>
        </p:nvSpPr>
        <p:spPr>
          <a:xfrm>
            <a:off x="2905256" y="4913548"/>
            <a:ext cx="45719" cy="45719"/>
          </a:xfrm>
          <a:prstGeom prst="ellipse">
            <a:avLst/>
          </a:prstGeom>
          <a:solidFill>
            <a:srgbClr val="FFC00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B712A5F-6B34-49E5-B929-2C930D2035B1}"/>
              </a:ext>
            </a:extLst>
          </p:cNvPr>
          <p:cNvSpPr txBox="1"/>
          <p:nvPr/>
        </p:nvSpPr>
        <p:spPr>
          <a:xfrm>
            <a:off x="5113519" y="2511880"/>
            <a:ext cx="2590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AR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로 술잔 위에 입혀지는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눈금선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따라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술을 따른다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FD10182-96E7-4B4F-93F6-FA4ADA272E89}"/>
              </a:ext>
            </a:extLst>
          </p:cNvPr>
          <p:cNvSpPr txBox="1"/>
          <p:nvPr/>
        </p:nvSpPr>
        <p:spPr>
          <a:xfrm>
            <a:off x="4801734" y="4664711"/>
            <a:ext cx="32143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완료하고 </a:t>
            </a:r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스크린 샷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찍거나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뒤로 가서 </a:t>
            </a:r>
            <a:r>
              <a:rPr lang="ko-KR" altLang="en-US" sz="2400" i="1" dirty="0">
                <a:solidFill>
                  <a:srgbClr val="E2B8AC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다른 선택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</a:t>
            </a:r>
            <a:endParaRPr lang="en-US" altLang="ko-KR" i="1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할 수</a:t>
            </a:r>
            <a:r>
              <a:rPr lang="en-US" altLang="ko-KR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i="1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있다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B604B11-A3EC-4923-B4F4-7D00E12B51D8}"/>
              </a:ext>
            </a:extLst>
          </p:cNvPr>
          <p:cNvSpPr txBox="1"/>
          <p:nvPr/>
        </p:nvSpPr>
        <p:spPr>
          <a:xfrm>
            <a:off x="5791817" y="1757402"/>
            <a:ext cx="115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-Step.3-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BF35D03-27D6-468B-A673-A9198238C4F1}"/>
              </a:ext>
            </a:extLst>
          </p:cNvPr>
          <p:cNvSpPr/>
          <p:nvPr/>
        </p:nvSpPr>
        <p:spPr>
          <a:xfrm>
            <a:off x="5829155" y="4042516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-Step.4-</a:t>
            </a:r>
            <a:endParaRPr lang="ko-KR" alt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xmlns="" id="{A3B3DE26-7607-499E-95AB-58FA546106CF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3144861" y="3019712"/>
            <a:ext cx="1968659" cy="942688"/>
          </a:xfrm>
          <a:prstGeom prst="bentConnector3">
            <a:avLst/>
          </a:prstGeom>
          <a:ln w="28575" cap="rnd">
            <a:solidFill>
              <a:srgbClr val="E4B4AA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B2227856-0865-4BA7-AD32-88B14864D602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3489484" y="5218709"/>
            <a:ext cx="1312250" cy="473988"/>
          </a:xfrm>
          <a:prstGeom prst="bentConnector3">
            <a:avLst>
              <a:gd name="adj1" fmla="val 50000"/>
            </a:avLst>
          </a:prstGeom>
          <a:ln w="41275" cap="rnd">
            <a:solidFill>
              <a:srgbClr val="E4B4AA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3021981" cy="523220"/>
            <a:chOff x="3070019" y="2093436"/>
            <a:chExt cx="3021981" cy="523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3021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ko-KR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및 시나리오 </a:t>
              </a:r>
              <a:r>
                <a:rPr lang="en-US" altLang="ko-KR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377508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6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1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B95A6AC-09EF-44E3-9994-B2A57E7346B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87AFAA8-681B-4811-BFFA-36B0029DFA9D}"/>
              </a:ext>
            </a:extLst>
          </p:cNvPr>
          <p:cNvGrpSpPr/>
          <p:nvPr/>
        </p:nvGrpSpPr>
        <p:grpSpPr>
          <a:xfrm>
            <a:off x="387921" y="425362"/>
            <a:ext cx="3441968" cy="523220"/>
            <a:chOff x="2898497" y="3237720"/>
            <a:chExt cx="3441968" cy="5232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1219483-4CE2-42F6-B0C6-66D6A72FCEEF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914249A-C5BC-4C03-BE26-CE41902B6E3E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4739056" y="2318474"/>
            <a:ext cx="16064" cy="3990886"/>
          </a:xfrm>
          <a:prstGeom prst="line">
            <a:avLst/>
          </a:prstGeom>
          <a:ln w="28575" cap="rnd">
            <a:solidFill>
              <a:srgbClr val="D9A19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6330512" y="1868687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AR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45356" y="2590966"/>
            <a:ext cx="2159000" cy="3907766"/>
            <a:chOff x="6000147" y="2044460"/>
            <a:chExt cx="2159000" cy="390776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DCA863CB-972C-4096-B5BB-4FE9DBA52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2" t="337" r="30499" b="12471"/>
            <a:stretch/>
          </p:blipFill>
          <p:spPr>
            <a:xfrm>
              <a:off x="6000147" y="2044460"/>
              <a:ext cx="2159000" cy="3907766"/>
            </a:xfrm>
            <a:prstGeom prst="rect">
              <a:avLst/>
            </a:prstGeom>
            <a:noFill/>
            <a:ln>
              <a:noFill/>
            </a:ln>
            <a:effectLst>
              <a:softEdge rad="38100"/>
            </a:effectLst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373797F-621E-4078-8BA4-015B4C041690}"/>
                </a:ext>
              </a:extLst>
            </p:cNvPr>
            <p:cNvSpPr/>
            <p:nvPr/>
          </p:nvSpPr>
          <p:spPr>
            <a:xfrm>
              <a:off x="6345526" y="2643567"/>
              <a:ext cx="1487293" cy="426209"/>
            </a:xfrm>
            <a:prstGeom prst="ellipse">
              <a:avLst/>
            </a:prstGeom>
            <a:noFill/>
            <a:ln w="28575" cap="rnd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4EC51AB2-0A0D-413D-83F7-F013996A096B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345526" y="2856672"/>
              <a:ext cx="195671" cy="2617913"/>
            </a:xfrm>
            <a:prstGeom prst="line">
              <a:avLst/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1ADDC85D-1909-4D61-BB71-F90C20369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963" y="2856672"/>
              <a:ext cx="246883" cy="2636663"/>
            </a:xfrm>
            <a:prstGeom prst="line">
              <a:avLst/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AA8FB02C-7473-4E09-B24F-3151FDF7477B}"/>
                </a:ext>
              </a:extLst>
            </p:cNvPr>
            <p:cNvSpPr/>
            <p:nvPr/>
          </p:nvSpPr>
          <p:spPr>
            <a:xfrm rot="10800000">
              <a:off x="6541198" y="5357741"/>
              <a:ext cx="1045147" cy="233688"/>
            </a:xfrm>
            <a:prstGeom prst="arc">
              <a:avLst>
                <a:gd name="adj1" fmla="val 10890522"/>
                <a:gd name="adj2" fmla="val 21501946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xmlns="" id="{A64BCFBD-003A-4F69-9BE0-3951CBE5CE09}"/>
                </a:ext>
              </a:extLst>
            </p:cNvPr>
            <p:cNvSpPr/>
            <p:nvPr/>
          </p:nvSpPr>
          <p:spPr>
            <a:xfrm rot="10800000">
              <a:off x="6483606" y="4641636"/>
              <a:ext cx="1164176" cy="167156"/>
            </a:xfrm>
            <a:prstGeom prst="arc">
              <a:avLst>
                <a:gd name="adj1" fmla="val 10890522"/>
                <a:gd name="adj2" fmla="val 39664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xmlns="" id="{06851CBA-9FD4-4FA4-88CD-9229C05BEDCB}"/>
                </a:ext>
              </a:extLst>
            </p:cNvPr>
            <p:cNvSpPr/>
            <p:nvPr/>
          </p:nvSpPr>
          <p:spPr>
            <a:xfrm rot="10800000">
              <a:off x="6435005" y="4071207"/>
              <a:ext cx="1285556" cy="60206"/>
            </a:xfrm>
            <a:prstGeom prst="arc">
              <a:avLst>
                <a:gd name="adj1" fmla="val 10837469"/>
                <a:gd name="adj2" fmla="val 7739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xmlns="" id="{BB0B571D-DFEE-4EEF-A820-E82EDED780E7}"/>
                </a:ext>
              </a:extLst>
            </p:cNvPr>
            <p:cNvSpPr/>
            <p:nvPr/>
          </p:nvSpPr>
          <p:spPr>
            <a:xfrm rot="10800000" flipV="1">
              <a:off x="6390406" y="3407549"/>
              <a:ext cx="1393803" cy="205653"/>
            </a:xfrm>
            <a:prstGeom prst="arc">
              <a:avLst>
                <a:gd name="adj1" fmla="val 10890522"/>
                <a:gd name="adj2" fmla="val 21562200"/>
              </a:avLst>
            </a:prstGeom>
            <a:ln w="28575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C8F186F-E09B-4A42-93BE-0AE22398339B}"/>
                </a:ext>
              </a:extLst>
            </p:cNvPr>
            <p:cNvSpPr/>
            <p:nvPr/>
          </p:nvSpPr>
          <p:spPr>
            <a:xfrm>
              <a:off x="7808939" y="2856671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AB179075-572A-4C51-AEDE-04C2C93798F8}"/>
                </a:ext>
              </a:extLst>
            </p:cNvPr>
            <p:cNvSpPr/>
            <p:nvPr/>
          </p:nvSpPr>
          <p:spPr>
            <a:xfrm>
              <a:off x="6320693" y="2844129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1D304AF-B03B-4E62-B926-2FC46D523D13}"/>
                </a:ext>
              </a:extLst>
            </p:cNvPr>
            <p:cNvSpPr/>
            <p:nvPr/>
          </p:nvSpPr>
          <p:spPr>
            <a:xfrm>
              <a:off x="7758357" y="3464657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374F2441-DDE5-4DD8-9EDC-6230AFE965A7}"/>
                </a:ext>
              </a:extLst>
            </p:cNvPr>
            <p:cNvSpPr/>
            <p:nvPr/>
          </p:nvSpPr>
          <p:spPr>
            <a:xfrm>
              <a:off x="6362444" y="3461534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F37449BC-8810-4B57-A6EF-2C0368B19B9B}"/>
                </a:ext>
              </a:extLst>
            </p:cNvPr>
            <p:cNvSpPr/>
            <p:nvPr/>
          </p:nvSpPr>
          <p:spPr>
            <a:xfrm>
              <a:off x="6414331" y="4081812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C597642D-7503-4326-ABC0-F94231022434}"/>
                </a:ext>
              </a:extLst>
            </p:cNvPr>
            <p:cNvSpPr/>
            <p:nvPr/>
          </p:nvSpPr>
          <p:spPr>
            <a:xfrm>
              <a:off x="7690870" y="4081812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1DE4EE7-4B44-433E-862F-39F8F8205725}"/>
                </a:ext>
              </a:extLst>
            </p:cNvPr>
            <p:cNvSpPr/>
            <p:nvPr/>
          </p:nvSpPr>
          <p:spPr>
            <a:xfrm>
              <a:off x="6460745" y="4730925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038CB443-31F0-4E88-ACDB-B3A7EFC20717}"/>
                </a:ext>
              </a:extLst>
            </p:cNvPr>
            <p:cNvSpPr/>
            <p:nvPr/>
          </p:nvSpPr>
          <p:spPr>
            <a:xfrm>
              <a:off x="7622777" y="4718573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42D10C2-F49B-4AE9-AE6C-2CF29280BDB8}"/>
                </a:ext>
              </a:extLst>
            </p:cNvPr>
            <p:cNvSpPr/>
            <p:nvPr/>
          </p:nvSpPr>
          <p:spPr>
            <a:xfrm>
              <a:off x="6518337" y="5458288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A9F026F9-6FB5-439D-B191-4FF6E3263452}"/>
                </a:ext>
              </a:extLst>
            </p:cNvPr>
            <p:cNvSpPr/>
            <p:nvPr/>
          </p:nvSpPr>
          <p:spPr>
            <a:xfrm>
              <a:off x="7564472" y="5467817"/>
              <a:ext cx="45719" cy="45719"/>
            </a:xfrm>
            <a:prstGeom prst="ellipse">
              <a:avLst/>
            </a:prstGeom>
            <a:solidFill>
              <a:srgbClr val="FFC000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280823" y="1871721"/>
            <a:ext cx="2379177" cy="4627011"/>
            <a:chOff x="1302976" y="1536132"/>
            <a:chExt cx="2379177" cy="46270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DCA863CB-972C-4096-B5BB-4FE9DBA52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2" t="70" r="30499" b="12878"/>
            <a:stretch/>
          </p:blipFill>
          <p:spPr>
            <a:xfrm>
              <a:off x="1358233" y="2261703"/>
              <a:ext cx="2159000" cy="3901440"/>
            </a:xfrm>
            <a:prstGeom prst="rect">
              <a:avLst/>
            </a:prstGeom>
            <a:ln>
              <a:noFill/>
            </a:ln>
            <a:effectLst>
              <a:softEdge rad="38100"/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D942E3-1CA7-4891-9AB9-EA5339AB372C}"/>
                </a:ext>
              </a:extLst>
            </p:cNvPr>
            <p:cNvSpPr txBox="1"/>
            <p:nvPr/>
          </p:nvSpPr>
          <p:spPr>
            <a:xfrm>
              <a:off x="1302976" y="1536132"/>
              <a:ext cx="2379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- </a:t>
              </a:r>
              <a:r>
                <a:rPr lang="ko-KR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객체인식 </a:t>
              </a:r>
              <a:r>
                <a:rPr lang="en-US" altLang="ko-K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-</a:t>
              </a:r>
              <a:endPara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625600" y="2884583"/>
              <a:ext cx="1605902" cy="2987897"/>
            </a:xfrm>
            <a:prstGeom prst="rect">
              <a:avLst/>
            </a:prstGeom>
            <a:noFill/>
            <a:ln w="4445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613154" y="2677160"/>
              <a:ext cx="879856" cy="20234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a가시고기B" panose="02020600000000000000" pitchFamily="18" charset="-127"/>
                  <a:ea typeface="a가시고기B" panose="02020600000000000000" pitchFamily="18" charset="-127"/>
                </a:rPr>
                <a:t>Beer glass</a:t>
              </a:r>
              <a:endParaRPr lang="ko-KR" altLang="en-US" sz="1050" dirty="0"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2758227" y="1083614"/>
            <a:ext cx="399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Main Function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77508" y="635115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2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B95A6AC-09EF-44E3-9994-B2A57E7346B9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87AFAA8-681B-4811-BFFA-36B0029DFA9D}"/>
              </a:ext>
            </a:extLst>
          </p:cNvPr>
          <p:cNvGrpSpPr/>
          <p:nvPr/>
        </p:nvGrpSpPr>
        <p:grpSpPr>
          <a:xfrm>
            <a:off x="387921" y="425362"/>
            <a:ext cx="3441968" cy="523220"/>
            <a:chOff x="2898497" y="3237720"/>
            <a:chExt cx="3441968" cy="5232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61219483-4CE2-42F6-B0C6-66D6A72FCEEF}"/>
                </a:ext>
              </a:extLst>
            </p:cNvPr>
            <p:cNvSpPr/>
            <p:nvPr/>
          </p:nvSpPr>
          <p:spPr>
            <a:xfrm>
              <a:off x="3276764" y="3355249"/>
              <a:ext cx="18095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914249A-C5BC-4C03-BE26-CE41902B6E3E}"/>
                </a:ext>
              </a:extLst>
            </p:cNvPr>
            <p:cNvSpPr txBox="1"/>
            <p:nvPr/>
          </p:nvSpPr>
          <p:spPr>
            <a:xfrm>
              <a:off x="2898497" y="3237720"/>
              <a:ext cx="3441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구현 및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API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조사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5436622" y="2260115"/>
            <a:ext cx="16064" cy="3990886"/>
          </a:xfrm>
          <a:prstGeom prst="line">
            <a:avLst/>
          </a:prstGeom>
          <a:ln w="28575" cap="rnd">
            <a:solidFill>
              <a:srgbClr val="D9A192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6578823" y="1883901"/>
            <a:ext cx="1511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AR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1599991" y="1871721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객체인식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2D942E3-1CA7-4891-9AB9-EA5339AB372C}"/>
              </a:ext>
            </a:extLst>
          </p:cNvPr>
          <p:cNvSpPr txBox="1"/>
          <p:nvPr/>
        </p:nvSpPr>
        <p:spPr>
          <a:xfrm>
            <a:off x="2758227" y="1083614"/>
            <a:ext cx="399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&lt; 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Main Function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&gt;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23" y="4813760"/>
            <a:ext cx="2986573" cy="1591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grpSp>
        <p:nvGrpSpPr>
          <p:cNvPr id="39" name="그룹 38"/>
          <p:cNvGrpSpPr/>
          <p:nvPr/>
        </p:nvGrpSpPr>
        <p:grpSpPr>
          <a:xfrm>
            <a:off x="5997172" y="2759297"/>
            <a:ext cx="2583079" cy="400110"/>
            <a:chOff x="5748861" y="2744083"/>
            <a:chExt cx="2583079" cy="40011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1219483-4CE2-42F6-B0C6-66D6A72FCEEF}"/>
                </a:ext>
              </a:extLst>
            </p:cNvPr>
            <p:cNvSpPr/>
            <p:nvPr/>
          </p:nvSpPr>
          <p:spPr>
            <a:xfrm>
              <a:off x="5862588" y="2797668"/>
              <a:ext cx="2314986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48861" y="2744083"/>
              <a:ext cx="25830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Google </a:t>
              </a:r>
              <a:r>
                <a:rPr lang="en-US" altLang="ko-KR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ARCore</a:t>
              </a:r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API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17493" y="2657819"/>
            <a:ext cx="3195105" cy="400110"/>
            <a:chOff x="2170663" y="3060373"/>
            <a:chExt cx="3195105" cy="4001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1219483-4CE2-42F6-B0C6-66D6A72FCEEF}"/>
                </a:ext>
              </a:extLst>
            </p:cNvPr>
            <p:cNvSpPr/>
            <p:nvPr/>
          </p:nvSpPr>
          <p:spPr>
            <a:xfrm>
              <a:off x="2250618" y="3110067"/>
              <a:ext cx="3005743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0663" y="3060373"/>
              <a:ext cx="3195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Google Cloud Vision API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20235" y="3649697"/>
            <a:ext cx="394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Cloud Vision 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및 </a:t>
            </a:r>
            <a:r>
              <a:rPr lang="fr-FR" altLang="ko-KR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Video</a:t>
            </a:r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Intelligence</a:t>
            </a:r>
          </a:p>
          <a:p>
            <a:pPr algn="ctr"/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Or </a:t>
            </a:r>
            <a:r>
              <a:rPr lang="en-US" altLang="ko-KR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TensorFlow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Object </a:t>
            </a:r>
            <a:r>
              <a:rPr lang="en-US" altLang="ko-KR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Detection</a:t>
            </a:r>
            <a:endParaRPr lang="fr-FR" altLang="ko-KR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API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로 사용자 생성 </a:t>
            </a:r>
            <a:r>
              <a:rPr lang="ko-KR" altLang="en-US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콘텐츠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스캔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3442" y="3524918"/>
            <a:ext cx="292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ko-KR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Recognize</a:t>
            </a:r>
            <a:r>
              <a:rPr lang="fr-FR" altLang="ko-KR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and 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Augment</a:t>
            </a:r>
          </a:p>
          <a:p>
            <a:pPr algn="ctr"/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Images </a:t>
            </a:r>
            <a:r>
              <a:rPr lang="fr-FR" altLang="ko-KR" dirty="0" err="1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Feature</a:t>
            </a:r>
            <a:r>
              <a:rPr lang="ko-KR" altLang="en-US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을 </a:t>
            </a:r>
            <a:endParaRPr lang="en-US" altLang="ko-KR" dirty="0" smtClean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이용한</a:t>
            </a:r>
            <a:r>
              <a:rPr lang="fr-FR" altLang="ko-KR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증각이미지</a:t>
            </a:r>
            <a:endParaRPr lang="fr-FR" altLang="ko-KR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7508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8/10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77239" y="3077702"/>
            <a:ext cx="3833742" cy="400110"/>
            <a:chOff x="2166652" y="3070047"/>
            <a:chExt cx="3833742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61219483-4CE2-42F6-B0C6-66D6A72FCEEF}"/>
                </a:ext>
              </a:extLst>
            </p:cNvPr>
            <p:cNvSpPr/>
            <p:nvPr/>
          </p:nvSpPr>
          <p:spPr>
            <a:xfrm>
              <a:off x="2250618" y="3110067"/>
              <a:ext cx="3596277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6652" y="3070047"/>
              <a:ext cx="3833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TensorFlow</a:t>
              </a:r>
              <a:r>
                <a:rPr lang="en-US" altLang="ko-KR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Object Detection</a:t>
              </a:r>
              <a:endParaRPr lang="ko-KR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39" y="5103079"/>
            <a:ext cx="2196981" cy="14326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8" y="4784455"/>
            <a:ext cx="3116762" cy="1266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99651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4226CFB-2449-4A2B-B168-A1DE28C29CF7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3EEAEDF-B653-4BFA-9C68-E1E2055CDAC5}"/>
              </a:ext>
            </a:extLst>
          </p:cNvPr>
          <p:cNvGrpSpPr/>
          <p:nvPr/>
        </p:nvGrpSpPr>
        <p:grpSpPr>
          <a:xfrm>
            <a:off x="579471" y="426375"/>
            <a:ext cx="2111475" cy="523220"/>
            <a:chOff x="2997888" y="4367200"/>
            <a:chExt cx="2111475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CF55043-03B0-4792-827C-4B8CC375DCF5}"/>
                </a:ext>
              </a:extLst>
            </p:cNvPr>
            <p:cNvSpPr/>
            <p:nvPr/>
          </p:nvSpPr>
          <p:spPr>
            <a:xfrm>
              <a:off x="3511505" y="4525519"/>
              <a:ext cx="1084240" cy="267191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36D3228-211E-4B31-A0BB-2C8A9FE67D13}"/>
                </a:ext>
              </a:extLst>
            </p:cNvPr>
            <p:cNvSpPr txBox="1"/>
            <p:nvPr/>
          </p:nvSpPr>
          <p:spPr>
            <a:xfrm>
              <a:off x="2997888" y="4367200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부가기능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BE7D09-4364-458D-BCFF-98D205437C37}"/>
              </a:ext>
            </a:extLst>
          </p:cNvPr>
          <p:cNvSpPr/>
          <p:nvPr/>
        </p:nvSpPr>
        <p:spPr>
          <a:xfrm>
            <a:off x="2079520" y="4422749"/>
            <a:ext cx="2406216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1BE7D09-4364-458D-BCFF-98D205437C37}"/>
              </a:ext>
            </a:extLst>
          </p:cNvPr>
          <p:cNvSpPr/>
          <p:nvPr/>
        </p:nvSpPr>
        <p:spPr>
          <a:xfrm>
            <a:off x="5363309" y="4422749"/>
            <a:ext cx="1805241" cy="320070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05548" y="2222378"/>
            <a:ext cx="5925084" cy="2605538"/>
            <a:chOff x="1765932" y="2403770"/>
            <a:chExt cx="5925084" cy="260553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7712" y="2473373"/>
              <a:ext cx="1353521" cy="135352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4150" y="2642301"/>
              <a:ext cx="7088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a가시고기B" panose="02020600000000000000" pitchFamily="18" charset="-127"/>
                  <a:ea typeface="a가시고기B" panose="02020600000000000000" pitchFamily="18" charset="-127"/>
                </a:rPr>
                <a:t>&amp;</a:t>
              </a:r>
              <a:endParaRPr lang="ko-KR" altLang="en-US" sz="60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41" y="2403770"/>
              <a:ext cx="1620393" cy="16203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765932" y="4486088"/>
              <a:ext cx="592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Recipe Share and Customize /</a:t>
              </a:r>
              <a:endPara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68882" y="63511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9</a:t>
            </a:r>
            <a:r>
              <a:rPr lang="en-US" altLang="ko-KR" sz="1600" dirty="0" smtClean="0">
                <a:solidFill>
                  <a:schemeClr val="bg1"/>
                </a:solidFill>
                <a:latin typeface="a가시고기B" panose="02020600000000000000" pitchFamily="18" charset="-127"/>
                <a:ea typeface="a가시고기B" panose="02020600000000000000" pitchFamily="18" charset="-127"/>
              </a:rPr>
              <a:t>/10</a:t>
            </a:r>
            <a:endParaRPr lang="ko-KR" altLang="en-US" sz="1600" dirty="0">
              <a:solidFill>
                <a:schemeClr val="bg1"/>
              </a:solidFill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1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325</Words>
  <Application>Microsoft Office PowerPoint</Application>
  <PresentationFormat>화면 슬라이드 쇼(4:3)</PresentationFormat>
  <Paragraphs>115</Paragraphs>
  <Slides>10</Slides>
  <Notes>3</Notes>
  <HiddenSlides>4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a가시고기B</vt:lpstr>
      <vt:lpstr>a가시고기L</vt:lpstr>
      <vt:lpstr>a불꽃놀이</vt:lpstr>
      <vt:lpstr>a스케치고딕</vt:lpstr>
      <vt:lpstr>a스케치명조</vt:lpstr>
      <vt:lpstr>a옛날목욕탕L</vt:lpstr>
      <vt:lpstr>a옛날사진관1</vt:lpstr>
      <vt:lpstr>a옛날사진관2</vt:lpstr>
      <vt:lpstr>a옛날사진관3</vt:lpstr>
      <vt:lpstr>a옛날사진관5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주안</dc:creator>
  <cp:lastModifiedBy>김 주안</cp:lastModifiedBy>
  <cp:revision>77</cp:revision>
  <dcterms:created xsi:type="dcterms:W3CDTF">2019-09-09T11:39:14Z</dcterms:created>
  <dcterms:modified xsi:type="dcterms:W3CDTF">2019-09-18T06:09:21Z</dcterms:modified>
</cp:coreProperties>
</file>