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8" r:id="rId2"/>
    <p:sldId id="260" r:id="rId3"/>
    <p:sldId id="274" r:id="rId4"/>
    <p:sldId id="257" r:id="rId5"/>
    <p:sldId id="275" r:id="rId6"/>
    <p:sldId id="261" r:id="rId7"/>
    <p:sldId id="262" r:id="rId8"/>
    <p:sldId id="276" r:id="rId9"/>
    <p:sldId id="277" r:id="rId10"/>
    <p:sldId id="278" r:id="rId11"/>
    <p:sldId id="279" r:id="rId12"/>
    <p:sldId id="280" r:id="rId13"/>
    <p:sldId id="281" r:id="rId14"/>
    <p:sldId id="265" r:id="rId15"/>
    <p:sldId id="268" r:id="rId16"/>
    <p:sldId id="267"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6" d="100"/>
          <a:sy n="46" d="100"/>
        </p:scale>
        <p:origin x="-192" y="476"/>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_2.xlsx"/></Relationships>
</file>

<file path=ppt/charts/_rels/chart4.xml.rels><?xml version="1.0" encoding="UTF-8" standalone="yes"?>
<Relationships xmlns="http://schemas.openxmlformats.org/package/2006/relationships"><Relationship Id="rId1" Type="http://schemas.openxmlformats.org/officeDocument/2006/relationships/oleObject" Target="file:///C:\Users\gorf6\Desktop\Grad%20School\Python\SA\SRC\sa_prices_weekly_byco_SA_start.xls" TargetMode="Externa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_3.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_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AMZN</a:t>
            </a:r>
          </a:p>
        </c:rich>
      </c:tx>
      <c:layout>
        <c:manualLayout>
          <c:xMode val="edge"/>
          <c:yMode val="edge"/>
          <c:x val="0.44263323307463776"/>
          <c:y val="2.3183926540460888E-2"/>
        </c:manualLayout>
      </c:layout>
      <c:overlay val="0"/>
      <c:spPr>
        <a:noFill/>
        <a:ln w="25400">
          <a:noFill/>
        </a:ln>
      </c:spPr>
    </c:title>
    <c:autoTitleDeleted val="0"/>
    <c:plotArea>
      <c:layout>
        <c:manualLayout>
          <c:layoutTarget val="inner"/>
          <c:xMode val="edge"/>
          <c:yMode val="edge"/>
          <c:x val="4.6169077438054838E-2"/>
          <c:y val="1.7001639855259057E-2"/>
          <c:w val="0.93416928793372545"/>
          <c:h val="0.69242660600843187"/>
        </c:manualLayout>
      </c:layout>
      <c:lineChart>
        <c:grouping val="standard"/>
        <c:varyColors val="0"/>
        <c:ser>
          <c:idx val="0"/>
          <c:order val="0"/>
          <c:tx>
            <c:strRef>
              <c:f>AMZN!$B$1</c:f>
              <c:strCache>
                <c:ptCount val="1"/>
                <c:pt idx="0">
                  <c:v>Close</c:v>
                </c:pt>
              </c:strCache>
            </c:strRef>
          </c:tx>
          <c:spPr>
            <a:ln w="25400">
              <a:solidFill>
                <a:srgbClr val="666699"/>
              </a:solidFill>
              <a:prstDash val="solid"/>
            </a:ln>
          </c:spPr>
          <c:marker>
            <c:symbol val="circle"/>
            <c:size val="5"/>
            <c:spPr>
              <a:solidFill>
                <a:srgbClr val="0066CC"/>
              </a:solidFill>
              <a:ln>
                <a:solidFill>
                  <a:srgbClr val="666699"/>
                </a:solidFill>
                <a:prstDash val="solid"/>
              </a:ln>
            </c:spPr>
          </c:marker>
          <c:cat>
            <c:numRef>
              <c:f>AMZN!$A$2:$A$65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AMZN!$B$2:$B$65</c:f>
              <c:numCache>
                <c:formatCode>General</c:formatCode>
                <c:ptCount val="64"/>
                <c:pt idx="0">
                  <c:v>265.5</c:v>
                </c:pt>
                <c:pt idx="1">
                  <c:v>264.26998900000001</c:v>
                </c:pt>
                <c:pt idx="2">
                  <c:v>266.48998999999998</c:v>
                </c:pt>
                <c:pt idx="3">
                  <c:v>253.80999800000001</c:v>
                </c:pt>
                <c:pt idx="4">
                  <c:v>269.20001200000002</c:v>
                </c:pt>
                <c:pt idx="5">
                  <c:v>277.69000199999999</c:v>
                </c:pt>
                <c:pt idx="6">
                  <c:v>301.22000100000002</c:v>
                </c:pt>
                <c:pt idx="7">
                  <c:v>280.98001099999999</c:v>
                </c:pt>
                <c:pt idx="8">
                  <c:v>312.64001500000001</c:v>
                </c:pt>
                <c:pt idx="9">
                  <c:v>364.02999899999998</c:v>
                </c:pt>
                <c:pt idx="10">
                  <c:v>393.61999500000002</c:v>
                </c:pt>
                <c:pt idx="11">
                  <c:v>398.790009</c:v>
                </c:pt>
                <c:pt idx="12">
                  <c:v>358.69000199999999</c:v>
                </c:pt>
                <c:pt idx="13">
                  <c:v>362.10000600000001</c:v>
                </c:pt>
                <c:pt idx="14">
                  <c:v>336.36999500000002</c:v>
                </c:pt>
                <c:pt idx="15">
                  <c:v>304.13000499999998</c:v>
                </c:pt>
                <c:pt idx="16">
                  <c:v>312.54998799999998</c:v>
                </c:pt>
                <c:pt idx="17">
                  <c:v>324.77999899999998</c:v>
                </c:pt>
                <c:pt idx="18">
                  <c:v>312.98998999999998</c:v>
                </c:pt>
                <c:pt idx="19">
                  <c:v>339.040009</c:v>
                </c:pt>
                <c:pt idx="20">
                  <c:v>322.44000199999999</c:v>
                </c:pt>
                <c:pt idx="21">
                  <c:v>305.459991</c:v>
                </c:pt>
                <c:pt idx="22">
                  <c:v>338.64001500000001</c:v>
                </c:pt>
                <c:pt idx="23">
                  <c:v>310.35000600000001</c:v>
                </c:pt>
                <c:pt idx="24">
                  <c:v>354.52999899999998</c:v>
                </c:pt>
                <c:pt idx="25">
                  <c:v>380.16000400000001</c:v>
                </c:pt>
                <c:pt idx="26">
                  <c:v>372.10000600000001</c:v>
                </c:pt>
                <c:pt idx="27">
                  <c:v>421.77999899999998</c:v>
                </c:pt>
                <c:pt idx="28">
                  <c:v>429.23001099999999</c:v>
                </c:pt>
                <c:pt idx="29">
                  <c:v>434.08999599999999</c:v>
                </c:pt>
                <c:pt idx="30">
                  <c:v>536.15002400000003</c:v>
                </c:pt>
                <c:pt idx="31">
                  <c:v>512.89001499999995</c:v>
                </c:pt>
                <c:pt idx="32">
                  <c:v>511.89001500000001</c:v>
                </c:pt>
                <c:pt idx="33">
                  <c:v>625.90002400000003</c:v>
                </c:pt>
                <c:pt idx="34">
                  <c:v>664.79998799999998</c:v>
                </c:pt>
                <c:pt idx="35">
                  <c:v>675.89001499999995</c:v>
                </c:pt>
                <c:pt idx="36">
                  <c:v>587</c:v>
                </c:pt>
                <c:pt idx="37">
                  <c:v>552.52002000000005</c:v>
                </c:pt>
                <c:pt idx="38">
                  <c:v>593.64001499999995</c:v>
                </c:pt>
                <c:pt idx="39">
                  <c:v>659.59002699999996</c:v>
                </c:pt>
                <c:pt idx="40">
                  <c:v>722.78997800000002</c:v>
                </c:pt>
                <c:pt idx="41">
                  <c:v>715.61999500000002</c:v>
                </c:pt>
                <c:pt idx="42">
                  <c:v>758.80999799999995</c:v>
                </c:pt>
                <c:pt idx="43">
                  <c:v>769.15997300000004</c:v>
                </c:pt>
                <c:pt idx="44">
                  <c:v>837.30999799999995</c:v>
                </c:pt>
                <c:pt idx="45">
                  <c:v>789.82000700000003</c:v>
                </c:pt>
                <c:pt idx="46">
                  <c:v>750.57000700000003</c:v>
                </c:pt>
                <c:pt idx="47">
                  <c:v>768.65997300000004</c:v>
                </c:pt>
                <c:pt idx="48">
                  <c:v>823.47997999999995</c:v>
                </c:pt>
                <c:pt idx="49">
                  <c:v>845.03997800000002</c:v>
                </c:pt>
                <c:pt idx="50">
                  <c:v>886.53997800000002</c:v>
                </c:pt>
                <c:pt idx="51">
                  <c:v>924.98999000000003</c:v>
                </c:pt>
                <c:pt idx="52">
                  <c:v>994.61999500000002</c:v>
                </c:pt>
                <c:pt idx="53">
                  <c:v>968</c:v>
                </c:pt>
                <c:pt idx="54">
                  <c:v>987.78002900000001</c:v>
                </c:pt>
                <c:pt idx="55">
                  <c:v>980.59997599999997</c:v>
                </c:pt>
                <c:pt idx="56">
                  <c:v>961.34997599999997</c:v>
                </c:pt>
                <c:pt idx="57">
                  <c:v>1105.280029</c:v>
                </c:pt>
                <c:pt idx="58">
                  <c:v>1176.75</c:v>
                </c:pt>
                <c:pt idx="59">
                  <c:v>1169.469971</c:v>
                </c:pt>
                <c:pt idx="60">
                  <c:v>1450.8900149999999</c:v>
                </c:pt>
                <c:pt idx="61">
                  <c:v>1512.4499510000001</c:v>
                </c:pt>
                <c:pt idx="62">
                  <c:v>1447.339966</c:v>
                </c:pt>
                <c:pt idx="63">
                  <c:v>1517.959961</c:v>
                </c:pt>
              </c:numCache>
            </c:numRef>
          </c:val>
          <c:smooth val="0"/>
          <c:extLst>
            <c:ext xmlns:c16="http://schemas.microsoft.com/office/drawing/2014/chart" uri="{C3380CC4-5D6E-409C-BE32-E72D297353CC}">
              <c16:uniqueId val="{00000000-23E5-4B93-9F75-C37DA1AE60D5}"/>
            </c:ext>
          </c:extLst>
        </c:ser>
        <c:ser>
          <c:idx val="1"/>
          <c:order val="1"/>
          <c:tx>
            <c:strRef>
              <c:f>AMZN!$C$1</c:f>
              <c:strCache>
                <c:ptCount val="1"/>
                <c:pt idx="0">
                  <c:v>SA-Corp SCALED</c:v>
                </c:pt>
              </c:strCache>
            </c:strRef>
          </c:tx>
          <c:spPr>
            <a:ln w="25400">
              <a:solidFill>
                <a:srgbClr val="FF6600"/>
              </a:solidFill>
              <a:prstDash val="solid"/>
            </a:ln>
          </c:spPr>
          <c:marker>
            <c:symbol val="circle"/>
            <c:size val="5"/>
            <c:spPr>
              <a:solidFill>
                <a:srgbClr val="FF6600"/>
              </a:solidFill>
              <a:ln>
                <a:solidFill>
                  <a:srgbClr val="FF6600"/>
                </a:solidFill>
                <a:prstDash val="solid"/>
              </a:ln>
            </c:spPr>
          </c:marker>
          <c:cat>
            <c:numRef>
              <c:f>AMZN!$A$2:$A$65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AMZN!$C$2:$C$65</c:f>
              <c:numCache>
                <c:formatCode>General</c:formatCode>
                <c:ptCount val="64"/>
                <c:pt idx="0" formatCode="0.00">
                  <c:v>242.98147289218701</c:v>
                </c:pt>
                <c:pt idx="3" formatCode="0.00">
                  <c:v>348.91092703592699</c:v>
                </c:pt>
                <c:pt idx="6" formatCode="0.00">
                  <c:v>236.60308441558399</c:v>
                </c:pt>
                <c:pt idx="9" formatCode="0.00">
                  <c:v>329.07601657601646</c:v>
                </c:pt>
                <c:pt idx="12" formatCode="0.00">
                  <c:v>447.73260199396549</c:v>
                </c:pt>
                <c:pt idx="15" formatCode="0.00">
                  <c:v>223.14213564213551</c:v>
                </c:pt>
                <c:pt idx="18" formatCode="0.00">
                  <c:v>370.58365610997203</c:v>
                </c:pt>
                <c:pt idx="21" formatCode="0.00">
                  <c:v>334.26577280743948</c:v>
                </c:pt>
                <c:pt idx="24" formatCode="0.00">
                  <c:v>245.69752912144202</c:v>
                </c:pt>
                <c:pt idx="27" formatCode="0.00">
                  <c:v>334.92922421493847</c:v>
                </c:pt>
                <c:pt idx="30" formatCode="0.00">
                  <c:v>242.98147289218701</c:v>
                </c:pt>
                <c:pt idx="33" formatCode="0.00">
                  <c:v>348.91092703592699</c:v>
                </c:pt>
                <c:pt idx="36" formatCode="0.00">
                  <c:v>236.60308441558399</c:v>
                </c:pt>
                <c:pt idx="39" formatCode="0.00">
                  <c:v>329.07601657601646</c:v>
                </c:pt>
                <c:pt idx="42" formatCode="0.00">
                  <c:v>447.73260199396549</c:v>
                </c:pt>
                <c:pt idx="45" formatCode="0.00">
                  <c:v>223.14213564213551</c:v>
                </c:pt>
                <c:pt idx="48" formatCode="0.00">
                  <c:v>370.58365610997203</c:v>
                </c:pt>
                <c:pt idx="51" formatCode="0.00">
                  <c:v>334.26577280743948</c:v>
                </c:pt>
                <c:pt idx="54" formatCode="0.00">
                  <c:v>245.69752912144202</c:v>
                </c:pt>
                <c:pt idx="57" formatCode="0.00">
                  <c:v>334.92922421493847</c:v>
                </c:pt>
                <c:pt idx="60" formatCode="0.00">
                  <c:v>653.29485329484999</c:v>
                </c:pt>
                <c:pt idx="63" formatCode="0.00">
                  <c:v>346.49891774891751</c:v>
                </c:pt>
              </c:numCache>
            </c:numRef>
          </c:val>
          <c:smooth val="0"/>
          <c:extLst>
            <c:ext xmlns:c16="http://schemas.microsoft.com/office/drawing/2014/chart" uri="{C3380CC4-5D6E-409C-BE32-E72D297353CC}">
              <c16:uniqueId val="{00000001-23E5-4B93-9F75-C37DA1AE60D5}"/>
            </c:ext>
          </c:extLst>
        </c:ser>
        <c:ser>
          <c:idx val="2"/>
          <c:order val="2"/>
          <c:tx>
            <c:strRef>
              <c:f>AMZN!$D$1</c:f>
              <c:strCache>
                <c:ptCount val="1"/>
                <c:pt idx="0">
                  <c:v>SA-Analyst Q&amp;A SCALED</c:v>
                </c:pt>
              </c:strCache>
            </c:strRef>
          </c:tx>
          <c:spPr>
            <a:ln w="25400">
              <a:solidFill>
                <a:srgbClr val="969696"/>
              </a:solidFill>
              <a:prstDash val="solid"/>
            </a:ln>
          </c:spPr>
          <c:marker>
            <c:symbol val="circle"/>
            <c:size val="5"/>
            <c:spPr>
              <a:solidFill>
                <a:srgbClr val="000000"/>
              </a:solidFill>
              <a:ln>
                <a:solidFill>
                  <a:srgbClr val="969696"/>
                </a:solidFill>
                <a:prstDash val="solid"/>
              </a:ln>
            </c:spPr>
          </c:marker>
          <c:cat>
            <c:numRef>
              <c:f>AMZN!$A$2:$A$65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AMZN!$D$2:$D$65</c:f>
              <c:numCache>
                <c:formatCode>General</c:formatCode>
                <c:ptCount val="64"/>
                <c:pt idx="0" formatCode="0.00">
                  <c:v>951.53258219677002</c:v>
                </c:pt>
                <c:pt idx="3" formatCode="0.00">
                  <c:v>1082.865248438555</c:v>
                </c:pt>
                <c:pt idx="6" formatCode="0.00">
                  <c:v>1441.4141108693252</c:v>
                </c:pt>
                <c:pt idx="9" formatCode="0.00">
                  <c:v>926.1887802204601</c:v>
                </c:pt>
                <c:pt idx="12" formatCode="0.00">
                  <c:v>1384.0760215650848</c:v>
                </c:pt>
                <c:pt idx="15" formatCode="0.00">
                  <c:v>1104.94796521485</c:v>
                </c:pt>
                <c:pt idx="18" formatCode="0.00">
                  <c:v>1096.4285452505251</c:v>
                </c:pt>
                <c:pt idx="21" formatCode="0.00">
                  <c:v>1372.7594834898298</c:v>
                </c:pt>
                <c:pt idx="24" formatCode="0.00">
                  <c:v>1215.5767991836399</c:v>
                </c:pt>
                <c:pt idx="27" formatCode="0.00">
                  <c:v>1085.290982784295</c:v>
                </c:pt>
                <c:pt idx="30" formatCode="0.00">
                  <c:v>951.53258219677002</c:v>
                </c:pt>
                <c:pt idx="33" formatCode="0.00">
                  <c:v>1082.865248438555</c:v>
                </c:pt>
                <c:pt idx="36" formatCode="0.00">
                  <c:v>1441.4141108693252</c:v>
                </c:pt>
                <c:pt idx="39" formatCode="0.00">
                  <c:v>926.1887802204601</c:v>
                </c:pt>
                <c:pt idx="42" formatCode="0.00">
                  <c:v>1384.0760215650848</c:v>
                </c:pt>
                <c:pt idx="45" formatCode="0.00">
                  <c:v>1104.94796521485</c:v>
                </c:pt>
                <c:pt idx="48" formatCode="0.00">
                  <c:v>1096.4285452505251</c:v>
                </c:pt>
                <c:pt idx="51" formatCode="0.00">
                  <c:v>1372.7594834898298</c:v>
                </c:pt>
                <c:pt idx="54" formatCode="0.00">
                  <c:v>1215.5767991836399</c:v>
                </c:pt>
                <c:pt idx="57" formatCode="0.00">
                  <c:v>1085.290982784295</c:v>
                </c:pt>
                <c:pt idx="60" formatCode="0.00">
                  <c:v>1153.86179977041</c:v>
                </c:pt>
                <c:pt idx="63" formatCode="0.00">
                  <c:v>1043.8128891031699</c:v>
                </c:pt>
              </c:numCache>
            </c:numRef>
          </c:val>
          <c:smooth val="0"/>
          <c:extLst>
            <c:ext xmlns:c16="http://schemas.microsoft.com/office/drawing/2014/chart" uri="{C3380CC4-5D6E-409C-BE32-E72D297353CC}">
              <c16:uniqueId val="{00000002-23E5-4B93-9F75-C37DA1AE60D5}"/>
            </c:ext>
          </c:extLst>
        </c:ser>
        <c:dLbls>
          <c:showLegendKey val="0"/>
          <c:showVal val="0"/>
          <c:showCatName val="0"/>
          <c:showSerName val="0"/>
          <c:showPercent val="0"/>
          <c:showBubbleSize val="0"/>
        </c:dLbls>
        <c:marker val="1"/>
        <c:smooth val="0"/>
        <c:axId val="1920104896"/>
        <c:axId val="1"/>
      </c:lineChart>
      <c:catAx>
        <c:axId val="1920104896"/>
        <c:scaling>
          <c:orientation val="minMax"/>
        </c:scaling>
        <c:delete val="0"/>
        <c:axPos val="b"/>
        <c:numFmt formatCode="m/d/yyyy" sourceLinked="0"/>
        <c:majorTickMark val="out"/>
        <c:minorTickMark val="none"/>
        <c:tickLblPos val="nextTo"/>
        <c:spPr>
          <a:ln w="3175">
            <a:solidFill>
              <a:srgbClr val="E3E3E3"/>
            </a:solidFill>
            <a:prstDash val="solid"/>
          </a:ln>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0"/>
        <c:lblAlgn val="ctr"/>
        <c:lblOffset val="100"/>
        <c:tickLblSkip val="2"/>
        <c:tickMarkSkip val="1"/>
        <c:noMultiLvlLbl val="0"/>
      </c:catAx>
      <c:valAx>
        <c:axId val="1"/>
        <c:scaling>
          <c:orientation val="minMax"/>
        </c:scaling>
        <c:delete val="0"/>
        <c:axPos val="l"/>
        <c:majorGridlines>
          <c:spPr>
            <a:ln w="3175">
              <a:solidFill>
                <a:srgbClr val="E3E3E3"/>
              </a:solidFill>
              <a:prstDash val="solid"/>
            </a:ln>
          </c:spPr>
        </c:majorGridlines>
        <c:numFmt formatCode="General"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1920104896"/>
        <c:crosses val="autoZero"/>
        <c:crossBetween val="between"/>
      </c:valAx>
      <c:spPr>
        <a:noFill/>
        <a:ln w="25400">
          <a:noFill/>
        </a:ln>
      </c:spPr>
    </c:plotArea>
    <c:legend>
      <c:legendPos val="r"/>
      <c:layout>
        <c:manualLayout>
          <c:xMode val="edge"/>
          <c:yMode val="edge"/>
          <c:x val="0.34231975249115038"/>
          <c:y val="0.94590420285080412"/>
          <c:w val="0.2996865232431683"/>
          <c:h val="4.3276662875526992E-2"/>
        </c:manualLayout>
      </c:layout>
      <c:overlay val="0"/>
      <c:spPr>
        <a:noFill/>
        <a:ln w="25400">
          <a:noFill/>
        </a:ln>
      </c:spPr>
      <c:txPr>
        <a:bodyPr/>
        <a:lstStyle/>
        <a:p>
          <a:pPr>
            <a:defRPr sz="75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AMZN</a:t>
            </a:r>
          </a:p>
        </c:rich>
      </c:tx>
      <c:layout>
        <c:manualLayout>
          <c:xMode val="edge"/>
          <c:yMode val="edge"/>
          <c:x val="0.4742096586088354"/>
          <c:y val="1.7361111264415242E-2"/>
        </c:manualLayout>
      </c:layout>
      <c:overlay val="0"/>
      <c:spPr>
        <a:noFill/>
        <a:ln w="25400">
          <a:noFill/>
        </a:ln>
      </c:spPr>
    </c:title>
    <c:autoTitleDeleted val="0"/>
    <c:plotArea>
      <c:layout>
        <c:manualLayout>
          <c:layoutTarget val="inner"/>
          <c:xMode val="edge"/>
          <c:yMode val="edge"/>
          <c:x val="5.4908486786286216E-2"/>
          <c:y val="0.10590277871293298"/>
          <c:w val="0.9226289673635063"/>
          <c:h val="0.75868056225494596"/>
        </c:manualLayout>
      </c:layout>
      <c:scatterChart>
        <c:scatterStyle val="lineMarker"/>
        <c:varyColors val="0"/>
        <c:ser>
          <c:idx val="0"/>
          <c:order val="0"/>
          <c:tx>
            <c:strRef>
              <c:f>AMZN!$E$1</c:f>
              <c:strCache>
                <c:ptCount val="1"/>
                <c:pt idx="0">
                  <c:v>SA-Corp results</c:v>
                </c:pt>
              </c:strCache>
            </c:strRef>
          </c:tx>
          <c:spPr>
            <a:ln w="19050">
              <a:noFill/>
            </a:ln>
          </c:spPr>
          <c:marker>
            <c:symbol val="circle"/>
            <c:size val="5"/>
            <c:spPr>
              <a:solidFill>
                <a:srgbClr val="0066CC"/>
              </a:solidFill>
              <a:ln>
                <a:solidFill>
                  <a:srgbClr val="666699"/>
                </a:solidFill>
                <a:prstDash val="solid"/>
              </a:ln>
            </c:spPr>
          </c:marker>
          <c:yVal>
            <c:numRef>
              <c:f>AMZN!$E$2:$E$65</c:f>
              <c:numCache>
                <c:formatCode>General</c:formatCode>
                <c:ptCount val="64"/>
                <c:pt idx="0" formatCode="0.0000">
                  <c:v>4.85962945784374E-2</c:v>
                </c:pt>
                <c:pt idx="3" formatCode="0.0000">
                  <c:v>6.9782185407185393E-2</c:v>
                </c:pt>
                <c:pt idx="6" formatCode="0.0000">
                  <c:v>4.7320616883116798E-2</c:v>
                </c:pt>
                <c:pt idx="9" formatCode="0.0000">
                  <c:v>6.5815203315203297E-2</c:v>
                </c:pt>
                <c:pt idx="12" formatCode="0.0000">
                  <c:v>8.95465203987931E-2</c:v>
                </c:pt>
                <c:pt idx="15" formatCode="0.0000">
                  <c:v>4.4628427128427101E-2</c:v>
                </c:pt>
                <c:pt idx="18" formatCode="0.0000">
                  <c:v>7.41167312219944E-2</c:v>
                </c:pt>
                <c:pt idx="21" formatCode="0.0000">
                  <c:v>6.6853154561487896E-2</c:v>
                </c:pt>
                <c:pt idx="24" formatCode="0.0000">
                  <c:v>4.9139505824288401E-2</c:v>
                </c:pt>
                <c:pt idx="27" formatCode="0.0000">
                  <c:v>6.6985844842987696E-2</c:v>
                </c:pt>
                <c:pt idx="30" formatCode="0.0000">
                  <c:v>4.85962945784374E-2</c:v>
                </c:pt>
                <c:pt idx="33" formatCode="0.0000">
                  <c:v>6.9782185407185393E-2</c:v>
                </c:pt>
                <c:pt idx="36" formatCode="0.0000">
                  <c:v>4.7320616883116798E-2</c:v>
                </c:pt>
                <c:pt idx="39" formatCode="0.0000">
                  <c:v>6.5815203315203297E-2</c:v>
                </c:pt>
                <c:pt idx="42" formatCode="0.0000">
                  <c:v>8.95465203987931E-2</c:v>
                </c:pt>
                <c:pt idx="45" formatCode="0.0000">
                  <c:v>4.4628427128427101E-2</c:v>
                </c:pt>
                <c:pt idx="48" formatCode="0.0000">
                  <c:v>7.41167312219944E-2</c:v>
                </c:pt>
                <c:pt idx="51" formatCode="0.0000">
                  <c:v>6.6853154561487896E-2</c:v>
                </c:pt>
                <c:pt idx="54" formatCode="0.0000">
                  <c:v>4.9139505824288401E-2</c:v>
                </c:pt>
                <c:pt idx="57" formatCode="0.0000">
                  <c:v>6.6985844842987696E-2</c:v>
                </c:pt>
                <c:pt idx="60" formatCode="0.0000">
                  <c:v>0.13065897065897</c:v>
                </c:pt>
                <c:pt idx="63" formatCode="0.0000">
                  <c:v>6.92997835497835E-2</c:v>
                </c:pt>
              </c:numCache>
            </c:numRef>
          </c:yVal>
          <c:smooth val="0"/>
          <c:extLst>
            <c:ext xmlns:c16="http://schemas.microsoft.com/office/drawing/2014/chart" uri="{C3380CC4-5D6E-409C-BE32-E72D297353CC}">
              <c16:uniqueId val="{00000000-5900-42E6-8C6A-910047E7F6B8}"/>
            </c:ext>
          </c:extLst>
        </c:ser>
        <c:ser>
          <c:idx val="1"/>
          <c:order val="1"/>
          <c:tx>
            <c:strRef>
              <c:f>AMZN!$F$1</c:f>
              <c:strCache>
                <c:ptCount val="1"/>
                <c:pt idx="0">
                  <c:v>SA-Analyst Q&amp;A</c:v>
                </c:pt>
              </c:strCache>
            </c:strRef>
          </c:tx>
          <c:spPr>
            <a:ln w="19050">
              <a:noFill/>
            </a:ln>
          </c:spPr>
          <c:marker>
            <c:symbol val="circle"/>
            <c:size val="5"/>
            <c:spPr>
              <a:solidFill>
                <a:srgbClr val="FF6600"/>
              </a:solidFill>
              <a:ln>
                <a:solidFill>
                  <a:srgbClr val="FF6600"/>
                </a:solidFill>
                <a:prstDash val="solid"/>
              </a:ln>
            </c:spPr>
          </c:marker>
          <c:yVal>
            <c:numRef>
              <c:f>AMZN!$F$2:$F$65</c:f>
              <c:numCache>
                <c:formatCode>General</c:formatCode>
                <c:ptCount val="64"/>
                <c:pt idx="0" formatCode="0.0000">
                  <c:v>0.19030651643935401</c:v>
                </c:pt>
                <c:pt idx="3" formatCode="0.0000">
                  <c:v>0.21657304968771099</c:v>
                </c:pt>
                <c:pt idx="6" formatCode="0.0000">
                  <c:v>0.28828282217386503</c:v>
                </c:pt>
                <c:pt idx="9" formatCode="0.0000">
                  <c:v>0.18523775604409201</c:v>
                </c:pt>
                <c:pt idx="12" formatCode="0.0000">
                  <c:v>0.27681520431301698</c:v>
                </c:pt>
                <c:pt idx="15" formatCode="0.0000">
                  <c:v>0.22098959304297</c:v>
                </c:pt>
                <c:pt idx="18" formatCode="0.0000">
                  <c:v>0.219285709050105</c:v>
                </c:pt>
                <c:pt idx="21" formatCode="0.0000">
                  <c:v>0.27455189669796598</c:v>
                </c:pt>
                <c:pt idx="24" formatCode="0.0000">
                  <c:v>0.243115359836728</c:v>
                </c:pt>
                <c:pt idx="27" formatCode="0.0000">
                  <c:v>0.21705819655685901</c:v>
                </c:pt>
                <c:pt idx="30" formatCode="0.0000">
                  <c:v>0.19030651643935401</c:v>
                </c:pt>
                <c:pt idx="33" formatCode="0.0000">
                  <c:v>0.21657304968771099</c:v>
                </c:pt>
                <c:pt idx="36" formatCode="0.0000">
                  <c:v>0.28828282217386503</c:v>
                </c:pt>
                <c:pt idx="39" formatCode="0.0000">
                  <c:v>0.18523775604409201</c:v>
                </c:pt>
                <c:pt idx="42" formatCode="0.0000">
                  <c:v>0.27681520431301698</c:v>
                </c:pt>
                <c:pt idx="45" formatCode="0.0000">
                  <c:v>0.22098959304297</c:v>
                </c:pt>
                <c:pt idx="48" formatCode="0.0000">
                  <c:v>0.219285709050105</c:v>
                </c:pt>
                <c:pt idx="51" formatCode="0.0000">
                  <c:v>0.27455189669796598</c:v>
                </c:pt>
                <c:pt idx="54" formatCode="0.0000">
                  <c:v>0.243115359836728</c:v>
                </c:pt>
                <c:pt idx="57" formatCode="0.0000">
                  <c:v>0.21705819655685901</c:v>
                </c:pt>
                <c:pt idx="60" formatCode="0.0000">
                  <c:v>0.23077235995408199</c:v>
                </c:pt>
                <c:pt idx="63" formatCode="0.0000">
                  <c:v>0.20876257782063401</c:v>
                </c:pt>
              </c:numCache>
            </c:numRef>
          </c:yVal>
          <c:smooth val="0"/>
          <c:extLst>
            <c:ext xmlns:c16="http://schemas.microsoft.com/office/drawing/2014/chart" uri="{C3380CC4-5D6E-409C-BE32-E72D297353CC}">
              <c16:uniqueId val="{00000001-5900-42E6-8C6A-910047E7F6B8}"/>
            </c:ext>
          </c:extLst>
        </c:ser>
        <c:dLbls>
          <c:showLegendKey val="0"/>
          <c:showVal val="0"/>
          <c:showCatName val="0"/>
          <c:showSerName val="0"/>
          <c:showPercent val="0"/>
          <c:showBubbleSize val="0"/>
        </c:dLbls>
        <c:axId val="1819931696"/>
        <c:axId val="1"/>
      </c:scatterChart>
      <c:valAx>
        <c:axId val="1819931696"/>
        <c:scaling>
          <c:orientation val="minMax"/>
        </c:scaling>
        <c:delete val="0"/>
        <c:axPos val="b"/>
        <c:numFmt formatCode="General" sourceLinked="1"/>
        <c:majorTickMark val="none"/>
        <c:minorTickMark val="none"/>
        <c:tickLblPos val="nextTo"/>
        <c:spPr>
          <a:ln w="3175">
            <a:solidFill>
              <a:srgbClr val="E3E3E3"/>
            </a:solidFill>
            <a:prstDash val="solid"/>
          </a:ln>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spPr>
            <a:ln w="3175">
              <a:solidFill>
                <a:srgbClr val="E3E3E3"/>
              </a:solidFill>
              <a:prstDash val="solid"/>
            </a:ln>
          </c:spPr>
        </c:majorGridlines>
        <c:numFmt formatCode="0.000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1819931696"/>
        <c:crosses val="autoZero"/>
        <c:crossBetween val="midCat"/>
      </c:valAx>
      <c:spPr>
        <a:noFill/>
        <a:ln w="25400">
          <a:noFill/>
        </a:ln>
      </c:spPr>
    </c:plotArea>
    <c:legend>
      <c:legendPos val="r"/>
      <c:layout>
        <c:manualLayout>
          <c:xMode val="edge"/>
          <c:yMode val="edge"/>
          <c:x val="0.38685524781247105"/>
          <c:y val="0.93229167489909837"/>
          <c:w val="0.22296173422310159"/>
          <c:h val="4.8611111540362677E-2"/>
        </c:manualLayout>
      </c:layout>
      <c:overlay val="0"/>
      <c:spPr>
        <a:noFill/>
        <a:ln w="25400">
          <a:noFill/>
        </a:ln>
      </c:spPr>
      <c:txPr>
        <a:bodyPr/>
        <a:lstStyle/>
        <a:p>
          <a:pPr>
            <a:defRPr sz="75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GE</a:t>
            </a:r>
          </a:p>
        </c:rich>
      </c:tx>
      <c:layout>
        <c:manualLayout>
          <c:xMode val="edge"/>
          <c:yMode val="edge"/>
          <c:x val="0.48933038999264167"/>
          <c:y val="1.6694490818030053E-2"/>
        </c:manualLayout>
      </c:layout>
      <c:overlay val="0"/>
      <c:spPr>
        <a:noFill/>
        <a:ln w="25400">
          <a:noFill/>
        </a:ln>
      </c:spPr>
    </c:title>
    <c:autoTitleDeleted val="0"/>
    <c:plotArea>
      <c:layout>
        <c:manualLayout>
          <c:layoutTarget val="inner"/>
          <c:xMode val="edge"/>
          <c:yMode val="edge"/>
          <c:x val="1.3245033112582783E-2"/>
          <c:y val="0.10183639398998331"/>
          <c:w val="0.97645327446651953"/>
          <c:h val="0.76961602671118545"/>
        </c:manualLayout>
      </c:layout>
      <c:lineChart>
        <c:grouping val="standard"/>
        <c:varyColors val="0"/>
        <c:ser>
          <c:idx val="0"/>
          <c:order val="0"/>
          <c:tx>
            <c:strRef>
              <c:f>GE!$B$1</c:f>
              <c:strCache>
                <c:ptCount val="1"/>
                <c:pt idx="0">
                  <c:v>Close</c:v>
                </c:pt>
              </c:strCache>
            </c:strRef>
          </c:tx>
          <c:spPr>
            <a:ln w="25400">
              <a:solidFill>
                <a:srgbClr val="666699"/>
              </a:solidFill>
              <a:prstDash val="solid"/>
            </a:ln>
          </c:spPr>
          <c:marker>
            <c:symbol val="circle"/>
            <c:size val="5"/>
            <c:spPr>
              <a:solidFill>
                <a:srgbClr val="0066CC"/>
              </a:solidFill>
              <a:ln>
                <a:solidFill>
                  <a:srgbClr val="666699"/>
                </a:solidFill>
                <a:prstDash val="solid"/>
              </a:ln>
            </c:spPr>
          </c:marker>
          <c:cat>
            <c:numRef>
              <c:f>GE!$A$2:$A$65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GE!$B$2:$B$65</c:f>
              <c:numCache>
                <c:formatCode>General</c:formatCode>
                <c:ptCount val="64"/>
                <c:pt idx="0">
                  <c:v>22.280000999999999</c:v>
                </c:pt>
                <c:pt idx="1">
                  <c:v>23.219999000000001</c:v>
                </c:pt>
                <c:pt idx="2">
                  <c:v>23.120000999999998</c:v>
                </c:pt>
                <c:pt idx="3">
                  <c:v>22.290001</c:v>
                </c:pt>
                <c:pt idx="4">
                  <c:v>23.32</c:v>
                </c:pt>
                <c:pt idx="5">
                  <c:v>23.190000999999999</c:v>
                </c:pt>
                <c:pt idx="6">
                  <c:v>24.370000999999998</c:v>
                </c:pt>
                <c:pt idx="7">
                  <c:v>23.139999</c:v>
                </c:pt>
                <c:pt idx="8">
                  <c:v>23.889999</c:v>
                </c:pt>
                <c:pt idx="9">
                  <c:v>26.139999</c:v>
                </c:pt>
                <c:pt idx="10">
                  <c:v>26.66</c:v>
                </c:pt>
                <c:pt idx="11">
                  <c:v>28.030000999999999</c:v>
                </c:pt>
                <c:pt idx="12">
                  <c:v>25.129999000000002</c:v>
                </c:pt>
                <c:pt idx="13">
                  <c:v>25.469999000000001</c:v>
                </c:pt>
                <c:pt idx="14">
                  <c:v>25.889999</c:v>
                </c:pt>
                <c:pt idx="15">
                  <c:v>26.889999</c:v>
                </c:pt>
                <c:pt idx="16">
                  <c:v>26.790001</c:v>
                </c:pt>
                <c:pt idx="17">
                  <c:v>26.280000999999999</c:v>
                </c:pt>
                <c:pt idx="18">
                  <c:v>25.15</c:v>
                </c:pt>
                <c:pt idx="19">
                  <c:v>25.98</c:v>
                </c:pt>
                <c:pt idx="20">
                  <c:v>25.620000999999998</c:v>
                </c:pt>
                <c:pt idx="21">
                  <c:v>25.809999000000001</c:v>
                </c:pt>
                <c:pt idx="22">
                  <c:v>26.49</c:v>
                </c:pt>
                <c:pt idx="23">
                  <c:v>25.27</c:v>
                </c:pt>
                <c:pt idx="24">
                  <c:v>23.889999</c:v>
                </c:pt>
                <c:pt idx="25">
                  <c:v>25.99</c:v>
                </c:pt>
                <c:pt idx="26">
                  <c:v>24.809999000000001</c:v>
                </c:pt>
                <c:pt idx="27">
                  <c:v>27.08</c:v>
                </c:pt>
                <c:pt idx="28">
                  <c:v>27.27</c:v>
                </c:pt>
                <c:pt idx="29">
                  <c:v>26.57</c:v>
                </c:pt>
                <c:pt idx="30">
                  <c:v>26.1</c:v>
                </c:pt>
                <c:pt idx="31">
                  <c:v>25.01</c:v>
                </c:pt>
                <c:pt idx="32">
                  <c:v>25.219999000000001</c:v>
                </c:pt>
                <c:pt idx="33">
                  <c:v>28.92</c:v>
                </c:pt>
                <c:pt idx="34">
                  <c:v>29.940000999999999</c:v>
                </c:pt>
                <c:pt idx="35">
                  <c:v>31.15</c:v>
                </c:pt>
                <c:pt idx="36">
                  <c:v>29.1</c:v>
                </c:pt>
                <c:pt idx="37">
                  <c:v>29.139999</c:v>
                </c:pt>
                <c:pt idx="38">
                  <c:v>31.790001</c:v>
                </c:pt>
                <c:pt idx="39">
                  <c:v>30.75</c:v>
                </c:pt>
                <c:pt idx="40">
                  <c:v>30.23</c:v>
                </c:pt>
                <c:pt idx="41">
                  <c:v>31.48</c:v>
                </c:pt>
                <c:pt idx="42">
                  <c:v>31.139999</c:v>
                </c:pt>
                <c:pt idx="43">
                  <c:v>31.24</c:v>
                </c:pt>
                <c:pt idx="44">
                  <c:v>29.620000999999998</c:v>
                </c:pt>
                <c:pt idx="45">
                  <c:v>29.1</c:v>
                </c:pt>
                <c:pt idx="46">
                  <c:v>30.76</c:v>
                </c:pt>
                <c:pt idx="47">
                  <c:v>31.6</c:v>
                </c:pt>
                <c:pt idx="48">
                  <c:v>29.700001</c:v>
                </c:pt>
                <c:pt idx="49">
                  <c:v>29.809999000000001</c:v>
                </c:pt>
                <c:pt idx="50">
                  <c:v>29.799999</c:v>
                </c:pt>
                <c:pt idx="51">
                  <c:v>28.99</c:v>
                </c:pt>
                <c:pt idx="52">
                  <c:v>27.379999000000002</c:v>
                </c:pt>
                <c:pt idx="53">
                  <c:v>27.01</c:v>
                </c:pt>
                <c:pt idx="54">
                  <c:v>25.610001</c:v>
                </c:pt>
                <c:pt idx="55">
                  <c:v>24.549999</c:v>
                </c:pt>
                <c:pt idx="56">
                  <c:v>24.18</c:v>
                </c:pt>
                <c:pt idx="57">
                  <c:v>20.16</c:v>
                </c:pt>
                <c:pt idx="58">
                  <c:v>18.290001</c:v>
                </c:pt>
                <c:pt idx="59">
                  <c:v>17.450001</c:v>
                </c:pt>
                <c:pt idx="60">
                  <c:v>16.170000000000002</c:v>
                </c:pt>
                <c:pt idx="61">
                  <c:v>14.11</c:v>
                </c:pt>
                <c:pt idx="62">
                  <c:v>13.48</c:v>
                </c:pt>
                <c:pt idx="63">
                  <c:v>14.38</c:v>
                </c:pt>
              </c:numCache>
            </c:numRef>
          </c:val>
          <c:smooth val="0"/>
          <c:extLst>
            <c:ext xmlns:c16="http://schemas.microsoft.com/office/drawing/2014/chart" uri="{C3380CC4-5D6E-409C-BE32-E72D297353CC}">
              <c16:uniqueId val="{00000000-5CFC-408C-B37A-E1AF7ECF1486}"/>
            </c:ext>
          </c:extLst>
        </c:ser>
        <c:ser>
          <c:idx val="1"/>
          <c:order val="1"/>
          <c:tx>
            <c:strRef>
              <c:f>GE!$C$1</c:f>
              <c:strCache>
                <c:ptCount val="1"/>
                <c:pt idx="0">
                  <c:v>SA-Corp SCALED</c:v>
                </c:pt>
              </c:strCache>
            </c:strRef>
          </c:tx>
          <c:spPr>
            <a:ln w="25400">
              <a:solidFill>
                <a:srgbClr val="FF6600"/>
              </a:solidFill>
              <a:prstDash val="solid"/>
            </a:ln>
          </c:spPr>
          <c:marker>
            <c:symbol val="circle"/>
            <c:size val="5"/>
            <c:spPr>
              <a:solidFill>
                <a:srgbClr val="FF6600"/>
              </a:solidFill>
              <a:ln>
                <a:solidFill>
                  <a:srgbClr val="FF6600"/>
                </a:solidFill>
                <a:prstDash val="solid"/>
              </a:ln>
            </c:spPr>
          </c:marker>
          <c:cat>
            <c:numRef>
              <c:f>GE!$A$2:$A$65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GE!$C$2:$C$65</c:f>
              <c:numCache>
                <c:formatCode>General</c:formatCode>
                <c:ptCount val="64"/>
                <c:pt idx="0" formatCode="0.00">
                  <c:v>19.817826731776002</c:v>
                </c:pt>
                <c:pt idx="3" formatCode="0.00">
                  <c:v>9.2130817983759101</c:v>
                </c:pt>
                <c:pt idx="6" formatCode="0.00">
                  <c:v>11.231575402327</c:v>
                </c:pt>
                <c:pt idx="9" formatCode="0.00">
                  <c:v>12.910193987808299</c:v>
                </c:pt>
                <c:pt idx="12" formatCode="0.00">
                  <c:v>14.0707206668261</c:v>
                </c:pt>
                <c:pt idx="15" formatCode="0.00">
                  <c:v>12.3396846458245</c:v>
                </c:pt>
                <c:pt idx="18" formatCode="0.00">
                  <c:v>11.510576025911599</c:v>
                </c:pt>
                <c:pt idx="21" formatCode="0.00">
                  <c:v>15.616258684784201</c:v>
                </c:pt>
                <c:pt idx="24" formatCode="0.00">
                  <c:v>15.8302530553874</c:v>
                </c:pt>
                <c:pt idx="27" formatCode="0.00">
                  <c:v>11.863800181140901</c:v>
                </c:pt>
                <c:pt idx="30" formatCode="0.00">
                  <c:v>12.271179052429</c:v>
                </c:pt>
                <c:pt idx="33" formatCode="0.00">
                  <c:v>10.661493033168499</c:v>
                </c:pt>
                <c:pt idx="36" formatCode="0.00">
                  <c:v>8.4017830385631402</c:v>
                </c:pt>
                <c:pt idx="39" formatCode="0.00">
                  <c:v>13.530079868451899</c:v>
                </c:pt>
                <c:pt idx="42" formatCode="0.00">
                  <c:v>6.0445341594358997</c:v>
                </c:pt>
                <c:pt idx="45" formatCode="0.00">
                  <c:v>6.6169287150830796</c:v>
                </c:pt>
                <c:pt idx="48" formatCode="0.00">
                  <c:v>12.416576792227801</c:v>
                </c:pt>
                <c:pt idx="51" formatCode="0.00">
                  <c:v>11.3185192547437</c:v>
                </c:pt>
                <c:pt idx="54" formatCode="0.00">
                  <c:v>7.2409085571902496</c:v>
                </c:pt>
                <c:pt idx="57" formatCode="0.00">
                  <c:v>10.471164734237499</c:v>
                </c:pt>
                <c:pt idx="60" formatCode="0.00">
                  <c:v>11.7624520599805</c:v>
                </c:pt>
                <c:pt idx="63" formatCode="0.00">
                  <c:v>12.2691157939091</c:v>
                </c:pt>
              </c:numCache>
            </c:numRef>
          </c:val>
          <c:smooth val="0"/>
          <c:extLst>
            <c:ext xmlns:c16="http://schemas.microsoft.com/office/drawing/2014/chart" uri="{C3380CC4-5D6E-409C-BE32-E72D297353CC}">
              <c16:uniqueId val="{00000001-5CFC-408C-B37A-E1AF7ECF1486}"/>
            </c:ext>
          </c:extLst>
        </c:ser>
        <c:ser>
          <c:idx val="2"/>
          <c:order val="2"/>
          <c:tx>
            <c:strRef>
              <c:f>GE!$D$1</c:f>
              <c:strCache>
                <c:ptCount val="1"/>
                <c:pt idx="0">
                  <c:v>SA-Analyst Q&amp;A SCALED</c:v>
                </c:pt>
              </c:strCache>
            </c:strRef>
          </c:tx>
          <c:spPr>
            <a:ln w="25400">
              <a:solidFill>
                <a:srgbClr val="969696"/>
              </a:solidFill>
              <a:prstDash val="solid"/>
            </a:ln>
          </c:spPr>
          <c:marker>
            <c:symbol val="circle"/>
            <c:size val="5"/>
            <c:spPr>
              <a:solidFill>
                <a:srgbClr val="000000"/>
              </a:solidFill>
              <a:ln>
                <a:solidFill>
                  <a:srgbClr val="969696"/>
                </a:solidFill>
                <a:prstDash val="solid"/>
              </a:ln>
            </c:spPr>
          </c:marker>
          <c:cat>
            <c:numRef>
              <c:f>GE!$A$2:$A$65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GE!$D$2:$D$65</c:f>
              <c:numCache>
                <c:formatCode>General</c:formatCode>
                <c:ptCount val="64"/>
                <c:pt idx="0" formatCode="0.00">
                  <c:v>23.859014199932698</c:v>
                </c:pt>
                <c:pt idx="3" formatCode="0.00">
                  <c:v>13.6446755362264</c:v>
                </c:pt>
                <c:pt idx="6" formatCode="0.00">
                  <c:v>16.842863654528799</c:v>
                </c:pt>
                <c:pt idx="9" formatCode="0.00">
                  <c:v>21.125619178055398</c:v>
                </c:pt>
                <c:pt idx="12" formatCode="0.00">
                  <c:v>16.333653643969299</c:v>
                </c:pt>
                <c:pt idx="15" formatCode="0.00">
                  <c:v>24.295414387058699</c:v>
                </c:pt>
                <c:pt idx="18" formatCode="0.00">
                  <c:v>23.7786595330886</c:v>
                </c:pt>
                <c:pt idx="21" formatCode="0.00">
                  <c:v>22.1192909120793</c:v>
                </c:pt>
                <c:pt idx="24" formatCode="0.00">
                  <c:v>12.070376332507001</c:v>
                </c:pt>
                <c:pt idx="27" formatCode="0.00">
                  <c:v>21.110391257145</c:v>
                </c:pt>
                <c:pt idx="30" formatCode="0.00">
                  <c:v>26.154444614027899</c:v>
                </c:pt>
                <c:pt idx="33" formatCode="0.00">
                  <c:v>20.787606647753201</c:v>
                </c:pt>
                <c:pt idx="36" formatCode="0.00">
                  <c:v>22.440909196426201</c:v>
                </c:pt>
                <c:pt idx="39" formatCode="0.00">
                  <c:v>15.644467376440499</c:v>
                </c:pt>
                <c:pt idx="42" formatCode="0.00">
                  <c:v>18.081556871050399</c:v>
                </c:pt>
                <c:pt idx="45" formatCode="0.00">
                  <c:v>19.672181969665701</c:v>
                </c:pt>
                <c:pt idx="48" formatCode="0.00">
                  <c:v>15.106399644594001</c:v>
                </c:pt>
                <c:pt idx="51" formatCode="0.00">
                  <c:v>17.668161641987101</c:v>
                </c:pt>
                <c:pt idx="54" formatCode="0.00">
                  <c:v>12.552072183477399</c:v>
                </c:pt>
                <c:pt idx="57" formatCode="0.00">
                  <c:v>15.666595005984499</c:v>
                </c:pt>
                <c:pt idx="60" formatCode="0.00">
                  <c:v>18.646313293813201</c:v>
                </c:pt>
                <c:pt idx="63" formatCode="0.00">
                  <c:v>21.1995876172438</c:v>
                </c:pt>
              </c:numCache>
            </c:numRef>
          </c:val>
          <c:smooth val="0"/>
          <c:extLst>
            <c:ext xmlns:c16="http://schemas.microsoft.com/office/drawing/2014/chart" uri="{C3380CC4-5D6E-409C-BE32-E72D297353CC}">
              <c16:uniqueId val="{00000002-5CFC-408C-B37A-E1AF7ECF1486}"/>
            </c:ext>
          </c:extLst>
        </c:ser>
        <c:dLbls>
          <c:showLegendKey val="0"/>
          <c:showVal val="0"/>
          <c:showCatName val="0"/>
          <c:showSerName val="0"/>
          <c:showPercent val="0"/>
          <c:showBubbleSize val="0"/>
        </c:dLbls>
        <c:marker val="1"/>
        <c:smooth val="0"/>
        <c:axId val="1925903280"/>
        <c:axId val="1"/>
      </c:lineChart>
      <c:catAx>
        <c:axId val="1925903280"/>
        <c:scaling>
          <c:orientation val="minMax"/>
        </c:scaling>
        <c:delete val="0"/>
        <c:axPos val="b"/>
        <c:numFmt formatCode="m/d/yyyy" sourceLinked="0"/>
        <c:majorTickMark val="out"/>
        <c:minorTickMark val="none"/>
        <c:tickLblPos val="nextTo"/>
        <c:spPr>
          <a:ln w="3175">
            <a:solidFill>
              <a:srgbClr val="E3E3E3"/>
            </a:solidFill>
            <a:prstDash val="solid"/>
          </a:ln>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0"/>
        <c:lblAlgn val="ctr"/>
        <c:lblOffset val="100"/>
        <c:tickLblSkip val="2"/>
        <c:tickMarkSkip val="1"/>
        <c:noMultiLvlLbl val="0"/>
      </c:catAx>
      <c:valAx>
        <c:axId val="1"/>
        <c:scaling>
          <c:orientation val="minMax"/>
        </c:scaling>
        <c:delete val="0"/>
        <c:axPos val="l"/>
        <c:majorGridlines>
          <c:spPr>
            <a:ln w="3175">
              <a:solidFill>
                <a:srgbClr val="E3E3E3"/>
              </a:solidFill>
              <a:prstDash val="solid"/>
            </a:ln>
          </c:spPr>
        </c:majorGridlines>
        <c:numFmt formatCode="General"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1925903280"/>
        <c:crosses val="autoZero"/>
        <c:crossBetween val="between"/>
      </c:valAx>
      <c:spPr>
        <a:noFill/>
        <a:ln w="25400">
          <a:noFill/>
        </a:ln>
      </c:spPr>
    </c:plotArea>
    <c:legend>
      <c:legendPos val="r"/>
      <c:layout>
        <c:manualLayout>
          <c:xMode val="edge"/>
          <c:yMode val="edge"/>
          <c:x val="0.30831493745401028"/>
          <c:y val="0.94490818030050083"/>
          <c:w val="0.35172921265636498"/>
          <c:h val="4.6744574290484148E-2"/>
        </c:manualLayout>
      </c:layout>
      <c:overlay val="0"/>
      <c:spPr>
        <a:noFill/>
        <a:ln w="25400">
          <a:noFill/>
        </a:ln>
      </c:spPr>
      <c:txPr>
        <a:bodyPr/>
        <a:lstStyle/>
        <a:p>
          <a:pPr>
            <a:defRPr sz="75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DISH</a:t>
            </a:r>
          </a:p>
        </c:rich>
      </c:tx>
      <c:layout>
        <c:manualLayout>
          <c:xMode val="edge"/>
          <c:yMode val="edge"/>
          <c:x val="0.482872203499361"/>
          <c:y val="1.4450867476883891E-2"/>
        </c:manualLayout>
      </c:layout>
      <c:overlay val="0"/>
      <c:spPr>
        <a:noFill/>
        <a:ln w="25400">
          <a:noFill/>
        </a:ln>
      </c:spPr>
    </c:title>
    <c:autoTitleDeleted val="0"/>
    <c:plotArea>
      <c:layout>
        <c:manualLayout>
          <c:layoutTarget val="inner"/>
          <c:xMode val="edge"/>
          <c:yMode val="edge"/>
          <c:x val="1.1198946056601825E-2"/>
          <c:y val="8.8150291608991738E-2"/>
          <c:w val="0.97496706845710013"/>
          <c:h val="0.73843932806876689"/>
        </c:manualLayout>
      </c:layout>
      <c:lineChart>
        <c:grouping val="standard"/>
        <c:varyColors val="0"/>
        <c:ser>
          <c:idx val="0"/>
          <c:order val="0"/>
          <c:tx>
            <c:strRef>
              <c:f>DISH!$B$1</c:f>
              <c:strCache>
                <c:ptCount val="1"/>
                <c:pt idx="0">
                  <c:v>Close</c:v>
                </c:pt>
              </c:strCache>
            </c:strRef>
          </c:tx>
          <c:spPr>
            <a:ln w="25400">
              <a:solidFill>
                <a:srgbClr val="666699"/>
              </a:solidFill>
              <a:prstDash val="solid"/>
            </a:ln>
          </c:spPr>
          <c:marker>
            <c:symbol val="circle"/>
            <c:size val="5"/>
            <c:spPr>
              <a:solidFill>
                <a:srgbClr val="0066CC"/>
              </a:solidFill>
              <a:ln>
                <a:solidFill>
                  <a:srgbClr val="666699"/>
                </a:solidFill>
                <a:prstDash val="solid"/>
              </a:ln>
            </c:spPr>
          </c:marker>
          <c:cat>
            <c:numRef>
              <c:f>DISH!$A$2:$A$65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DISH!$B$2:$B$65</c:f>
              <c:numCache>
                <c:formatCode>General</c:formatCode>
                <c:ptCount val="64"/>
                <c:pt idx="0">
                  <c:v>37.259998000000003</c:v>
                </c:pt>
                <c:pt idx="1">
                  <c:v>34.799999</c:v>
                </c:pt>
                <c:pt idx="2">
                  <c:v>37.900002000000001</c:v>
                </c:pt>
                <c:pt idx="3">
                  <c:v>39.189999</c:v>
                </c:pt>
                <c:pt idx="4">
                  <c:v>38.540000999999997</c:v>
                </c:pt>
                <c:pt idx="5">
                  <c:v>42.52</c:v>
                </c:pt>
                <c:pt idx="6">
                  <c:v>44.650002000000001</c:v>
                </c:pt>
                <c:pt idx="7">
                  <c:v>44.959999000000003</c:v>
                </c:pt>
                <c:pt idx="8">
                  <c:v>45.009998000000003</c:v>
                </c:pt>
                <c:pt idx="9">
                  <c:v>48.23</c:v>
                </c:pt>
                <c:pt idx="10">
                  <c:v>54.16</c:v>
                </c:pt>
                <c:pt idx="11">
                  <c:v>57.919998</c:v>
                </c:pt>
                <c:pt idx="12">
                  <c:v>56.380001</c:v>
                </c:pt>
                <c:pt idx="13">
                  <c:v>58.84</c:v>
                </c:pt>
                <c:pt idx="14">
                  <c:v>62.209999000000003</c:v>
                </c:pt>
                <c:pt idx="15">
                  <c:v>56.860000999999997</c:v>
                </c:pt>
                <c:pt idx="16">
                  <c:v>58.66</c:v>
                </c:pt>
                <c:pt idx="17">
                  <c:v>65.080001999999993</c:v>
                </c:pt>
                <c:pt idx="18">
                  <c:v>61.869999</c:v>
                </c:pt>
                <c:pt idx="19">
                  <c:v>64.809997999999993</c:v>
                </c:pt>
                <c:pt idx="20">
                  <c:v>64.580001999999993</c:v>
                </c:pt>
                <c:pt idx="21">
                  <c:v>63.650002000000001</c:v>
                </c:pt>
                <c:pt idx="22">
                  <c:v>79.410004000000001</c:v>
                </c:pt>
                <c:pt idx="23">
                  <c:v>72.889999000000003</c:v>
                </c:pt>
                <c:pt idx="24">
                  <c:v>70.349997999999999</c:v>
                </c:pt>
                <c:pt idx="25">
                  <c:v>75.040001000000004</c:v>
                </c:pt>
                <c:pt idx="26">
                  <c:v>70.059997999999993</c:v>
                </c:pt>
                <c:pt idx="27">
                  <c:v>67.660004000000001</c:v>
                </c:pt>
                <c:pt idx="28">
                  <c:v>70.790001000000004</c:v>
                </c:pt>
                <c:pt idx="29">
                  <c:v>67.709998999999996</c:v>
                </c:pt>
                <c:pt idx="30">
                  <c:v>64.610000999999997</c:v>
                </c:pt>
                <c:pt idx="31">
                  <c:v>59.27</c:v>
                </c:pt>
                <c:pt idx="32">
                  <c:v>58.34</c:v>
                </c:pt>
                <c:pt idx="33">
                  <c:v>62.970001000000003</c:v>
                </c:pt>
                <c:pt idx="34">
                  <c:v>62.709999000000003</c:v>
                </c:pt>
                <c:pt idx="35">
                  <c:v>57.18</c:v>
                </c:pt>
                <c:pt idx="36">
                  <c:v>48.27</c:v>
                </c:pt>
                <c:pt idx="37">
                  <c:v>47.130001</c:v>
                </c:pt>
                <c:pt idx="38">
                  <c:v>46.259998000000003</c:v>
                </c:pt>
                <c:pt idx="39">
                  <c:v>49.290000999999997</c:v>
                </c:pt>
                <c:pt idx="40">
                  <c:v>49.900002000000001</c:v>
                </c:pt>
                <c:pt idx="41">
                  <c:v>52.400002000000001</c:v>
                </c:pt>
                <c:pt idx="42">
                  <c:v>53.419998</c:v>
                </c:pt>
                <c:pt idx="43">
                  <c:v>50.23</c:v>
                </c:pt>
                <c:pt idx="44">
                  <c:v>54.779998999999997</c:v>
                </c:pt>
                <c:pt idx="45">
                  <c:v>58.560001</c:v>
                </c:pt>
                <c:pt idx="46">
                  <c:v>57.450001</c:v>
                </c:pt>
                <c:pt idx="47">
                  <c:v>57.93</c:v>
                </c:pt>
                <c:pt idx="48">
                  <c:v>59.169998</c:v>
                </c:pt>
                <c:pt idx="49">
                  <c:v>62</c:v>
                </c:pt>
                <c:pt idx="50">
                  <c:v>63.490001999999997</c:v>
                </c:pt>
                <c:pt idx="51">
                  <c:v>64.440002000000007</c:v>
                </c:pt>
                <c:pt idx="52">
                  <c:v>63.77</c:v>
                </c:pt>
                <c:pt idx="53">
                  <c:v>62.759998000000003</c:v>
                </c:pt>
                <c:pt idx="54">
                  <c:v>64.029999000000004</c:v>
                </c:pt>
                <c:pt idx="55">
                  <c:v>57.290000999999997</c:v>
                </c:pt>
                <c:pt idx="56">
                  <c:v>54.23</c:v>
                </c:pt>
                <c:pt idx="57">
                  <c:v>48.540000999999997</c:v>
                </c:pt>
                <c:pt idx="58">
                  <c:v>50.650002000000001</c:v>
                </c:pt>
                <c:pt idx="59">
                  <c:v>47.75</c:v>
                </c:pt>
                <c:pt idx="60">
                  <c:v>46.900002000000001</c:v>
                </c:pt>
                <c:pt idx="61">
                  <c:v>41.689999</c:v>
                </c:pt>
                <c:pt idx="62">
                  <c:v>37.889999000000003</c:v>
                </c:pt>
                <c:pt idx="63">
                  <c:v>36.810001</c:v>
                </c:pt>
              </c:numCache>
            </c:numRef>
          </c:val>
          <c:smooth val="0"/>
          <c:extLst>
            <c:ext xmlns:c16="http://schemas.microsoft.com/office/drawing/2014/chart" uri="{C3380CC4-5D6E-409C-BE32-E72D297353CC}">
              <c16:uniqueId val="{00000000-148D-4A34-ADEA-0F1637D00BD9}"/>
            </c:ext>
          </c:extLst>
        </c:ser>
        <c:ser>
          <c:idx val="1"/>
          <c:order val="1"/>
          <c:tx>
            <c:strRef>
              <c:f>DISH!$C$1</c:f>
              <c:strCache>
                <c:ptCount val="1"/>
                <c:pt idx="0">
                  <c:v>SA-Corp SCALED</c:v>
                </c:pt>
              </c:strCache>
            </c:strRef>
          </c:tx>
          <c:spPr>
            <a:ln w="25400">
              <a:solidFill>
                <a:srgbClr val="FF6600"/>
              </a:solidFill>
              <a:prstDash val="solid"/>
            </a:ln>
          </c:spPr>
          <c:marker>
            <c:symbol val="circle"/>
            <c:size val="5"/>
            <c:spPr>
              <a:solidFill>
                <a:srgbClr val="FF6600"/>
              </a:solidFill>
              <a:ln>
                <a:solidFill>
                  <a:srgbClr val="FF6600"/>
                </a:solidFill>
                <a:prstDash val="solid"/>
              </a:ln>
            </c:spPr>
          </c:marker>
          <c:cat>
            <c:numRef>
              <c:f>DISH!$A$2:$A$65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DISH!$C$2:$C$65</c:f>
              <c:numCache>
                <c:formatCode>General</c:formatCode>
                <c:ptCount val="64"/>
                <c:pt idx="6" formatCode="0.00">
                  <c:v>33.161275452942</c:v>
                </c:pt>
                <c:pt idx="9" formatCode="0.00">
                  <c:v>23.464407001044801</c:v>
                </c:pt>
                <c:pt idx="12" formatCode="0.00">
                  <c:v>21.282808554292799</c:v>
                </c:pt>
                <c:pt idx="15" formatCode="0.00">
                  <c:v>26.920670351473802</c:v>
                </c:pt>
                <c:pt idx="18" formatCode="0.00">
                  <c:v>16.0890404040404</c:v>
                </c:pt>
                <c:pt idx="21" formatCode="0.00">
                  <c:v>51.228832442067599</c:v>
                </c:pt>
                <c:pt idx="24" formatCode="0.00">
                  <c:v>57.438616071428406</c:v>
                </c:pt>
                <c:pt idx="27" formatCode="0.00">
                  <c:v>44.620867768595005</c:v>
                </c:pt>
                <c:pt idx="30" formatCode="0.00">
                  <c:v>38.978174603174601</c:v>
                </c:pt>
                <c:pt idx="33" formatCode="0.00">
                  <c:v>38.872354497354401</c:v>
                </c:pt>
                <c:pt idx="36" formatCode="0.00">
                  <c:v>21.8781035141328</c:v>
                </c:pt>
                <c:pt idx="39" formatCode="0.00">
                  <c:v>29.9375</c:v>
                </c:pt>
                <c:pt idx="42" formatCode="0.00">
                  <c:v>42.985795454545404</c:v>
                </c:pt>
                <c:pt idx="45" formatCode="0.00">
                  <c:v>28.945707070706998</c:v>
                </c:pt>
                <c:pt idx="48" formatCode="0.00">
                  <c:v>54.1875</c:v>
                </c:pt>
                <c:pt idx="51" formatCode="0.00">
                  <c:v>25.016405942542203</c:v>
                </c:pt>
                <c:pt idx="54" formatCode="0.00">
                  <c:v>29.667699724517799</c:v>
                </c:pt>
                <c:pt idx="57" formatCode="0.00">
                  <c:v>26.875106103047202</c:v>
                </c:pt>
                <c:pt idx="60" formatCode="0.00">
                  <c:v>36.214067428926796</c:v>
                </c:pt>
              </c:numCache>
            </c:numRef>
          </c:val>
          <c:smooth val="0"/>
          <c:extLst>
            <c:ext xmlns:c16="http://schemas.microsoft.com/office/drawing/2014/chart" uri="{C3380CC4-5D6E-409C-BE32-E72D297353CC}">
              <c16:uniqueId val="{00000001-148D-4A34-ADEA-0F1637D00BD9}"/>
            </c:ext>
          </c:extLst>
        </c:ser>
        <c:ser>
          <c:idx val="2"/>
          <c:order val="2"/>
          <c:tx>
            <c:strRef>
              <c:f>DISH!$D$1</c:f>
              <c:strCache>
                <c:ptCount val="1"/>
                <c:pt idx="0">
                  <c:v>SA-Analyst Q&amp;A SCALED</c:v>
                </c:pt>
              </c:strCache>
            </c:strRef>
          </c:tx>
          <c:spPr>
            <a:ln w="38100">
              <a:solidFill>
                <a:srgbClr val="000000"/>
              </a:solidFill>
              <a:prstDash val="solid"/>
            </a:ln>
          </c:spPr>
          <c:marker>
            <c:symbol val="circle"/>
            <c:size val="5"/>
            <c:spPr>
              <a:solidFill>
                <a:srgbClr val="000000"/>
              </a:solidFill>
              <a:ln>
                <a:solidFill>
                  <a:srgbClr val="000000"/>
                </a:solidFill>
                <a:prstDash val="solid"/>
              </a:ln>
            </c:spPr>
          </c:marker>
          <c:cat>
            <c:numRef>
              <c:f>DISH!$A$2:$A$65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DISH!$D$2:$D$65</c:f>
              <c:numCache>
                <c:formatCode>General</c:formatCode>
                <c:ptCount val="64"/>
                <c:pt idx="6" formatCode="0.00">
                  <c:v>31.324292331486596</c:v>
                </c:pt>
                <c:pt idx="9" formatCode="0.00">
                  <c:v>36.221898779377995</c:v>
                </c:pt>
                <c:pt idx="12" formatCode="0.00">
                  <c:v>33.080370756078196</c:v>
                </c:pt>
                <c:pt idx="15" formatCode="0.00">
                  <c:v>28.489479708397404</c:v>
                </c:pt>
                <c:pt idx="18" formatCode="0.00">
                  <c:v>28.465981495419001</c:v>
                </c:pt>
                <c:pt idx="21" formatCode="0.00">
                  <c:v>31.734831723881602</c:v>
                </c:pt>
                <c:pt idx="24" formatCode="0.00">
                  <c:v>32.279059373785799</c:v>
                </c:pt>
                <c:pt idx="27" formatCode="0.00">
                  <c:v>23.323479448284001</c:v>
                </c:pt>
                <c:pt idx="30" formatCode="0.00">
                  <c:v>30.495516085457801</c:v>
                </c:pt>
                <c:pt idx="33" formatCode="0.00">
                  <c:v>31.493848285963001</c:v>
                </c:pt>
                <c:pt idx="36" formatCode="0.00">
                  <c:v>30.378339904985602</c:v>
                </c:pt>
                <c:pt idx="39" formatCode="0.00">
                  <c:v>29.936409172254603</c:v>
                </c:pt>
                <c:pt idx="42" formatCode="0.00">
                  <c:v>29.0258540596298</c:v>
                </c:pt>
                <c:pt idx="45" formatCode="0.00">
                  <c:v>30.306706213073998</c:v>
                </c:pt>
                <c:pt idx="48" formatCode="0.00">
                  <c:v>33.435821339847401</c:v>
                </c:pt>
                <c:pt idx="51" formatCode="0.00">
                  <c:v>32.357200640278002</c:v>
                </c:pt>
                <c:pt idx="54" formatCode="0.00">
                  <c:v>34.354812723993597</c:v>
                </c:pt>
                <c:pt idx="57" formatCode="0.00">
                  <c:v>29.912015571111201</c:v>
                </c:pt>
                <c:pt idx="60" formatCode="0.00">
                  <c:v>36.947625389167598</c:v>
                </c:pt>
              </c:numCache>
            </c:numRef>
          </c:val>
          <c:smooth val="0"/>
          <c:extLst>
            <c:ext xmlns:c16="http://schemas.microsoft.com/office/drawing/2014/chart" uri="{C3380CC4-5D6E-409C-BE32-E72D297353CC}">
              <c16:uniqueId val="{00000002-148D-4A34-ADEA-0F1637D00BD9}"/>
            </c:ext>
          </c:extLst>
        </c:ser>
        <c:dLbls>
          <c:showLegendKey val="0"/>
          <c:showVal val="0"/>
          <c:showCatName val="0"/>
          <c:showSerName val="0"/>
          <c:showPercent val="0"/>
          <c:showBubbleSize val="0"/>
        </c:dLbls>
        <c:marker val="1"/>
        <c:smooth val="0"/>
        <c:axId val="1925901200"/>
        <c:axId val="1"/>
      </c:lineChart>
      <c:catAx>
        <c:axId val="1925901200"/>
        <c:scaling>
          <c:orientation val="minMax"/>
        </c:scaling>
        <c:delete val="0"/>
        <c:axPos val="b"/>
        <c:numFmt formatCode="m/d/yyyy" sourceLinked="0"/>
        <c:majorTickMark val="out"/>
        <c:minorTickMark val="none"/>
        <c:tickLblPos val="nextTo"/>
        <c:spPr>
          <a:ln w="3175">
            <a:solidFill>
              <a:srgbClr val="E3E3E3"/>
            </a:solidFill>
            <a:prstDash val="solid"/>
          </a:ln>
        </c:spPr>
        <c:txPr>
          <a:bodyPr rot="-2700000" vert="horz"/>
          <a:lstStyle/>
          <a:p>
            <a:pPr>
              <a:defRPr sz="900" b="0" i="0" u="none" strike="noStrike" baseline="0">
                <a:solidFill>
                  <a:srgbClr val="333333"/>
                </a:solidFill>
                <a:latin typeface="Calibri"/>
                <a:ea typeface="Calibri"/>
                <a:cs typeface="Calibri"/>
              </a:defRPr>
            </a:pPr>
            <a:endParaRPr lang="en-US"/>
          </a:p>
        </c:txPr>
        <c:crossAx val="1"/>
        <c:crosses val="autoZero"/>
        <c:auto val="0"/>
        <c:lblAlgn val="ctr"/>
        <c:lblOffset val="100"/>
        <c:tickLblSkip val="2"/>
        <c:tickMarkSkip val="1"/>
        <c:noMultiLvlLbl val="0"/>
      </c:catAx>
      <c:valAx>
        <c:axId val="1"/>
        <c:scaling>
          <c:orientation val="minMax"/>
        </c:scaling>
        <c:delete val="0"/>
        <c:axPos val="l"/>
        <c:majorGridlines>
          <c:spPr>
            <a:ln w="3175">
              <a:solidFill>
                <a:srgbClr val="E3E3E3"/>
              </a:solidFill>
              <a:prstDash val="solid"/>
            </a:ln>
          </c:spPr>
        </c:majorGridlines>
        <c:numFmt formatCode="General"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1925901200"/>
        <c:crosses val="autoZero"/>
        <c:crossBetween val="between"/>
      </c:valAx>
      <c:spPr>
        <a:noFill/>
        <a:ln w="25400">
          <a:noFill/>
        </a:ln>
      </c:spPr>
    </c:plotArea>
    <c:legend>
      <c:legendPos val="r"/>
      <c:layout>
        <c:manualLayout>
          <c:xMode val="edge"/>
          <c:yMode val="edge"/>
          <c:x val="0.33465085863257216"/>
          <c:y val="0.94508673298820634"/>
          <c:w val="0.31488801265033367"/>
          <c:h val="4.0462428935274894E-2"/>
        </c:manualLayout>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333333"/>
                </a:solidFill>
                <a:latin typeface="Calibri"/>
                <a:ea typeface="Calibri"/>
                <a:cs typeface="Calibri"/>
              </a:defRPr>
            </a:pPr>
            <a:r>
              <a:rPr lang="en-US"/>
              <a:t>GOOG</a:t>
            </a:r>
          </a:p>
        </c:rich>
      </c:tx>
      <c:layout>
        <c:manualLayout>
          <c:xMode val="edge"/>
          <c:yMode val="edge"/>
          <c:x val="0.47053942504552848"/>
          <c:y val="1.6722408311219288E-2"/>
        </c:manualLayout>
      </c:layout>
      <c:overlay val="0"/>
      <c:spPr>
        <a:noFill/>
        <a:ln w="25400">
          <a:noFill/>
        </a:ln>
      </c:spPr>
    </c:title>
    <c:autoTitleDeleted val="0"/>
    <c:plotArea>
      <c:layout>
        <c:manualLayout>
          <c:layoutTarget val="inner"/>
          <c:xMode val="edge"/>
          <c:yMode val="edge"/>
          <c:x val="3.6514523283956359E-2"/>
          <c:y val="0.10200669069843767"/>
          <c:w val="0.9502074809120461"/>
          <c:h val="0.70735787156457586"/>
        </c:manualLayout>
      </c:layout>
      <c:lineChart>
        <c:grouping val="standard"/>
        <c:varyColors val="0"/>
        <c:ser>
          <c:idx val="0"/>
          <c:order val="0"/>
          <c:tx>
            <c:strRef>
              <c:f>GOOG!$B$1</c:f>
              <c:strCache>
                <c:ptCount val="1"/>
                <c:pt idx="0">
                  <c:v>Close</c:v>
                </c:pt>
              </c:strCache>
            </c:strRef>
          </c:tx>
          <c:spPr>
            <a:ln w="25400">
              <a:solidFill>
                <a:srgbClr val="666699"/>
              </a:solidFill>
              <a:prstDash val="solid"/>
            </a:ln>
          </c:spPr>
          <c:marker>
            <c:symbol val="circle"/>
            <c:size val="5"/>
            <c:spPr>
              <a:solidFill>
                <a:srgbClr val="0066CC"/>
              </a:solidFill>
              <a:ln>
                <a:solidFill>
                  <a:srgbClr val="666699"/>
                </a:solidFill>
                <a:prstDash val="solid"/>
              </a:ln>
            </c:spPr>
          </c:marker>
          <c:cat>
            <c:numRef>
              <c:f>GOOG!$A$2:$A$65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GOOG!$B$2:$B$65</c:f>
              <c:numCache>
                <c:formatCode>General</c:formatCode>
                <c:ptCount val="64"/>
                <c:pt idx="0">
                  <c:v>375.40335099999999</c:v>
                </c:pt>
                <c:pt idx="1">
                  <c:v>398.01132200000001</c:v>
                </c:pt>
                <c:pt idx="2">
                  <c:v>394.52896099999998</c:v>
                </c:pt>
                <c:pt idx="3">
                  <c:v>409.62081899999998</c:v>
                </c:pt>
                <c:pt idx="4">
                  <c:v>432.795074</c:v>
                </c:pt>
                <c:pt idx="5">
                  <c:v>437.34051499999998</c:v>
                </c:pt>
                <c:pt idx="6">
                  <c:v>441.00668300000001</c:v>
                </c:pt>
                <c:pt idx="7">
                  <c:v>420.71365400000002</c:v>
                </c:pt>
                <c:pt idx="8">
                  <c:v>435.12493899999998</c:v>
                </c:pt>
                <c:pt idx="9">
                  <c:v>511.96020499999997</c:v>
                </c:pt>
                <c:pt idx="10">
                  <c:v>526.37145999999996</c:v>
                </c:pt>
                <c:pt idx="11">
                  <c:v>556.73400900000001</c:v>
                </c:pt>
                <c:pt idx="12">
                  <c:v>586.66931199999999</c:v>
                </c:pt>
                <c:pt idx="13">
                  <c:v>603.89721699999996</c:v>
                </c:pt>
                <c:pt idx="14">
                  <c:v>555.44500700000003</c:v>
                </c:pt>
                <c:pt idx="15">
                  <c:v>523.77996800000005</c:v>
                </c:pt>
                <c:pt idx="16">
                  <c:v>556.82824700000003</c:v>
                </c:pt>
                <c:pt idx="17">
                  <c:v>572.134094</c:v>
                </c:pt>
                <c:pt idx="18">
                  <c:v>568.474243</c:v>
                </c:pt>
                <c:pt idx="19">
                  <c:v>568.474243</c:v>
                </c:pt>
                <c:pt idx="20">
                  <c:v>574.20269800000005</c:v>
                </c:pt>
                <c:pt idx="21">
                  <c:v>556.02270499999997</c:v>
                </c:pt>
                <c:pt idx="22">
                  <c:v>538.86700399999995</c:v>
                </c:pt>
                <c:pt idx="23">
                  <c:v>523.52142300000003</c:v>
                </c:pt>
                <c:pt idx="24">
                  <c:v>531.594604</c:v>
                </c:pt>
                <c:pt idx="25">
                  <c:v>555.34393299999999</c:v>
                </c:pt>
                <c:pt idx="26">
                  <c:v>545.000854</c:v>
                </c:pt>
                <c:pt idx="27">
                  <c:v>537.34002699999996</c:v>
                </c:pt>
                <c:pt idx="28">
                  <c:v>532.10998500000005</c:v>
                </c:pt>
                <c:pt idx="29">
                  <c:v>520.51000999999997</c:v>
                </c:pt>
                <c:pt idx="30">
                  <c:v>625.60998500000005</c:v>
                </c:pt>
                <c:pt idx="31">
                  <c:v>637.60998500000005</c:v>
                </c:pt>
                <c:pt idx="32">
                  <c:v>608.419983</c:v>
                </c:pt>
                <c:pt idx="33">
                  <c:v>710.80999799999995</c:v>
                </c:pt>
                <c:pt idx="34">
                  <c:v>742.59997599999997</c:v>
                </c:pt>
                <c:pt idx="35">
                  <c:v>758.88000499999998</c:v>
                </c:pt>
                <c:pt idx="36">
                  <c:v>742.95001200000002</c:v>
                </c:pt>
                <c:pt idx="37">
                  <c:v>697.77002000000005</c:v>
                </c:pt>
                <c:pt idx="38">
                  <c:v>744.95001200000002</c:v>
                </c:pt>
                <c:pt idx="39">
                  <c:v>693.01000999999997</c:v>
                </c:pt>
                <c:pt idx="40">
                  <c:v>735.71997099999999</c:v>
                </c:pt>
                <c:pt idx="41">
                  <c:v>692.09997599999997</c:v>
                </c:pt>
                <c:pt idx="42">
                  <c:v>768.78997800000002</c:v>
                </c:pt>
                <c:pt idx="43">
                  <c:v>767.04998799999998</c:v>
                </c:pt>
                <c:pt idx="44">
                  <c:v>777.28997800000002</c:v>
                </c:pt>
                <c:pt idx="45">
                  <c:v>784.53997800000002</c:v>
                </c:pt>
                <c:pt idx="46">
                  <c:v>758.03997800000002</c:v>
                </c:pt>
                <c:pt idx="47">
                  <c:v>771.82000700000003</c:v>
                </c:pt>
                <c:pt idx="48">
                  <c:v>796.78997800000002</c:v>
                </c:pt>
                <c:pt idx="49">
                  <c:v>823.21002199999998</c:v>
                </c:pt>
                <c:pt idx="50">
                  <c:v>829.55999799999995</c:v>
                </c:pt>
                <c:pt idx="51">
                  <c:v>905.96002199999998</c:v>
                </c:pt>
                <c:pt idx="52">
                  <c:v>964.85998500000005</c:v>
                </c:pt>
                <c:pt idx="53">
                  <c:v>908.72997999999995</c:v>
                </c:pt>
                <c:pt idx="54">
                  <c:v>930.5</c:v>
                </c:pt>
                <c:pt idx="55">
                  <c:v>939.330017</c:v>
                </c:pt>
                <c:pt idx="56">
                  <c:v>959.10998500000005</c:v>
                </c:pt>
                <c:pt idx="57">
                  <c:v>1016.6400149999999</c:v>
                </c:pt>
                <c:pt idx="58">
                  <c:v>1021.409973</c:v>
                </c:pt>
                <c:pt idx="59">
                  <c:v>1046.400024</c:v>
                </c:pt>
                <c:pt idx="60">
                  <c:v>1169.9399410000001</c:v>
                </c:pt>
                <c:pt idx="61">
                  <c:v>1104.7299800000001</c:v>
                </c:pt>
                <c:pt idx="62">
                  <c:v>1031.790039</c:v>
                </c:pt>
                <c:pt idx="63">
                  <c:v>1040.040039</c:v>
                </c:pt>
              </c:numCache>
            </c:numRef>
          </c:val>
          <c:smooth val="0"/>
          <c:extLst>
            <c:ext xmlns:c16="http://schemas.microsoft.com/office/drawing/2014/chart" uri="{C3380CC4-5D6E-409C-BE32-E72D297353CC}">
              <c16:uniqueId val="{00000000-14FD-49A1-B07C-0220DB747A5A}"/>
            </c:ext>
          </c:extLst>
        </c:ser>
        <c:ser>
          <c:idx val="1"/>
          <c:order val="1"/>
          <c:tx>
            <c:strRef>
              <c:f>GOOG!$C$1</c:f>
              <c:strCache>
                <c:ptCount val="1"/>
                <c:pt idx="0">
                  <c:v>SA-Corp SCALED</c:v>
                </c:pt>
              </c:strCache>
            </c:strRef>
          </c:tx>
          <c:spPr>
            <a:ln w="25400">
              <a:solidFill>
                <a:srgbClr val="FF6600"/>
              </a:solidFill>
              <a:prstDash val="solid"/>
            </a:ln>
          </c:spPr>
          <c:marker>
            <c:symbol val="circle"/>
            <c:size val="5"/>
            <c:spPr>
              <a:solidFill>
                <a:srgbClr val="FF6600"/>
              </a:solidFill>
              <a:ln>
                <a:solidFill>
                  <a:srgbClr val="FF6600"/>
                </a:solidFill>
                <a:prstDash val="solid"/>
              </a:ln>
            </c:spPr>
          </c:marker>
          <c:cat>
            <c:numRef>
              <c:f>GOOG!$A$2:$A$65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GOOG!$C$2:$C$65</c:f>
              <c:numCache>
                <c:formatCode>General</c:formatCode>
                <c:ptCount val="64"/>
                <c:pt idx="0" formatCode="0.00">
                  <c:v>360.22559511195749</c:v>
                </c:pt>
                <c:pt idx="3" formatCode="0.00">
                  <c:v>349.33907414640453</c:v>
                </c:pt>
                <c:pt idx="6" formatCode="0.00">
                  <c:v>298.20440552894848</c:v>
                </c:pt>
                <c:pt idx="9" formatCode="0.00">
                  <c:v>324.20112996322649</c:v>
                </c:pt>
                <c:pt idx="12" formatCode="0.00">
                  <c:v>362.82936865114954</c:v>
                </c:pt>
                <c:pt idx="15" formatCode="0.00">
                  <c:v>288.62527271009401</c:v>
                </c:pt>
                <c:pt idx="18" formatCode="0.00">
                  <c:v>263.2348143084975</c:v>
                </c:pt>
                <c:pt idx="21" formatCode="0.00">
                  <c:v>329.02206858121951</c:v>
                </c:pt>
                <c:pt idx="24" formatCode="0.00">
                  <c:v>298.47291317553299</c:v>
                </c:pt>
                <c:pt idx="27" formatCode="0.00">
                  <c:v>341.3855748771</c:v>
                </c:pt>
                <c:pt idx="30" formatCode="0.00">
                  <c:v>319.37634040271547</c:v>
                </c:pt>
                <c:pt idx="33" formatCode="0.00">
                  <c:v>307.00345617188702</c:v>
                </c:pt>
                <c:pt idx="36" formatCode="0.00">
                  <c:v>266.76252578517602</c:v>
                </c:pt>
                <c:pt idx="39" formatCode="0.00">
                  <c:v>307.843053015843</c:v>
                </c:pt>
                <c:pt idx="42" formatCode="0.00">
                  <c:v>342.85156131746999</c:v>
                </c:pt>
                <c:pt idx="45" formatCode="0.00">
                  <c:v>327.83083972225199</c:v>
                </c:pt>
                <c:pt idx="48" formatCode="0.00">
                  <c:v>403.20754870129804</c:v>
                </c:pt>
                <c:pt idx="51" formatCode="0.00">
                  <c:v>348.6831609748275</c:v>
                </c:pt>
                <c:pt idx="54" formatCode="0.00">
                  <c:v>333.96638630398348</c:v>
                </c:pt>
                <c:pt idx="57" formatCode="0.00">
                  <c:v>344.69474800267352</c:v>
                </c:pt>
                <c:pt idx="60" formatCode="0.00">
                  <c:v>388.86221506146302</c:v>
                </c:pt>
                <c:pt idx="63" formatCode="0.00">
                  <c:v>318.36424372068899</c:v>
                </c:pt>
              </c:numCache>
            </c:numRef>
          </c:val>
          <c:smooth val="0"/>
          <c:extLst>
            <c:ext xmlns:c16="http://schemas.microsoft.com/office/drawing/2014/chart" uri="{C3380CC4-5D6E-409C-BE32-E72D297353CC}">
              <c16:uniqueId val="{00000001-14FD-49A1-B07C-0220DB747A5A}"/>
            </c:ext>
          </c:extLst>
        </c:ser>
        <c:ser>
          <c:idx val="2"/>
          <c:order val="2"/>
          <c:tx>
            <c:strRef>
              <c:f>GOOG!$D$1</c:f>
              <c:strCache>
                <c:ptCount val="1"/>
                <c:pt idx="0">
                  <c:v>SA-Analyst Q&amp;A SCALED</c:v>
                </c:pt>
              </c:strCache>
            </c:strRef>
          </c:tx>
          <c:spPr>
            <a:ln w="25400">
              <a:solidFill>
                <a:srgbClr val="969696"/>
              </a:solidFill>
              <a:prstDash val="solid"/>
            </a:ln>
          </c:spPr>
          <c:marker>
            <c:symbol val="circle"/>
            <c:size val="5"/>
            <c:spPr>
              <a:solidFill>
                <a:srgbClr val="969696"/>
              </a:solidFill>
              <a:ln>
                <a:solidFill>
                  <a:srgbClr val="969696"/>
                </a:solidFill>
                <a:prstDash val="solid"/>
              </a:ln>
            </c:spPr>
          </c:marker>
          <c:cat>
            <c:numRef>
              <c:f>GOOG!$A$2:$A$65</c:f>
              <c:numCache>
                <c:formatCode>m/d/yyyy</c:formatCode>
                <c:ptCount val="64"/>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numCache>
            </c:numRef>
          </c:cat>
          <c:val>
            <c:numRef>
              <c:f>GOOG!$D$2:$D$65</c:f>
              <c:numCache>
                <c:formatCode>General</c:formatCode>
                <c:ptCount val="64"/>
                <c:pt idx="0" formatCode="0.00">
                  <c:v>345.72660697779901</c:v>
                </c:pt>
                <c:pt idx="3" formatCode="0.00">
                  <c:v>319.90039253498099</c:v>
                </c:pt>
                <c:pt idx="6" formatCode="0.00">
                  <c:v>358.16674189525651</c:v>
                </c:pt>
                <c:pt idx="9" formatCode="0.00">
                  <c:v>378.250507744419</c:v>
                </c:pt>
                <c:pt idx="12" formatCode="0.00">
                  <c:v>329.22074417157302</c:v>
                </c:pt>
                <c:pt idx="15" formatCode="0.00">
                  <c:v>375.64533803619753</c:v>
                </c:pt>
                <c:pt idx="18" formatCode="0.00">
                  <c:v>393.90944427596105</c:v>
                </c:pt>
                <c:pt idx="21" formatCode="0.00">
                  <c:v>361.20096966945448</c:v>
                </c:pt>
                <c:pt idx="24" formatCode="0.00">
                  <c:v>341.11239467980948</c:v>
                </c:pt>
                <c:pt idx="27" formatCode="0.00">
                  <c:v>375.07115039007152</c:v>
                </c:pt>
                <c:pt idx="30" formatCode="0.00">
                  <c:v>363.9588751077045</c:v>
                </c:pt>
                <c:pt idx="33" formatCode="0.00">
                  <c:v>381.45015875605202</c:v>
                </c:pt>
                <c:pt idx="36" formatCode="0.00">
                  <c:v>318.956186009757</c:v>
                </c:pt>
                <c:pt idx="39" formatCode="0.00">
                  <c:v>307.42239235989149</c:v>
                </c:pt>
                <c:pt idx="42" formatCode="0.00">
                  <c:v>314.37438434818648</c:v>
                </c:pt>
                <c:pt idx="45" formatCode="0.00">
                  <c:v>329.9480409046725</c:v>
                </c:pt>
                <c:pt idx="48" formatCode="0.00">
                  <c:v>292.449162188385</c:v>
                </c:pt>
                <c:pt idx="51" formatCode="0.00">
                  <c:v>396.53398436880445</c:v>
                </c:pt>
                <c:pt idx="54" formatCode="0.00">
                  <c:v>353.72666878140899</c:v>
                </c:pt>
                <c:pt idx="57" formatCode="0.00">
                  <c:v>320.37325531843049</c:v>
                </c:pt>
                <c:pt idx="60" formatCode="0.00">
                  <c:v>305.52746347132501</c:v>
                </c:pt>
                <c:pt idx="63" formatCode="0.00">
                  <c:v>311.93492991135753</c:v>
                </c:pt>
              </c:numCache>
            </c:numRef>
          </c:val>
          <c:smooth val="0"/>
          <c:extLst>
            <c:ext xmlns:c16="http://schemas.microsoft.com/office/drawing/2014/chart" uri="{C3380CC4-5D6E-409C-BE32-E72D297353CC}">
              <c16:uniqueId val="{00000002-14FD-49A1-B07C-0220DB747A5A}"/>
            </c:ext>
          </c:extLst>
        </c:ser>
        <c:dLbls>
          <c:showLegendKey val="0"/>
          <c:showVal val="0"/>
          <c:showCatName val="0"/>
          <c:showSerName val="0"/>
          <c:showPercent val="0"/>
          <c:showBubbleSize val="0"/>
        </c:dLbls>
        <c:marker val="1"/>
        <c:smooth val="0"/>
        <c:axId val="1925885392"/>
        <c:axId val="1"/>
      </c:lineChart>
      <c:catAx>
        <c:axId val="1925885392"/>
        <c:scaling>
          <c:orientation val="minMax"/>
        </c:scaling>
        <c:delete val="0"/>
        <c:axPos val="b"/>
        <c:numFmt formatCode="m/d/yyyy" sourceLinked="0"/>
        <c:majorTickMark val="out"/>
        <c:minorTickMark val="none"/>
        <c:tickLblPos val="nextTo"/>
        <c:spPr>
          <a:ln w="3175">
            <a:solidFill>
              <a:srgbClr val="E3E3E3"/>
            </a:solidFill>
            <a:prstDash val="solid"/>
          </a:ln>
        </c:spPr>
        <c:txPr>
          <a:bodyPr rot="-2700000" vert="horz"/>
          <a:lstStyle/>
          <a:p>
            <a:pPr>
              <a:defRPr sz="900" b="0" i="0" u="none" strike="noStrike" baseline="0">
                <a:solidFill>
                  <a:srgbClr val="333333"/>
                </a:solidFill>
                <a:latin typeface="Calibri"/>
                <a:ea typeface="Calibri"/>
                <a:cs typeface="Calibri"/>
              </a:defRPr>
            </a:pPr>
            <a:endParaRPr lang="en-US"/>
          </a:p>
        </c:txPr>
        <c:crossAx val="1"/>
        <c:crosses val="autoZero"/>
        <c:auto val="0"/>
        <c:lblAlgn val="ctr"/>
        <c:lblOffset val="100"/>
        <c:tickLblSkip val="2"/>
        <c:tickMarkSkip val="1"/>
        <c:noMultiLvlLbl val="0"/>
      </c:catAx>
      <c:valAx>
        <c:axId val="1"/>
        <c:scaling>
          <c:orientation val="minMax"/>
        </c:scaling>
        <c:delete val="0"/>
        <c:axPos val="l"/>
        <c:majorGridlines>
          <c:spPr>
            <a:ln w="3175">
              <a:solidFill>
                <a:srgbClr val="E3E3E3"/>
              </a:solidFill>
              <a:prstDash val="solid"/>
            </a:ln>
          </c:spPr>
        </c:majorGridlines>
        <c:numFmt formatCode="General"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1925885392"/>
        <c:crosses val="autoZero"/>
        <c:crossBetween val="between"/>
      </c:valAx>
      <c:spPr>
        <a:noFill/>
        <a:ln w="25400">
          <a:noFill/>
        </a:ln>
      </c:spPr>
    </c:plotArea>
    <c:legend>
      <c:legendPos val="r"/>
      <c:layout>
        <c:manualLayout>
          <c:xMode val="edge"/>
          <c:yMode val="edge"/>
          <c:x val="0.29211618627165081"/>
          <c:y val="0.93645486542828016"/>
          <c:w val="0.39668050294843499"/>
          <c:h val="4.6822743271414009E-2"/>
        </c:manualLayout>
      </c:layout>
      <c:overlay val="0"/>
      <c:spPr>
        <a:noFill/>
        <a:ln w="25400">
          <a:noFill/>
        </a:ln>
      </c:spPr>
      <c:txPr>
        <a:bodyPr/>
        <a:lstStyle/>
        <a:p>
          <a:pPr>
            <a:defRPr sz="82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LEH</a:t>
            </a:r>
          </a:p>
        </c:rich>
      </c:tx>
      <c:layout>
        <c:manualLayout>
          <c:xMode val="edge"/>
          <c:yMode val="edge"/>
          <c:x val="0.4764268020139355"/>
          <c:y val="1.9801980796345046E-2"/>
        </c:manualLayout>
      </c:layout>
      <c:overlay val="0"/>
      <c:spPr>
        <a:noFill/>
        <a:ln w="25400">
          <a:noFill/>
        </a:ln>
      </c:spPr>
    </c:title>
    <c:autoTitleDeleted val="0"/>
    <c:plotArea>
      <c:layout>
        <c:manualLayout>
          <c:layoutTarget val="inner"/>
          <c:xMode val="edge"/>
          <c:yMode val="edge"/>
          <c:x val="6.5756824236298403E-2"/>
          <c:y val="0.12079208285770479"/>
          <c:w val="0.9106699809328872"/>
          <c:h val="0.72673269522586315"/>
        </c:manualLayout>
      </c:layout>
      <c:lineChart>
        <c:grouping val="standard"/>
        <c:varyColors val="0"/>
        <c:ser>
          <c:idx val="0"/>
          <c:order val="0"/>
          <c:tx>
            <c:strRef>
              <c:f>LBROS!$B$1</c:f>
              <c:strCache>
                <c:ptCount val="1"/>
                <c:pt idx="0">
                  <c:v>SA-Corp results</c:v>
                </c:pt>
              </c:strCache>
            </c:strRef>
          </c:tx>
          <c:spPr>
            <a:ln w="25400">
              <a:solidFill>
                <a:srgbClr val="666699"/>
              </a:solidFill>
              <a:prstDash val="solid"/>
            </a:ln>
          </c:spPr>
          <c:marker>
            <c:symbol val="circle"/>
            <c:size val="5"/>
            <c:spPr>
              <a:solidFill>
                <a:srgbClr val="0066CC"/>
              </a:solidFill>
              <a:ln>
                <a:solidFill>
                  <a:srgbClr val="666699"/>
                </a:solidFill>
                <a:prstDash val="solid"/>
              </a:ln>
            </c:spPr>
          </c:marker>
          <c:cat>
            <c:numRef>
              <c:f>LBROS!$A$2:$A$22</c:f>
              <c:numCache>
                <c:formatCode>m/d/yyyy</c:formatCode>
                <c:ptCount val="21"/>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numCache>
            </c:numRef>
          </c:cat>
          <c:val>
            <c:numRef>
              <c:f>LBROS!$B$2:$B$22</c:f>
              <c:numCache>
                <c:formatCode>General</c:formatCode>
                <c:ptCount val="21"/>
                <c:pt idx="0" formatCode="0.0000">
                  <c:v>0.14577662223556301</c:v>
                </c:pt>
                <c:pt idx="3" formatCode="0.0000">
                  <c:v>0.16873748489294699</c:v>
                </c:pt>
                <c:pt idx="6" formatCode="0.0000">
                  <c:v>0.117918891141418</c:v>
                </c:pt>
                <c:pt idx="9" formatCode="0.0000">
                  <c:v>0.118743544524418</c:v>
                </c:pt>
                <c:pt idx="12" formatCode="0.0000">
                  <c:v>0.120520182137465</c:v>
                </c:pt>
                <c:pt idx="15" formatCode="0.0000">
                  <c:v>0.13168414444902499</c:v>
                </c:pt>
                <c:pt idx="18" formatCode="0.0000">
                  <c:v>9.6967129403595503E-2</c:v>
                </c:pt>
              </c:numCache>
            </c:numRef>
          </c:val>
          <c:smooth val="0"/>
          <c:extLst>
            <c:ext xmlns:c16="http://schemas.microsoft.com/office/drawing/2014/chart" uri="{C3380CC4-5D6E-409C-BE32-E72D297353CC}">
              <c16:uniqueId val="{00000000-252C-4288-90CF-A2F143FE48DB}"/>
            </c:ext>
          </c:extLst>
        </c:ser>
        <c:ser>
          <c:idx val="1"/>
          <c:order val="1"/>
          <c:tx>
            <c:strRef>
              <c:f>LBROS!$C$1</c:f>
              <c:strCache>
                <c:ptCount val="1"/>
                <c:pt idx="0">
                  <c:v>SA-Analyst Q&amp;A</c:v>
                </c:pt>
              </c:strCache>
            </c:strRef>
          </c:tx>
          <c:spPr>
            <a:ln w="25400">
              <a:solidFill>
                <a:srgbClr val="FF6600"/>
              </a:solidFill>
              <a:prstDash val="solid"/>
            </a:ln>
          </c:spPr>
          <c:marker>
            <c:symbol val="circle"/>
            <c:size val="5"/>
            <c:spPr>
              <a:solidFill>
                <a:srgbClr val="FF6600"/>
              </a:solidFill>
              <a:ln>
                <a:solidFill>
                  <a:srgbClr val="FF6600"/>
                </a:solidFill>
                <a:prstDash val="solid"/>
              </a:ln>
            </c:spPr>
          </c:marker>
          <c:cat>
            <c:numRef>
              <c:f>LBROS!$A$2:$A$22</c:f>
              <c:numCache>
                <c:formatCode>m/d/yyyy</c:formatCode>
                <c:ptCount val="21"/>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numCache>
            </c:numRef>
          </c:cat>
          <c:val>
            <c:numRef>
              <c:f>LBROS!$C$2:$C$22</c:f>
              <c:numCache>
                <c:formatCode>General</c:formatCode>
                <c:ptCount val="21"/>
                <c:pt idx="0" formatCode="0.0000">
                  <c:v>0.138562947700447</c:v>
                </c:pt>
                <c:pt idx="3" formatCode="0.0000">
                  <c:v>0.221033227633886</c:v>
                </c:pt>
                <c:pt idx="6" formatCode="0.0000">
                  <c:v>5.7304538354863002E-2</c:v>
                </c:pt>
                <c:pt idx="9" formatCode="0.0000">
                  <c:v>0.17676713590241699</c:v>
                </c:pt>
                <c:pt idx="12" formatCode="0.0000">
                  <c:v>0.193925301167782</c:v>
                </c:pt>
                <c:pt idx="15" formatCode="0.0000">
                  <c:v>0.200083300389584</c:v>
                </c:pt>
                <c:pt idx="18" formatCode="0.0000">
                  <c:v>0.15707893789711899</c:v>
                </c:pt>
              </c:numCache>
            </c:numRef>
          </c:val>
          <c:smooth val="0"/>
          <c:extLst>
            <c:ext xmlns:c16="http://schemas.microsoft.com/office/drawing/2014/chart" uri="{C3380CC4-5D6E-409C-BE32-E72D297353CC}">
              <c16:uniqueId val="{00000001-252C-4288-90CF-A2F143FE48DB}"/>
            </c:ext>
          </c:extLst>
        </c:ser>
        <c:dLbls>
          <c:showLegendKey val="0"/>
          <c:showVal val="0"/>
          <c:showCatName val="0"/>
          <c:showSerName val="0"/>
          <c:showPercent val="0"/>
          <c:showBubbleSize val="0"/>
        </c:dLbls>
        <c:marker val="1"/>
        <c:smooth val="0"/>
        <c:axId val="1925894960"/>
        <c:axId val="1"/>
      </c:lineChart>
      <c:catAx>
        <c:axId val="1925894960"/>
        <c:scaling>
          <c:orientation val="minMax"/>
        </c:scaling>
        <c:delete val="0"/>
        <c:axPos val="b"/>
        <c:numFmt formatCode="m/d/yyyy" sourceLinked="0"/>
        <c:majorTickMark val="out"/>
        <c:minorTickMark val="none"/>
        <c:tickLblPos val="nextTo"/>
        <c:spPr>
          <a:ln w="3175">
            <a:solidFill>
              <a:srgbClr val="E3E3E3"/>
            </a:solidFill>
            <a:prstDash val="solid"/>
          </a:ln>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auto val="0"/>
        <c:lblAlgn val="ctr"/>
        <c:lblOffset val="100"/>
        <c:tickLblSkip val="2"/>
        <c:tickMarkSkip val="1"/>
        <c:noMultiLvlLbl val="0"/>
      </c:catAx>
      <c:valAx>
        <c:axId val="1"/>
        <c:scaling>
          <c:orientation val="minMax"/>
        </c:scaling>
        <c:delete val="0"/>
        <c:axPos val="l"/>
        <c:majorGridlines>
          <c:spPr>
            <a:ln w="3175">
              <a:solidFill>
                <a:srgbClr val="E3E3E3"/>
              </a:solidFill>
              <a:prstDash val="solid"/>
            </a:ln>
          </c:spPr>
        </c:majorGridlines>
        <c:numFmt formatCode="0.000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1925894960"/>
        <c:crosses val="autoZero"/>
        <c:crossBetween val="between"/>
      </c:valAx>
      <c:spPr>
        <a:noFill/>
        <a:ln w="25400">
          <a:noFill/>
        </a:ln>
      </c:spPr>
    </c:plotArea>
    <c:legend>
      <c:legendPos val="r"/>
      <c:layout>
        <c:manualLayout>
          <c:xMode val="edge"/>
          <c:yMode val="edge"/>
          <c:x val="0.28908188768033066"/>
          <c:y val="0.93465349358748617"/>
          <c:w val="0.40074441940234684"/>
          <c:h val="5.5445546229766135E-2"/>
        </c:manualLayout>
      </c:layout>
      <c:overlay val="0"/>
      <c:spPr>
        <a:noFill/>
        <a:ln w="25400">
          <a:noFill/>
        </a:ln>
      </c:spPr>
      <c:txPr>
        <a:bodyPr/>
        <a:lstStyle/>
        <a:p>
          <a:pPr>
            <a:defRPr sz="75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34DF3-29BA-4F77-B82B-683116AFB3C0}" type="datetimeFigureOut">
              <a:rPr lang="en-US" smtClean="0"/>
              <a:t>5/12/2018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9F561-C230-4B8A-8C11-FDC9528D09C4}" type="slidenum">
              <a:rPr lang="en-US" smtClean="0"/>
              <a:t>‹#›</a:t>
            </a:fld>
            <a:endParaRPr lang="en-US"/>
          </a:p>
        </p:txBody>
      </p:sp>
    </p:spTree>
    <p:extLst>
      <p:ext uri="{BB962C8B-B14F-4D97-AF65-F5344CB8AC3E}">
        <p14:creationId xmlns:p14="http://schemas.microsoft.com/office/powerpoint/2010/main" val="346265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sz="900" kern="1200" dirty="0">
                <a:solidFill>
                  <a:schemeClr val="tx1"/>
                </a:solidFill>
                <a:effectLst/>
                <a:latin typeface="+mn-lt"/>
                <a:ea typeface="+mn-ea"/>
                <a:cs typeface="Adobe Devanagari" panose="02040503050201020203" pitchFamily="18" charset="0"/>
              </a:rPr>
              <a:t>In order to do the sentiment analysis, we used</a:t>
            </a:r>
            <a:r>
              <a:rPr lang="en-US" sz="900" kern="1200" baseline="0" dirty="0">
                <a:solidFill>
                  <a:schemeClr val="tx1"/>
                </a:solidFill>
                <a:effectLst/>
                <a:latin typeface="+mn-lt"/>
                <a:ea typeface="+mn-ea"/>
                <a:cs typeface="Adobe Devanagari" panose="02040503050201020203" pitchFamily="18" charset="0"/>
              </a:rPr>
              <a:t> a library called </a:t>
            </a:r>
            <a:r>
              <a:rPr lang="en-US" sz="900" kern="1200" baseline="0" dirty="0" err="1">
                <a:solidFill>
                  <a:schemeClr val="tx1"/>
                </a:solidFill>
                <a:effectLst/>
                <a:latin typeface="+mn-lt"/>
                <a:ea typeface="+mn-ea"/>
                <a:cs typeface="Adobe Devanagari" panose="02040503050201020203" pitchFamily="18" charset="0"/>
              </a:rPr>
              <a:t>textblob</a:t>
            </a:r>
            <a:r>
              <a:rPr lang="en-US" sz="900" kern="1200" baseline="0" dirty="0">
                <a:solidFill>
                  <a:schemeClr val="tx1"/>
                </a:solidFill>
                <a:effectLst/>
                <a:latin typeface="+mn-lt"/>
                <a:ea typeface="+mn-ea"/>
                <a:cs typeface="Adobe Devanagari" panose="02040503050201020203" pitchFamily="18" charset="0"/>
              </a:rPr>
              <a:t>.</a:t>
            </a:r>
          </a:p>
          <a:p>
            <a:r>
              <a:rPr lang="en-US" sz="900" kern="1200" baseline="0" dirty="0">
                <a:solidFill>
                  <a:schemeClr val="tx1"/>
                </a:solidFill>
                <a:effectLst/>
                <a:latin typeface="+mn-lt"/>
                <a:ea typeface="+mn-ea"/>
                <a:cs typeface="Adobe Devanagari" panose="02040503050201020203" pitchFamily="18" charset="0"/>
              </a:rPr>
              <a:t>However, since the library was not made for analyzing the financial text, there were some errors for getting the accurate polarities. Therefore, </a:t>
            </a:r>
            <a:r>
              <a:rPr lang="en-US" sz="900" kern="1200" dirty="0">
                <a:solidFill>
                  <a:schemeClr val="tx1"/>
                </a:solidFill>
                <a:effectLst/>
                <a:latin typeface="+mn-lt"/>
                <a:ea typeface="+mn-ea"/>
                <a:cs typeface="Adobe Devanagari" panose="02040503050201020203" pitchFamily="18" charset="0"/>
              </a:rPr>
              <a:t>we first focused on making </a:t>
            </a:r>
            <a:r>
              <a:rPr lang="en-US" sz="900" kern="1200" dirty="0" err="1">
                <a:solidFill>
                  <a:schemeClr val="tx1"/>
                </a:solidFill>
                <a:effectLst/>
                <a:latin typeface="+mn-lt"/>
                <a:ea typeface="+mn-ea"/>
                <a:cs typeface="Adobe Devanagari" panose="02040503050201020203" pitchFamily="18" charset="0"/>
              </a:rPr>
              <a:t>TextBlob</a:t>
            </a:r>
            <a:r>
              <a:rPr lang="en-US" sz="900" kern="1200" dirty="0">
                <a:solidFill>
                  <a:schemeClr val="tx1"/>
                </a:solidFill>
                <a:effectLst/>
                <a:latin typeface="+mn-lt"/>
                <a:ea typeface="+mn-ea"/>
                <a:cs typeface="Adobe Devanagari" panose="02040503050201020203" pitchFamily="18" charset="0"/>
              </a:rPr>
              <a:t> as a better version of sentiment analysis tool for finance texts. There are two main functions we created: Function of ‘</a:t>
            </a:r>
            <a:r>
              <a:rPr lang="en-US" sz="900" kern="1200" dirty="0" err="1">
                <a:solidFill>
                  <a:schemeClr val="tx1"/>
                </a:solidFill>
                <a:effectLst/>
                <a:latin typeface="+mn-lt"/>
                <a:ea typeface="+mn-ea"/>
                <a:cs typeface="Adobe Devanagari" panose="02040503050201020203" pitchFamily="18" charset="0"/>
              </a:rPr>
              <a:t>replace_mean</a:t>
            </a:r>
            <a:r>
              <a:rPr lang="en-US" sz="900" kern="1200" dirty="0">
                <a:solidFill>
                  <a:schemeClr val="tx1"/>
                </a:solidFill>
                <a:effectLst/>
                <a:latin typeface="+mn-lt"/>
                <a:ea typeface="+mn-ea"/>
                <a:cs typeface="Adobe Devanagari" panose="02040503050201020203" pitchFamily="18" charset="0"/>
              </a:rPr>
              <a:t>’ and ‘</a:t>
            </a:r>
            <a:r>
              <a:rPr lang="en-US" sz="900" kern="1200" dirty="0" err="1">
                <a:solidFill>
                  <a:schemeClr val="tx1"/>
                </a:solidFill>
                <a:effectLst/>
                <a:latin typeface="+mn-lt"/>
                <a:ea typeface="+mn-ea"/>
                <a:cs typeface="Adobe Devanagari" panose="02040503050201020203" pitchFamily="18" charset="0"/>
              </a:rPr>
              <a:t>replace_word</a:t>
            </a:r>
            <a:r>
              <a:rPr lang="en-US" sz="900" kern="1200" dirty="0">
                <a:solidFill>
                  <a:schemeClr val="tx1"/>
                </a:solidFill>
                <a:effectLst/>
                <a:latin typeface="+mn-lt"/>
                <a:ea typeface="+mn-ea"/>
                <a:cs typeface="Adobe Devanagari" panose="02040503050201020203"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Adobe Devanagari" panose="02040503050201020203" pitchFamily="18" charset="0"/>
              </a:rPr>
              <a:t>We have tried </a:t>
            </a:r>
            <a:r>
              <a:rPr lang="en-US" sz="900" kern="1200" dirty="0" err="1">
                <a:solidFill>
                  <a:schemeClr val="tx1"/>
                </a:solidFill>
                <a:effectLst/>
                <a:latin typeface="+mn-lt"/>
                <a:ea typeface="+mn-ea"/>
                <a:cs typeface="Adobe Devanagari" panose="02040503050201020203" pitchFamily="18" charset="0"/>
              </a:rPr>
              <a:t>textblob</a:t>
            </a:r>
            <a:r>
              <a:rPr lang="en-US" sz="900" kern="1200" dirty="0">
                <a:solidFill>
                  <a:schemeClr val="tx1"/>
                </a:solidFill>
                <a:effectLst/>
                <a:latin typeface="+mn-lt"/>
                <a:ea typeface="+mn-ea"/>
                <a:cs typeface="Adobe Devanagari" panose="02040503050201020203" pitchFamily="18" charset="0"/>
              </a:rPr>
              <a:t> on a lot of sentences and figured out that it does not correctly react to ‘verb + not’ when the word is simplified to such as “isn’t” or “don’t”. Therefore, I created the function called ‘</a:t>
            </a:r>
            <a:r>
              <a:rPr lang="en-US" sz="900" kern="1200" dirty="0" err="1">
                <a:solidFill>
                  <a:schemeClr val="tx1"/>
                </a:solidFill>
                <a:effectLst/>
                <a:latin typeface="+mn-lt"/>
                <a:ea typeface="+mn-ea"/>
                <a:cs typeface="Adobe Devanagari" panose="02040503050201020203" pitchFamily="18" charset="0"/>
              </a:rPr>
              <a:t>replace_mean</a:t>
            </a:r>
            <a:r>
              <a:rPr lang="en-US" sz="900" kern="1200" dirty="0">
                <a:solidFill>
                  <a:schemeClr val="tx1"/>
                </a:solidFill>
                <a:effectLst/>
                <a:latin typeface="+mn-lt"/>
                <a:ea typeface="+mn-ea"/>
                <a:cs typeface="Adobe Devanagari" panose="02040503050201020203" pitchFamily="18" charset="0"/>
              </a:rPr>
              <a:t>’ that covers those simplified words; it returns the opposite of half amount of the polarity. </a:t>
            </a:r>
          </a:p>
          <a:p>
            <a:endParaRPr lang="en-US" sz="900" dirty="0"/>
          </a:p>
        </p:txBody>
      </p:sp>
      <p:sp>
        <p:nvSpPr>
          <p:cNvPr id="4" name="슬라이드 번호 개체 틀 3"/>
          <p:cNvSpPr>
            <a:spLocks noGrp="1"/>
          </p:cNvSpPr>
          <p:nvPr>
            <p:ph type="sldNum" sz="quarter" idx="10"/>
          </p:nvPr>
        </p:nvSpPr>
        <p:spPr/>
        <p:txBody>
          <a:bodyPr/>
          <a:lstStyle/>
          <a:p>
            <a:fld id="{255BBC81-16A1-4A53-914B-998CFA672C4B}" type="slidenum">
              <a:rPr lang="en-US" smtClean="0"/>
              <a:t>8</a:t>
            </a:fld>
            <a:endParaRPr lang="en-US"/>
          </a:p>
        </p:txBody>
      </p:sp>
    </p:spTree>
    <p:extLst>
      <p:ext uri="{BB962C8B-B14F-4D97-AF65-F5344CB8AC3E}">
        <p14:creationId xmlns:p14="http://schemas.microsoft.com/office/powerpoint/2010/main" val="39403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r>
              <a:rPr lang="en-US" sz="1200" kern="1200" dirty="0">
                <a:solidFill>
                  <a:schemeClr val="tx1"/>
                </a:solidFill>
                <a:effectLst/>
                <a:latin typeface="+mn-lt"/>
                <a:ea typeface="+mn-ea"/>
                <a:cs typeface="Adobe Devanagari" panose="02040503050201020203" pitchFamily="18" charset="0"/>
              </a:rPr>
              <a:t>For example, </a:t>
            </a:r>
            <a:r>
              <a:rPr lang="en-US" sz="1200" kern="1200" baseline="0" dirty="0">
                <a:solidFill>
                  <a:schemeClr val="tx1"/>
                </a:solidFill>
                <a:effectLst/>
                <a:latin typeface="+mn-lt"/>
                <a:ea typeface="+mn-ea"/>
                <a:cs typeface="Adobe Devanagari" panose="02040503050201020203" pitchFamily="18" charset="0"/>
              </a:rPr>
              <a:t>when we analyze for the sentence </a:t>
            </a:r>
            <a:r>
              <a:rPr lang="en-US" sz="1200" kern="1200" dirty="0">
                <a:solidFill>
                  <a:schemeClr val="tx1"/>
                </a:solidFill>
                <a:effectLst/>
                <a:latin typeface="+mn-lt"/>
                <a:ea typeface="+mn-ea"/>
                <a:cs typeface="Adobe Devanagari" panose="02040503050201020203" pitchFamily="18" charset="0"/>
              </a:rPr>
              <a:t>“I love you”</a:t>
            </a:r>
            <a:r>
              <a:rPr lang="en-US" sz="1200" kern="1200" baseline="0" dirty="0">
                <a:solidFill>
                  <a:schemeClr val="tx1"/>
                </a:solidFill>
                <a:effectLst/>
                <a:latin typeface="+mn-lt"/>
                <a:ea typeface="+mn-ea"/>
                <a:cs typeface="Adobe Devanagari" panose="02040503050201020203" pitchFamily="18" charset="0"/>
              </a:rPr>
              <a:t> with </a:t>
            </a:r>
            <a:r>
              <a:rPr lang="en-US" sz="1200" kern="1200" baseline="0" dirty="0" err="1">
                <a:solidFill>
                  <a:schemeClr val="tx1"/>
                </a:solidFill>
                <a:effectLst/>
                <a:latin typeface="+mn-lt"/>
                <a:ea typeface="+mn-ea"/>
                <a:cs typeface="Adobe Devanagari" panose="02040503050201020203" pitchFamily="18" charset="0"/>
              </a:rPr>
              <a:t>textblob</a:t>
            </a:r>
            <a:r>
              <a:rPr lang="en-US" sz="1200" kern="1200" baseline="0" dirty="0">
                <a:solidFill>
                  <a:schemeClr val="tx1"/>
                </a:solidFill>
                <a:effectLst/>
                <a:latin typeface="+mn-lt"/>
                <a:ea typeface="+mn-ea"/>
                <a:cs typeface="Adobe Devanagari" panose="02040503050201020203" pitchFamily="18" charset="0"/>
              </a:rPr>
              <a:t>, it</a:t>
            </a:r>
            <a:r>
              <a:rPr lang="en-US" sz="1200" kern="1200" dirty="0">
                <a:solidFill>
                  <a:schemeClr val="tx1"/>
                </a:solidFill>
                <a:effectLst/>
                <a:latin typeface="+mn-lt"/>
                <a:ea typeface="+mn-ea"/>
                <a:cs typeface="Adobe Devanagari" panose="02040503050201020203" pitchFamily="18" charset="0"/>
              </a:rPr>
              <a:t> returns 0.5.</a:t>
            </a:r>
          </a:p>
          <a:p>
            <a:pPr lvl="0"/>
            <a:r>
              <a:rPr lang="en-US" sz="1200" kern="1200" dirty="0">
                <a:solidFill>
                  <a:schemeClr val="tx1"/>
                </a:solidFill>
                <a:effectLst/>
                <a:latin typeface="+mn-lt"/>
                <a:ea typeface="+mn-ea"/>
                <a:cs typeface="Adobe Devanagari" panose="02040503050201020203" pitchFamily="18" charset="0"/>
              </a:rPr>
              <a:t>Also, when we analyze</a:t>
            </a:r>
            <a:r>
              <a:rPr lang="en-US" sz="1200" kern="1200" baseline="0" dirty="0">
                <a:solidFill>
                  <a:schemeClr val="tx1"/>
                </a:solidFill>
                <a:effectLst/>
                <a:latin typeface="+mn-lt"/>
                <a:ea typeface="+mn-ea"/>
                <a:cs typeface="Adobe Devanagari" panose="02040503050201020203" pitchFamily="18" charset="0"/>
              </a:rPr>
              <a:t> the opposite sentence “I do no love you”, it returns -0.25 this time.</a:t>
            </a:r>
          </a:p>
          <a:p>
            <a:pPr lvl="0"/>
            <a:r>
              <a:rPr lang="en-US" sz="1200" kern="1200" baseline="0" dirty="0">
                <a:solidFill>
                  <a:schemeClr val="tx1"/>
                </a:solidFill>
                <a:effectLst/>
                <a:latin typeface="+mn-lt"/>
                <a:ea typeface="+mn-ea"/>
                <a:cs typeface="Adobe Devanagari" panose="02040503050201020203" pitchFamily="18" charset="0"/>
              </a:rPr>
              <a:t>It seems to be reasonable because now we have negative meaning sentence.</a:t>
            </a:r>
          </a:p>
          <a:p>
            <a:pPr lvl="0"/>
            <a:r>
              <a:rPr lang="en-US" sz="1200" kern="1200" baseline="0" dirty="0">
                <a:solidFill>
                  <a:schemeClr val="tx1"/>
                </a:solidFill>
                <a:effectLst/>
                <a:latin typeface="+mn-lt"/>
                <a:ea typeface="+mn-ea"/>
                <a:cs typeface="Adobe Devanagari" panose="02040503050201020203" pitchFamily="18" charset="0"/>
              </a:rPr>
              <a:t>However, how about the sentence “I don’t love you”. It should give -0.25, but it returns 0.5 again.</a:t>
            </a:r>
          </a:p>
          <a:p>
            <a:pPr lvl="0"/>
            <a:r>
              <a:rPr lang="en-US" sz="1200" kern="1200" dirty="0">
                <a:solidFill>
                  <a:schemeClr val="tx1"/>
                </a:solidFill>
                <a:effectLst/>
                <a:latin typeface="+mn-lt"/>
                <a:ea typeface="+mn-ea"/>
                <a:cs typeface="Adobe Devanagari" panose="02040503050201020203" pitchFamily="18" charset="0"/>
              </a:rPr>
              <a:t>Therefore, we made</a:t>
            </a:r>
            <a:r>
              <a:rPr lang="en-US" sz="1200" kern="1200" baseline="0" dirty="0">
                <a:solidFill>
                  <a:schemeClr val="tx1"/>
                </a:solidFill>
                <a:effectLst/>
                <a:latin typeface="+mn-lt"/>
                <a:ea typeface="+mn-ea"/>
                <a:cs typeface="Adobe Devanagari" panose="02040503050201020203" pitchFamily="18" charset="0"/>
              </a:rPr>
              <a:t> a function </a:t>
            </a:r>
            <a:r>
              <a:rPr lang="en-US" sz="1200" kern="1200" baseline="0" dirty="0" err="1">
                <a:solidFill>
                  <a:schemeClr val="tx1"/>
                </a:solidFill>
                <a:effectLst/>
                <a:latin typeface="+mn-lt"/>
                <a:ea typeface="+mn-ea"/>
                <a:cs typeface="Adobe Devanagari" panose="02040503050201020203" pitchFamily="18" charset="0"/>
              </a:rPr>
              <a:t>replace_mean</a:t>
            </a:r>
            <a:r>
              <a:rPr lang="en-US" sz="1200" kern="1200" baseline="0" dirty="0">
                <a:solidFill>
                  <a:schemeClr val="tx1"/>
                </a:solidFill>
                <a:effectLst/>
                <a:latin typeface="+mn-lt"/>
                <a:ea typeface="+mn-ea"/>
                <a:cs typeface="Adobe Devanagari" panose="02040503050201020203" pitchFamily="18" charset="0"/>
              </a:rPr>
              <a:t> and enable to have a correct polarity,</a:t>
            </a:r>
            <a:r>
              <a:rPr lang="en-US" sz="1200" kern="1200" dirty="0">
                <a:solidFill>
                  <a:schemeClr val="tx1"/>
                </a:solidFill>
                <a:effectLst/>
                <a:latin typeface="+mn-lt"/>
                <a:ea typeface="+mn-ea"/>
                <a:cs typeface="Adobe Devanagari" panose="02040503050201020203" pitchFamily="18" charset="0"/>
              </a:rPr>
              <a:t> -0.25.</a:t>
            </a:r>
            <a:endParaRPr lang="en-US" dirty="0"/>
          </a:p>
        </p:txBody>
      </p:sp>
      <p:sp>
        <p:nvSpPr>
          <p:cNvPr id="4" name="슬라이드 번호 개체 틀 3"/>
          <p:cNvSpPr>
            <a:spLocks noGrp="1"/>
          </p:cNvSpPr>
          <p:nvPr>
            <p:ph type="sldNum" sz="quarter" idx="10"/>
          </p:nvPr>
        </p:nvSpPr>
        <p:spPr/>
        <p:txBody>
          <a:bodyPr/>
          <a:lstStyle/>
          <a:p>
            <a:fld id="{255BBC81-16A1-4A53-914B-998CFA672C4B}" type="slidenum">
              <a:rPr lang="en-US" smtClean="0"/>
              <a:t>9</a:t>
            </a:fld>
            <a:endParaRPr lang="en-US"/>
          </a:p>
        </p:txBody>
      </p:sp>
    </p:spTree>
    <p:extLst>
      <p:ext uri="{BB962C8B-B14F-4D97-AF65-F5344CB8AC3E}">
        <p14:creationId xmlns:p14="http://schemas.microsoft.com/office/powerpoint/2010/main" val="1103851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sz="1200" kern="1200" dirty="0">
                <a:solidFill>
                  <a:schemeClr val="tx1"/>
                </a:solidFill>
                <a:effectLst/>
                <a:latin typeface="+mn-lt"/>
                <a:ea typeface="+mn-ea"/>
                <a:cs typeface="+mn-cs"/>
              </a:rPr>
              <a:t>Furthermore, in the financial transcripts, there are many words that are used differently from a real word.  Also, some of words are recognized as neutral in the </a:t>
            </a:r>
            <a:r>
              <a:rPr lang="en-US" sz="1200" kern="1200" dirty="0" err="1">
                <a:solidFill>
                  <a:schemeClr val="tx1"/>
                </a:solidFill>
                <a:effectLst/>
                <a:latin typeface="+mn-lt"/>
                <a:ea typeface="+mn-ea"/>
                <a:cs typeface="+mn-cs"/>
              </a:rPr>
              <a:t>textblob</a:t>
            </a:r>
            <a:r>
              <a:rPr lang="en-US" sz="1200" kern="1200" dirty="0">
                <a:solidFill>
                  <a:schemeClr val="tx1"/>
                </a:solidFill>
                <a:effectLst/>
                <a:latin typeface="+mn-lt"/>
                <a:ea typeface="+mn-ea"/>
                <a:cs typeface="+mn-cs"/>
              </a:rPr>
              <a:t> library when they are leaned on one side. Therefore, we made a function called ‘</a:t>
            </a:r>
            <a:r>
              <a:rPr lang="en-US" sz="1200" kern="1200" dirty="0" err="1">
                <a:solidFill>
                  <a:schemeClr val="tx1"/>
                </a:solidFill>
                <a:effectLst/>
                <a:latin typeface="+mn-lt"/>
                <a:ea typeface="+mn-ea"/>
                <a:cs typeface="+mn-cs"/>
              </a:rPr>
              <a:t>replace_word</a:t>
            </a:r>
            <a:r>
              <a:rPr lang="en-US" sz="1200" kern="1200" dirty="0">
                <a:solidFill>
                  <a:schemeClr val="tx1"/>
                </a:solidFill>
                <a:effectLst/>
                <a:latin typeface="+mn-lt"/>
                <a:ea typeface="+mn-ea"/>
                <a:cs typeface="+mn-cs"/>
              </a:rPr>
              <a:t>’. It replaces the word to one that has right amount of polarity in our perspective. </a:t>
            </a:r>
          </a:p>
          <a:p>
            <a:endParaRPr lang="en-US" dirty="0"/>
          </a:p>
        </p:txBody>
      </p:sp>
      <p:sp>
        <p:nvSpPr>
          <p:cNvPr id="4" name="슬라이드 번호 개체 틀 3"/>
          <p:cNvSpPr>
            <a:spLocks noGrp="1"/>
          </p:cNvSpPr>
          <p:nvPr>
            <p:ph type="sldNum" sz="quarter" idx="10"/>
          </p:nvPr>
        </p:nvSpPr>
        <p:spPr/>
        <p:txBody>
          <a:bodyPr/>
          <a:lstStyle/>
          <a:p>
            <a:fld id="{255BBC81-16A1-4A53-914B-998CFA672C4B}" type="slidenum">
              <a:rPr lang="en-US" smtClean="0"/>
              <a:t>10</a:t>
            </a:fld>
            <a:endParaRPr lang="en-US"/>
          </a:p>
        </p:txBody>
      </p:sp>
    </p:spTree>
    <p:extLst>
      <p:ext uri="{BB962C8B-B14F-4D97-AF65-F5344CB8AC3E}">
        <p14:creationId xmlns:p14="http://schemas.microsoft.com/office/powerpoint/2010/main" val="2172846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0"/>
            <a:r>
              <a:rPr lang="en-US" sz="1200" kern="1200" dirty="0">
                <a:solidFill>
                  <a:schemeClr val="tx1"/>
                </a:solidFill>
                <a:effectLst/>
                <a:latin typeface="+mn-lt"/>
                <a:ea typeface="+mn-ea"/>
                <a:cs typeface="+mn-cs"/>
              </a:rPr>
              <a:t>For instance, when</a:t>
            </a:r>
            <a:r>
              <a:rPr lang="en-US" sz="1200" kern="1200" baseline="0" dirty="0">
                <a:solidFill>
                  <a:schemeClr val="tx1"/>
                </a:solidFill>
                <a:effectLst/>
                <a:latin typeface="+mn-lt"/>
                <a:ea typeface="+mn-ea"/>
                <a:cs typeface="+mn-cs"/>
              </a:rPr>
              <a:t> we analyze the sentence, </a:t>
            </a:r>
            <a:r>
              <a:rPr lang="en-US" sz="1200" kern="1200" dirty="0">
                <a:solidFill>
                  <a:schemeClr val="tx1"/>
                </a:solidFill>
                <a:effectLst/>
                <a:latin typeface="+mn-lt"/>
                <a:ea typeface="+mn-ea"/>
                <a:cs typeface="+mn-cs"/>
              </a:rPr>
              <a:t>it returns 0.0 although we want</a:t>
            </a:r>
            <a:r>
              <a:rPr lang="en-US" sz="1200" kern="1200" baseline="0" dirty="0">
                <a:solidFill>
                  <a:schemeClr val="tx1"/>
                </a:solidFill>
                <a:effectLst/>
                <a:latin typeface="+mn-lt"/>
                <a:ea typeface="+mn-ea"/>
                <a:cs typeface="+mn-cs"/>
              </a:rPr>
              <a:t> the positive polarity</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We think that the word ‘recommend’ has about 0.4 polarity, so we replace word ‘recommend’ to the word that has 0.4 polarity.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found that when </a:t>
            </a:r>
            <a:r>
              <a:rPr lang="en-US" sz="1200" kern="1200" dirty="0" err="1">
                <a:solidFill>
                  <a:schemeClr val="tx1"/>
                </a:solidFill>
                <a:effectLst/>
                <a:latin typeface="+mn-lt"/>
                <a:ea typeface="+mn-ea"/>
                <a:cs typeface="+mn-cs"/>
              </a:rPr>
              <a:t>textblob</a:t>
            </a:r>
            <a:r>
              <a:rPr lang="en-US" sz="1200" kern="1200" dirty="0">
                <a:solidFill>
                  <a:schemeClr val="tx1"/>
                </a:solidFill>
                <a:effectLst/>
                <a:latin typeface="+mn-lt"/>
                <a:ea typeface="+mn-ea"/>
                <a:cs typeface="+mn-cs"/>
              </a:rPr>
              <a:t> does the sentiment analysis, it basically separates all the words and find polarity of each words. Then it excludes the neutral words and returns the average of the polarities of the rest of the words. Therefore, we have no problem replacing words without concerning parts of speech such as noun, verb, or adjective.</a:t>
            </a:r>
          </a:p>
          <a:p>
            <a:endParaRPr lang="en-US" dirty="0"/>
          </a:p>
        </p:txBody>
      </p:sp>
      <p:sp>
        <p:nvSpPr>
          <p:cNvPr id="4" name="슬라이드 번호 개체 틀 3"/>
          <p:cNvSpPr>
            <a:spLocks noGrp="1"/>
          </p:cNvSpPr>
          <p:nvPr>
            <p:ph type="sldNum" sz="quarter" idx="10"/>
          </p:nvPr>
        </p:nvSpPr>
        <p:spPr/>
        <p:txBody>
          <a:bodyPr/>
          <a:lstStyle/>
          <a:p>
            <a:fld id="{255BBC81-16A1-4A53-914B-998CFA672C4B}" type="slidenum">
              <a:rPr lang="en-US" smtClean="0"/>
              <a:t>11</a:t>
            </a:fld>
            <a:endParaRPr lang="en-US"/>
          </a:p>
        </p:txBody>
      </p:sp>
    </p:spTree>
    <p:extLst>
      <p:ext uri="{BB962C8B-B14F-4D97-AF65-F5344CB8AC3E}">
        <p14:creationId xmlns:p14="http://schemas.microsoft.com/office/powerpoint/2010/main" val="260004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we make the </a:t>
            </a:r>
            <a:r>
              <a:rPr lang="en-US" sz="1200" kern="1200" dirty="0" err="1">
                <a:solidFill>
                  <a:schemeClr val="tx1"/>
                </a:solidFill>
                <a:effectLst/>
                <a:latin typeface="+mn-lt"/>
                <a:ea typeface="+mn-ea"/>
                <a:cs typeface="+mn-cs"/>
              </a:rPr>
              <a:t>textblob</a:t>
            </a:r>
            <a:r>
              <a:rPr lang="en-US" sz="1200" kern="1200" dirty="0">
                <a:solidFill>
                  <a:schemeClr val="tx1"/>
                </a:solidFill>
                <a:effectLst/>
                <a:latin typeface="+mn-lt"/>
                <a:ea typeface="+mn-ea"/>
                <a:cs typeface="+mn-cs"/>
              </a:rPr>
              <a:t> sentiment analysis more accurate with those functions, we analyze the actual texts with the function, ‘</a:t>
            </a:r>
            <a:r>
              <a:rPr lang="en-US" sz="1200" kern="1200" dirty="0" err="1">
                <a:solidFill>
                  <a:schemeClr val="tx1"/>
                </a:solidFill>
                <a:effectLst/>
                <a:latin typeface="+mn-lt"/>
                <a:ea typeface="+mn-ea"/>
                <a:cs typeface="+mn-cs"/>
              </a:rPr>
              <a:t>getting_polarity</a:t>
            </a:r>
            <a:r>
              <a:rPr lang="en-US" sz="1200" kern="1200" dirty="0">
                <a:solidFill>
                  <a:schemeClr val="tx1"/>
                </a:solidFill>
                <a:effectLst/>
                <a:latin typeface="+mn-lt"/>
                <a:ea typeface="+mn-ea"/>
                <a:cs typeface="+mn-cs"/>
              </a:rPr>
              <a:t>’. We put two arguments in the function: a text and how much we would like to see as noise value. For example, if we write 0.05 for the amount, the function excludes sentences in the text that have polarity between -0.05 and 0.05 when it calculates the polarity of the whole text. Using those three functions, we import the text, analyze it and save the result into the csv file.</a:t>
            </a:r>
          </a:p>
          <a:p>
            <a:endParaRPr lang="en-US" dirty="0"/>
          </a:p>
        </p:txBody>
      </p:sp>
      <p:sp>
        <p:nvSpPr>
          <p:cNvPr id="4" name="슬라이드 번호 개체 틀 3"/>
          <p:cNvSpPr>
            <a:spLocks noGrp="1"/>
          </p:cNvSpPr>
          <p:nvPr>
            <p:ph type="sldNum" sz="quarter" idx="10"/>
          </p:nvPr>
        </p:nvSpPr>
        <p:spPr/>
        <p:txBody>
          <a:bodyPr/>
          <a:lstStyle/>
          <a:p>
            <a:fld id="{255BBC81-16A1-4A53-914B-998CFA672C4B}" type="slidenum">
              <a:rPr lang="en-US" smtClean="0"/>
              <a:t>12</a:t>
            </a:fld>
            <a:endParaRPr lang="en-US"/>
          </a:p>
        </p:txBody>
      </p:sp>
    </p:spTree>
    <p:extLst>
      <p:ext uri="{BB962C8B-B14F-4D97-AF65-F5344CB8AC3E}">
        <p14:creationId xmlns:p14="http://schemas.microsoft.com/office/powerpoint/2010/main" val="2502612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dirty="0"/>
              <a:t>Here is</a:t>
            </a:r>
            <a:r>
              <a:rPr lang="en-US" baseline="0" dirty="0"/>
              <a:t> the outcome of the code when it is executed.</a:t>
            </a:r>
            <a:endParaRPr lang="en-US" dirty="0"/>
          </a:p>
        </p:txBody>
      </p:sp>
      <p:sp>
        <p:nvSpPr>
          <p:cNvPr id="4" name="슬라이드 번호 개체 틀 3"/>
          <p:cNvSpPr>
            <a:spLocks noGrp="1"/>
          </p:cNvSpPr>
          <p:nvPr>
            <p:ph type="sldNum" sz="quarter" idx="10"/>
          </p:nvPr>
        </p:nvSpPr>
        <p:spPr/>
        <p:txBody>
          <a:bodyPr/>
          <a:lstStyle/>
          <a:p>
            <a:fld id="{255BBC81-16A1-4A53-914B-998CFA672C4B}" type="slidenum">
              <a:rPr lang="en-US" smtClean="0"/>
              <a:t>13</a:t>
            </a:fld>
            <a:endParaRPr lang="en-US"/>
          </a:p>
        </p:txBody>
      </p:sp>
    </p:spTree>
    <p:extLst>
      <p:ext uri="{BB962C8B-B14F-4D97-AF65-F5344CB8AC3E}">
        <p14:creationId xmlns:p14="http://schemas.microsoft.com/office/powerpoint/2010/main" val="3182451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5/12/2018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en.wikipedia.org/wiki/Michael_Burry"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https://www.youtube.com/embed/gFTTrYRNV_E?start=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gif"/><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0E20-54E8-4B0D-8614-DE8529BA49A3}"/>
              </a:ext>
            </a:extLst>
          </p:cNvPr>
          <p:cNvSpPr>
            <a:spLocks noGrp="1"/>
          </p:cNvSpPr>
          <p:nvPr>
            <p:ph type="title"/>
          </p:nvPr>
        </p:nvSpPr>
        <p:spPr>
          <a:xfrm>
            <a:off x="1200149" y="-163511"/>
            <a:ext cx="9905998" cy="1478570"/>
          </a:xfrm>
        </p:spPr>
        <p:txBody>
          <a:bodyPr/>
          <a:lstStyle/>
          <a:p>
            <a:r>
              <a:rPr lang="en-US" dirty="0"/>
              <a:t>Sentiment analysis team</a:t>
            </a:r>
          </a:p>
        </p:txBody>
      </p:sp>
      <p:sp>
        <p:nvSpPr>
          <p:cNvPr id="3" name="Content Placeholder 2">
            <a:extLst>
              <a:ext uri="{FF2B5EF4-FFF2-40B4-BE49-F238E27FC236}">
                <a16:creationId xmlns:a16="http://schemas.microsoft.com/office/drawing/2014/main" id="{A3EE5AA6-9DE4-43F4-A79A-2F7061A8D486}"/>
              </a:ext>
            </a:extLst>
          </p:cNvPr>
          <p:cNvSpPr>
            <a:spLocks noGrp="1"/>
          </p:cNvSpPr>
          <p:nvPr>
            <p:ph sz="half" idx="1"/>
          </p:nvPr>
        </p:nvSpPr>
        <p:spPr>
          <a:xfrm>
            <a:off x="1200149" y="1524609"/>
            <a:ext cx="4878389" cy="3541714"/>
          </a:xfrm>
        </p:spPr>
        <p:txBody>
          <a:bodyPr/>
          <a:lstStyle/>
          <a:p>
            <a:r>
              <a:rPr lang="en-US" dirty="0" err="1"/>
              <a:t>Taehoon</a:t>
            </a:r>
            <a:r>
              <a:rPr lang="en-US" dirty="0"/>
              <a:t> Kim</a:t>
            </a:r>
          </a:p>
          <a:p>
            <a:r>
              <a:rPr lang="en-US" dirty="0"/>
              <a:t>Joe Gorfinkle</a:t>
            </a:r>
          </a:p>
        </p:txBody>
      </p:sp>
      <p:sp>
        <p:nvSpPr>
          <p:cNvPr id="4" name="Content Placeholder 3">
            <a:extLst>
              <a:ext uri="{FF2B5EF4-FFF2-40B4-BE49-F238E27FC236}">
                <a16:creationId xmlns:a16="http://schemas.microsoft.com/office/drawing/2014/main" id="{7904382F-4390-4E26-B0E8-6A8143B69153}"/>
              </a:ext>
            </a:extLst>
          </p:cNvPr>
          <p:cNvSpPr>
            <a:spLocks noGrp="1"/>
          </p:cNvSpPr>
          <p:nvPr>
            <p:ph sz="half" idx="2"/>
          </p:nvPr>
        </p:nvSpPr>
        <p:spPr>
          <a:xfrm>
            <a:off x="6247607" y="1524609"/>
            <a:ext cx="4875211" cy="3541714"/>
          </a:xfrm>
        </p:spPr>
        <p:txBody>
          <a:bodyPr/>
          <a:lstStyle/>
          <a:p>
            <a:r>
              <a:rPr lang="en-US" dirty="0"/>
              <a:t>Wenjie Gao</a:t>
            </a:r>
          </a:p>
          <a:p>
            <a:r>
              <a:rPr lang="en-US" dirty="0" err="1"/>
              <a:t>Bharathan</a:t>
            </a:r>
            <a:r>
              <a:rPr lang="en-US" dirty="0"/>
              <a:t> </a:t>
            </a:r>
            <a:r>
              <a:rPr lang="en-US" dirty="0" err="1"/>
              <a:t>Mayavaram</a:t>
            </a:r>
            <a:r>
              <a:rPr lang="en-US" dirty="0"/>
              <a:t> Sridharan</a:t>
            </a:r>
          </a:p>
        </p:txBody>
      </p:sp>
      <p:pic>
        <p:nvPicPr>
          <p:cNvPr id="5" name="Picture 4">
            <a:extLst>
              <a:ext uri="{FF2B5EF4-FFF2-40B4-BE49-F238E27FC236}">
                <a16:creationId xmlns:a16="http://schemas.microsoft.com/office/drawing/2014/main" id="{417305F6-4A33-4016-AE68-60706D9D6986}"/>
              </a:ext>
            </a:extLst>
          </p:cNvPr>
          <p:cNvPicPr>
            <a:picLocks noChangeAspect="1"/>
          </p:cNvPicPr>
          <p:nvPr/>
        </p:nvPicPr>
        <p:blipFill>
          <a:blip r:embed="rId2"/>
          <a:stretch>
            <a:fillRect/>
          </a:stretch>
        </p:blipFill>
        <p:spPr>
          <a:xfrm>
            <a:off x="1285876" y="3200401"/>
            <a:ext cx="4437858" cy="3325442"/>
          </a:xfrm>
          <a:prstGeom prst="rect">
            <a:avLst/>
          </a:prstGeom>
        </p:spPr>
      </p:pic>
      <p:pic>
        <p:nvPicPr>
          <p:cNvPr id="2050" name="Picture 2" descr="Image result for stock market cycles images">
            <a:extLst>
              <a:ext uri="{FF2B5EF4-FFF2-40B4-BE49-F238E27FC236}">
                <a16:creationId xmlns:a16="http://schemas.microsoft.com/office/drawing/2014/main" id="{2FED4468-19E1-4500-ABEB-4C6D9F6B8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257" y="3200399"/>
            <a:ext cx="4437858" cy="332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7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E23-C8F0-45A4-8948-F63F0D3B4214}"/>
              </a:ext>
            </a:extLst>
          </p:cNvPr>
          <p:cNvSpPr>
            <a:spLocks noGrp="1"/>
          </p:cNvSpPr>
          <p:nvPr>
            <p:ph type="title"/>
          </p:nvPr>
        </p:nvSpPr>
        <p:spPr>
          <a:xfrm>
            <a:off x="1031422" y="-18255"/>
            <a:ext cx="9905998" cy="1478570"/>
          </a:xfrm>
        </p:spPr>
        <p:txBody>
          <a:bodyPr>
            <a:normAutofit/>
          </a:bodyPr>
          <a:lstStyle/>
          <a:p>
            <a:pPr lvl="0" defTabSz="457200">
              <a:lnSpc>
                <a:spcPct val="100000"/>
              </a:lnSpc>
              <a:spcBef>
                <a:spcPts val="0"/>
              </a:spcBef>
            </a:pPr>
            <a:r>
              <a:rPr lang="en-US" sz="4000" dirty="0"/>
              <a:t> </a:t>
            </a:r>
            <a:r>
              <a:rPr lang="en-US" cap="none" dirty="0">
                <a:solidFill>
                  <a:prstClr val="white"/>
                </a:solidFill>
                <a:effectLst/>
                <a:ea typeface="+mn-ea"/>
                <a:cs typeface="+mn-cs"/>
              </a:rPr>
              <a:t>The Function, </a:t>
            </a:r>
            <a:r>
              <a:rPr lang="en-US" cap="none" dirty="0" err="1">
                <a:solidFill>
                  <a:prstClr val="white"/>
                </a:solidFill>
                <a:effectLst/>
                <a:ea typeface="+mn-ea"/>
                <a:cs typeface="+mn-cs"/>
              </a:rPr>
              <a:t>Replace_word</a:t>
            </a:r>
            <a:endParaRPr lang="en-US" cap="none" dirty="0">
              <a:solidFill>
                <a:prstClr val="white"/>
              </a:solidFill>
              <a:effectLst/>
              <a:ea typeface="+mn-ea"/>
              <a:cs typeface="+mn-cs"/>
            </a:endParaRPr>
          </a:p>
        </p:txBody>
      </p:sp>
      <p:pic>
        <p:nvPicPr>
          <p:cNvPr id="3" name="그림 2"/>
          <p:cNvPicPr>
            <a:picLocks noChangeAspect="1"/>
          </p:cNvPicPr>
          <p:nvPr/>
        </p:nvPicPr>
        <p:blipFill>
          <a:blip r:embed="rId3"/>
          <a:stretch>
            <a:fillRect/>
          </a:stretch>
        </p:blipFill>
        <p:spPr>
          <a:xfrm>
            <a:off x="1064080" y="1145570"/>
            <a:ext cx="10678434" cy="5439731"/>
          </a:xfrm>
          <a:prstGeom prst="rect">
            <a:avLst/>
          </a:prstGeom>
        </p:spPr>
      </p:pic>
    </p:spTree>
    <p:extLst>
      <p:ext uri="{BB962C8B-B14F-4D97-AF65-F5344CB8AC3E}">
        <p14:creationId xmlns:p14="http://schemas.microsoft.com/office/powerpoint/2010/main" val="407522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1141412" y="250559"/>
            <a:ext cx="9905998" cy="1478570"/>
          </a:xfrm>
        </p:spPr>
        <p:txBody>
          <a:bodyPr/>
          <a:lstStyle/>
          <a:p>
            <a:pPr lvl="0" defTabSz="457200">
              <a:lnSpc>
                <a:spcPct val="100000"/>
              </a:lnSpc>
              <a:spcBef>
                <a:spcPts val="0"/>
              </a:spcBef>
            </a:pPr>
            <a:r>
              <a:rPr lang="en-US" sz="4000" dirty="0"/>
              <a:t>Example of function, </a:t>
            </a:r>
            <a:r>
              <a:rPr lang="en-US" sz="4000" cap="none" dirty="0" err="1">
                <a:solidFill>
                  <a:prstClr val="white"/>
                </a:solidFill>
                <a:effectLst/>
                <a:ea typeface="+mn-ea"/>
                <a:cs typeface="+mn-cs"/>
              </a:rPr>
              <a:t>Replace_word</a:t>
            </a:r>
            <a:r>
              <a:rPr lang="en-US" cap="none" dirty="0">
                <a:solidFill>
                  <a:prstClr val="white"/>
                </a:solidFill>
                <a:effectLst/>
                <a:ea typeface="+mn-ea"/>
                <a:cs typeface="+mn-cs"/>
              </a:rPr>
              <a:t/>
            </a:r>
            <a:br>
              <a:rPr lang="en-US" cap="none" dirty="0">
                <a:solidFill>
                  <a:prstClr val="white"/>
                </a:solidFill>
                <a:effectLst/>
                <a:ea typeface="+mn-ea"/>
                <a:cs typeface="+mn-cs"/>
              </a:rPr>
            </a:br>
            <a:endParaRPr lang="en-US" dirty="0">
              <a:latin typeface="+mn-lt"/>
            </a:endParaRPr>
          </a:p>
        </p:txBody>
      </p:sp>
      <p:pic>
        <p:nvPicPr>
          <p:cNvPr id="5" name="그림 4"/>
          <p:cNvPicPr>
            <a:picLocks noChangeAspect="1"/>
          </p:cNvPicPr>
          <p:nvPr/>
        </p:nvPicPr>
        <p:blipFill>
          <a:blip r:embed="rId3"/>
          <a:stretch>
            <a:fillRect/>
          </a:stretch>
        </p:blipFill>
        <p:spPr>
          <a:xfrm>
            <a:off x="1141412" y="2446564"/>
            <a:ext cx="7048500" cy="723900"/>
          </a:xfrm>
          <a:prstGeom prst="rect">
            <a:avLst/>
          </a:prstGeom>
        </p:spPr>
      </p:pic>
      <p:pic>
        <p:nvPicPr>
          <p:cNvPr id="6" name="그림 5"/>
          <p:cNvPicPr>
            <a:picLocks noChangeAspect="1"/>
          </p:cNvPicPr>
          <p:nvPr/>
        </p:nvPicPr>
        <p:blipFill>
          <a:blip r:embed="rId4"/>
          <a:stretch>
            <a:fillRect/>
          </a:stretch>
        </p:blipFill>
        <p:spPr>
          <a:xfrm>
            <a:off x="1141412" y="4291692"/>
            <a:ext cx="8505825" cy="647700"/>
          </a:xfrm>
          <a:prstGeom prst="rect">
            <a:avLst/>
          </a:prstGeom>
        </p:spPr>
      </p:pic>
    </p:spTree>
    <p:extLst>
      <p:ext uri="{BB962C8B-B14F-4D97-AF65-F5344CB8AC3E}">
        <p14:creationId xmlns:p14="http://schemas.microsoft.com/office/powerpoint/2010/main" val="281920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3"/>
          <a:stretch>
            <a:fillRect/>
          </a:stretch>
        </p:blipFill>
        <p:spPr>
          <a:xfrm>
            <a:off x="1084413" y="1251172"/>
            <a:ext cx="10781016" cy="5233549"/>
          </a:xfrm>
          <a:prstGeom prst="rect">
            <a:avLst/>
          </a:prstGeom>
        </p:spPr>
      </p:pic>
      <p:sp>
        <p:nvSpPr>
          <p:cNvPr id="5" name="Title 1">
            <a:extLst>
              <a:ext uri="{FF2B5EF4-FFF2-40B4-BE49-F238E27FC236}">
                <a16:creationId xmlns:a16="http://schemas.microsoft.com/office/drawing/2014/main" id="{0F8AEE23-C8F0-45A4-8948-F63F0D3B4214}"/>
              </a:ext>
            </a:extLst>
          </p:cNvPr>
          <p:cNvSpPr txBox="1">
            <a:spLocks/>
          </p:cNvSpPr>
          <p:nvPr/>
        </p:nvSpPr>
        <p:spPr>
          <a:xfrm>
            <a:off x="997327" y="3266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lvl="0" defTabSz="457200">
              <a:lnSpc>
                <a:spcPct val="100000"/>
              </a:lnSpc>
              <a:spcBef>
                <a:spcPts val="0"/>
              </a:spcBef>
            </a:pPr>
            <a:r>
              <a:rPr lang="en-US" dirty="0"/>
              <a:t> </a:t>
            </a:r>
            <a:r>
              <a:rPr lang="en-US" cap="none" dirty="0">
                <a:solidFill>
                  <a:prstClr val="white"/>
                </a:solidFill>
                <a:effectLst/>
                <a:ea typeface="+mn-ea"/>
                <a:cs typeface="+mn-cs"/>
              </a:rPr>
              <a:t>The Function, </a:t>
            </a:r>
            <a:r>
              <a:rPr lang="en-US" cap="none" dirty="0" err="1">
                <a:solidFill>
                  <a:prstClr val="white"/>
                </a:solidFill>
                <a:effectLst/>
                <a:ea typeface="+mn-ea"/>
                <a:cs typeface="+mn-cs"/>
              </a:rPr>
              <a:t>getting_polarity</a:t>
            </a:r>
            <a:endParaRPr lang="en-US" cap="none" dirty="0">
              <a:solidFill>
                <a:prstClr val="white"/>
              </a:solidFill>
              <a:effectLst/>
              <a:ea typeface="+mn-ea"/>
              <a:cs typeface="+mn-cs"/>
            </a:endParaRPr>
          </a:p>
        </p:txBody>
      </p:sp>
    </p:spTree>
    <p:extLst>
      <p:ext uri="{BB962C8B-B14F-4D97-AF65-F5344CB8AC3E}">
        <p14:creationId xmlns:p14="http://schemas.microsoft.com/office/powerpoint/2010/main" val="416638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8AEE23-C8F0-45A4-8948-F63F0D3B4214}"/>
              </a:ext>
            </a:extLst>
          </p:cNvPr>
          <p:cNvSpPr txBox="1">
            <a:spLocks/>
          </p:cNvSpPr>
          <p:nvPr/>
        </p:nvSpPr>
        <p:spPr>
          <a:xfrm>
            <a:off x="997327" y="3266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lvl="0" defTabSz="457200">
              <a:lnSpc>
                <a:spcPct val="100000"/>
              </a:lnSpc>
              <a:spcBef>
                <a:spcPts val="0"/>
              </a:spcBef>
            </a:pPr>
            <a:r>
              <a:rPr lang="en-US" dirty="0"/>
              <a:t> </a:t>
            </a:r>
            <a:r>
              <a:rPr lang="en-US" cap="none" dirty="0">
                <a:solidFill>
                  <a:prstClr val="white"/>
                </a:solidFill>
                <a:effectLst/>
                <a:ea typeface="+mn-ea"/>
                <a:cs typeface="+mn-cs"/>
              </a:rPr>
              <a:t>Result of the Code</a:t>
            </a:r>
          </a:p>
        </p:txBody>
      </p:sp>
      <p:pic>
        <p:nvPicPr>
          <p:cNvPr id="5" name="그림 4"/>
          <p:cNvPicPr>
            <a:picLocks noChangeAspect="1"/>
          </p:cNvPicPr>
          <p:nvPr/>
        </p:nvPicPr>
        <p:blipFill>
          <a:blip r:embed="rId3"/>
          <a:stretch>
            <a:fillRect/>
          </a:stretch>
        </p:blipFill>
        <p:spPr>
          <a:xfrm>
            <a:off x="8239584" y="1370919"/>
            <a:ext cx="3752850" cy="4486275"/>
          </a:xfrm>
          <a:prstGeom prst="rect">
            <a:avLst/>
          </a:prstGeom>
        </p:spPr>
      </p:pic>
      <p:pic>
        <p:nvPicPr>
          <p:cNvPr id="6" name="그림 5"/>
          <p:cNvPicPr>
            <a:picLocks noChangeAspect="1"/>
          </p:cNvPicPr>
          <p:nvPr/>
        </p:nvPicPr>
        <p:blipFill>
          <a:blip r:embed="rId4"/>
          <a:stretch>
            <a:fillRect/>
          </a:stretch>
        </p:blipFill>
        <p:spPr>
          <a:xfrm>
            <a:off x="449546" y="1370919"/>
            <a:ext cx="3819525" cy="3103110"/>
          </a:xfrm>
          <a:prstGeom prst="rect">
            <a:avLst/>
          </a:prstGeom>
        </p:spPr>
      </p:pic>
      <p:pic>
        <p:nvPicPr>
          <p:cNvPr id="7" name="그림 6"/>
          <p:cNvPicPr>
            <a:picLocks noChangeAspect="1"/>
          </p:cNvPicPr>
          <p:nvPr/>
        </p:nvPicPr>
        <p:blipFill>
          <a:blip r:embed="rId5"/>
          <a:stretch>
            <a:fillRect/>
          </a:stretch>
        </p:blipFill>
        <p:spPr>
          <a:xfrm>
            <a:off x="449546" y="4589690"/>
            <a:ext cx="4333875" cy="1628775"/>
          </a:xfrm>
          <a:prstGeom prst="rect">
            <a:avLst/>
          </a:prstGeom>
        </p:spPr>
      </p:pic>
      <p:sp>
        <p:nvSpPr>
          <p:cNvPr id="8" name="오른쪽 화살표 7"/>
          <p:cNvSpPr/>
          <p:nvPr/>
        </p:nvSpPr>
        <p:spPr>
          <a:xfrm>
            <a:off x="5704114" y="3189513"/>
            <a:ext cx="903514" cy="42454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그림 8"/>
          <p:cNvPicPr>
            <a:picLocks noChangeAspect="1"/>
          </p:cNvPicPr>
          <p:nvPr/>
        </p:nvPicPr>
        <p:blipFill>
          <a:blip r:embed="rId6"/>
          <a:stretch>
            <a:fillRect/>
          </a:stretch>
        </p:blipFill>
        <p:spPr>
          <a:xfrm>
            <a:off x="4589094" y="2734355"/>
            <a:ext cx="3330467" cy="424543"/>
          </a:xfrm>
          <a:prstGeom prst="rect">
            <a:avLst/>
          </a:prstGeom>
        </p:spPr>
      </p:pic>
    </p:spTree>
    <p:extLst>
      <p:ext uri="{BB962C8B-B14F-4D97-AF65-F5344CB8AC3E}">
        <p14:creationId xmlns:p14="http://schemas.microsoft.com/office/powerpoint/2010/main" val="348374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E23-C8F0-45A4-8948-F63F0D3B4214}"/>
              </a:ext>
            </a:extLst>
          </p:cNvPr>
          <p:cNvSpPr>
            <a:spLocks noGrp="1"/>
          </p:cNvSpPr>
          <p:nvPr>
            <p:ph type="title"/>
          </p:nvPr>
        </p:nvSpPr>
        <p:spPr>
          <a:xfrm>
            <a:off x="1265238" y="-86332"/>
            <a:ext cx="9905998" cy="1478570"/>
          </a:xfrm>
        </p:spPr>
        <p:txBody>
          <a:bodyPr/>
          <a:lstStyle/>
          <a:p>
            <a:r>
              <a:rPr lang="en-US" dirty="0"/>
              <a:t> results - AMZN</a:t>
            </a:r>
          </a:p>
        </p:txBody>
      </p:sp>
      <p:graphicFrame>
        <p:nvGraphicFramePr>
          <p:cNvPr id="5" name="Chart 4">
            <a:extLst>
              <a:ext uri="{FF2B5EF4-FFF2-40B4-BE49-F238E27FC236}">
                <a16:creationId xmlns:a16="http://schemas.microsoft.com/office/drawing/2014/main" id="{FBE627B7-A58B-488A-9D98-90062E580FBD}"/>
              </a:ext>
            </a:extLst>
          </p:cNvPr>
          <p:cNvGraphicFramePr>
            <a:graphicFrameLocks/>
          </p:cNvGraphicFramePr>
          <p:nvPr>
            <p:extLst>
              <p:ext uri="{D42A27DB-BD31-4B8C-83A1-F6EECF244321}">
                <p14:modId xmlns:p14="http://schemas.microsoft.com/office/powerpoint/2010/main" val="3704576331"/>
              </p:ext>
            </p:extLst>
          </p:nvPr>
        </p:nvGraphicFramePr>
        <p:xfrm>
          <a:off x="642144" y="1828800"/>
          <a:ext cx="10907712" cy="4427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123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2E89-211F-422A-8382-78D471B3BAED}"/>
              </a:ext>
            </a:extLst>
          </p:cNvPr>
          <p:cNvSpPr>
            <a:spLocks noGrp="1"/>
          </p:cNvSpPr>
          <p:nvPr>
            <p:ph type="title"/>
          </p:nvPr>
        </p:nvSpPr>
        <p:spPr>
          <a:xfrm>
            <a:off x="1303336" y="-85724"/>
            <a:ext cx="9906000" cy="1477961"/>
          </a:xfrm>
        </p:spPr>
        <p:txBody>
          <a:bodyPr/>
          <a:lstStyle/>
          <a:p>
            <a:r>
              <a:rPr lang="en-US" dirty="0"/>
              <a:t>Insights – PROJECT</a:t>
            </a:r>
          </a:p>
        </p:txBody>
      </p:sp>
      <p:sp>
        <p:nvSpPr>
          <p:cNvPr id="6" name="Content Placeholder 5">
            <a:extLst>
              <a:ext uri="{FF2B5EF4-FFF2-40B4-BE49-F238E27FC236}">
                <a16:creationId xmlns:a16="http://schemas.microsoft.com/office/drawing/2014/main" id="{C97C24C9-5493-463B-99FD-D69F6BAB92C3}"/>
              </a:ext>
            </a:extLst>
          </p:cNvPr>
          <p:cNvSpPr>
            <a:spLocks noGrp="1"/>
          </p:cNvSpPr>
          <p:nvPr>
            <p:ph sz="quarter" idx="4"/>
          </p:nvPr>
        </p:nvSpPr>
        <p:spPr>
          <a:xfrm>
            <a:off x="1271591" y="1126546"/>
            <a:ext cx="9906000" cy="3427414"/>
          </a:xfrm>
        </p:spPr>
        <p:txBody>
          <a:bodyPr>
            <a:normAutofit fontScale="92500" lnSpcReduction="20000"/>
          </a:bodyPr>
          <a:lstStyle/>
          <a:p>
            <a:pPr>
              <a:buFont typeface="Wingdings" panose="05000000000000000000" pitchFamily="2" charset="2"/>
              <a:buChar char="§"/>
            </a:pPr>
            <a:r>
              <a:rPr lang="en-US" sz="2600" dirty="0"/>
              <a:t>ETL – Huge Pain point w/o API’s</a:t>
            </a:r>
          </a:p>
          <a:p>
            <a:pPr>
              <a:buFont typeface="Wingdings" panose="05000000000000000000" pitchFamily="2" charset="2"/>
              <a:buChar char="§"/>
            </a:pPr>
            <a:r>
              <a:rPr lang="en-US" sz="2600" dirty="0"/>
              <a:t>Lack of Data to discern anything useful (our Project limitation) </a:t>
            </a:r>
          </a:p>
          <a:p>
            <a:pPr>
              <a:buFont typeface="Wingdings" panose="05000000000000000000" pitchFamily="2" charset="2"/>
              <a:buChar char="§"/>
            </a:pPr>
            <a:r>
              <a:rPr lang="en-US" sz="2600" dirty="0"/>
              <a:t>Finance data becoming premium products…</a:t>
            </a:r>
          </a:p>
          <a:p>
            <a:pPr>
              <a:buFont typeface="Wingdings" panose="05000000000000000000" pitchFamily="2" charset="2"/>
              <a:buChar char="§"/>
            </a:pPr>
            <a:r>
              <a:rPr lang="en-US" sz="2600" dirty="0"/>
              <a:t>I have respect for PM now, basically how to you scale this !!!</a:t>
            </a:r>
          </a:p>
          <a:p>
            <a:pPr>
              <a:buFont typeface="Wingdings" panose="05000000000000000000" pitchFamily="2" charset="2"/>
              <a:buChar char="§"/>
            </a:pPr>
            <a:r>
              <a:rPr lang="en-US" sz="2600" dirty="0"/>
              <a:t>SA Model / Segment Interesting Idea (Google)</a:t>
            </a:r>
          </a:p>
          <a:p>
            <a:pPr>
              <a:buFont typeface="Wingdings" panose="05000000000000000000" pitchFamily="2" charset="2"/>
              <a:buChar char="§"/>
            </a:pPr>
            <a:r>
              <a:rPr lang="en-US" sz="2600" dirty="0"/>
              <a:t>Weighting </a:t>
            </a:r>
            <a:r>
              <a:rPr lang="en-US" sz="2600" dirty="0" err="1"/>
              <a:t>Subjectiveness</a:t>
            </a:r>
            <a:r>
              <a:rPr lang="en-US" sz="2600" dirty="0"/>
              <a:t>, ART or SCIENCE, Can ML Help?</a:t>
            </a:r>
            <a:r>
              <a:rPr lang="en-US" sz="2000" dirty="0"/>
              <a:t/>
            </a:r>
            <a:br>
              <a:rPr lang="en-US" sz="2000" dirty="0"/>
            </a:br>
            <a:endParaRPr lang="en-US" sz="2000" dirty="0"/>
          </a:p>
          <a:p>
            <a:pPr>
              <a:buFont typeface="Wingdings" panose="05000000000000000000" pitchFamily="2" charset="2"/>
              <a:buChar char="§"/>
            </a:pPr>
            <a:endParaRPr lang="en-US" sz="2000" dirty="0"/>
          </a:p>
        </p:txBody>
      </p:sp>
      <p:grpSp>
        <p:nvGrpSpPr>
          <p:cNvPr id="4" name="Group 3">
            <a:extLst>
              <a:ext uri="{FF2B5EF4-FFF2-40B4-BE49-F238E27FC236}">
                <a16:creationId xmlns:a16="http://schemas.microsoft.com/office/drawing/2014/main" id="{F0B262C0-1C7B-400E-9206-AE7929239CC8}"/>
              </a:ext>
            </a:extLst>
          </p:cNvPr>
          <p:cNvGrpSpPr/>
          <p:nvPr/>
        </p:nvGrpSpPr>
        <p:grpSpPr>
          <a:xfrm>
            <a:off x="3604902" y="4667251"/>
            <a:ext cx="4215122" cy="1870561"/>
            <a:chOff x="5873993" y="4216074"/>
            <a:chExt cx="3381375" cy="1298075"/>
          </a:xfrm>
        </p:grpSpPr>
        <p:pic>
          <p:nvPicPr>
            <p:cNvPr id="5" name="Picture 4">
              <a:extLst>
                <a:ext uri="{FF2B5EF4-FFF2-40B4-BE49-F238E27FC236}">
                  <a16:creationId xmlns:a16="http://schemas.microsoft.com/office/drawing/2014/main" id="{22C5F512-0CDA-402C-B348-B8794E5D049C}"/>
                </a:ext>
              </a:extLst>
            </p:cNvPr>
            <p:cNvPicPr>
              <a:picLocks noChangeAspect="1"/>
            </p:cNvPicPr>
            <p:nvPr/>
          </p:nvPicPr>
          <p:blipFill>
            <a:blip r:embed="rId2"/>
            <a:stretch>
              <a:fillRect/>
            </a:stretch>
          </p:blipFill>
          <p:spPr>
            <a:xfrm>
              <a:off x="5873993" y="4216074"/>
              <a:ext cx="3381375" cy="952500"/>
            </a:xfrm>
            <a:prstGeom prst="rect">
              <a:avLst/>
            </a:prstGeom>
          </p:spPr>
        </p:pic>
        <p:sp>
          <p:nvSpPr>
            <p:cNvPr id="7" name="TextBox 6">
              <a:extLst>
                <a:ext uri="{FF2B5EF4-FFF2-40B4-BE49-F238E27FC236}">
                  <a16:creationId xmlns:a16="http://schemas.microsoft.com/office/drawing/2014/main" id="{79095ED5-EC9A-46CF-9793-9DC8A4E0C91B}"/>
                </a:ext>
              </a:extLst>
            </p:cNvPr>
            <p:cNvSpPr txBox="1"/>
            <p:nvPr/>
          </p:nvSpPr>
          <p:spPr>
            <a:xfrm>
              <a:off x="6974953" y="5257851"/>
              <a:ext cx="1179455" cy="256298"/>
            </a:xfrm>
            <a:prstGeom prst="rect">
              <a:avLst/>
            </a:prstGeom>
            <a:noFill/>
          </p:spPr>
          <p:txBody>
            <a:bodyPr wrap="none" rtlCol="0">
              <a:spAutoFit/>
            </a:bodyPr>
            <a:lstStyle/>
            <a:p>
              <a:r>
                <a:rPr lang="en-US" dirty="0"/>
                <a:t>QUESTIONS ?</a:t>
              </a:r>
            </a:p>
          </p:txBody>
        </p:sp>
      </p:grpSp>
    </p:spTree>
    <p:extLst>
      <p:ext uri="{BB962C8B-B14F-4D97-AF65-F5344CB8AC3E}">
        <p14:creationId xmlns:p14="http://schemas.microsoft.com/office/powerpoint/2010/main" val="248565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2E89-211F-422A-8382-78D471B3BAED}"/>
              </a:ext>
            </a:extLst>
          </p:cNvPr>
          <p:cNvSpPr>
            <a:spLocks noGrp="1"/>
          </p:cNvSpPr>
          <p:nvPr>
            <p:ph type="title"/>
          </p:nvPr>
        </p:nvSpPr>
        <p:spPr>
          <a:xfrm>
            <a:off x="1303336" y="-85724"/>
            <a:ext cx="9906000" cy="1477961"/>
          </a:xfrm>
        </p:spPr>
        <p:txBody>
          <a:bodyPr/>
          <a:lstStyle/>
          <a:p>
            <a:r>
              <a:rPr lang="en-US" dirty="0"/>
              <a:t>Insights – transcripts</a:t>
            </a:r>
          </a:p>
        </p:txBody>
      </p:sp>
      <p:sp>
        <p:nvSpPr>
          <p:cNvPr id="6" name="Content Placeholder 5">
            <a:extLst>
              <a:ext uri="{FF2B5EF4-FFF2-40B4-BE49-F238E27FC236}">
                <a16:creationId xmlns:a16="http://schemas.microsoft.com/office/drawing/2014/main" id="{C97C24C9-5493-463B-99FD-D69F6BAB92C3}"/>
              </a:ext>
            </a:extLst>
          </p:cNvPr>
          <p:cNvSpPr>
            <a:spLocks noGrp="1"/>
          </p:cNvSpPr>
          <p:nvPr>
            <p:ph sz="quarter" idx="4"/>
          </p:nvPr>
        </p:nvSpPr>
        <p:spPr>
          <a:xfrm>
            <a:off x="1265243" y="1324768"/>
            <a:ext cx="10117132" cy="3427414"/>
          </a:xfrm>
        </p:spPr>
        <p:txBody>
          <a:bodyPr>
            <a:normAutofit/>
          </a:bodyPr>
          <a:lstStyle/>
          <a:p>
            <a:pPr>
              <a:buFont typeface="Wingdings" panose="05000000000000000000" pitchFamily="2" charset="2"/>
              <a:buChar char="§"/>
            </a:pPr>
            <a:r>
              <a:rPr lang="en-US" dirty="0"/>
              <a:t>WE NEVER FOUND NEGATIVE SENTIMENT (EVEN IN 2008)</a:t>
            </a:r>
          </a:p>
          <a:p>
            <a:pPr>
              <a:buFont typeface="Wingdings" panose="05000000000000000000" pitchFamily="2" charset="2"/>
              <a:buChar char="§"/>
            </a:pPr>
            <a:r>
              <a:rPr lang="en-US" dirty="0"/>
              <a:t>AMZN VERY NEUTRAL WITH NARROW RANGE</a:t>
            </a:r>
          </a:p>
          <a:p>
            <a:pPr>
              <a:buFont typeface="Wingdings" panose="05000000000000000000" pitchFamily="2" charset="2"/>
              <a:buChar char="§"/>
            </a:pPr>
            <a:r>
              <a:rPr lang="en-US" dirty="0"/>
              <a:t>ANALYSTS MORE OPTIMISTIC THAN CORPORATE (DISH exception)</a:t>
            </a:r>
          </a:p>
          <a:p>
            <a:pPr>
              <a:buFont typeface="Wingdings" panose="05000000000000000000" pitchFamily="2" charset="2"/>
              <a:buChar char="§"/>
            </a:pPr>
            <a:r>
              <a:rPr lang="en-US" dirty="0"/>
              <a:t>COMMENTS FROM LISTENERS HAVE STRONG SENTIMENT…</a:t>
            </a:r>
          </a:p>
          <a:p>
            <a:pPr>
              <a:buFont typeface="Wingdings" panose="05000000000000000000" pitchFamily="2" charset="2"/>
              <a:buChar char="§"/>
            </a:pPr>
            <a:r>
              <a:rPr lang="en-US" dirty="0"/>
              <a:t> THE SEARCH CONTINUES FOR THE DOMINO PUSHERS</a:t>
            </a:r>
            <a:r>
              <a:rPr lang="en-US" sz="2000" dirty="0">
                <a:hlinkClick r:id="rId2"/>
              </a:rPr>
              <a:t>…</a:t>
            </a:r>
          </a:p>
          <a:p>
            <a:pPr>
              <a:buFont typeface="Wingdings" panose="05000000000000000000" pitchFamily="2" charset="2"/>
              <a:buChar char="§"/>
            </a:pPr>
            <a:endParaRPr lang="en-US" sz="2000" dirty="0"/>
          </a:p>
        </p:txBody>
      </p:sp>
      <p:grpSp>
        <p:nvGrpSpPr>
          <p:cNvPr id="4" name="Group 3">
            <a:extLst>
              <a:ext uri="{FF2B5EF4-FFF2-40B4-BE49-F238E27FC236}">
                <a16:creationId xmlns:a16="http://schemas.microsoft.com/office/drawing/2014/main" id="{BCC8570F-1034-4F72-8505-C7BEB262B045}"/>
              </a:ext>
            </a:extLst>
          </p:cNvPr>
          <p:cNvGrpSpPr/>
          <p:nvPr/>
        </p:nvGrpSpPr>
        <p:grpSpPr>
          <a:xfrm>
            <a:off x="3894135" y="3429000"/>
            <a:ext cx="7315201" cy="3267075"/>
            <a:chOff x="3894135" y="3429000"/>
            <a:chExt cx="7315201" cy="3267075"/>
          </a:xfrm>
        </p:grpSpPr>
        <p:pic>
          <p:nvPicPr>
            <p:cNvPr id="2050" name="Picture 2" descr="The Big Short teaser poster.jpg">
              <a:extLst>
                <a:ext uri="{FF2B5EF4-FFF2-40B4-BE49-F238E27FC236}">
                  <a16:creationId xmlns:a16="http://schemas.microsoft.com/office/drawing/2014/main" id="{BEAC1D4A-AF28-4C19-8DFB-B14C6BCC8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6" y="3429000"/>
              <a:ext cx="2095500"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1400E07-8606-4557-910D-67A469DEF91C}"/>
                </a:ext>
              </a:extLst>
            </p:cNvPr>
            <p:cNvSpPr/>
            <p:nvPr/>
          </p:nvSpPr>
          <p:spPr>
            <a:xfrm>
              <a:off x="3894135" y="5123964"/>
              <a:ext cx="5287965" cy="1200329"/>
            </a:xfrm>
            <a:prstGeom prst="rect">
              <a:avLst/>
            </a:prstGeom>
          </p:spPr>
          <p:txBody>
            <a:bodyPr wrap="square">
              <a:spAutoFit/>
            </a:bodyPr>
            <a:lstStyle/>
            <a:p>
              <a:r>
                <a:rPr lang="en-US" sz="2400" b="1" dirty="0">
                  <a:hlinkClick r:id="rId2"/>
                </a:rPr>
                <a:t>Michael J. Burry</a:t>
              </a:r>
              <a:r>
                <a:rPr lang="en-US" sz="2400" dirty="0">
                  <a:hlinkClick r:id="rId2"/>
                </a:rPr>
                <a:t> was one of the first </a:t>
              </a:r>
            </a:p>
            <a:p>
              <a:r>
                <a:rPr lang="en-US" sz="2400" dirty="0">
                  <a:hlinkClick r:id="rId2"/>
                </a:rPr>
                <a:t>investors to recognize and profit from the impending subprime mortgage crisis.</a:t>
              </a:r>
            </a:p>
          </p:txBody>
        </p:sp>
      </p:grpSp>
    </p:spTree>
    <p:extLst>
      <p:ext uri="{BB962C8B-B14F-4D97-AF65-F5344CB8AC3E}">
        <p14:creationId xmlns:p14="http://schemas.microsoft.com/office/powerpoint/2010/main" val="24101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E23-C8F0-45A4-8948-F63F0D3B4214}"/>
              </a:ext>
            </a:extLst>
          </p:cNvPr>
          <p:cNvSpPr>
            <a:spLocks noGrp="1"/>
          </p:cNvSpPr>
          <p:nvPr>
            <p:ph type="title"/>
          </p:nvPr>
        </p:nvSpPr>
        <p:spPr>
          <a:xfrm>
            <a:off x="1265238" y="-86332"/>
            <a:ext cx="9905998" cy="1478570"/>
          </a:xfrm>
        </p:spPr>
        <p:txBody>
          <a:bodyPr/>
          <a:lstStyle/>
          <a:p>
            <a:r>
              <a:rPr lang="en-US" dirty="0"/>
              <a:t> results - AMZN</a:t>
            </a:r>
          </a:p>
        </p:txBody>
      </p:sp>
      <p:graphicFrame>
        <p:nvGraphicFramePr>
          <p:cNvPr id="4" name="Chart 3">
            <a:extLst>
              <a:ext uri="{FF2B5EF4-FFF2-40B4-BE49-F238E27FC236}">
                <a16:creationId xmlns:a16="http://schemas.microsoft.com/office/drawing/2014/main" id="{A0E980EA-B2C9-47D5-AB0B-6C8C35EFBC61}"/>
              </a:ext>
            </a:extLst>
          </p:cNvPr>
          <p:cNvGraphicFramePr>
            <a:graphicFrameLocks/>
          </p:cNvGraphicFramePr>
          <p:nvPr>
            <p:extLst>
              <p:ext uri="{D42A27DB-BD31-4B8C-83A1-F6EECF244321}">
                <p14:modId xmlns:p14="http://schemas.microsoft.com/office/powerpoint/2010/main" val="1554443075"/>
              </p:ext>
            </p:extLst>
          </p:nvPr>
        </p:nvGraphicFramePr>
        <p:xfrm>
          <a:off x="933450" y="1600199"/>
          <a:ext cx="10668000" cy="4810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4220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E23-C8F0-45A4-8948-F63F0D3B4214}"/>
              </a:ext>
            </a:extLst>
          </p:cNvPr>
          <p:cNvSpPr>
            <a:spLocks noGrp="1"/>
          </p:cNvSpPr>
          <p:nvPr>
            <p:ph type="title"/>
          </p:nvPr>
        </p:nvSpPr>
        <p:spPr>
          <a:xfrm>
            <a:off x="1265238" y="-86332"/>
            <a:ext cx="9905998" cy="1478570"/>
          </a:xfrm>
        </p:spPr>
        <p:txBody>
          <a:bodyPr/>
          <a:lstStyle/>
          <a:p>
            <a:r>
              <a:rPr lang="en-US" dirty="0"/>
              <a:t> results - GE</a:t>
            </a:r>
          </a:p>
        </p:txBody>
      </p:sp>
      <p:graphicFrame>
        <p:nvGraphicFramePr>
          <p:cNvPr id="4" name="Chart 3">
            <a:extLst>
              <a:ext uri="{FF2B5EF4-FFF2-40B4-BE49-F238E27FC236}">
                <a16:creationId xmlns:a16="http://schemas.microsoft.com/office/drawing/2014/main" id="{6221719C-6AD9-4F82-9139-D2E840CF5BDA}"/>
              </a:ext>
            </a:extLst>
          </p:cNvPr>
          <p:cNvGraphicFramePr>
            <a:graphicFrameLocks/>
          </p:cNvGraphicFramePr>
          <p:nvPr>
            <p:extLst>
              <p:ext uri="{D42A27DB-BD31-4B8C-83A1-F6EECF244321}">
                <p14:modId xmlns:p14="http://schemas.microsoft.com/office/powerpoint/2010/main" val="1953925016"/>
              </p:ext>
            </p:extLst>
          </p:nvPr>
        </p:nvGraphicFramePr>
        <p:xfrm>
          <a:off x="918210" y="1851660"/>
          <a:ext cx="10355580" cy="4564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682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E23-C8F0-45A4-8948-F63F0D3B4214}"/>
              </a:ext>
            </a:extLst>
          </p:cNvPr>
          <p:cNvSpPr>
            <a:spLocks noGrp="1"/>
          </p:cNvSpPr>
          <p:nvPr>
            <p:ph type="title"/>
          </p:nvPr>
        </p:nvSpPr>
        <p:spPr>
          <a:xfrm>
            <a:off x="1265238" y="-86332"/>
            <a:ext cx="9905998" cy="1478570"/>
          </a:xfrm>
        </p:spPr>
        <p:txBody>
          <a:bodyPr/>
          <a:lstStyle/>
          <a:p>
            <a:r>
              <a:rPr lang="en-US" dirty="0"/>
              <a:t> results - DISH</a:t>
            </a:r>
          </a:p>
        </p:txBody>
      </p:sp>
      <p:graphicFrame>
        <p:nvGraphicFramePr>
          <p:cNvPr id="5" name="Chart 4">
            <a:extLst>
              <a:ext uri="{FF2B5EF4-FFF2-40B4-BE49-F238E27FC236}">
                <a16:creationId xmlns:a16="http://schemas.microsoft.com/office/drawing/2014/main" id="{E34A80A7-E164-4E94-9A5B-22D2B09E007C}"/>
              </a:ext>
            </a:extLst>
          </p:cNvPr>
          <p:cNvGraphicFramePr>
            <a:graphicFrameLocks/>
          </p:cNvGraphicFramePr>
          <p:nvPr>
            <p:extLst>
              <p:ext uri="{D42A27DB-BD31-4B8C-83A1-F6EECF244321}">
                <p14:modId xmlns:p14="http://schemas.microsoft.com/office/powerpoint/2010/main" val="2329382616"/>
              </p:ext>
            </p:extLst>
          </p:nvPr>
        </p:nvGraphicFramePr>
        <p:xfrm>
          <a:off x="760095" y="1828800"/>
          <a:ext cx="10527030" cy="45034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78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69A8-A767-4F4A-9390-9C9DC49AC5FD}"/>
              </a:ext>
            </a:extLst>
          </p:cNvPr>
          <p:cNvSpPr>
            <a:spLocks noGrp="1"/>
          </p:cNvSpPr>
          <p:nvPr>
            <p:ph type="title"/>
          </p:nvPr>
        </p:nvSpPr>
        <p:spPr>
          <a:xfrm>
            <a:off x="1285876" y="-135665"/>
            <a:ext cx="9905998" cy="1478570"/>
          </a:xfrm>
        </p:spPr>
        <p:txBody>
          <a:bodyPr/>
          <a:lstStyle/>
          <a:p>
            <a:r>
              <a:rPr lang="en-US" dirty="0"/>
              <a:t>GLOBAL FINANCIAL CRISIS</a:t>
            </a:r>
          </a:p>
        </p:txBody>
      </p:sp>
      <p:pic>
        <p:nvPicPr>
          <p:cNvPr id="5" name="Picture 2" descr="https://mk0valuewalkgcar7lmc.kinstacdn.com/wp-content/uploads/2015/07/Bear-Stearns.jpg">
            <a:extLst>
              <a:ext uri="{FF2B5EF4-FFF2-40B4-BE49-F238E27FC236}">
                <a16:creationId xmlns:a16="http://schemas.microsoft.com/office/drawing/2014/main" id="{3220366D-CFBF-449D-88E5-BC7195B52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1256813"/>
            <a:ext cx="9086850" cy="517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44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E23-C8F0-45A4-8948-F63F0D3B4214}"/>
              </a:ext>
            </a:extLst>
          </p:cNvPr>
          <p:cNvSpPr>
            <a:spLocks noGrp="1"/>
          </p:cNvSpPr>
          <p:nvPr>
            <p:ph type="title"/>
          </p:nvPr>
        </p:nvSpPr>
        <p:spPr>
          <a:xfrm>
            <a:off x="1265238" y="-86332"/>
            <a:ext cx="9905998" cy="1478570"/>
          </a:xfrm>
        </p:spPr>
        <p:txBody>
          <a:bodyPr/>
          <a:lstStyle/>
          <a:p>
            <a:r>
              <a:rPr lang="en-US" dirty="0"/>
              <a:t> results - </a:t>
            </a:r>
            <a:r>
              <a:rPr lang="en-US" dirty="0" err="1"/>
              <a:t>goog</a:t>
            </a:r>
            <a:endParaRPr lang="en-US" dirty="0"/>
          </a:p>
        </p:txBody>
      </p:sp>
      <p:graphicFrame>
        <p:nvGraphicFramePr>
          <p:cNvPr id="4" name="Chart 3">
            <a:extLst>
              <a:ext uri="{FF2B5EF4-FFF2-40B4-BE49-F238E27FC236}">
                <a16:creationId xmlns:a16="http://schemas.microsoft.com/office/drawing/2014/main" id="{C1651774-0B7F-4B0E-B9BC-5DB4B46F0C42}"/>
              </a:ext>
            </a:extLst>
          </p:cNvPr>
          <p:cNvGraphicFramePr>
            <a:graphicFrameLocks/>
          </p:cNvGraphicFramePr>
          <p:nvPr>
            <p:extLst>
              <p:ext uri="{D42A27DB-BD31-4B8C-83A1-F6EECF244321}">
                <p14:modId xmlns:p14="http://schemas.microsoft.com/office/powerpoint/2010/main" val="1704656332"/>
              </p:ext>
            </p:extLst>
          </p:nvPr>
        </p:nvGraphicFramePr>
        <p:xfrm>
          <a:off x="1265238" y="1293494"/>
          <a:ext cx="9820275" cy="52025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3913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E23-C8F0-45A4-8948-F63F0D3B4214}"/>
              </a:ext>
            </a:extLst>
          </p:cNvPr>
          <p:cNvSpPr>
            <a:spLocks noGrp="1"/>
          </p:cNvSpPr>
          <p:nvPr>
            <p:ph type="title"/>
          </p:nvPr>
        </p:nvSpPr>
        <p:spPr>
          <a:xfrm>
            <a:off x="1265238" y="-86332"/>
            <a:ext cx="9905998" cy="1478570"/>
          </a:xfrm>
        </p:spPr>
        <p:txBody>
          <a:bodyPr/>
          <a:lstStyle/>
          <a:p>
            <a:r>
              <a:rPr lang="en-US" dirty="0"/>
              <a:t> results – LEHMAN BROTHERS </a:t>
            </a:r>
          </a:p>
        </p:txBody>
      </p:sp>
      <p:graphicFrame>
        <p:nvGraphicFramePr>
          <p:cNvPr id="5" name="Chart 4">
            <a:extLst>
              <a:ext uri="{FF2B5EF4-FFF2-40B4-BE49-F238E27FC236}">
                <a16:creationId xmlns:a16="http://schemas.microsoft.com/office/drawing/2014/main" id="{63C46B53-549D-4A70-85A4-7D0F90DEF464}"/>
              </a:ext>
            </a:extLst>
          </p:cNvPr>
          <p:cNvGraphicFramePr>
            <a:graphicFrameLocks/>
          </p:cNvGraphicFramePr>
          <p:nvPr>
            <p:extLst>
              <p:ext uri="{D42A27DB-BD31-4B8C-83A1-F6EECF244321}">
                <p14:modId xmlns:p14="http://schemas.microsoft.com/office/powerpoint/2010/main" val="957670757"/>
              </p:ext>
            </p:extLst>
          </p:nvPr>
        </p:nvGraphicFramePr>
        <p:xfrm>
          <a:off x="1914524" y="1392238"/>
          <a:ext cx="8372475" cy="49799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57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CCFE-5D06-4A86-A607-7051635EAD12}"/>
              </a:ext>
            </a:extLst>
          </p:cNvPr>
          <p:cNvSpPr>
            <a:spLocks noGrp="1"/>
          </p:cNvSpPr>
          <p:nvPr>
            <p:ph type="title"/>
          </p:nvPr>
        </p:nvSpPr>
        <p:spPr>
          <a:xfrm>
            <a:off x="1274763" y="-192085"/>
            <a:ext cx="9905998" cy="1478570"/>
          </a:xfrm>
        </p:spPr>
        <p:txBody>
          <a:bodyPr/>
          <a:lstStyle/>
          <a:p>
            <a:r>
              <a:rPr lang="en-US" dirty="0"/>
              <a:t>Stock market – the ultimate illusion ?</a:t>
            </a:r>
          </a:p>
        </p:txBody>
      </p:sp>
      <p:pic>
        <p:nvPicPr>
          <p:cNvPr id="5" name="Online Media 4">
            <a:hlinkClick r:id="" action="ppaction://media"/>
            <a:extLst>
              <a:ext uri="{FF2B5EF4-FFF2-40B4-BE49-F238E27FC236}">
                <a16:creationId xmlns:a16="http://schemas.microsoft.com/office/drawing/2014/main" id="{443388A1-4A65-42E5-887D-44F3002554C1}"/>
              </a:ext>
            </a:extLst>
          </p:cNvPr>
          <p:cNvPicPr>
            <a:picLocks noGrp="1" noRot="1" noChangeAspect="1"/>
          </p:cNvPicPr>
          <p:nvPr>
            <p:ph idx="1"/>
            <a:videoFile r:link="rId1"/>
          </p:nvPr>
        </p:nvPicPr>
        <p:blipFill>
          <a:blip r:embed="rId3"/>
          <a:stretch>
            <a:fillRect/>
          </a:stretch>
        </p:blipFill>
        <p:spPr>
          <a:xfrm>
            <a:off x="1641216" y="1533525"/>
            <a:ext cx="8255868" cy="4643925"/>
          </a:xfrm>
          <a:prstGeom prst="rect">
            <a:avLst/>
          </a:prstGeom>
        </p:spPr>
      </p:pic>
    </p:spTree>
    <p:extLst>
      <p:ext uri="{BB962C8B-B14F-4D97-AF65-F5344CB8AC3E}">
        <p14:creationId xmlns:p14="http://schemas.microsoft.com/office/powerpoint/2010/main" val="3978595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cTn>
                <p:tgtEl>
                  <p:spTgt spid="5"/>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7292-0ACE-414E-BDD7-8E13048527AE}"/>
              </a:ext>
            </a:extLst>
          </p:cNvPr>
          <p:cNvSpPr>
            <a:spLocks noGrp="1"/>
          </p:cNvSpPr>
          <p:nvPr>
            <p:ph type="title"/>
          </p:nvPr>
        </p:nvSpPr>
        <p:spPr>
          <a:xfrm>
            <a:off x="1370013" y="-97214"/>
            <a:ext cx="9905998" cy="1478570"/>
          </a:xfrm>
        </p:spPr>
        <p:txBody>
          <a:bodyPr/>
          <a:lstStyle/>
          <a:p>
            <a:r>
              <a:rPr lang="en-US" dirty="0"/>
              <a:t>SENTIMENT Definition </a:t>
            </a:r>
            <a:br>
              <a:rPr lang="en-US" dirty="0"/>
            </a:br>
            <a:r>
              <a:rPr lang="en-US" dirty="0"/>
              <a:t>- Wikipedia</a:t>
            </a:r>
          </a:p>
        </p:txBody>
      </p:sp>
      <p:sp>
        <p:nvSpPr>
          <p:cNvPr id="3" name="TextBox 2">
            <a:extLst>
              <a:ext uri="{FF2B5EF4-FFF2-40B4-BE49-F238E27FC236}">
                <a16:creationId xmlns:a16="http://schemas.microsoft.com/office/drawing/2014/main" id="{EF5767DF-FEEC-4F04-82E7-857B46256423}"/>
              </a:ext>
            </a:extLst>
          </p:cNvPr>
          <p:cNvSpPr txBox="1"/>
          <p:nvPr/>
        </p:nvSpPr>
        <p:spPr>
          <a:xfrm>
            <a:off x="1309882" y="1569243"/>
            <a:ext cx="9572236" cy="1569660"/>
          </a:xfrm>
          <a:prstGeom prst="rect">
            <a:avLst/>
          </a:prstGeom>
          <a:noFill/>
        </p:spPr>
        <p:txBody>
          <a:bodyPr wrap="none" rtlCol="0">
            <a:spAutoFit/>
          </a:bodyPr>
          <a:lstStyle/>
          <a:p>
            <a:r>
              <a:rPr lang="en-US" sz="3200" dirty="0"/>
              <a:t>The use of </a:t>
            </a:r>
            <a:r>
              <a:rPr lang="en-US" sz="3200" u="sng" dirty="0"/>
              <a:t>natural language processing and text analysis </a:t>
            </a:r>
          </a:p>
          <a:p>
            <a:r>
              <a:rPr lang="en-US" sz="3200" dirty="0"/>
              <a:t>to systematically identify, extract, quantify, and study </a:t>
            </a:r>
          </a:p>
          <a:p>
            <a:r>
              <a:rPr lang="en-US" sz="3200" dirty="0"/>
              <a:t>affective states and subjective information.</a:t>
            </a:r>
          </a:p>
        </p:txBody>
      </p:sp>
      <p:grpSp>
        <p:nvGrpSpPr>
          <p:cNvPr id="8" name="Group 7">
            <a:extLst>
              <a:ext uri="{FF2B5EF4-FFF2-40B4-BE49-F238E27FC236}">
                <a16:creationId xmlns:a16="http://schemas.microsoft.com/office/drawing/2014/main" id="{1BD8321E-7BCE-4723-915B-3ADE795F54C1}"/>
              </a:ext>
            </a:extLst>
          </p:cNvPr>
          <p:cNvGrpSpPr/>
          <p:nvPr/>
        </p:nvGrpSpPr>
        <p:grpSpPr>
          <a:xfrm>
            <a:off x="7206398" y="16923"/>
            <a:ext cx="3517053" cy="1276539"/>
            <a:chOff x="6248400" y="4150579"/>
            <a:chExt cx="3517053" cy="1276539"/>
          </a:xfrm>
        </p:grpSpPr>
        <p:pic>
          <p:nvPicPr>
            <p:cNvPr id="6" name="Picture 5">
              <a:extLst>
                <a:ext uri="{FF2B5EF4-FFF2-40B4-BE49-F238E27FC236}">
                  <a16:creationId xmlns:a16="http://schemas.microsoft.com/office/drawing/2014/main" id="{87C8EB81-E99C-42D4-A4DB-9406804D0E3B}"/>
                </a:ext>
              </a:extLst>
            </p:cNvPr>
            <p:cNvPicPr>
              <a:picLocks noChangeAspect="1"/>
            </p:cNvPicPr>
            <p:nvPr/>
          </p:nvPicPr>
          <p:blipFill>
            <a:blip r:embed="rId2"/>
            <a:stretch>
              <a:fillRect/>
            </a:stretch>
          </p:blipFill>
          <p:spPr>
            <a:xfrm>
              <a:off x="6248400" y="4474618"/>
              <a:ext cx="3381375" cy="952500"/>
            </a:xfrm>
            <a:prstGeom prst="rect">
              <a:avLst/>
            </a:prstGeom>
          </p:spPr>
        </p:pic>
        <p:sp>
          <p:nvSpPr>
            <p:cNvPr id="7" name="TextBox 6">
              <a:extLst>
                <a:ext uri="{FF2B5EF4-FFF2-40B4-BE49-F238E27FC236}">
                  <a16:creationId xmlns:a16="http://schemas.microsoft.com/office/drawing/2014/main" id="{0A591077-1E22-4D90-A01A-90854E74EE5A}"/>
                </a:ext>
              </a:extLst>
            </p:cNvPr>
            <p:cNvSpPr txBox="1"/>
            <p:nvPr/>
          </p:nvSpPr>
          <p:spPr>
            <a:xfrm>
              <a:off x="6248400" y="4150579"/>
              <a:ext cx="3517053" cy="369332"/>
            </a:xfrm>
            <a:prstGeom prst="rect">
              <a:avLst/>
            </a:prstGeom>
            <a:noFill/>
          </p:spPr>
          <p:txBody>
            <a:bodyPr wrap="none" rtlCol="0">
              <a:spAutoFit/>
            </a:bodyPr>
            <a:lstStyle/>
            <a:p>
              <a:r>
                <a:rPr lang="en-US" dirty="0"/>
                <a:t>We should have played the video…</a:t>
              </a:r>
            </a:p>
          </p:txBody>
        </p:sp>
      </p:grpSp>
      <p:grpSp>
        <p:nvGrpSpPr>
          <p:cNvPr id="19" name="Group 18">
            <a:extLst>
              <a:ext uri="{FF2B5EF4-FFF2-40B4-BE49-F238E27FC236}">
                <a16:creationId xmlns:a16="http://schemas.microsoft.com/office/drawing/2014/main" id="{5EA40840-73FF-4BC1-B4FC-75440D8351C5}"/>
              </a:ext>
            </a:extLst>
          </p:cNvPr>
          <p:cNvGrpSpPr/>
          <p:nvPr/>
        </p:nvGrpSpPr>
        <p:grpSpPr>
          <a:xfrm>
            <a:off x="2450396" y="3106366"/>
            <a:ext cx="6570437" cy="3663428"/>
            <a:chOff x="2450396" y="3106366"/>
            <a:chExt cx="6570437" cy="3663428"/>
          </a:xfrm>
        </p:grpSpPr>
        <p:grpSp>
          <p:nvGrpSpPr>
            <p:cNvPr id="17" name="Group 16">
              <a:extLst>
                <a:ext uri="{FF2B5EF4-FFF2-40B4-BE49-F238E27FC236}">
                  <a16:creationId xmlns:a16="http://schemas.microsoft.com/office/drawing/2014/main" id="{009BA2AE-0F25-4CEF-921E-7E7B70FA9C20}"/>
                </a:ext>
              </a:extLst>
            </p:cNvPr>
            <p:cNvGrpSpPr/>
            <p:nvPr/>
          </p:nvGrpSpPr>
          <p:grpSpPr>
            <a:xfrm>
              <a:off x="2566039" y="3106366"/>
              <a:ext cx="6454794" cy="3663428"/>
              <a:chOff x="2566039" y="3106366"/>
              <a:chExt cx="6454794" cy="3663428"/>
            </a:xfrm>
          </p:grpSpPr>
          <p:sp>
            <p:nvSpPr>
              <p:cNvPr id="4" name="AutoShape 2" descr="Image result for domino images">
                <a:extLst>
                  <a:ext uri="{FF2B5EF4-FFF2-40B4-BE49-F238E27FC236}">
                    <a16:creationId xmlns:a16="http://schemas.microsoft.com/office/drawing/2014/main" id="{50385AB1-DDBE-4D5C-9A53-8B5B2BD02F9B}"/>
                  </a:ext>
                </a:extLst>
              </p:cNvPr>
              <p:cNvSpPr>
                <a:spLocks noChangeAspect="1" noChangeArrowheads="1"/>
              </p:cNvSpPr>
              <p:nvPr/>
            </p:nvSpPr>
            <p:spPr bwMode="auto">
              <a:xfrm>
                <a:off x="5711590" y="336006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a:extLst>
                  <a:ext uri="{FF2B5EF4-FFF2-40B4-BE49-F238E27FC236}">
                    <a16:creationId xmlns:a16="http://schemas.microsoft.com/office/drawing/2014/main" id="{C5F248FF-06C1-4D01-BF67-B99FCBAAF441}"/>
                  </a:ext>
                </a:extLst>
              </p:cNvPr>
              <p:cNvGrpSpPr/>
              <p:nvPr/>
            </p:nvGrpSpPr>
            <p:grpSpPr>
              <a:xfrm>
                <a:off x="2566039" y="4355206"/>
                <a:ext cx="6263903" cy="2414588"/>
                <a:chOff x="2028825" y="3343275"/>
                <a:chExt cx="7387853" cy="2976563"/>
              </a:xfrm>
            </p:grpSpPr>
            <p:pic>
              <p:nvPicPr>
                <p:cNvPr id="1028" name="Picture 4" descr="Logo">
                  <a:extLst>
                    <a:ext uri="{FF2B5EF4-FFF2-40B4-BE49-F238E27FC236}">
                      <a16:creationId xmlns:a16="http://schemas.microsoft.com/office/drawing/2014/main" id="{14505769-FCE3-49E1-818A-B06066986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3343275"/>
                  <a:ext cx="3246159" cy="297656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895587E-5344-44D5-BB6B-0A4FA0CC4F8F}"/>
                    </a:ext>
                  </a:extLst>
                </p:cNvPr>
                <p:cNvGrpSpPr/>
                <p:nvPr/>
              </p:nvGrpSpPr>
              <p:grpSpPr>
                <a:xfrm>
                  <a:off x="5928094" y="3719513"/>
                  <a:ext cx="3488584" cy="2432425"/>
                  <a:chOff x="5899519" y="3719513"/>
                  <a:chExt cx="3488584" cy="2432425"/>
                </a:xfrm>
              </p:grpSpPr>
              <p:pic>
                <p:nvPicPr>
                  <p:cNvPr id="1030" name="Picture 6" descr="SA Marketplace">
                    <a:extLst>
                      <a:ext uri="{FF2B5EF4-FFF2-40B4-BE49-F238E27FC236}">
                        <a16:creationId xmlns:a16="http://schemas.microsoft.com/office/drawing/2014/main" id="{9A08C59A-9CCD-402A-8910-D0923AE70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324" y="3719513"/>
                    <a:ext cx="1704975" cy="1704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A98919C-3C7C-4697-B543-159A7D55D07A}"/>
                      </a:ext>
                    </a:extLst>
                  </p:cNvPr>
                  <p:cNvSpPr txBox="1"/>
                  <p:nvPr/>
                </p:nvSpPr>
                <p:spPr>
                  <a:xfrm>
                    <a:off x="5899519" y="5628718"/>
                    <a:ext cx="3488584" cy="523220"/>
                  </a:xfrm>
                  <a:prstGeom prst="rect">
                    <a:avLst/>
                  </a:prstGeom>
                  <a:noFill/>
                </p:spPr>
                <p:txBody>
                  <a:bodyPr wrap="none" rtlCol="0">
                    <a:spAutoFit/>
                  </a:bodyPr>
                  <a:lstStyle/>
                  <a:p>
                    <a:r>
                      <a:rPr lang="en-US" sz="2800" dirty="0"/>
                      <a:t>www.seekingalpha.com</a:t>
                    </a:r>
                  </a:p>
                </p:txBody>
              </p:sp>
            </p:grpSp>
          </p:grpSp>
          <p:sp>
            <p:nvSpPr>
              <p:cNvPr id="5" name="Arrow: Left-Right 4">
                <a:extLst>
                  <a:ext uri="{FF2B5EF4-FFF2-40B4-BE49-F238E27FC236}">
                    <a16:creationId xmlns:a16="http://schemas.microsoft.com/office/drawing/2014/main" id="{0183964D-CEC2-4FF1-9D52-24C82F891787}"/>
                  </a:ext>
                </a:extLst>
              </p:cNvPr>
              <p:cNvSpPr/>
              <p:nvPr/>
            </p:nvSpPr>
            <p:spPr>
              <a:xfrm>
                <a:off x="2825515" y="3512464"/>
                <a:ext cx="5800725" cy="4244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A48FD42-791D-4764-913F-354EAE69ED21}"/>
                  </a:ext>
                </a:extLst>
              </p:cNvPr>
              <p:cNvSpPr/>
              <p:nvPr/>
            </p:nvSpPr>
            <p:spPr>
              <a:xfrm>
                <a:off x="8666249" y="3493849"/>
                <a:ext cx="354584" cy="461665"/>
              </a:xfrm>
              <a:prstGeom prst="rect">
                <a:avLst/>
              </a:prstGeom>
            </p:spPr>
            <p:txBody>
              <a:bodyPr wrap="none">
                <a:spAutoFit/>
              </a:bodyPr>
              <a:lstStyle/>
              <a:p>
                <a:r>
                  <a:rPr lang="en-US" sz="2400" dirty="0"/>
                  <a:t>1</a:t>
                </a:r>
              </a:p>
            </p:txBody>
          </p:sp>
          <p:cxnSp>
            <p:nvCxnSpPr>
              <p:cNvPr id="15" name="Straight Connector 14">
                <a:extLst>
                  <a:ext uri="{FF2B5EF4-FFF2-40B4-BE49-F238E27FC236}">
                    <a16:creationId xmlns:a16="http://schemas.microsoft.com/office/drawing/2014/main" id="{601B3EDA-2783-4E44-B283-C9474AF4EE6A}"/>
                  </a:ext>
                </a:extLst>
              </p:cNvPr>
              <p:cNvCxnSpPr>
                <a:cxnSpLocks/>
              </p:cNvCxnSpPr>
              <p:nvPr/>
            </p:nvCxnSpPr>
            <p:spPr>
              <a:xfrm flipH="1">
                <a:off x="5725877" y="3475698"/>
                <a:ext cx="1" cy="5348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B575C0B-8D07-4219-9A85-070286B4D189}"/>
                  </a:ext>
                </a:extLst>
              </p:cNvPr>
              <p:cNvSpPr/>
              <p:nvPr/>
            </p:nvSpPr>
            <p:spPr>
              <a:xfrm>
                <a:off x="5570225" y="3106366"/>
                <a:ext cx="311304" cy="369332"/>
              </a:xfrm>
              <a:prstGeom prst="rect">
                <a:avLst/>
              </a:prstGeom>
            </p:spPr>
            <p:txBody>
              <a:bodyPr wrap="none">
                <a:spAutoFit/>
              </a:bodyPr>
              <a:lstStyle/>
              <a:p>
                <a:r>
                  <a:rPr lang="en-US" dirty="0"/>
                  <a:t>0</a:t>
                </a:r>
              </a:p>
            </p:txBody>
          </p:sp>
        </p:grpSp>
        <p:sp>
          <p:nvSpPr>
            <p:cNvPr id="18" name="Rectangle 17">
              <a:extLst>
                <a:ext uri="{FF2B5EF4-FFF2-40B4-BE49-F238E27FC236}">
                  <a16:creationId xmlns:a16="http://schemas.microsoft.com/office/drawing/2014/main" id="{52BB5FA9-E546-4508-80EE-665BF5074C78}"/>
                </a:ext>
              </a:extLst>
            </p:cNvPr>
            <p:cNvSpPr/>
            <p:nvPr/>
          </p:nvSpPr>
          <p:spPr>
            <a:xfrm>
              <a:off x="2450396" y="3512464"/>
              <a:ext cx="375119" cy="461665"/>
            </a:xfrm>
            <a:prstGeom prst="rect">
              <a:avLst/>
            </a:prstGeom>
          </p:spPr>
          <p:txBody>
            <a:bodyPr wrap="square">
              <a:spAutoFit/>
            </a:bodyPr>
            <a:lstStyle/>
            <a:p>
              <a:r>
                <a:rPr lang="en-US" sz="2400" dirty="0"/>
                <a:t>1</a:t>
              </a:r>
            </a:p>
          </p:txBody>
        </p:sp>
      </p:grpSp>
    </p:spTree>
    <p:extLst>
      <p:ext uri="{BB962C8B-B14F-4D97-AF65-F5344CB8AC3E}">
        <p14:creationId xmlns:p14="http://schemas.microsoft.com/office/powerpoint/2010/main" val="216088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69A8-A767-4F4A-9390-9C9DC49AC5FD}"/>
              </a:ext>
            </a:extLst>
          </p:cNvPr>
          <p:cNvSpPr>
            <a:spLocks noGrp="1"/>
          </p:cNvSpPr>
          <p:nvPr>
            <p:ph type="title"/>
          </p:nvPr>
        </p:nvSpPr>
        <p:spPr>
          <a:xfrm>
            <a:off x="1285876" y="-135665"/>
            <a:ext cx="9905998" cy="1478570"/>
          </a:xfrm>
        </p:spPr>
        <p:txBody>
          <a:bodyPr/>
          <a:lstStyle/>
          <a:p>
            <a:r>
              <a:rPr lang="en-US" dirty="0"/>
              <a:t>GLOBAL FINANCIAL CRISIS</a:t>
            </a:r>
          </a:p>
        </p:txBody>
      </p:sp>
      <p:grpSp>
        <p:nvGrpSpPr>
          <p:cNvPr id="9" name="Group 8">
            <a:extLst>
              <a:ext uri="{FF2B5EF4-FFF2-40B4-BE49-F238E27FC236}">
                <a16:creationId xmlns:a16="http://schemas.microsoft.com/office/drawing/2014/main" id="{3CA17705-C68C-48A5-8925-044108B6A387}"/>
              </a:ext>
            </a:extLst>
          </p:cNvPr>
          <p:cNvGrpSpPr/>
          <p:nvPr/>
        </p:nvGrpSpPr>
        <p:grpSpPr>
          <a:xfrm>
            <a:off x="2567304" y="1434163"/>
            <a:ext cx="6709090" cy="5185712"/>
            <a:chOff x="2567304" y="1434163"/>
            <a:chExt cx="6709090" cy="5185712"/>
          </a:xfrm>
        </p:grpSpPr>
        <p:grpSp>
          <p:nvGrpSpPr>
            <p:cNvPr id="7" name="Group 6">
              <a:extLst>
                <a:ext uri="{FF2B5EF4-FFF2-40B4-BE49-F238E27FC236}">
                  <a16:creationId xmlns:a16="http://schemas.microsoft.com/office/drawing/2014/main" id="{BA787494-84DC-46A3-9AA7-7CCF0EDEA804}"/>
                </a:ext>
              </a:extLst>
            </p:cNvPr>
            <p:cNvGrpSpPr/>
            <p:nvPr/>
          </p:nvGrpSpPr>
          <p:grpSpPr>
            <a:xfrm>
              <a:off x="2567304" y="3114675"/>
              <a:ext cx="6709090" cy="3505200"/>
              <a:chOff x="2567304" y="3114675"/>
              <a:chExt cx="6709090" cy="3505200"/>
            </a:xfrm>
          </p:grpSpPr>
          <p:pic>
            <p:nvPicPr>
              <p:cNvPr id="6" name="Picture 5">
                <a:extLst>
                  <a:ext uri="{FF2B5EF4-FFF2-40B4-BE49-F238E27FC236}">
                    <a16:creationId xmlns:a16="http://schemas.microsoft.com/office/drawing/2014/main" id="{7A00484A-5F2C-4776-BD65-337474C2D0A0}"/>
                  </a:ext>
                </a:extLst>
              </p:cNvPr>
              <p:cNvPicPr>
                <a:picLocks noChangeAspect="1"/>
              </p:cNvPicPr>
              <p:nvPr/>
            </p:nvPicPr>
            <p:blipFill>
              <a:blip r:embed="rId2"/>
              <a:stretch>
                <a:fillRect/>
              </a:stretch>
            </p:blipFill>
            <p:spPr>
              <a:xfrm>
                <a:off x="2567304" y="3114675"/>
                <a:ext cx="3355658" cy="3505200"/>
              </a:xfrm>
              <a:prstGeom prst="rect">
                <a:avLst/>
              </a:prstGeom>
            </p:spPr>
          </p:pic>
          <p:pic>
            <p:nvPicPr>
              <p:cNvPr id="3074" name="Picture 2" descr="https://www.oftwominds.com/blog-photos/dominoes2.gif">
                <a:extLst>
                  <a:ext uri="{FF2B5EF4-FFF2-40B4-BE49-F238E27FC236}">
                    <a16:creationId xmlns:a16="http://schemas.microsoft.com/office/drawing/2014/main" id="{56E23A27-B04C-4EB9-882C-91921DD06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14675"/>
                <a:ext cx="3180394" cy="350520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8AA29703-CCC4-4A8C-B649-F46C013B9262}"/>
                </a:ext>
              </a:extLst>
            </p:cNvPr>
            <p:cNvSpPr txBox="1"/>
            <p:nvPr/>
          </p:nvSpPr>
          <p:spPr>
            <a:xfrm>
              <a:off x="3354704" y="1434163"/>
              <a:ext cx="5713424" cy="1077218"/>
            </a:xfrm>
            <a:prstGeom prst="rect">
              <a:avLst/>
            </a:prstGeom>
            <a:noFill/>
          </p:spPr>
          <p:txBody>
            <a:bodyPr wrap="none" rtlCol="0">
              <a:spAutoFit/>
            </a:bodyPr>
            <a:lstStyle/>
            <a:p>
              <a:pPr marL="342900" indent="-342900">
                <a:buFont typeface="Wingdings" panose="05000000000000000000" pitchFamily="2" charset="2"/>
                <a:buChar char="v"/>
              </a:pPr>
              <a:r>
                <a:rPr lang="en-US" sz="3200" dirty="0"/>
                <a:t>Who pushed the 1</a:t>
              </a:r>
              <a:r>
                <a:rPr lang="en-US" sz="3200" baseline="30000" dirty="0"/>
                <a:t>st</a:t>
              </a:r>
              <a:r>
                <a:rPr lang="en-US" sz="3200" dirty="0"/>
                <a:t> Domino ?</a:t>
              </a:r>
            </a:p>
            <a:p>
              <a:pPr marL="342900" indent="-342900">
                <a:buFont typeface="Wingdings" panose="05000000000000000000" pitchFamily="2" charset="2"/>
                <a:buChar char="v"/>
              </a:pPr>
              <a:r>
                <a:rPr lang="en-US" sz="3200" dirty="0"/>
                <a:t>Who does the market listen to ?</a:t>
              </a:r>
            </a:p>
          </p:txBody>
        </p:sp>
      </p:grpSp>
    </p:spTree>
    <p:extLst>
      <p:ext uri="{BB962C8B-B14F-4D97-AF65-F5344CB8AC3E}">
        <p14:creationId xmlns:p14="http://schemas.microsoft.com/office/powerpoint/2010/main" val="374168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1DAC-7C3B-4D5D-A598-01BA2E1DA308}"/>
              </a:ext>
            </a:extLst>
          </p:cNvPr>
          <p:cNvSpPr>
            <a:spLocks noGrp="1"/>
          </p:cNvSpPr>
          <p:nvPr>
            <p:ph type="title"/>
          </p:nvPr>
        </p:nvSpPr>
        <p:spPr>
          <a:xfrm>
            <a:off x="1274763" y="85118"/>
            <a:ext cx="9905998" cy="1478570"/>
          </a:xfrm>
        </p:spPr>
        <p:txBody>
          <a:bodyPr/>
          <a:lstStyle/>
          <a:p>
            <a:r>
              <a:rPr lang="en-US" dirty="0"/>
              <a:t>What does a stock price reflect ? </a:t>
            </a:r>
          </a:p>
        </p:txBody>
      </p:sp>
      <p:sp>
        <p:nvSpPr>
          <p:cNvPr id="4" name="TextBox 3">
            <a:extLst>
              <a:ext uri="{FF2B5EF4-FFF2-40B4-BE49-F238E27FC236}">
                <a16:creationId xmlns:a16="http://schemas.microsoft.com/office/drawing/2014/main" id="{48BD182E-1A72-45DF-A16B-4AA9D4B00505}"/>
              </a:ext>
            </a:extLst>
          </p:cNvPr>
          <p:cNvSpPr txBox="1"/>
          <p:nvPr/>
        </p:nvSpPr>
        <p:spPr>
          <a:xfrm>
            <a:off x="3209924" y="1377460"/>
            <a:ext cx="5591176" cy="3170099"/>
          </a:xfrm>
          <a:prstGeom prst="rect">
            <a:avLst/>
          </a:prstGeom>
          <a:noFill/>
        </p:spPr>
        <p:txBody>
          <a:bodyPr wrap="square" rtlCol="0">
            <a:spAutoFit/>
          </a:bodyPr>
          <a:lstStyle/>
          <a:p>
            <a:r>
              <a:rPr lang="en-US" sz="4000" dirty="0"/>
              <a:t>∑</a:t>
            </a:r>
            <a:r>
              <a:rPr lang="en-US" sz="3200" dirty="0"/>
              <a:t> All Market Sentiments:</a:t>
            </a:r>
          </a:p>
          <a:p>
            <a:pPr marL="742950" lvl="1" indent="-285750">
              <a:buFontTx/>
              <a:buChar char="-"/>
            </a:pPr>
            <a:r>
              <a:rPr lang="en-US" sz="3200" dirty="0"/>
              <a:t>Macroeconomic outlook</a:t>
            </a:r>
          </a:p>
          <a:p>
            <a:pPr marL="742950" lvl="1" indent="-285750">
              <a:buFontTx/>
              <a:buChar char="-"/>
            </a:pPr>
            <a:r>
              <a:rPr lang="en-US" sz="3200" dirty="0"/>
              <a:t>Industry / Sector outlook</a:t>
            </a:r>
          </a:p>
          <a:p>
            <a:pPr marL="742950" lvl="1" indent="-285750">
              <a:buFontTx/>
              <a:buChar char="-"/>
            </a:pPr>
            <a:r>
              <a:rPr lang="en-US" sz="3200" dirty="0"/>
              <a:t>Fundamental Analysis</a:t>
            </a:r>
          </a:p>
          <a:p>
            <a:pPr marL="742950" lvl="1" indent="-285750">
              <a:buFontTx/>
              <a:buChar char="-"/>
            </a:pPr>
            <a:r>
              <a:rPr lang="en-US" sz="3200" dirty="0"/>
              <a:t>Technical Analysis</a:t>
            </a:r>
          </a:p>
          <a:p>
            <a:pPr marL="742950" lvl="1" indent="-285750">
              <a:buFontTx/>
              <a:buChar char="-"/>
            </a:pPr>
            <a:r>
              <a:rPr lang="en-US" sz="3200" b="1" u="sng" dirty="0"/>
              <a:t>Analyst Reports</a:t>
            </a:r>
          </a:p>
        </p:txBody>
      </p:sp>
      <p:grpSp>
        <p:nvGrpSpPr>
          <p:cNvPr id="9" name="Group 8">
            <a:extLst>
              <a:ext uri="{FF2B5EF4-FFF2-40B4-BE49-F238E27FC236}">
                <a16:creationId xmlns:a16="http://schemas.microsoft.com/office/drawing/2014/main" id="{14FB8112-991C-4023-B75B-12712FC4B220}"/>
              </a:ext>
            </a:extLst>
          </p:cNvPr>
          <p:cNvGrpSpPr/>
          <p:nvPr/>
        </p:nvGrpSpPr>
        <p:grpSpPr>
          <a:xfrm>
            <a:off x="3371849" y="5362944"/>
            <a:ext cx="2895557" cy="1143794"/>
            <a:chOff x="3371849" y="5362944"/>
            <a:chExt cx="2895557" cy="1143794"/>
          </a:xfrm>
        </p:grpSpPr>
        <p:pic>
          <p:nvPicPr>
            <p:cNvPr id="3" name="Picture 2">
              <a:extLst>
                <a:ext uri="{FF2B5EF4-FFF2-40B4-BE49-F238E27FC236}">
                  <a16:creationId xmlns:a16="http://schemas.microsoft.com/office/drawing/2014/main" id="{0BF2160B-3AF8-4033-8D46-E64E6F65C4F2}"/>
                </a:ext>
              </a:extLst>
            </p:cNvPr>
            <p:cNvPicPr>
              <a:picLocks noChangeAspect="1"/>
            </p:cNvPicPr>
            <p:nvPr/>
          </p:nvPicPr>
          <p:blipFill>
            <a:blip r:embed="rId2"/>
            <a:stretch>
              <a:fillRect/>
            </a:stretch>
          </p:blipFill>
          <p:spPr>
            <a:xfrm>
              <a:off x="5123612" y="5362944"/>
              <a:ext cx="1143794" cy="1143794"/>
            </a:xfrm>
            <a:prstGeom prst="rect">
              <a:avLst/>
            </a:prstGeom>
          </p:spPr>
        </p:pic>
        <p:pic>
          <p:nvPicPr>
            <p:cNvPr id="5" name="Picture 4">
              <a:extLst>
                <a:ext uri="{FF2B5EF4-FFF2-40B4-BE49-F238E27FC236}">
                  <a16:creationId xmlns:a16="http://schemas.microsoft.com/office/drawing/2014/main" id="{AE982372-68C4-40CD-8401-A26CED01589E}"/>
                </a:ext>
              </a:extLst>
            </p:cNvPr>
            <p:cNvPicPr>
              <a:picLocks noChangeAspect="1"/>
            </p:cNvPicPr>
            <p:nvPr/>
          </p:nvPicPr>
          <p:blipFill>
            <a:blip r:embed="rId3"/>
            <a:stretch>
              <a:fillRect/>
            </a:stretch>
          </p:blipFill>
          <p:spPr>
            <a:xfrm>
              <a:off x="3371849" y="5451475"/>
              <a:ext cx="1290639" cy="966733"/>
            </a:xfrm>
            <a:prstGeom prst="rect">
              <a:avLst/>
            </a:prstGeom>
          </p:spPr>
        </p:pic>
      </p:grpSp>
      <p:pic>
        <p:nvPicPr>
          <p:cNvPr id="10" name="Picture 9">
            <a:extLst>
              <a:ext uri="{FF2B5EF4-FFF2-40B4-BE49-F238E27FC236}">
                <a16:creationId xmlns:a16="http://schemas.microsoft.com/office/drawing/2014/main" id="{E6C75E9E-77F2-4D25-AD99-AE22ECD2A802}"/>
              </a:ext>
            </a:extLst>
          </p:cNvPr>
          <p:cNvPicPr>
            <a:picLocks noChangeAspect="1"/>
          </p:cNvPicPr>
          <p:nvPr/>
        </p:nvPicPr>
        <p:blipFill>
          <a:blip r:embed="rId4"/>
          <a:stretch>
            <a:fillRect/>
          </a:stretch>
        </p:blipFill>
        <p:spPr>
          <a:xfrm>
            <a:off x="1620087" y="5451475"/>
            <a:ext cx="1290638" cy="1002142"/>
          </a:xfrm>
          <a:prstGeom prst="rect">
            <a:avLst/>
          </a:prstGeom>
        </p:spPr>
      </p:pic>
      <p:pic>
        <p:nvPicPr>
          <p:cNvPr id="1026" name="Picture 2" descr="Image result for morgan stanley logo image">
            <a:extLst>
              <a:ext uri="{FF2B5EF4-FFF2-40B4-BE49-F238E27FC236}">
                <a16:creationId xmlns:a16="http://schemas.microsoft.com/office/drawing/2014/main" id="{F73995C4-1BB2-4D8D-A2BB-75E54FA54F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375" y="5362944"/>
            <a:ext cx="1128668" cy="11286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Alliance Bernstein">
            <a:extLst>
              <a:ext uri="{FF2B5EF4-FFF2-40B4-BE49-F238E27FC236}">
                <a16:creationId xmlns:a16="http://schemas.microsoft.com/office/drawing/2014/main" id="{0FFB2705-D94F-4FFA-8A24-EC2A9AE0CB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0293" y="5337457"/>
            <a:ext cx="2489977" cy="77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2E89-211F-422A-8382-78D471B3BAED}"/>
              </a:ext>
            </a:extLst>
          </p:cNvPr>
          <p:cNvSpPr>
            <a:spLocks noGrp="1"/>
          </p:cNvSpPr>
          <p:nvPr>
            <p:ph type="title"/>
          </p:nvPr>
        </p:nvSpPr>
        <p:spPr>
          <a:xfrm>
            <a:off x="1303336" y="-85724"/>
            <a:ext cx="9906000" cy="1477961"/>
          </a:xfrm>
        </p:spPr>
        <p:txBody>
          <a:bodyPr/>
          <a:lstStyle/>
          <a:p>
            <a:r>
              <a:rPr lang="en-US" dirty="0"/>
              <a:t>Our approach</a:t>
            </a:r>
          </a:p>
        </p:txBody>
      </p:sp>
      <p:sp>
        <p:nvSpPr>
          <p:cNvPr id="4" name="Content Placeholder 3">
            <a:extLst>
              <a:ext uri="{FF2B5EF4-FFF2-40B4-BE49-F238E27FC236}">
                <a16:creationId xmlns:a16="http://schemas.microsoft.com/office/drawing/2014/main" id="{F5A01BF1-9410-4935-8417-CF6DBBD8A018}"/>
              </a:ext>
            </a:extLst>
          </p:cNvPr>
          <p:cNvSpPr>
            <a:spLocks noGrp="1"/>
          </p:cNvSpPr>
          <p:nvPr>
            <p:ph sz="half" idx="2"/>
          </p:nvPr>
        </p:nvSpPr>
        <p:spPr>
          <a:xfrm>
            <a:off x="8185506" y="2230436"/>
            <a:ext cx="3615969" cy="2717801"/>
          </a:xfrm>
        </p:spPr>
        <p:txBody>
          <a:bodyPr>
            <a:normAutofit/>
          </a:bodyPr>
          <a:lstStyle/>
          <a:p>
            <a:pPr lvl="1">
              <a:buFont typeface="Wingdings" panose="05000000000000000000" pitchFamily="2" charset="2"/>
              <a:buChar char="ü"/>
            </a:pPr>
            <a:r>
              <a:rPr lang="en-US" sz="2800" dirty="0"/>
              <a:t>FB</a:t>
            </a:r>
          </a:p>
          <a:p>
            <a:pPr lvl="1">
              <a:buFont typeface="Wingdings" panose="05000000000000000000" pitchFamily="2" charset="2"/>
              <a:buChar char="ü"/>
            </a:pPr>
            <a:r>
              <a:rPr lang="en-US" sz="2800" dirty="0"/>
              <a:t>AMZN</a:t>
            </a:r>
          </a:p>
          <a:p>
            <a:pPr lvl="1">
              <a:buFont typeface="Wingdings" panose="05000000000000000000" pitchFamily="2" charset="2"/>
              <a:buChar char="ü"/>
            </a:pPr>
            <a:r>
              <a:rPr lang="en-US" sz="2800" dirty="0"/>
              <a:t>NVIDIA</a:t>
            </a:r>
          </a:p>
          <a:p>
            <a:pPr lvl="1">
              <a:buFont typeface="Wingdings" panose="05000000000000000000" pitchFamily="2" charset="2"/>
              <a:buChar char="ü"/>
            </a:pPr>
            <a:r>
              <a:rPr lang="en-US" sz="2800" dirty="0"/>
              <a:t>GOOG</a:t>
            </a:r>
          </a:p>
        </p:txBody>
      </p:sp>
      <p:sp>
        <p:nvSpPr>
          <p:cNvPr id="6" name="Content Placeholder 5">
            <a:extLst>
              <a:ext uri="{FF2B5EF4-FFF2-40B4-BE49-F238E27FC236}">
                <a16:creationId xmlns:a16="http://schemas.microsoft.com/office/drawing/2014/main" id="{C97C24C9-5493-463B-99FD-D69F6BAB92C3}"/>
              </a:ext>
            </a:extLst>
          </p:cNvPr>
          <p:cNvSpPr>
            <a:spLocks noGrp="1"/>
          </p:cNvSpPr>
          <p:nvPr>
            <p:ph sz="quarter" idx="4"/>
          </p:nvPr>
        </p:nvSpPr>
        <p:spPr>
          <a:xfrm>
            <a:off x="1370019" y="2230436"/>
            <a:ext cx="4875210" cy="2717801"/>
          </a:xfrm>
        </p:spPr>
        <p:txBody>
          <a:bodyPr>
            <a:normAutofit/>
          </a:bodyPr>
          <a:lstStyle/>
          <a:p>
            <a:pPr>
              <a:buFont typeface="Wingdings" panose="05000000000000000000" pitchFamily="2" charset="2"/>
              <a:buChar char="v"/>
            </a:pPr>
            <a:r>
              <a:rPr lang="en-US" sz="2800" dirty="0"/>
              <a:t> BB</a:t>
            </a:r>
          </a:p>
          <a:p>
            <a:pPr>
              <a:buFont typeface="Wingdings" panose="05000000000000000000" pitchFamily="2" charset="2"/>
              <a:buChar char="v"/>
            </a:pPr>
            <a:r>
              <a:rPr lang="en-US" sz="2800" dirty="0"/>
              <a:t> GE</a:t>
            </a:r>
          </a:p>
          <a:p>
            <a:pPr>
              <a:buFont typeface="Wingdings" panose="05000000000000000000" pitchFamily="2" charset="2"/>
              <a:buChar char="v"/>
            </a:pPr>
            <a:r>
              <a:rPr lang="en-US" sz="2800" dirty="0"/>
              <a:t> DISH</a:t>
            </a:r>
          </a:p>
          <a:p>
            <a:pPr>
              <a:buFont typeface="Wingdings" panose="05000000000000000000" pitchFamily="2" charset="2"/>
              <a:buChar char="v"/>
            </a:pPr>
            <a:r>
              <a:rPr lang="en-US" sz="2800" dirty="0"/>
              <a:t> AMD</a:t>
            </a:r>
          </a:p>
        </p:txBody>
      </p:sp>
      <p:pic>
        <p:nvPicPr>
          <p:cNvPr id="9" name="Picture 2" descr="https://upload.wikimedia.org/wikipedia/commons/thumb/4/45/Bulle_und_B%C3%A4r_Frankfurt.jpg/1280px-Bulle_und_B%C3%A4r_Frankfurt.jpg">
            <a:extLst>
              <a:ext uri="{FF2B5EF4-FFF2-40B4-BE49-F238E27FC236}">
                <a16:creationId xmlns:a16="http://schemas.microsoft.com/office/drawing/2014/main" id="{36CD60A0-3D59-417C-89BA-898153CB3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724" y="1816113"/>
            <a:ext cx="4097576" cy="27241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a:extLst>
              <a:ext uri="{FF2B5EF4-FFF2-40B4-BE49-F238E27FC236}">
                <a16:creationId xmlns:a16="http://schemas.microsoft.com/office/drawing/2014/main" id="{72125CC5-D4FE-4E2A-9C9C-96C2B9D9861E}"/>
              </a:ext>
            </a:extLst>
          </p:cNvPr>
          <p:cNvSpPr>
            <a:spLocks noGrp="1"/>
          </p:cNvSpPr>
          <p:nvPr>
            <p:ph type="body" idx="1"/>
          </p:nvPr>
        </p:nvSpPr>
        <p:spPr>
          <a:xfrm>
            <a:off x="1370019" y="1163636"/>
            <a:ext cx="2192331" cy="823912"/>
          </a:xfrm>
        </p:spPr>
        <p:txBody>
          <a:bodyPr>
            <a:normAutofit/>
          </a:bodyPr>
          <a:lstStyle/>
          <a:p>
            <a:r>
              <a:rPr lang="en-US" sz="3600" dirty="0"/>
              <a:t>bears</a:t>
            </a:r>
          </a:p>
        </p:txBody>
      </p:sp>
      <p:sp>
        <p:nvSpPr>
          <p:cNvPr id="11" name="Text Placeholder 10">
            <a:extLst>
              <a:ext uri="{FF2B5EF4-FFF2-40B4-BE49-F238E27FC236}">
                <a16:creationId xmlns:a16="http://schemas.microsoft.com/office/drawing/2014/main" id="{64D58058-C021-421B-8222-2CE382537A27}"/>
              </a:ext>
            </a:extLst>
          </p:cNvPr>
          <p:cNvSpPr>
            <a:spLocks noGrp="1"/>
          </p:cNvSpPr>
          <p:nvPr>
            <p:ph type="body" sz="quarter" idx="3"/>
          </p:nvPr>
        </p:nvSpPr>
        <p:spPr>
          <a:xfrm>
            <a:off x="8185506" y="1163636"/>
            <a:ext cx="2861886" cy="823912"/>
          </a:xfrm>
        </p:spPr>
        <p:txBody>
          <a:bodyPr>
            <a:normAutofit/>
          </a:bodyPr>
          <a:lstStyle/>
          <a:p>
            <a:r>
              <a:rPr lang="en-US" sz="3600" dirty="0"/>
              <a:t>bulls</a:t>
            </a:r>
          </a:p>
        </p:txBody>
      </p:sp>
      <p:sp>
        <p:nvSpPr>
          <p:cNvPr id="12" name="TextBox 11">
            <a:extLst>
              <a:ext uri="{FF2B5EF4-FFF2-40B4-BE49-F238E27FC236}">
                <a16:creationId xmlns:a16="http://schemas.microsoft.com/office/drawing/2014/main" id="{A0D2908D-53E6-44B8-99A2-F3871BEAE641}"/>
              </a:ext>
            </a:extLst>
          </p:cNvPr>
          <p:cNvSpPr txBox="1"/>
          <p:nvPr/>
        </p:nvSpPr>
        <p:spPr>
          <a:xfrm>
            <a:off x="3598074" y="5045451"/>
            <a:ext cx="5295776"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150 SENTIMENT SCORES</a:t>
            </a:r>
          </a:p>
          <a:p>
            <a:pPr marL="285750" indent="-285750">
              <a:buFont typeface="Wingdings" panose="05000000000000000000" pitchFamily="2" charset="2"/>
              <a:buChar char="Ø"/>
            </a:pPr>
            <a:r>
              <a:rPr lang="en-US" sz="2400" dirty="0"/>
              <a:t> SA EARNINGS CALL TRANSCRIPTS</a:t>
            </a:r>
          </a:p>
          <a:p>
            <a:pPr marL="285750" indent="-285750">
              <a:buFont typeface="Wingdings" panose="05000000000000000000" pitchFamily="2" charset="2"/>
              <a:buChar char="Ø"/>
            </a:pPr>
            <a:r>
              <a:rPr lang="en-US" sz="2400" dirty="0"/>
              <a:t> 2013-18 W/HISTORICAL PRICES</a:t>
            </a:r>
          </a:p>
          <a:p>
            <a:pPr marL="285750" indent="-285750">
              <a:buFont typeface="Wingdings" panose="05000000000000000000" pitchFamily="2" charset="2"/>
              <a:buChar char="Ø"/>
            </a:pPr>
            <a:r>
              <a:rPr lang="en-US" sz="2400" dirty="0"/>
              <a:t> STATISTICAL CORRELATIONS</a:t>
            </a:r>
          </a:p>
        </p:txBody>
      </p:sp>
    </p:spTree>
    <p:extLst>
      <p:ext uri="{BB962C8B-B14F-4D97-AF65-F5344CB8AC3E}">
        <p14:creationId xmlns:p14="http://schemas.microsoft.com/office/powerpoint/2010/main" val="93695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EE23-C8F0-45A4-8948-F63F0D3B4214}"/>
              </a:ext>
            </a:extLst>
          </p:cNvPr>
          <p:cNvSpPr>
            <a:spLocks noGrp="1"/>
          </p:cNvSpPr>
          <p:nvPr>
            <p:ph type="title"/>
          </p:nvPr>
        </p:nvSpPr>
        <p:spPr>
          <a:xfrm>
            <a:off x="1265238" y="-86332"/>
            <a:ext cx="9905998" cy="1478570"/>
          </a:xfrm>
        </p:spPr>
        <p:txBody>
          <a:bodyPr>
            <a:normAutofit/>
          </a:bodyPr>
          <a:lstStyle/>
          <a:p>
            <a:r>
              <a:rPr lang="en-US" sz="4400" dirty="0"/>
              <a:t> THE CODE</a:t>
            </a:r>
          </a:p>
        </p:txBody>
      </p:sp>
      <p:pic>
        <p:nvPicPr>
          <p:cNvPr id="4" name="그림 3"/>
          <p:cNvPicPr>
            <a:picLocks noChangeAspect="1"/>
          </p:cNvPicPr>
          <p:nvPr/>
        </p:nvPicPr>
        <p:blipFill>
          <a:blip r:embed="rId3"/>
          <a:stretch>
            <a:fillRect/>
          </a:stretch>
        </p:blipFill>
        <p:spPr>
          <a:xfrm>
            <a:off x="947057" y="1784958"/>
            <a:ext cx="7372350" cy="1085850"/>
          </a:xfrm>
          <a:prstGeom prst="rect">
            <a:avLst/>
          </a:prstGeom>
        </p:spPr>
      </p:pic>
      <p:pic>
        <p:nvPicPr>
          <p:cNvPr id="6" name="그림 5"/>
          <p:cNvPicPr>
            <a:picLocks noChangeAspect="1"/>
          </p:cNvPicPr>
          <p:nvPr/>
        </p:nvPicPr>
        <p:blipFill>
          <a:blip r:embed="rId4"/>
          <a:stretch>
            <a:fillRect/>
          </a:stretch>
        </p:blipFill>
        <p:spPr>
          <a:xfrm>
            <a:off x="947056" y="4073979"/>
            <a:ext cx="10896600" cy="2171700"/>
          </a:xfrm>
          <a:prstGeom prst="rect">
            <a:avLst/>
          </a:prstGeom>
        </p:spPr>
      </p:pic>
      <p:sp>
        <p:nvSpPr>
          <p:cNvPr id="7" name="TextBox 6"/>
          <p:cNvSpPr txBox="1"/>
          <p:nvPr/>
        </p:nvSpPr>
        <p:spPr>
          <a:xfrm>
            <a:off x="947056" y="1211579"/>
            <a:ext cx="2547257" cy="646331"/>
          </a:xfrm>
          <a:prstGeom prst="rect">
            <a:avLst/>
          </a:prstGeom>
          <a:noFill/>
        </p:spPr>
        <p:txBody>
          <a:bodyPr wrap="square" rtlCol="0">
            <a:spAutoFit/>
          </a:bodyPr>
          <a:lstStyle/>
          <a:p>
            <a:r>
              <a:rPr lang="en-US" sz="3600" dirty="0"/>
              <a:t>Library</a:t>
            </a:r>
          </a:p>
        </p:txBody>
      </p:sp>
      <p:sp>
        <p:nvSpPr>
          <p:cNvPr id="8" name="TextBox 7"/>
          <p:cNvSpPr txBox="1"/>
          <p:nvPr/>
        </p:nvSpPr>
        <p:spPr>
          <a:xfrm>
            <a:off x="947056" y="3427648"/>
            <a:ext cx="6400802" cy="646331"/>
          </a:xfrm>
          <a:prstGeom prst="rect">
            <a:avLst/>
          </a:prstGeom>
          <a:noFill/>
        </p:spPr>
        <p:txBody>
          <a:bodyPr wrap="square" rtlCol="0">
            <a:spAutoFit/>
          </a:bodyPr>
          <a:lstStyle/>
          <a:p>
            <a:r>
              <a:rPr lang="en-US" sz="3600" dirty="0"/>
              <a:t>The </a:t>
            </a:r>
            <a:r>
              <a:rPr lang="en-US" sz="3600" dirty="0" err="1"/>
              <a:t>Fucntion</a:t>
            </a:r>
            <a:r>
              <a:rPr lang="en-US" sz="3600" dirty="0"/>
              <a:t>, </a:t>
            </a:r>
            <a:r>
              <a:rPr lang="en-US" sz="3600" dirty="0" err="1"/>
              <a:t>Replace_mean</a:t>
            </a:r>
            <a:endParaRPr lang="en-US" sz="3600" dirty="0"/>
          </a:p>
        </p:txBody>
      </p:sp>
    </p:spTree>
    <p:extLst>
      <p:ext uri="{BB962C8B-B14F-4D97-AF65-F5344CB8AC3E}">
        <p14:creationId xmlns:p14="http://schemas.microsoft.com/office/powerpoint/2010/main" val="406561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1141412" y="2828599"/>
            <a:ext cx="6543675" cy="590550"/>
          </a:xfrm>
          <a:prstGeom prst="rect">
            <a:avLst/>
          </a:prstGeom>
        </p:spPr>
      </p:pic>
      <p:pic>
        <p:nvPicPr>
          <p:cNvPr id="6" name="그림 5"/>
          <p:cNvPicPr>
            <a:picLocks noChangeAspect="1"/>
          </p:cNvPicPr>
          <p:nvPr/>
        </p:nvPicPr>
        <p:blipFill>
          <a:blip r:embed="rId4"/>
          <a:stretch>
            <a:fillRect/>
          </a:stretch>
        </p:blipFill>
        <p:spPr>
          <a:xfrm>
            <a:off x="1141412" y="3873114"/>
            <a:ext cx="6391275" cy="628650"/>
          </a:xfrm>
          <a:prstGeom prst="rect">
            <a:avLst/>
          </a:prstGeom>
        </p:spPr>
      </p:pic>
      <p:sp>
        <p:nvSpPr>
          <p:cNvPr id="2" name="제목 1"/>
          <p:cNvSpPr>
            <a:spLocks noGrp="1"/>
          </p:cNvSpPr>
          <p:nvPr>
            <p:ph type="title"/>
          </p:nvPr>
        </p:nvSpPr>
        <p:spPr>
          <a:xfrm>
            <a:off x="1141412" y="250559"/>
            <a:ext cx="9905998" cy="1478570"/>
          </a:xfrm>
        </p:spPr>
        <p:txBody>
          <a:bodyPr/>
          <a:lstStyle/>
          <a:p>
            <a:pPr lvl="0" defTabSz="457200">
              <a:lnSpc>
                <a:spcPct val="100000"/>
              </a:lnSpc>
              <a:spcBef>
                <a:spcPts val="0"/>
              </a:spcBef>
            </a:pPr>
            <a:r>
              <a:rPr lang="en-US" sz="4000" dirty="0"/>
              <a:t>Example of function, </a:t>
            </a:r>
            <a:r>
              <a:rPr lang="en-US" sz="4000" cap="none" dirty="0" err="1">
                <a:solidFill>
                  <a:prstClr val="white"/>
                </a:solidFill>
                <a:effectLst/>
                <a:ea typeface="+mn-ea"/>
                <a:cs typeface="+mn-cs"/>
              </a:rPr>
              <a:t>Replace_me</a:t>
            </a:r>
            <a:r>
              <a:rPr lang="en-US" cap="none" dirty="0" err="1">
                <a:solidFill>
                  <a:prstClr val="white"/>
                </a:solidFill>
                <a:effectLst/>
                <a:ea typeface="+mn-ea"/>
                <a:cs typeface="+mn-cs"/>
              </a:rPr>
              <a:t>an</a:t>
            </a:r>
            <a:r>
              <a:rPr lang="en-US" cap="none" dirty="0">
                <a:solidFill>
                  <a:prstClr val="white"/>
                </a:solidFill>
                <a:effectLst/>
                <a:ea typeface="+mn-ea"/>
                <a:cs typeface="+mn-cs"/>
              </a:rPr>
              <a:t/>
            </a:r>
            <a:br>
              <a:rPr lang="en-US" cap="none" dirty="0">
                <a:solidFill>
                  <a:prstClr val="white"/>
                </a:solidFill>
                <a:effectLst/>
                <a:ea typeface="+mn-ea"/>
                <a:cs typeface="+mn-cs"/>
              </a:rPr>
            </a:br>
            <a:endParaRPr lang="en-US" dirty="0">
              <a:latin typeface="+mn-lt"/>
            </a:endParaRPr>
          </a:p>
        </p:txBody>
      </p:sp>
      <p:pic>
        <p:nvPicPr>
          <p:cNvPr id="4" name="그림 3"/>
          <p:cNvPicPr>
            <a:picLocks noChangeAspect="1"/>
          </p:cNvPicPr>
          <p:nvPr/>
        </p:nvPicPr>
        <p:blipFill>
          <a:blip r:embed="rId5"/>
          <a:stretch>
            <a:fillRect/>
          </a:stretch>
        </p:blipFill>
        <p:spPr>
          <a:xfrm>
            <a:off x="1141412" y="1729129"/>
            <a:ext cx="5915025" cy="609600"/>
          </a:xfrm>
          <a:prstGeom prst="rect">
            <a:avLst/>
          </a:prstGeom>
        </p:spPr>
      </p:pic>
      <p:pic>
        <p:nvPicPr>
          <p:cNvPr id="7" name="그림 6"/>
          <p:cNvPicPr>
            <a:picLocks noChangeAspect="1"/>
          </p:cNvPicPr>
          <p:nvPr/>
        </p:nvPicPr>
        <p:blipFill>
          <a:blip r:embed="rId6"/>
          <a:stretch>
            <a:fillRect/>
          </a:stretch>
        </p:blipFill>
        <p:spPr>
          <a:xfrm>
            <a:off x="1141412" y="4991634"/>
            <a:ext cx="5762625" cy="695325"/>
          </a:xfrm>
          <a:prstGeom prst="rect">
            <a:avLst/>
          </a:prstGeom>
        </p:spPr>
      </p:pic>
    </p:spTree>
    <p:extLst>
      <p:ext uri="{BB962C8B-B14F-4D97-AF65-F5344CB8AC3E}">
        <p14:creationId xmlns:p14="http://schemas.microsoft.com/office/powerpoint/2010/main" val="254887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679</TotalTime>
  <Words>865</Words>
  <Application>Microsoft Office PowerPoint</Application>
  <PresentationFormat>와이드스크린</PresentationFormat>
  <Paragraphs>97</Paragraphs>
  <Slides>21</Slides>
  <Notes>6</Notes>
  <HiddenSlides>0</HiddenSlides>
  <MMClips>1</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21</vt:i4>
      </vt:variant>
    </vt:vector>
  </HeadingPairs>
  <TitlesOfParts>
    <vt:vector size="28" baseType="lpstr">
      <vt:lpstr>Adobe Devanagari</vt:lpstr>
      <vt:lpstr>Arial</vt:lpstr>
      <vt:lpstr>Calibri</vt:lpstr>
      <vt:lpstr>Trebuchet MS</vt:lpstr>
      <vt:lpstr>Tw Cen MT</vt:lpstr>
      <vt:lpstr>Wingdings</vt:lpstr>
      <vt:lpstr>Circuit</vt:lpstr>
      <vt:lpstr>Sentiment analysis team</vt:lpstr>
      <vt:lpstr>GLOBAL FINANCIAL CRISIS</vt:lpstr>
      <vt:lpstr>Stock market – the ultimate illusion ?</vt:lpstr>
      <vt:lpstr>SENTIMENT Definition  - Wikipedia</vt:lpstr>
      <vt:lpstr>GLOBAL FINANCIAL CRISIS</vt:lpstr>
      <vt:lpstr>What does a stock price reflect ? </vt:lpstr>
      <vt:lpstr>Our approach</vt:lpstr>
      <vt:lpstr> THE CODE</vt:lpstr>
      <vt:lpstr>Example of function, Replace_mean </vt:lpstr>
      <vt:lpstr> The Function, Replace_word</vt:lpstr>
      <vt:lpstr>Example of function, Replace_word </vt:lpstr>
      <vt:lpstr>PowerPoint 프레젠테이션</vt:lpstr>
      <vt:lpstr>PowerPoint 프레젠테이션</vt:lpstr>
      <vt:lpstr> results - AMZN</vt:lpstr>
      <vt:lpstr>Insights – PROJECT</vt:lpstr>
      <vt:lpstr>Insights – transcripts</vt:lpstr>
      <vt:lpstr> results - AMZN</vt:lpstr>
      <vt:lpstr> results - GE</vt:lpstr>
      <vt:lpstr> results - DISH</vt:lpstr>
      <vt:lpstr> results - goog</vt:lpstr>
      <vt:lpstr> results – LEHMAN BROTHERS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Joe Gorfinkle</dc:creator>
  <cp:lastModifiedBy>Windows 사용자</cp:lastModifiedBy>
  <cp:revision>35</cp:revision>
  <dcterms:created xsi:type="dcterms:W3CDTF">2018-04-25T14:56:28Z</dcterms:created>
  <dcterms:modified xsi:type="dcterms:W3CDTF">2018-05-13T00:15:52Z</dcterms:modified>
</cp:coreProperties>
</file>