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9" r:id="rId11"/>
    <p:sldId id="268" r:id="rId12"/>
    <p:sldId id="270" r:id="rId13"/>
    <p:sldId id="271" r:id="rId14"/>
    <p:sldId id="272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156" autoAdjust="0"/>
  </p:normalViewPr>
  <p:slideViewPr>
    <p:cSldViewPr>
      <p:cViewPr varScale="1">
        <p:scale>
          <a:sx n="55" d="100"/>
          <a:sy n="55" d="100"/>
        </p:scale>
        <p:origin x="-15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49D21C-822A-4FF1-A2C4-0C9ECCA3FE67}" type="datetimeFigureOut">
              <a:rPr lang="zh-TW" altLang="en-US" smtClean="0"/>
              <a:t>2014/7/14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BED82-66CE-417F-9848-0AFF7093C3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逐步增強</a:t>
            </a:r>
            <a:r>
              <a:rPr lang="en-US" altLang="zh-TW" dirty="0" smtClean="0"/>
              <a:t>: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所有瀏覽器都可取用基本內容，使用基本功能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BED82-66CE-417F-9848-0AFF7093C314}" type="slidenum">
              <a:rPr lang="zh-TW" altLang="en-US" smtClean="0"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圓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圓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EE826DF-1C01-43A2-B8D4-B0ED875BF257}" type="datetime1">
              <a:rPr lang="zh-TW" altLang="en-US" smtClean="0"/>
              <a:t>2014/7/14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5741A0F5-2C39-40B8-81CF-09D8D4883B5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E438-7FDE-47D2-9DA4-A1CB62007FAB}" type="datetime1">
              <a:rPr lang="zh-TW" altLang="en-US" smtClean="0"/>
              <a:t>2014/7/14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A0F5-2C39-40B8-81CF-09D8D4883B5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6DFB-B9F7-4C13-B188-1AA3D9E43466}" type="datetime1">
              <a:rPr lang="zh-TW" altLang="en-US" smtClean="0"/>
              <a:t>2014/7/14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A0F5-2C39-40B8-81CF-09D8D4883B5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6D56-2FEC-4531-859B-EE2136B7F28B}" type="datetime1">
              <a:rPr lang="zh-TW" altLang="en-US" smtClean="0"/>
              <a:t>2014/7/14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A0F5-2C39-40B8-81CF-09D8D4883B5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4DE6-7122-429E-8998-A79738FF347B}" type="datetime1">
              <a:rPr lang="zh-TW" altLang="en-US" smtClean="0"/>
              <a:t>2014/7/14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A0F5-2C39-40B8-81CF-09D8D4883B5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8B89D-A371-4135-BD88-43977673A436}" type="datetime1">
              <a:rPr lang="zh-TW" altLang="en-US" smtClean="0"/>
              <a:t>2014/7/14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A0F5-2C39-40B8-81CF-09D8D4883B5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日期版面配置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B2286E2-5D8E-4710-90FA-7F742A50014F}" type="datetime1">
              <a:rPr lang="zh-TW" altLang="en-US" smtClean="0"/>
              <a:t>2014/7/14</a:t>
            </a:fld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741A0F5-2C39-40B8-81CF-09D8D4883B5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8" name="頁尾版面配置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ECEB6699-9223-4207-9040-0D6655DE1CBF}" type="datetime1">
              <a:rPr lang="zh-TW" altLang="en-US" smtClean="0"/>
              <a:t>2014/7/14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5741A0F5-2C39-40B8-81CF-09D8D4883B5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3D60-CFF0-4D25-9F2B-42D41DE69457}" type="datetime1">
              <a:rPr lang="zh-TW" altLang="en-US" smtClean="0"/>
              <a:t>2014/7/14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A0F5-2C39-40B8-81CF-09D8D4883B5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4043-8889-47D9-9753-F62ECE8FFAC1}" type="datetime1">
              <a:rPr lang="zh-TW" altLang="en-US" smtClean="0"/>
              <a:t>2014/7/14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A0F5-2C39-40B8-81CF-09D8D4883B5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88B8-337C-435F-90E3-20827BB90C7D}" type="datetime1">
              <a:rPr lang="zh-TW" altLang="en-US" smtClean="0"/>
              <a:t>2014/7/14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A0F5-2C39-40B8-81CF-09D8D4883B5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圓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圓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DB014B6-A71B-4274-B8F0-C441FACA2ADD}" type="datetime1">
              <a:rPr lang="zh-TW" altLang="en-US" smtClean="0"/>
              <a:t>2014/7/14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5741A0F5-2C39-40B8-81CF-09D8D4883B5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jsfiddle.net/wcurM/93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jsfiddle.net/wcurM/94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jsfiddle.net/wcurM/90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phonegap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jquerymobile.com/download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themeroller.jquerymobi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jsfiddle.net/wcurM/87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jquerymobile.com/demos/" TargetMode="External"/><Relationship Id="rId2" Type="http://schemas.openxmlformats.org/officeDocument/2006/relationships/hyperlink" Target="http://jsfiddle.net/wcurM/88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jsfiddle.net/wcurM/89/" TargetMode="External"/><Relationship Id="rId7" Type="http://schemas.openxmlformats.org/officeDocument/2006/relationships/hyperlink" Target="http://demos.jquerymobile.com/1.4.3/button/" TargetMode="External"/><Relationship Id="rId2" Type="http://schemas.openxmlformats.org/officeDocument/2006/relationships/hyperlink" Target="http://demos.jquerymobile.com/1.4.3/navba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mos.jquerymobile.com/1.4.3/collapsible/" TargetMode="External"/><Relationship Id="rId5" Type="http://schemas.openxmlformats.org/officeDocument/2006/relationships/hyperlink" Target="http://demos.jquerymobile.com/1.4.3/icons/" TargetMode="External"/><Relationship Id="rId4" Type="http://schemas.openxmlformats.org/officeDocument/2006/relationships/hyperlink" Target="http://demos.jquerymobile.com/1.4.3/grid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j</a:t>
            </a:r>
            <a:r>
              <a:rPr lang="en-US" altLang="zh-TW" dirty="0" err="1" smtClean="0"/>
              <a:t>Query</a:t>
            </a:r>
            <a:r>
              <a:rPr lang="en-US" altLang="zh-TW" dirty="0" smtClean="0"/>
              <a:t> Mobile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1200" dirty="0" smtClean="0"/>
              <a:t>Reporter Stella Chen</a:t>
            </a:r>
            <a:endParaRPr lang="zh-TW" alt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A0F5-2C39-40B8-81CF-09D8D4883B5C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5550" y="0"/>
            <a:ext cx="664845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323528" y="696759"/>
            <a:ext cx="2016224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2800" b="1" dirty="0" smtClean="0"/>
              <a:t> 清單</a:t>
            </a:r>
            <a:endParaRPr lang="en-US" altLang="zh-TW" sz="2800" b="1" dirty="0" smtClean="0"/>
          </a:p>
          <a:p>
            <a:pPr>
              <a:buFont typeface="Arial" pitchFamily="34" charset="0"/>
              <a:buChar char="•"/>
            </a:pPr>
            <a:endParaRPr lang="en-US" altLang="zh-TW" sz="2800" b="1" dirty="0" smtClean="0"/>
          </a:p>
          <a:p>
            <a:pPr>
              <a:buNone/>
            </a:pPr>
            <a:r>
              <a:rPr lang="en-US" altLang="zh-TW" b="1" dirty="0" smtClean="0">
                <a:hlinkClick r:id="rId3"/>
              </a:rPr>
              <a:t>http://jsfiddle.net/wcurM/93/</a:t>
            </a:r>
            <a:endParaRPr lang="en-US" altLang="zh-TW" b="1" dirty="0" smtClean="0"/>
          </a:p>
          <a:p>
            <a:pPr>
              <a:buNone/>
            </a:pPr>
            <a:endParaRPr lang="en-US" altLang="zh-TW" b="1" dirty="0"/>
          </a:p>
          <a:p>
            <a:pPr>
              <a:buNone/>
            </a:pPr>
            <a:r>
              <a:rPr lang="en-US" altLang="zh-TW" b="1" dirty="0" smtClean="0">
                <a:hlinkClick r:id="rId4"/>
              </a:rPr>
              <a:t>http://jsfiddle.net/wcurM/94/</a:t>
            </a:r>
            <a:endParaRPr lang="en-US" altLang="zh-TW" b="1" dirty="0" smtClean="0"/>
          </a:p>
          <a:p>
            <a:pPr>
              <a:buNone/>
            </a:pPr>
            <a:endParaRPr lang="en-US" altLang="zh-TW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881840"/>
          </a:xfrm>
        </p:spPr>
        <p:txBody>
          <a:bodyPr>
            <a:normAutofit/>
          </a:bodyPr>
          <a:lstStyle/>
          <a:p>
            <a:r>
              <a:rPr lang="zh-TW" altLang="en-US" b="1" dirty="0" smtClean="0"/>
              <a:t>表單</a:t>
            </a:r>
            <a:r>
              <a:rPr lang="zh-TW" altLang="en-US" b="1" dirty="0" smtClean="0"/>
              <a:t>元件</a:t>
            </a:r>
            <a:endParaRPr lang="en-US" altLang="zh-TW" b="1" dirty="0" smtClean="0"/>
          </a:p>
          <a:p>
            <a:pPr marL="365760" lvl="2" indent="-256032">
              <a:buClr>
                <a:schemeClr val="accent3"/>
              </a:buClr>
              <a:buNone/>
            </a:pPr>
            <a:r>
              <a:rPr lang="en-US" altLang="zh-TW" b="1" dirty="0" smtClean="0">
                <a:solidFill>
                  <a:srgbClr val="7030A0"/>
                </a:solidFill>
              </a:rPr>
              <a:t>		</a:t>
            </a:r>
            <a:r>
              <a:rPr lang="en-US" altLang="zh-TW" sz="2800" b="1" dirty="0" smtClean="0">
                <a:hlinkClick r:id="rId2"/>
              </a:rPr>
              <a:t>http://jsfiddle.net/wcurM/90/</a:t>
            </a:r>
            <a:endParaRPr lang="en-US" altLang="zh-TW" sz="2800" b="1" dirty="0" smtClean="0"/>
          </a:p>
          <a:p>
            <a:pPr marL="621792" lvl="3" indent="-256032">
              <a:buClr>
                <a:schemeClr val="accent3"/>
              </a:buClr>
            </a:pPr>
            <a:endParaRPr lang="en-US" altLang="zh-TW" sz="2600" b="1" dirty="0" smtClean="0"/>
          </a:p>
          <a:p>
            <a:pPr marL="365760" lvl="2" indent="-256032">
              <a:buClr>
                <a:schemeClr val="accent3"/>
              </a:buClr>
              <a:buNone/>
            </a:pPr>
            <a:endParaRPr lang="en-US" altLang="zh-TW" sz="2800" b="1" dirty="0" smtClean="0"/>
          </a:p>
          <a:p>
            <a:pPr>
              <a:buNone/>
            </a:pP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A0F5-2C39-40B8-81CF-09D8D4883B5C}" type="slidenum">
              <a:rPr lang="zh-TW" altLang="en-US" smtClean="0"/>
              <a:t>11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Expand </a:t>
            </a:r>
            <a:r>
              <a:rPr lang="en-US" altLang="zh-TW" dirty="0" err="1" smtClean="0"/>
              <a:t>jQuery</a:t>
            </a:r>
            <a:r>
              <a:rPr lang="en-US" altLang="zh-TW" dirty="0" smtClean="0"/>
              <a:t> Mobile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/>
              <a:t>主題</a:t>
            </a:r>
            <a:endParaRPr lang="en-US" altLang="zh-TW" b="1" dirty="0" smtClean="0"/>
          </a:p>
          <a:p>
            <a:pPr>
              <a:buNone/>
            </a:pPr>
            <a:r>
              <a:rPr lang="en-US" altLang="zh-TW" sz="2000" dirty="0" smtClean="0"/>
              <a:t>		</a:t>
            </a:r>
            <a:r>
              <a:rPr lang="zh-TW" altLang="en-US" sz="2000" dirty="0" smtClean="0"/>
              <a:t>一個</a:t>
            </a:r>
            <a:r>
              <a:rPr lang="en-US" altLang="zh-TW" sz="2000" dirty="0" smtClean="0"/>
              <a:t>CSS</a:t>
            </a:r>
            <a:r>
              <a:rPr lang="zh-TW" altLang="en-US" sz="2000" dirty="0" smtClean="0"/>
              <a:t>檔案</a:t>
            </a:r>
            <a:r>
              <a:rPr lang="en-US" altLang="zh-TW" sz="2000" dirty="0" smtClean="0"/>
              <a:t>/</a:t>
            </a:r>
            <a:r>
              <a:rPr lang="zh-TW" altLang="en-US" sz="2000" dirty="0" smtClean="0"/>
              <a:t>或數個圖像</a:t>
            </a:r>
            <a:endParaRPr lang="en-US" altLang="zh-TW" sz="2000" dirty="0" smtClean="0"/>
          </a:p>
          <a:p>
            <a:pPr>
              <a:buNone/>
            </a:pPr>
            <a:endParaRPr lang="en-US" altLang="zh-TW" sz="2000" dirty="0" smtClean="0"/>
          </a:p>
          <a:p>
            <a:r>
              <a:rPr lang="zh-TW" altLang="en-US" b="1" dirty="0" smtClean="0"/>
              <a:t>外掛</a:t>
            </a:r>
            <a:endParaRPr lang="en-US" altLang="zh-TW" b="1" dirty="0" smtClean="0"/>
          </a:p>
          <a:p>
            <a:pPr>
              <a:buNone/>
            </a:pPr>
            <a:r>
              <a:rPr lang="en-US" altLang="zh-TW" sz="2000" dirty="0" smtClean="0"/>
              <a:t>		</a:t>
            </a:r>
            <a:r>
              <a:rPr lang="zh-TW" altLang="en-US" sz="2000" dirty="0" smtClean="0"/>
              <a:t>為框架提供新的</a:t>
            </a:r>
            <a:r>
              <a:rPr lang="en-US" altLang="zh-TW" sz="2000" dirty="0" smtClean="0"/>
              <a:t>widgets</a:t>
            </a:r>
            <a:r>
              <a:rPr lang="zh-TW" altLang="en-US" sz="2000" dirty="0" smtClean="0"/>
              <a:t>的</a:t>
            </a:r>
            <a:r>
              <a:rPr lang="en-US" altLang="zh-TW" sz="2000" dirty="0" smtClean="0"/>
              <a:t>JS</a:t>
            </a:r>
            <a:r>
              <a:rPr lang="zh-TW" altLang="en-US" sz="2000" dirty="0" smtClean="0"/>
              <a:t>與</a:t>
            </a:r>
            <a:r>
              <a:rPr lang="en-US" altLang="zh-TW" sz="2000" dirty="0" smtClean="0"/>
              <a:t>CSS</a:t>
            </a:r>
            <a:r>
              <a:rPr lang="zh-TW" altLang="en-US" sz="2000" dirty="0" smtClean="0"/>
              <a:t>檔案</a:t>
            </a:r>
            <a:endParaRPr lang="en-US" altLang="zh-TW" sz="2000" dirty="0" smtClean="0"/>
          </a:p>
          <a:p>
            <a:pPr>
              <a:buNone/>
            </a:pPr>
            <a:endParaRPr lang="en-US" altLang="zh-TW" sz="2000" dirty="0" smtClean="0"/>
          </a:p>
          <a:p>
            <a:r>
              <a:rPr lang="zh-TW" altLang="en-US" b="1" dirty="0" smtClean="0"/>
              <a:t>擴充元件</a:t>
            </a:r>
            <a:endParaRPr lang="en-US" altLang="zh-TW" b="1" dirty="0" smtClean="0"/>
          </a:p>
          <a:p>
            <a:pPr>
              <a:buNone/>
            </a:pPr>
            <a:r>
              <a:rPr lang="en-US" altLang="zh-TW" sz="2000" dirty="0" smtClean="0"/>
              <a:t>		</a:t>
            </a:r>
            <a:r>
              <a:rPr lang="zh-TW" altLang="en-US" sz="2000" dirty="0" smtClean="0"/>
              <a:t>為目前的</a:t>
            </a:r>
            <a:r>
              <a:rPr lang="en-US" altLang="zh-TW" sz="2000" dirty="0" err="1" smtClean="0"/>
              <a:t>jQuery</a:t>
            </a:r>
            <a:r>
              <a:rPr lang="en-US" altLang="zh-TW" sz="2000" dirty="0" smtClean="0"/>
              <a:t> Mobile widgets</a:t>
            </a:r>
            <a:r>
              <a:rPr lang="zh-TW" altLang="en-US" sz="2000" dirty="0" smtClean="0"/>
              <a:t>或核心功能加上新行為的</a:t>
            </a:r>
            <a:r>
              <a:rPr lang="en-US" altLang="zh-TW" sz="2000" dirty="0" smtClean="0"/>
              <a:t>JS</a:t>
            </a:r>
            <a:r>
              <a:rPr lang="zh-TW" altLang="en-US" sz="2000" dirty="0" smtClean="0"/>
              <a:t>檔案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A0F5-2C39-40B8-81CF-09D8D4883B5C}" type="slidenum">
              <a:rPr lang="zh-TW" altLang="en-US" smtClean="0"/>
              <a:t>12</a:t>
            </a:fld>
            <a:endParaRPr lang="zh-TW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699792" y="1268760"/>
            <a:ext cx="6192688" cy="5328592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創建外掛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/>
              <a:t>基本樣版</a:t>
            </a:r>
            <a:endParaRPr lang="en-US" altLang="zh-TW" b="1" dirty="0" smtClean="0"/>
          </a:p>
          <a:p>
            <a:endParaRPr lang="en-US" altLang="zh-TW" b="1" dirty="0" smtClean="0"/>
          </a:p>
          <a:p>
            <a:r>
              <a:rPr lang="zh-TW" altLang="en-US" b="1" dirty="0" smtClean="0"/>
              <a:t>使用外掛</a:t>
            </a:r>
            <a:endParaRPr lang="en-US" altLang="zh-TW" b="1" dirty="0" smtClean="0"/>
          </a:p>
          <a:p>
            <a:pPr>
              <a:buNone/>
            </a:pPr>
            <a:r>
              <a:rPr lang="en-US" altLang="zh-TW" sz="2000" dirty="0" smtClean="0"/>
              <a:t>	</a:t>
            </a:r>
            <a:r>
              <a:rPr lang="zh-TW" altLang="en-US" sz="2000" dirty="0" smtClean="0"/>
              <a:t>在</a:t>
            </a:r>
            <a:r>
              <a:rPr lang="zh-TW" altLang="en-US" sz="2000" dirty="0" smtClean="0"/>
              <a:t>檔案中</a:t>
            </a:r>
            <a:r>
              <a:rPr lang="zh-TW" altLang="en-US" sz="2000" dirty="0" smtClean="0"/>
              <a:t>引入</a:t>
            </a:r>
            <a:endParaRPr lang="en-US" altLang="zh-TW" sz="2000" dirty="0" smtClean="0"/>
          </a:p>
          <a:p>
            <a:pPr>
              <a:buNone/>
            </a:pPr>
            <a:r>
              <a:rPr lang="en-US" altLang="zh-TW" sz="2000" dirty="0" smtClean="0"/>
              <a:t>JQ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Mobile</a:t>
            </a:r>
            <a:r>
              <a:rPr lang="zh-TW" altLang="en-US" sz="2000" dirty="0" smtClean="0"/>
              <a:t>的</a:t>
            </a:r>
            <a:r>
              <a:rPr lang="en-US" altLang="zh-TW" sz="2000" dirty="0" smtClean="0"/>
              <a:t>JS</a:t>
            </a:r>
            <a:r>
              <a:rPr lang="zh-TW" altLang="en-US" sz="2000" dirty="0" smtClean="0"/>
              <a:t>，</a:t>
            </a:r>
            <a:endParaRPr lang="en-US" altLang="zh-TW" sz="2000" dirty="0" smtClean="0"/>
          </a:p>
          <a:p>
            <a:pPr>
              <a:buNone/>
            </a:pPr>
            <a:r>
              <a:rPr lang="zh-TW" altLang="en-US" sz="2000" dirty="0" smtClean="0"/>
              <a:t>再</a:t>
            </a:r>
            <a:r>
              <a:rPr lang="zh-TW" altLang="en-US" sz="2000" dirty="0" smtClean="0"/>
              <a:t>新增自己</a:t>
            </a:r>
            <a:r>
              <a:rPr lang="zh-TW" altLang="en-US" sz="2000" dirty="0" smtClean="0"/>
              <a:t>創建</a:t>
            </a:r>
            <a:endParaRPr lang="en-US" altLang="zh-TW" sz="2000" dirty="0" smtClean="0"/>
          </a:p>
          <a:p>
            <a:pPr>
              <a:buNone/>
            </a:pPr>
            <a:r>
              <a:rPr lang="zh-TW" altLang="en-US" sz="2000" dirty="0" smtClean="0"/>
              <a:t>好</a:t>
            </a:r>
            <a:r>
              <a:rPr lang="zh-TW" altLang="en-US" sz="2000" dirty="0" smtClean="0"/>
              <a:t>的</a:t>
            </a:r>
            <a:r>
              <a:rPr lang="en-US" altLang="zh-TW" sz="2000" dirty="0" smtClean="0"/>
              <a:t>JS</a:t>
            </a:r>
            <a:r>
              <a:rPr lang="zh-TW" altLang="en-US" sz="2000" dirty="0" smtClean="0"/>
              <a:t>檔。</a:t>
            </a:r>
            <a:endParaRPr lang="zh-TW" altLang="en-US" sz="2000" dirty="0" smtClean="0"/>
          </a:p>
          <a:p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A0F5-2C39-40B8-81CF-09D8D4883B5C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790056" y="1412776"/>
            <a:ext cx="624644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3">
                    <a:lumMod val="75000"/>
                  </a:schemeClr>
                </a:solidFill>
              </a:rPr>
              <a:t>(function($){</a:t>
            </a:r>
          </a:p>
          <a:p>
            <a:r>
              <a:rPr lang="en-US" altLang="zh-TW" dirty="0" smtClean="0">
                <a:solidFill>
                  <a:srgbClr val="C00000"/>
                </a:solidFill>
              </a:rPr>
              <a:t>// </a:t>
            </a:r>
            <a:r>
              <a:rPr lang="zh-TW" altLang="en-US" dirty="0" smtClean="0">
                <a:solidFill>
                  <a:srgbClr val="C00000"/>
                </a:solidFill>
              </a:rPr>
              <a:t>定義</a:t>
            </a:r>
            <a:r>
              <a:rPr lang="en-US" altLang="zh-TW" dirty="0" smtClean="0">
                <a:solidFill>
                  <a:srgbClr val="C00000"/>
                </a:solidFill>
              </a:rPr>
              <a:t>Widget</a:t>
            </a:r>
          </a:p>
          <a:p>
            <a:r>
              <a:rPr lang="zh-TW" altLang="en-US" dirty="0" smtClean="0">
                <a:solidFill>
                  <a:schemeClr val="accent3">
                    <a:lumMod val="75000"/>
                  </a:schemeClr>
                </a:solidFill>
              </a:rPr>
              <a:t>    </a:t>
            </a:r>
            <a:r>
              <a:rPr lang="en-US" altLang="zh-TW" dirty="0" smtClean="0">
                <a:solidFill>
                  <a:schemeClr val="accent3">
                    <a:lumMod val="75000"/>
                  </a:schemeClr>
                </a:solidFill>
              </a:rPr>
              <a:t>$.</a:t>
            </a:r>
            <a:r>
              <a:rPr lang="en-US" altLang="zh-TW" dirty="0">
                <a:solidFill>
                  <a:schemeClr val="accent3">
                    <a:lumMod val="75000"/>
                  </a:schemeClr>
                </a:solidFill>
              </a:rPr>
              <a:t>widget("</a:t>
            </a:r>
            <a:r>
              <a:rPr lang="en-US" altLang="zh-TW" dirty="0" err="1">
                <a:solidFill>
                  <a:schemeClr val="accent3">
                    <a:lumMod val="75000"/>
                  </a:schemeClr>
                </a:solidFill>
              </a:rPr>
              <a:t>mobile.ourWidgetName</a:t>
            </a:r>
            <a:r>
              <a:rPr lang="en-US" altLang="zh-TW" dirty="0">
                <a:solidFill>
                  <a:schemeClr val="accent3">
                    <a:lumMod val="75000"/>
                  </a:schemeClr>
                </a:solidFill>
              </a:rPr>
              <a:t>", $.</a:t>
            </a:r>
            <a:r>
              <a:rPr lang="en-US" altLang="zh-TW" dirty="0" err="1">
                <a:solidFill>
                  <a:schemeClr val="accent3">
                    <a:lumMod val="75000"/>
                  </a:schemeClr>
                </a:solidFill>
              </a:rPr>
              <a:t>mobile.widget</a:t>
            </a:r>
            <a:r>
              <a:rPr lang="en-US" altLang="zh-TW" dirty="0">
                <a:solidFill>
                  <a:schemeClr val="accent3">
                    <a:lumMod val="75000"/>
                  </a:schemeClr>
                </a:solidFill>
              </a:rPr>
              <a:t>, {</a:t>
            </a:r>
          </a:p>
          <a:p>
            <a:r>
              <a:rPr lang="zh-TW" altLang="en-US" dirty="0" smtClean="0">
                <a:solidFill>
                  <a:schemeClr val="accent3">
                    <a:lumMod val="75000"/>
                  </a:schemeClr>
                </a:solidFill>
              </a:rPr>
              <a:t>           </a:t>
            </a:r>
            <a:r>
              <a:rPr lang="en-US" altLang="zh-TW" dirty="0" smtClean="0">
                <a:solidFill>
                  <a:schemeClr val="accent3">
                    <a:lumMod val="75000"/>
                  </a:schemeClr>
                </a:solidFill>
              </a:rPr>
              <a:t>options</a:t>
            </a:r>
            <a:r>
              <a:rPr lang="en-US" altLang="zh-TW" dirty="0">
                <a:solidFill>
                  <a:schemeClr val="accent3">
                    <a:lumMod val="75000"/>
                  </a:schemeClr>
                </a:solidFill>
              </a:rPr>
              <a:t>: {</a:t>
            </a:r>
          </a:p>
          <a:p>
            <a:r>
              <a:rPr lang="zh-TW" altLang="en-US" dirty="0" smtClean="0">
                <a:solidFill>
                  <a:srgbClr val="C00000"/>
                </a:solidFill>
              </a:rPr>
              <a:t>                   </a:t>
            </a:r>
            <a:r>
              <a:rPr lang="en-US" altLang="zh-TW" dirty="0" smtClean="0">
                <a:solidFill>
                  <a:srgbClr val="C00000"/>
                </a:solidFill>
              </a:rPr>
              <a:t>// Widget</a:t>
            </a:r>
            <a:r>
              <a:rPr lang="zh-TW" altLang="en-US" dirty="0" smtClean="0">
                <a:solidFill>
                  <a:srgbClr val="C00000"/>
                </a:solidFill>
              </a:rPr>
              <a:t>建立預設的選項</a:t>
            </a:r>
            <a:r>
              <a:rPr lang="zh-TW" altLang="en-US" dirty="0" smtClean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zh-TW" dirty="0" smtClean="0">
                <a:solidFill>
                  <a:schemeClr val="accent3">
                    <a:lumMod val="75000"/>
                  </a:schemeClr>
                </a:solidFill>
              </a:rPr>
              <a:t>},</a:t>
            </a:r>
            <a:endParaRPr lang="en-US" altLang="zh-TW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zh-TW" altLang="en-US" dirty="0" smtClean="0">
                <a:solidFill>
                  <a:srgbClr val="C00000"/>
                </a:solidFill>
              </a:rPr>
              <a:t>           </a:t>
            </a:r>
            <a:r>
              <a:rPr lang="en-US" altLang="zh-TW" dirty="0" smtClean="0">
                <a:solidFill>
                  <a:srgbClr val="C00000"/>
                </a:solidFill>
              </a:rPr>
              <a:t>//</a:t>
            </a:r>
            <a:r>
              <a:rPr lang="zh-TW" altLang="en-US" dirty="0" smtClean="0">
                <a:solidFill>
                  <a:srgbClr val="C00000"/>
                </a:solidFill>
              </a:rPr>
              <a:t>私有方法</a:t>
            </a:r>
            <a:endParaRPr lang="en-US" altLang="zh-TW" dirty="0">
              <a:solidFill>
                <a:srgbClr val="C00000"/>
              </a:solidFill>
            </a:endParaRPr>
          </a:p>
          <a:p>
            <a:r>
              <a:rPr lang="zh-TW" altLang="en-US" dirty="0" smtClean="0">
                <a:solidFill>
                  <a:schemeClr val="accent3">
                    <a:lumMod val="75000"/>
                  </a:schemeClr>
                </a:solidFill>
              </a:rPr>
              <a:t>           </a:t>
            </a:r>
            <a:r>
              <a:rPr lang="en-US" altLang="zh-TW" dirty="0" smtClean="0">
                <a:solidFill>
                  <a:schemeClr val="accent3">
                    <a:lumMod val="75000"/>
                  </a:schemeClr>
                </a:solidFill>
              </a:rPr>
              <a:t>_</a:t>
            </a:r>
            <a:r>
              <a:rPr lang="en-US" altLang="zh-TW" dirty="0">
                <a:solidFill>
                  <a:schemeClr val="accent3">
                    <a:lumMod val="75000"/>
                  </a:schemeClr>
                </a:solidFill>
              </a:rPr>
              <a:t>create: function() </a:t>
            </a:r>
            <a:r>
              <a:rPr lang="en-US" altLang="zh-TW" dirty="0" smtClean="0">
                <a:solidFill>
                  <a:schemeClr val="accent3">
                    <a:lumMod val="75000"/>
                  </a:schemeClr>
                </a:solidFill>
              </a:rPr>
              <a:t>{</a:t>
            </a:r>
            <a:r>
              <a:rPr lang="zh-TW" altLang="en-US" dirty="0" smtClean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zh-TW" dirty="0" smtClean="0">
                <a:solidFill>
                  <a:srgbClr val="C00000"/>
                </a:solidFill>
              </a:rPr>
              <a:t>// </a:t>
            </a:r>
            <a:r>
              <a:rPr lang="zh-TW" altLang="en-US" dirty="0" smtClean="0">
                <a:solidFill>
                  <a:srgbClr val="C00000"/>
                </a:solidFill>
              </a:rPr>
              <a:t>建構式函式</a:t>
            </a:r>
            <a:r>
              <a:rPr lang="zh-TW" altLang="en-US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accent3">
                    <a:lumMod val="75000"/>
                  </a:schemeClr>
                </a:solidFill>
              </a:rPr>
              <a:t>},</a:t>
            </a:r>
            <a:endParaRPr lang="en-US" altLang="zh-TW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zh-TW" altLang="en-US" dirty="0" smtClean="0">
                <a:solidFill>
                  <a:schemeClr val="accent3">
                    <a:lumMod val="75000"/>
                  </a:schemeClr>
                </a:solidFill>
              </a:rPr>
              <a:t>          </a:t>
            </a:r>
            <a:r>
              <a:rPr lang="en-US" altLang="zh-TW" dirty="0" smtClean="0">
                <a:solidFill>
                  <a:srgbClr val="C00000"/>
                </a:solidFill>
              </a:rPr>
              <a:t>// </a:t>
            </a:r>
            <a:r>
              <a:rPr lang="zh-TW" altLang="en-US" dirty="0" smtClean="0">
                <a:solidFill>
                  <a:srgbClr val="C00000"/>
                </a:solidFill>
              </a:rPr>
              <a:t>公開方法</a:t>
            </a:r>
            <a:endParaRPr lang="en-US" altLang="zh-TW" dirty="0">
              <a:solidFill>
                <a:srgbClr val="C00000"/>
              </a:solidFill>
            </a:endParaRPr>
          </a:p>
          <a:p>
            <a:r>
              <a:rPr lang="zh-TW" altLang="en-US" dirty="0" smtClean="0">
                <a:solidFill>
                  <a:schemeClr val="accent3">
                    <a:lumMod val="75000"/>
                  </a:schemeClr>
                </a:solidFill>
              </a:rPr>
              <a:t>          </a:t>
            </a:r>
            <a:r>
              <a:rPr lang="en-US" altLang="zh-TW" dirty="0" smtClean="0">
                <a:solidFill>
                  <a:schemeClr val="accent3">
                    <a:lumMod val="75000"/>
                  </a:schemeClr>
                </a:solidFill>
              </a:rPr>
              <a:t>enable</a:t>
            </a:r>
            <a:r>
              <a:rPr lang="en-US" altLang="zh-TW" dirty="0">
                <a:solidFill>
                  <a:schemeClr val="accent3">
                    <a:lumMod val="75000"/>
                  </a:schemeClr>
                </a:solidFill>
              </a:rPr>
              <a:t>: function() </a:t>
            </a:r>
            <a:r>
              <a:rPr lang="en-US" altLang="zh-TW" dirty="0" smtClean="0">
                <a:solidFill>
                  <a:schemeClr val="accent3">
                    <a:lumMod val="75000"/>
                  </a:schemeClr>
                </a:solidFill>
              </a:rPr>
              <a:t>{</a:t>
            </a:r>
            <a:r>
              <a:rPr lang="zh-TW" altLang="en-US" dirty="0" smtClean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zh-TW" dirty="0" smtClean="0">
                <a:solidFill>
                  <a:srgbClr val="C00000"/>
                </a:solidFill>
              </a:rPr>
              <a:t>// </a:t>
            </a:r>
            <a:r>
              <a:rPr lang="zh-TW" altLang="en-US" dirty="0" smtClean="0">
                <a:solidFill>
                  <a:srgbClr val="C00000"/>
                </a:solidFill>
              </a:rPr>
              <a:t>啟用</a:t>
            </a:r>
            <a:r>
              <a:rPr lang="en-US" altLang="zh-TW" dirty="0" smtClean="0">
                <a:solidFill>
                  <a:srgbClr val="C00000"/>
                </a:solidFill>
              </a:rPr>
              <a:t> widget</a:t>
            </a:r>
            <a:r>
              <a:rPr lang="zh-TW" altLang="en-US" dirty="0" smtClean="0">
                <a:solidFill>
                  <a:srgbClr val="C00000"/>
                </a:solidFill>
              </a:rPr>
              <a:t>   </a:t>
            </a:r>
            <a:r>
              <a:rPr lang="en-US" altLang="zh-TW" dirty="0" smtClean="0">
                <a:solidFill>
                  <a:schemeClr val="accent3">
                    <a:lumMod val="75000"/>
                  </a:schemeClr>
                </a:solidFill>
              </a:rPr>
              <a:t>},</a:t>
            </a:r>
            <a:endParaRPr lang="en-US" altLang="zh-TW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zh-TW" altLang="en-US" dirty="0" smtClean="0">
                <a:solidFill>
                  <a:schemeClr val="accent3">
                    <a:lumMod val="75000"/>
                  </a:schemeClr>
                </a:solidFill>
              </a:rPr>
              <a:t>          </a:t>
            </a:r>
            <a:r>
              <a:rPr lang="en-US" altLang="zh-TW" dirty="0" smtClean="0">
                <a:solidFill>
                  <a:schemeClr val="accent3">
                    <a:lumMod val="75000"/>
                  </a:schemeClr>
                </a:solidFill>
              </a:rPr>
              <a:t>disable</a:t>
            </a:r>
            <a:r>
              <a:rPr lang="en-US" altLang="zh-TW" dirty="0">
                <a:solidFill>
                  <a:schemeClr val="accent3">
                    <a:lumMod val="75000"/>
                  </a:schemeClr>
                </a:solidFill>
              </a:rPr>
              <a:t>: function() </a:t>
            </a:r>
            <a:r>
              <a:rPr lang="en-US" altLang="zh-TW" dirty="0" smtClean="0">
                <a:solidFill>
                  <a:schemeClr val="accent3">
                    <a:lumMod val="75000"/>
                  </a:schemeClr>
                </a:solidFill>
              </a:rPr>
              <a:t>{</a:t>
            </a:r>
            <a:r>
              <a:rPr lang="zh-TW" altLang="en-US" dirty="0" smtClean="0">
                <a:solidFill>
                  <a:schemeClr val="accent3">
                    <a:lumMod val="75000"/>
                  </a:schemeClr>
                </a:solidFill>
              </a:rPr>
              <a:t>    </a:t>
            </a:r>
            <a:r>
              <a:rPr lang="en-US" altLang="zh-TW" dirty="0" smtClean="0">
                <a:solidFill>
                  <a:srgbClr val="C00000"/>
                </a:solidFill>
              </a:rPr>
              <a:t>// </a:t>
            </a:r>
            <a:r>
              <a:rPr lang="zh-TW" altLang="en-US" dirty="0" smtClean="0">
                <a:solidFill>
                  <a:srgbClr val="C00000"/>
                </a:solidFill>
              </a:rPr>
              <a:t>關閉</a:t>
            </a:r>
            <a:r>
              <a:rPr lang="en-US" altLang="zh-TW" dirty="0" smtClean="0">
                <a:solidFill>
                  <a:srgbClr val="C00000"/>
                </a:solidFill>
              </a:rPr>
              <a:t>widget</a:t>
            </a:r>
            <a:r>
              <a:rPr lang="zh-TW" altLang="en-US" dirty="0" smtClean="0">
                <a:solidFill>
                  <a:srgbClr val="C00000"/>
                </a:solidFill>
              </a:rPr>
              <a:t>   </a:t>
            </a:r>
            <a:r>
              <a:rPr lang="en-US" altLang="zh-TW" dirty="0" smtClean="0">
                <a:solidFill>
                  <a:schemeClr val="accent3">
                    <a:lumMod val="75000"/>
                  </a:schemeClr>
                </a:solidFill>
              </a:rPr>
              <a:t>},</a:t>
            </a:r>
          </a:p>
          <a:p>
            <a:r>
              <a:rPr lang="zh-TW" alt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zh-TW" altLang="en-US" dirty="0" smtClean="0">
                <a:solidFill>
                  <a:schemeClr val="accent3">
                    <a:lumMod val="75000"/>
                  </a:schemeClr>
                </a:solidFill>
              </a:rPr>
              <a:t>         </a:t>
            </a:r>
            <a:r>
              <a:rPr lang="en-US" altLang="zh-TW" dirty="0" smtClean="0">
                <a:solidFill>
                  <a:schemeClr val="accent3">
                    <a:lumMod val="75000"/>
                  </a:schemeClr>
                </a:solidFill>
              </a:rPr>
              <a:t>refresh: function() {</a:t>
            </a:r>
            <a:r>
              <a:rPr lang="zh-TW" altLang="en-US" dirty="0" smtClean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zh-TW" dirty="0" smtClean="0">
                <a:solidFill>
                  <a:srgbClr val="C00000"/>
                </a:solidFill>
              </a:rPr>
              <a:t>// </a:t>
            </a:r>
            <a:r>
              <a:rPr lang="zh-TW" altLang="en-US" dirty="0" smtClean="0">
                <a:solidFill>
                  <a:srgbClr val="C00000"/>
                </a:solidFill>
              </a:rPr>
              <a:t>重新整理</a:t>
            </a:r>
            <a:r>
              <a:rPr lang="en-US" altLang="zh-TW" dirty="0" smtClean="0">
                <a:solidFill>
                  <a:srgbClr val="C00000"/>
                </a:solidFill>
              </a:rPr>
              <a:t>widget </a:t>
            </a:r>
            <a:r>
              <a:rPr lang="en-US" altLang="zh-TW" dirty="0" smtClean="0">
                <a:solidFill>
                  <a:schemeClr val="accent3">
                    <a:lumMod val="75000"/>
                  </a:schemeClr>
                </a:solidFill>
              </a:rPr>
              <a:t>}});</a:t>
            </a:r>
            <a:endParaRPr lang="en-US" altLang="zh-TW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zh-TW" altLang="en-US" dirty="0" smtClean="0">
                <a:solidFill>
                  <a:schemeClr val="accent3">
                    <a:lumMod val="75000"/>
                  </a:schemeClr>
                </a:solidFill>
              </a:rPr>
              <a:t>          </a:t>
            </a:r>
            <a:r>
              <a:rPr lang="en-US" altLang="zh-TW" dirty="0" smtClean="0">
                <a:solidFill>
                  <a:srgbClr val="C00000"/>
                </a:solidFill>
              </a:rPr>
              <a:t>// </a:t>
            </a:r>
            <a:r>
              <a:rPr lang="en-US" altLang="zh-TW" dirty="0" smtClean="0">
                <a:solidFill>
                  <a:srgbClr val="C00000"/>
                </a:solidFill>
              </a:rPr>
              <a:t>widget</a:t>
            </a:r>
            <a:r>
              <a:rPr lang="zh-TW" altLang="en-US" dirty="0" smtClean="0">
                <a:solidFill>
                  <a:srgbClr val="C00000"/>
                </a:solidFill>
              </a:rPr>
              <a:t>定義的結尾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zh-TW" altLang="en-US" dirty="0" smtClean="0">
                <a:solidFill>
                  <a:schemeClr val="accent3">
                    <a:lumMod val="75000"/>
                  </a:schemeClr>
                </a:solidFill>
              </a:rPr>
              <a:t>          </a:t>
            </a:r>
            <a:r>
              <a:rPr lang="en-US" altLang="zh-TW" dirty="0" smtClean="0">
                <a:solidFill>
                  <a:srgbClr val="C00000"/>
                </a:solidFill>
              </a:rPr>
              <a:t>// </a:t>
            </a:r>
            <a:r>
              <a:rPr lang="zh-TW" altLang="en-US" dirty="0" smtClean="0">
                <a:solidFill>
                  <a:srgbClr val="C00000"/>
                </a:solidFill>
              </a:rPr>
              <a:t>自動初始化程式碼</a:t>
            </a:r>
            <a:endParaRPr lang="en-US" altLang="zh-TW" dirty="0">
              <a:solidFill>
                <a:srgbClr val="C00000"/>
              </a:solidFill>
            </a:endParaRPr>
          </a:p>
          <a:p>
            <a:r>
              <a:rPr lang="zh-TW" alt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zh-TW" altLang="en-US" dirty="0" smtClean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zh-TW" dirty="0" smtClean="0">
                <a:solidFill>
                  <a:schemeClr val="accent3">
                    <a:lumMod val="75000"/>
                  </a:schemeClr>
                </a:solidFill>
              </a:rPr>
              <a:t>$(</a:t>
            </a:r>
            <a:r>
              <a:rPr lang="en-US" altLang="zh-TW" dirty="0">
                <a:solidFill>
                  <a:schemeClr val="accent3">
                    <a:lumMod val="75000"/>
                  </a:schemeClr>
                </a:solidFill>
              </a:rPr>
              <a:t>document).bind("</a:t>
            </a:r>
            <a:r>
              <a:rPr lang="en-US" altLang="zh-TW" dirty="0" err="1">
                <a:solidFill>
                  <a:schemeClr val="accent3">
                    <a:lumMod val="75000"/>
                  </a:schemeClr>
                </a:solidFill>
              </a:rPr>
              <a:t>pagecreate</a:t>
            </a:r>
            <a:r>
              <a:rPr lang="en-US" altLang="zh-TW" dirty="0">
                <a:solidFill>
                  <a:schemeClr val="accent3">
                    <a:lumMod val="75000"/>
                  </a:schemeClr>
                </a:solidFill>
              </a:rPr>
              <a:t>", function(event) {</a:t>
            </a:r>
          </a:p>
          <a:p>
            <a:r>
              <a:rPr lang="zh-TW" altLang="en-US" dirty="0" smtClean="0">
                <a:solidFill>
                  <a:schemeClr val="accent3">
                    <a:lumMod val="75000"/>
                  </a:schemeClr>
                </a:solidFill>
              </a:rPr>
              <a:t>          </a:t>
            </a:r>
            <a:r>
              <a:rPr lang="en-US" altLang="zh-TW" dirty="0" smtClean="0">
                <a:solidFill>
                  <a:srgbClr val="C00000"/>
                </a:solidFill>
              </a:rPr>
              <a:t>// </a:t>
            </a:r>
            <a:r>
              <a:rPr lang="zh-TW" altLang="en-US" dirty="0" smtClean="0">
                <a:solidFill>
                  <a:srgbClr val="C00000"/>
                </a:solidFill>
              </a:rPr>
              <a:t>找出</a:t>
            </a:r>
            <a:r>
              <a:rPr lang="en-US" altLang="zh-TW" dirty="0" smtClean="0">
                <a:solidFill>
                  <a:srgbClr val="C00000"/>
                </a:solidFill>
              </a:rPr>
              <a:t>data-role</a:t>
            </a:r>
            <a:r>
              <a:rPr lang="zh-TW" altLang="en-US" dirty="0" smtClean="0">
                <a:solidFill>
                  <a:srgbClr val="C00000"/>
                </a:solidFill>
              </a:rPr>
              <a:t>並套用自己創的</a:t>
            </a:r>
            <a:r>
              <a:rPr lang="en-US" altLang="zh-TW" dirty="0" smtClean="0">
                <a:solidFill>
                  <a:srgbClr val="C00000"/>
                </a:solidFill>
              </a:rPr>
              <a:t>widget</a:t>
            </a:r>
            <a:r>
              <a:rPr lang="zh-TW" altLang="en-US" dirty="0" smtClean="0">
                <a:solidFill>
                  <a:srgbClr val="C00000"/>
                </a:solidFill>
              </a:rPr>
              <a:t>的建構式</a:t>
            </a:r>
            <a:r>
              <a:rPr lang="zh-TW" altLang="en-US" dirty="0" smtClean="0">
                <a:solidFill>
                  <a:srgbClr val="C00000"/>
                </a:solidFill>
              </a:rPr>
              <a:t>         </a:t>
            </a:r>
            <a:r>
              <a:rPr lang="en-US" altLang="zh-TW" dirty="0" smtClean="0">
                <a:solidFill>
                  <a:schemeClr val="accent3">
                    <a:lumMod val="75000"/>
                  </a:schemeClr>
                </a:solidFill>
              </a:rPr>
              <a:t>$(</a:t>
            </a:r>
            <a:r>
              <a:rPr lang="en-US" altLang="zh-TW" dirty="0" err="1">
                <a:solidFill>
                  <a:schemeClr val="accent3">
                    <a:lumMod val="75000"/>
                  </a:schemeClr>
                </a:solidFill>
              </a:rPr>
              <a:t>event.target</a:t>
            </a:r>
            <a:r>
              <a:rPr lang="en-US" altLang="zh-TW" dirty="0">
                <a:solidFill>
                  <a:schemeClr val="accent3">
                    <a:lumMod val="75000"/>
                  </a:schemeClr>
                </a:solidFill>
              </a:rPr>
              <a:t>).find(":</a:t>
            </a:r>
            <a:r>
              <a:rPr lang="en-US" altLang="zh-TW" dirty="0" err="1">
                <a:solidFill>
                  <a:schemeClr val="accent3">
                    <a:lumMod val="75000"/>
                  </a:schemeClr>
                </a:solidFill>
              </a:rPr>
              <a:t>jqmData</a:t>
            </a:r>
            <a:r>
              <a:rPr lang="en-US" altLang="zh-TW" dirty="0">
                <a:solidFill>
                  <a:schemeClr val="accent3">
                    <a:lumMod val="75000"/>
                  </a:schemeClr>
                </a:solidFill>
              </a:rPr>
              <a:t>(role='</a:t>
            </a:r>
            <a:r>
              <a:rPr lang="en-US" altLang="zh-TW" dirty="0" err="1">
                <a:solidFill>
                  <a:schemeClr val="accent3">
                    <a:lumMod val="75000"/>
                  </a:schemeClr>
                </a:solidFill>
              </a:rPr>
              <a:t>ourWidgetName</a:t>
            </a:r>
            <a:r>
              <a:rPr lang="en-US" altLang="zh-TW" dirty="0" smtClean="0">
                <a:solidFill>
                  <a:schemeClr val="accent3">
                    <a:lumMod val="75000"/>
                  </a:schemeClr>
                </a:solidFill>
              </a:rPr>
              <a:t>')")</a:t>
            </a:r>
          </a:p>
          <a:p>
            <a:r>
              <a:rPr lang="en-US" altLang="zh-TW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  <a:r>
              <a:rPr lang="en-US" altLang="zh-TW" dirty="0" err="1">
                <a:solidFill>
                  <a:schemeClr val="accent3">
                    <a:lumMod val="75000"/>
                  </a:schemeClr>
                </a:solidFill>
              </a:rPr>
              <a:t>ourWidgetName</a:t>
            </a:r>
            <a:r>
              <a:rPr lang="en-US" altLang="zh-TW" dirty="0" smtClean="0">
                <a:solidFill>
                  <a:schemeClr val="accent3">
                    <a:lumMod val="75000"/>
                  </a:schemeClr>
                </a:solidFill>
              </a:rPr>
              <a:t>();});}(</a:t>
            </a:r>
            <a:r>
              <a:rPr lang="en-US" altLang="zh-TW" dirty="0" err="1">
                <a:solidFill>
                  <a:schemeClr val="accent3">
                    <a:lumMod val="75000"/>
                  </a:schemeClr>
                </a:solidFill>
              </a:rPr>
              <a:t>jQuery</a:t>
            </a:r>
            <a:r>
              <a:rPr lang="en-US" altLang="zh-TW" dirty="0">
                <a:solidFill>
                  <a:schemeClr val="accent3">
                    <a:lumMod val="75000"/>
                  </a:schemeClr>
                </a:solidFill>
              </a:rPr>
              <a:t>));</a:t>
            </a:r>
            <a:endParaRPr lang="zh-TW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PhoneGap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http://phonegap.com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A0F5-2C39-40B8-81CF-09D8D4883B5C}" type="slidenum">
              <a:rPr lang="zh-TW" altLang="en-US" smtClean="0"/>
              <a:t>14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is </a:t>
            </a:r>
            <a:r>
              <a:rPr lang="en-US" altLang="zh-TW" dirty="0" err="1" smtClean="0"/>
              <a:t>j</a:t>
            </a:r>
            <a:r>
              <a:rPr lang="en-US" altLang="zh-TW" dirty="0" err="1" smtClean="0"/>
              <a:t>Qery</a:t>
            </a:r>
            <a:r>
              <a:rPr lang="en-US" altLang="zh-TW" dirty="0" smtClean="0"/>
              <a:t> Mobile?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err="1" smtClean="0"/>
              <a:t>jQuery</a:t>
            </a:r>
            <a:r>
              <a:rPr lang="en-US" altLang="zh-TW" sz="2000" dirty="0" smtClean="0"/>
              <a:t> Mobile </a:t>
            </a:r>
            <a:r>
              <a:rPr lang="zh-TW" altLang="en-US" sz="2000" dirty="0" smtClean="0"/>
              <a:t>是個統一的使用者介面系統，橫跨所有熱門的行動裝置平台，立足於堅若磐石的</a:t>
            </a:r>
            <a:r>
              <a:rPr lang="en-US" altLang="zh-TW" sz="2000" dirty="0" err="1" smtClean="0"/>
              <a:t>jQuery</a:t>
            </a:r>
            <a:r>
              <a:rPr lang="zh-TW" altLang="en-US" sz="2000" dirty="0" smtClean="0"/>
              <a:t>和</a:t>
            </a:r>
            <a:r>
              <a:rPr lang="en-US" altLang="zh-TW" sz="2000" dirty="0" err="1" smtClean="0"/>
              <a:t>jQuery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UI</a:t>
            </a:r>
            <a:r>
              <a:rPr lang="zh-TW" altLang="en-US" sz="2000" dirty="0" smtClean="0"/>
              <a:t>基礎上。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zh-TW" altLang="en-US" sz="2000" dirty="0" smtClean="0"/>
              <a:t>逐步增強策略，輕量化程式碼，具有彈性、可輕易變更主題。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zh-TW" altLang="en-US" sz="2000" dirty="0" smtClean="0"/>
              <a:t>框架組成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endParaRPr lang="en-US" altLang="zh-TW" sz="2000" dirty="0" smtClean="0"/>
          </a:p>
          <a:p>
            <a:pPr>
              <a:buNone/>
            </a:pPr>
            <a:r>
              <a:rPr lang="en-US" altLang="zh-TW" sz="2000" dirty="0" smtClean="0"/>
              <a:t>	</a:t>
            </a:r>
            <a:r>
              <a:rPr lang="en-US" altLang="zh-TW" sz="2000" dirty="0" smtClean="0"/>
              <a:t>	</a:t>
            </a:r>
            <a:r>
              <a:rPr lang="en-US" altLang="zh-TW" sz="2200" dirty="0" err="1" smtClean="0"/>
              <a:t>jQ</a:t>
            </a:r>
            <a:r>
              <a:rPr lang="zh-TW" altLang="en-US" sz="2200" dirty="0" smtClean="0"/>
              <a:t>的核心框架 </a:t>
            </a:r>
            <a:r>
              <a:rPr lang="en-US" altLang="zh-TW" sz="2200" dirty="0" smtClean="0"/>
              <a:t>+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JS</a:t>
            </a:r>
            <a:r>
              <a:rPr lang="zh-TW" altLang="en-US" sz="2200" dirty="0" smtClean="0"/>
              <a:t>程式庫 </a:t>
            </a:r>
            <a:r>
              <a:rPr lang="en-US" altLang="zh-TW" sz="2200" dirty="0" smtClean="0"/>
              <a:t>+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CSS</a:t>
            </a:r>
            <a:r>
              <a:rPr lang="zh-TW" altLang="en-US" sz="2200" dirty="0" smtClean="0"/>
              <a:t>樣式表 </a:t>
            </a:r>
            <a:r>
              <a:rPr lang="en-US" altLang="zh-TW" sz="2200" dirty="0" smtClean="0"/>
              <a:t>+</a:t>
            </a:r>
            <a:r>
              <a:rPr lang="zh-TW" altLang="en-US" sz="2200" dirty="0" smtClean="0"/>
              <a:t> 一些資源圖像</a:t>
            </a:r>
            <a:endParaRPr lang="zh-TW" altLang="en-US" sz="2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A0F5-2C39-40B8-81CF-09D8D4883B5C}" type="slidenum">
              <a:rPr lang="zh-TW" altLang="en-US" smtClean="0"/>
              <a:t>2</a:t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What’s special?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跨平台、跨裝置及跨瀏覽器</a:t>
            </a:r>
            <a:endParaRPr lang="en-US" altLang="zh-TW" sz="2000" dirty="0" smtClean="0"/>
          </a:p>
          <a:p>
            <a:r>
              <a:rPr lang="zh-TW" altLang="en-US" sz="2000" dirty="0" smtClean="0"/>
              <a:t>觸控裝置最佳化的</a:t>
            </a:r>
            <a:r>
              <a:rPr lang="en-US" altLang="zh-TW" sz="2000" dirty="0" smtClean="0"/>
              <a:t>UI</a:t>
            </a:r>
          </a:p>
          <a:p>
            <a:r>
              <a:rPr lang="zh-TW" altLang="en-US" sz="2000" dirty="0" smtClean="0"/>
              <a:t>可變更主題，可客製化設計</a:t>
            </a:r>
            <a:endParaRPr lang="en-US" altLang="zh-TW" sz="2000" dirty="0" smtClean="0"/>
          </a:p>
          <a:p>
            <a:r>
              <a:rPr lang="zh-TW" altLang="en-US" sz="2000" dirty="0" smtClean="0"/>
              <a:t>僅使用</a:t>
            </a:r>
            <a:r>
              <a:rPr lang="en-US" altLang="zh-TW" sz="2000" dirty="0" smtClean="0"/>
              <a:t>Html5</a:t>
            </a:r>
            <a:r>
              <a:rPr lang="zh-TW" altLang="en-US" sz="2000" dirty="0" smtClean="0"/>
              <a:t>語意程式碼，不需要任何</a:t>
            </a:r>
            <a:r>
              <a:rPr lang="en-US" altLang="zh-TW" sz="2000" dirty="0" smtClean="0"/>
              <a:t>JS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CSS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API</a:t>
            </a:r>
            <a:r>
              <a:rPr lang="zh-TW" altLang="en-US" sz="2000" dirty="0" smtClean="0"/>
              <a:t>知識</a:t>
            </a:r>
            <a:endParaRPr lang="en-US" altLang="zh-TW" sz="2000" dirty="0" smtClean="0"/>
          </a:p>
          <a:p>
            <a:r>
              <a:rPr lang="zh-TW" altLang="en-US" sz="2000" dirty="0" smtClean="0"/>
              <a:t>會自動進行</a:t>
            </a:r>
            <a:r>
              <a:rPr lang="en-US" altLang="zh-TW" sz="2000" dirty="0" smtClean="0"/>
              <a:t>AJAX</a:t>
            </a:r>
            <a:r>
              <a:rPr lang="zh-TW" altLang="en-US" sz="2000" dirty="0" smtClean="0"/>
              <a:t>呼叫來載入動態內容</a:t>
            </a:r>
            <a:endParaRPr lang="en-US" altLang="zh-TW" sz="2000" dirty="0" smtClean="0"/>
          </a:p>
          <a:p>
            <a:r>
              <a:rPr lang="zh-TW" altLang="en-US" sz="2000" dirty="0" smtClean="0"/>
              <a:t>基於</a:t>
            </a:r>
            <a:r>
              <a:rPr lang="en-US" altLang="zh-TW" sz="2000" dirty="0" err="1" smtClean="0"/>
              <a:t>jQ</a:t>
            </a:r>
            <a:r>
              <a:rPr lang="zh-TW" altLang="en-US" sz="2000" dirty="0" smtClean="0"/>
              <a:t>核心之上</a:t>
            </a:r>
            <a:endParaRPr lang="en-US" altLang="zh-TW" sz="2000" dirty="0" smtClean="0"/>
          </a:p>
          <a:p>
            <a:r>
              <a:rPr lang="zh-TW" altLang="en-US" sz="2000" dirty="0" smtClean="0"/>
              <a:t>輕量化，壓縮後僅</a:t>
            </a:r>
            <a:r>
              <a:rPr lang="en-US" altLang="zh-TW" sz="2000" dirty="0" smtClean="0"/>
              <a:t>12 Kb</a:t>
            </a:r>
          </a:p>
          <a:p>
            <a:r>
              <a:rPr lang="zh-TW" altLang="en-US" sz="2000" dirty="0" smtClean="0"/>
              <a:t>使用逐步增強策略</a:t>
            </a:r>
            <a:endParaRPr lang="en-US" altLang="zh-TW" sz="2000" dirty="0" smtClean="0"/>
          </a:p>
          <a:p>
            <a:r>
              <a:rPr lang="zh-TW" altLang="en-US" sz="2000" dirty="0" smtClean="0"/>
              <a:t>可及性支援</a:t>
            </a:r>
            <a:endParaRPr lang="en-US" altLang="zh-TW" sz="20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A0F5-2C39-40B8-81CF-09D8D4883B5C}" type="slidenum">
              <a:rPr lang="zh-TW" altLang="en-US" smtClean="0"/>
              <a:t>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use?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http://jquerymobile.com/download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endParaRPr lang="en-US" altLang="zh-TW" sz="2000" dirty="0" smtClean="0"/>
          </a:p>
          <a:p>
            <a:pPr marL="566928" indent="-457200">
              <a:buFont typeface="+mj-lt"/>
              <a:buAutoNum type="arabicPeriod"/>
            </a:pPr>
            <a:r>
              <a:rPr lang="zh-TW" altLang="en-US" sz="2000" dirty="0" smtClean="0"/>
              <a:t>下載懶人包放在資料夾中</a:t>
            </a:r>
            <a:endParaRPr lang="en-US" altLang="zh-TW" sz="2000" dirty="0" smtClean="0"/>
          </a:p>
          <a:p>
            <a:pPr marL="566928" indent="-457200">
              <a:buFont typeface="+mj-lt"/>
              <a:buAutoNum type="arabicPeriod"/>
            </a:pPr>
            <a:r>
              <a:rPr lang="zh-TW" altLang="en-US" sz="2000" dirty="0" smtClean="0"/>
              <a:t>使用</a:t>
            </a:r>
            <a:r>
              <a:rPr lang="en-US" altLang="zh-TW" sz="2000" dirty="0" smtClean="0"/>
              <a:t>CDN</a:t>
            </a:r>
            <a:r>
              <a:rPr lang="zh-TW" altLang="en-US" sz="2000" dirty="0" smtClean="0"/>
              <a:t>，以</a:t>
            </a:r>
            <a:r>
              <a:rPr lang="en-US" altLang="zh-TW" sz="2000" dirty="0" smtClean="0"/>
              <a:t>Link</a:t>
            </a:r>
            <a:r>
              <a:rPr lang="zh-TW" altLang="en-US" sz="2000" dirty="0" smtClean="0"/>
              <a:t>的方式載入</a:t>
            </a:r>
            <a:endParaRPr lang="en-US" altLang="zh-TW" sz="2000" dirty="0" smtClean="0"/>
          </a:p>
          <a:p>
            <a:pPr>
              <a:buNone/>
            </a:pPr>
            <a:endParaRPr lang="en-US" altLang="zh-TW" sz="1600" dirty="0" smtClean="0"/>
          </a:p>
          <a:p>
            <a:endParaRPr lang="zh-TW" altLang="en-US" sz="2000" dirty="0"/>
          </a:p>
        </p:txBody>
      </p:sp>
      <p:sp>
        <p:nvSpPr>
          <p:cNvPr id="4" name="圓角矩形 3"/>
          <p:cNvSpPr/>
          <p:nvPr/>
        </p:nvSpPr>
        <p:spPr>
          <a:xfrm>
            <a:off x="179512" y="4005064"/>
            <a:ext cx="8784976" cy="2088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 smtClean="0">
                <a:latin typeface="+mj-lt"/>
              </a:rPr>
              <a:t>&lt;link </a:t>
            </a:r>
            <a:r>
              <a:rPr lang="en-US" altLang="zh-TW" sz="1600" b="1" dirty="0" err="1" smtClean="0">
                <a:latin typeface="+mj-lt"/>
              </a:rPr>
              <a:t>rel</a:t>
            </a:r>
            <a:r>
              <a:rPr lang="en-US" altLang="zh-TW" sz="1600" b="1" dirty="0" smtClean="0">
                <a:latin typeface="+mj-lt"/>
              </a:rPr>
              <a:t>="</a:t>
            </a:r>
            <a:r>
              <a:rPr lang="en-US" altLang="zh-TW" sz="1600" b="1" dirty="0" err="1" smtClean="0">
                <a:latin typeface="+mj-lt"/>
              </a:rPr>
              <a:t>stylesheet</a:t>
            </a:r>
            <a:r>
              <a:rPr lang="en-US" altLang="zh-TW" sz="1600" b="1" dirty="0" smtClean="0">
                <a:latin typeface="+mj-lt"/>
              </a:rPr>
              <a:t>" </a:t>
            </a:r>
          </a:p>
          <a:p>
            <a:r>
              <a:rPr lang="zh-TW" altLang="en-US" sz="1600" b="1" dirty="0" smtClean="0">
                <a:latin typeface="+mj-lt"/>
              </a:rPr>
              <a:t>         </a:t>
            </a:r>
            <a:r>
              <a:rPr lang="en-US" altLang="zh-TW" sz="1600" b="1" dirty="0" err="1" smtClean="0">
                <a:latin typeface="+mj-lt"/>
              </a:rPr>
              <a:t>href</a:t>
            </a:r>
            <a:r>
              <a:rPr lang="en-US" altLang="zh-TW" sz="1600" b="1" dirty="0" smtClean="0">
                <a:latin typeface="+mj-lt"/>
              </a:rPr>
              <a:t>="http://code.jquery.com/mobile/1.4.3/jquery.mobile-1.4.3.min.css" /&gt;</a:t>
            </a:r>
          </a:p>
          <a:p>
            <a:r>
              <a:rPr lang="en-US" altLang="zh-TW" sz="1600" b="1" dirty="0" smtClean="0">
                <a:latin typeface="+mj-lt"/>
              </a:rPr>
              <a:t>&lt;script </a:t>
            </a:r>
            <a:r>
              <a:rPr lang="en-US" altLang="zh-TW" sz="1600" b="1" dirty="0" err="1" smtClean="0">
                <a:latin typeface="+mj-lt"/>
              </a:rPr>
              <a:t>src</a:t>
            </a:r>
            <a:r>
              <a:rPr lang="en-US" altLang="zh-TW" sz="1600" b="1" dirty="0" smtClean="0">
                <a:latin typeface="+mj-lt"/>
              </a:rPr>
              <a:t>="http://code.jquery.com/jquery-1.11.1.min.js"&gt;&lt;/script&gt;</a:t>
            </a:r>
          </a:p>
          <a:p>
            <a:r>
              <a:rPr lang="en-US" altLang="zh-TW" sz="1600" b="1" dirty="0" smtClean="0">
                <a:latin typeface="+mj-lt"/>
              </a:rPr>
              <a:t>&lt;script </a:t>
            </a:r>
            <a:r>
              <a:rPr lang="en-US" altLang="zh-TW" sz="1600" b="1" dirty="0" err="1" smtClean="0">
                <a:latin typeface="+mj-lt"/>
              </a:rPr>
              <a:t>src</a:t>
            </a:r>
            <a:r>
              <a:rPr lang="en-US" altLang="zh-TW" sz="1600" b="1" dirty="0" smtClean="0">
                <a:latin typeface="+mj-lt"/>
              </a:rPr>
              <a:t>="http://code.jquery.com/mobile/1.4.3/jquery.mobile-1.4.3.min.js"&gt;</a:t>
            </a:r>
          </a:p>
          <a:p>
            <a:r>
              <a:rPr lang="en-US" altLang="zh-TW" sz="1600" b="1" dirty="0" smtClean="0">
                <a:latin typeface="+mj-lt"/>
              </a:rPr>
              <a:t>&lt;/script&gt;</a:t>
            </a:r>
          </a:p>
          <a:p>
            <a:pPr algn="ctr"/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A0F5-2C39-40B8-81CF-09D8D4883B5C}" type="slidenum">
              <a:rPr lang="zh-TW" altLang="en-US" smtClean="0"/>
              <a:t>4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65816"/>
          </a:xfrm>
        </p:spPr>
        <p:txBody>
          <a:bodyPr/>
          <a:lstStyle/>
          <a:p>
            <a:r>
              <a:rPr lang="zh-TW" altLang="en-US" b="1" dirty="0" smtClean="0"/>
              <a:t>架構</a:t>
            </a:r>
            <a:endParaRPr lang="en-US" altLang="zh-TW" b="1" dirty="0" smtClean="0"/>
          </a:p>
          <a:p>
            <a:pPr>
              <a:buNone/>
            </a:pPr>
            <a:r>
              <a:rPr lang="en-US" altLang="zh-TW" sz="2000" dirty="0" smtClean="0"/>
              <a:t>	</a:t>
            </a:r>
            <a:r>
              <a:rPr lang="zh-TW" altLang="en-US" sz="2000" dirty="0" smtClean="0"/>
              <a:t>以</a:t>
            </a:r>
            <a:r>
              <a:rPr lang="en-US" altLang="zh-TW" sz="2000" dirty="0" smtClean="0"/>
              <a:t>page</a:t>
            </a:r>
            <a:r>
              <a:rPr lang="zh-TW" altLang="en-US" sz="2000" dirty="0" smtClean="0"/>
              <a:t>為單位，同一個</a:t>
            </a:r>
            <a:r>
              <a:rPr lang="en-US" altLang="zh-TW" sz="2000" dirty="0" smtClean="0"/>
              <a:t>html</a:t>
            </a:r>
            <a:r>
              <a:rPr lang="zh-TW" altLang="en-US" sz="2000" dirty="0" smtClean="0"/>
              <a:t>可提供多個頁面，</a:t>
            </a:r>
            <a:r>
              <a:rPr lang="en-US" altLang="zh-TW" sz="2000" dirty="0" smtClean="0"/>
              <a:t>Cards</a:t>
            </a:r>
            <a:r>
              <a:rPr lang="zh-TW" altLang="en-US" sz="2000" dirty="0" smtClean="0"/>
              <a:t>的概念。</a:t>
            </a:r>
            <a:endParaRPr lang="en-US" altLang="zh-TW" sz="2000" dirty="0" smtClean="0"/>
          </a:p>
          <a:p>
            <a:pPr>
              <a:buNone/>
            </a:pPr>
            <a:endParaRPr lang="en-US" altLang="zh-TW" sz="2000" dirty="0" smtClean="0"/>
          </a:p>
          <a:p>
            <a:r>
              <a:rPr lang="zh-TW" altLang="en-US" b="1" dirty="0" smtClean="0"/>
              <a:t>角色</a:t>
            </a:r>
            <a:endParaRPr lang="en-US" altLang="zh-TW" b="1" dirty="0" smtClean="0"/>
          </a:p>
          <a:p>
            <a:pPr>
              <a:buNone/>
            </a:pPr>
            <a:r>
              <a:rPr lang="en-US" altLang="zh-TW" b="1" dirty="0" smtClean="0">
                <a:solidFill>
                  <a:srgbClr val="7030A0"/>
                </a:solidFill>
              </a:rPr>
              <a:t>	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0033" y="3573016"/>
            <a:ext cx="33858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TW" sz="2000" b="1" dirty="0" smtClean="0">
                <a:solidFill>
                  <a:srgbClr val="7030A0"/>
                </a:solidFill>
              </a:rPr>
              <a:t>&lt;tag </a:t>
            </a:r>
            <a:r>
              <a:rPr lang="en-US" altLang="zh-TW" sz="2000" b="1" dirty="0" smtClean="0">
                <a:solidFill>
                  <a:srgbClr val="C00000"/>
                </a:solidFill>
              </a:rPr>
              <a:t>date-role</a:t>
            </a:r>
            <a:r>
              <a:rPr lang="en-US" altLang="zh-TW" sz="2000" b="1" dirty="0" smtClean="0">
                <a:solidFill>
                  <a:srgbClr val="7030A0"/>
                </a:solidFill>
              </a:rPr>
              <a:t>=“____”&gt;</a:t>
            </a:r>
            <a:endParaRPr lang="zh-TW" altLang="en-US" sz="2000" b="1" dirty="0">
              <a:solidFill>
                <a:srgbClr val="7030A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2204864"/>
            <a:ext cx="5477963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A0F5-2C39-40B8-81CF-09D8D4883B5C}" type="slidenum">
              <a:rPr lang="zh-TW" altLang="en-US" smtClean="0"/>
              <a:t>5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665816"/>
          </a:xfrm>
        </p:spPr>
        <p:txBody>
          <a:bodyPr/>
          <a:lstStyle/>
          <a:p>
            <a:r>
              <a:rPr lang="zh-TW" altLang="en-US" b="1" dirty="0" smtClean="0"/>
              <a:t>設定主題</a:t>
            </a:r>
            <a:endParaRPr lang="en-US" altLang="zh-TW" b="1" dirty="0" smtClean="0"/>
          </a:p>
          <a:p>
            <a:pPr>
              <a:buNone/>
            </a:pPr>
            <a:r>
              <a:rPr lang="en-US" altLang="zh-TW" sz="2000" dirty="0" smtClean="0"/>
              <a:t>	</a:t>
            </a:r>
            <a:r>
              <a:rPr lang="en-US" altLang="zh-TW" dirty="0" smtClean="0">
                <a:hlinkClick r:id="rId2"/>
              </a:rPr>
              <a:t>http://themeroller.jquerymobile.com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pPr>
              <a:buNone/>
            </a:pPr>
            <a:endParaRPr lang="en-US" altLang="zh-TW" sz="2000" dirty="0" smtClean="0"/>
          </a:p>
          <a:p>
            <a:pPr>
              <a:buNone/>
            </a:pPr>
            <a:endParaRPr lang="en-US" altLang="zh-TW" sz="2000" dirty="0" smtClean="0"/>
          </a:p>
          <a:p>
            <a:pPr>
              <a:buNone/>
            </a:pPr>
            <a:endParaRPr lang="en-US" altLang="zh-TW" sz="2000" dirty="0" smtClean="0"/>
          </a:p>
          <a:p>
            <a:pPr>
              <a:buNone/>
            </a:pPr>
            <a:endParaRPr lang="en-US" altLang="zh-TW" sz="2000" dirty="0" smtClean="0"/>
          </a:p>
          <a:p>
            <a:pPr>
              <a:buNone/>
            </a:pPr>
            <a:endParaRPr lang="en-US" altLang="zh-TW" sz="2000" dirty="0" smtClean="0"/>
          </a:p>
          <a:p>
            <a:pPr>
              <a:buNone/>
            </a:pPr>
            <a:endParaRPr lang="en-US" altLang="zh-TW" sz="2000" dirty="0" smtClean="0"/>
          </a:p>
          <a:p>
            <a:r>
              <a:rPr lang="zh-TW" altLang="en-US" b="1" dirty="0" smtClean="0"/>
              <a:t>頁面結構</a:t>
            </a:r>
            <a:endParaRPr lang="en-US" altLang="zh-TW" b="1" dirty="0" smtClean="0"/>
          </a:p>
          <a:p>
            <a:pPr>
              <a:buNone/>
            </a:pPr>
            <a:r>
              <a:rPr lang="en-US" altLang="zh-TW" b="1" dirty="0" smtClean="0">
                <a:solidFill>
                  <a:srgbClr val="7030A0"/>
                </a:solidFill>
              </a:rPr>
              <a:t>	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A0F5-2C39-40B8-81CF-09D8D4883B5C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39552" y="2276872"/>
            <a:ext cx="49685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TW" sz="2000" b="1" dirty="0" smtClean="0">
                <a:solidFill>
                  <a:srgbClr val="7030A0"/>
                </a:solidFill>
              </a:rPr>
              <a:t>&lt;tag </a:t>
            </a:r>
            <a:r>
              <a:rPr lang="en-US" altLang="zh-TW" sz="2000" b="1" dirty="0" smtClean="0">
                <a:solidFill>
                  <a:srgbClr val="C00000"/>
                </a:solidFill>
              </a:rPr>
              <a:t>date-theme</a:t>
            </a:r>
            <a:r>
              <a:rPr lang="en-US" altLang="zh-TW" sz="2000" b="1" dirty="0" smtClean="0">
                <a:solidFill>
                  <a:srgbClr val="7030A0"/>
                </a:solidFill>
              </a:rPr>
              <a:t>=“_</a:t>
            </a:r>
            <a:r>
              <a:rPr lang="en-US" altLang="zh-TW" sz="2000" b="1" dirty="0" err="1" smtClean="0">
                <a:solidFill>
                  <a:srgbClr val="7030A0"/>
                </a:solidFill>
              </a:rPr>
              <a:t>a~e</a:t>
            </a:r>
            <a:r>
              <a:rPr lang="en-US" altLang="zh-TW" sz="2000" b="1" dirty="0" smtClean="0">
                <a:solidFill>
                  <a:srgbClr val="7030A0"/>
                </a:solidFill>
              </a:rPr>
              <a:t>_”&gt;</a:t>
            </a:r>
            <a:endParaRPr lang="zh-TW" altLang="en-US" sz="2000" b="1" dirty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1844824"/>
            <a:ext cx="454342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792088" y="428902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&lt;div data-role="page"&gt;</a:t>
            </a:r>
          </a:p>
          <a:p>
            <a:r>
              <a:rPr lang="en-US" altLang="zh-TW" b="1" dirty="0" smtClean="0">
                <a:solidFill>
                  <a:schemeClr val="accent3">
                    <a:lumMod val="75000"/>
                  </a:schemeClr>
                </a:solidFill>
                <a:latin typeface="+mj-lt"/>
              </a:rPr>
              <a:t>	&lt;</a:t>
            </a:r>
            <a:r>
              <a:rPr lang="en-US" altLang="zh-TW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div data-role="header"&gt;</a:t>
            </a:r>
          </a:p>
          <a:p>
            <a:r>
              <a:rPr lang="en-US" altLang="zh-TW" b="1" dirty="0" smtClean="0">
                <a:solidFill>
                  <a:schemeClr val="accent3">
                    <a:lumMod val="75000"/>
                  </a:schemeClr>
                </a:solidFill>
                <a:latin typeface="+mj-lt"/>
              </a:rPr>
              <a:t>	&lt;/</a:t>
            </a:r>
            <a:r>
              <a:rPr lang="en-US" altLang="zh-TW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div&gt;</a:t>
            </a:r>
          </a:p>
          <a:p>
            <a:r>
              <a:rPr lang="en-US" altLang="zh-TW" b="1" dirty="0" smtClean="0">
                <a:solidFill>
                  <a:schemeClr val="accent3">
                    <a:lumMod val="75000"/>
                  </a:schemeClr>
                </a:solidFill>
                <a:latin typeface="+mj-lt"/>
              </a:rPr>
              <a:t>	&lt;</a:t>
            </a:r>
            <a:r>
              <a:rPr lang="en-US" altLang="zh-TW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div data-role="content</a:t>
            </a:r>
            <a:r>
              <a:rPr lang="en-US" altLang="zh-TW" b="1" dirty="0" smtClean="0">
                <a:solidFill>
                  <a:schemeClr val="accent3">
                    <a:lumMod val="75000"/>
                  </a:schemeClr>
                </a:solidFill>
                <a:latin typeface="+mj-lt"/>
              </a:rPr>
              <a:t>"&gt;</a:t>
            </a:r>
          </a:p>
          <a:p>
            <a:r>
              <a:rPr lang="en-US" altLang="zh-TW" b="1" dirty="0" smtClean="0">
                <a:solidFill>
                  <a:schemeClr val="accent3">
                    <a:lumMod val="75000"/>
                  </a:schemeClr>
                </a:solidFill>
                <a:latin typeface="+mj-lt"/>
              </a:rPr>
              <a:t>	&lt;/</a:t>
            </a:r>
            <a:r>
              <a:rPr lang="en-US" altLang="zh-TW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div&gt;</a:t>
            </a:r>
          </a:p>
          <a:p>
            <a:r>
              <a:rPr lang="en-US" altLang="zh-TW" b="1" dirty="0" smtClean="0">
                <a:solidFill>
                  <a:schemeClr val="accent3">
                    <a:lumMod val="75000"/>
                  </a:schemeClr>
                </a:solidFill>
                <a:latin typeface="+mj-lt"/>
              </a:rPr>
              <a:t>	&lt;</a:t>
            </a:r>
            <a:r>
              <a:rPr lang="en-US" altLang="zh-TW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div data-role="footer"&gt;</a:t>
            </a:r>
          </a:p>
          <a:p>
            <a:r>
              <a:rPr lang="en-US" altLang="zh-TW" b="1" dirty="0" smtClean="0">
                <a:solidFill>
                  <a:schemeClr val="accent3">
                    <a:lumMod val="75000"/>
                  </a:schemeClr>
                </a:solidFill>
                <a:latin typeface="+mj-lt"/>
              </a:rPr>
              <a:t>	&lt;/</a:t>
            </a:r>
            <a:r>
              <a:rPr lang="en-US" altLang="zh-TW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div&gt;</a:t>
            </a:r>
          </a:p>
          <a:p>
            <a:r>
              <a:rPr lang="en-US" altLang="zh-TW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&lt;/div&gt;</a:t>
            </a:r>
            <a:endParaRPr lang="zh-TW" altLang="en-US" b="1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10381" y="3573016"/>
            <a:ext cx="2369931" cy="310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65816"/>
          </a:xfrm>
        </p:spPr>
        <p:txBody>
          <a:bodyPr/>
          <a:lstStyle/>
          <a:p>
            <a:r>
              <a:rPr lang="zh-TW" altLang="en-US" b="1" dirty="0" smtClean="0"/>
              <a:t>頁面</a:t>
            </a:r>
            <a:r>
              <a:rPr lang="zh-TW" altLang="en-US" b="1" dirty="0" smtClean="0"/>
              <a:t>切換</a:t>
            </a:r>
            <a:endParaRPr lang="en-US" altLang="zh-TW" b="1" dirty="0" smtClean="0"/>
          </a:p>
          <a:p>
            <a:endParaRPr lang="en-US" altLang="zh-TW" b="1" dirty="0" smtClean="0"/>
          </a:p>
          <a:p>
            <a:endParaRPr lang="en-US" altLang="zh-TW" b="1" dirty="0" smtClean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en-US" altLang="zh-TW" b="1" dirty="0" smtClean="0"/>
              <a:t>Demo</a:t>
            </a:r>
          </a:p>
          <a:p>
            <a:pPr marL="365760" lvl="2" indent="-256032">
              <a:buClr>
                <a:schemeClr val="accent3"/>
              </a:buClr>
              <a:buNone/>
            </a:pPr>
            <a:r>
              <a:rPr lang="en-US" altLang="zh-TW" b="1" dirty="0" smtClean="0">
                <a:solidFill>
                  <a:srgbClr val="7030A0"/>
                </a:solidFill>
              </a:rPr>
              <a:t>		</a:t>
            </a:r>
            <a:r>
              <a:rPr lang="en-US" altLang="zh-TW" sz="2800" b="1" dirty="0" smtClean="0"/>
              <a:t> </a:t>
            </a:r>
            <a:r>
              <a:rPr lang="en-US" altLang="zh-TW" sz="2800" b="1" dirty="0" smtClean="0">
                <a:hlinkClick r:id="rId2"/>
              </a:rPr>
              <a:t>http://jsfiddle.net/wcurM/87</a:t>
            </a:r>
            <a:r>
              <a:rPr lang="en-US" altLang="zh-TW" sz="2800" b="1" dirty="0" smtClean="0">
                <a:hlinkClick r:id="rId2"/>
              </a:rPr>
              <a:t>/</a:t>
            </a:r>
            <a:endParaRPr lang="en-US" altLang="zh-TW" sz="2800" b="1" dirty="0" smtClean="0"/>
          </a:p>
          <a:p>
            <a:pPr marL="365760" lvl="2" indent="-256032">
              <a:buClr>
                <a:schemeClr val="accent3"/>
              </a:buClr>
              <a:buNone/>
            </a:pPr>
            <a:endParaRPr lang="en-US" altLang="zh-TW" sz="2800" b="1" dirty="0" smtClean="0"/>
          </a:p>
          <a:p>
            <a:pPr>
              <a:buNone/>
            </a:pP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A0F5-2C39-40B8-81CF-09D8D4883B5C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67544" y="1628800"/>
            <a:ext cx="49685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TW" sz="2000" b="1" dirty="0" smtClean="0">
                <a:solidFill>
                  <a:srgbClr val="7030A0"/>
                </a:solidFill>
              </a:rPr>
              <a:t>&lt;tag </a:t>
            </a:r>
            <a:r>
              <a:rPr lang="en-US" altLang="zh-TW" sz="2000" b="1" dirty="0" smtClean="0">
                <a:solidFill>
                  <a:srgbClr val="C00000"/>
                </a:solidFill>
              </a:rPr>
              <a:t>date-transitions</a:t>
            </a:r>
            <a:r>
              <a:rPr lang="en-US" altLang="zh-TW" sz="2000" b="1" dirty="0" smtClean="0">
                <a:solidFill>
                  <a:srgbClr val="7030A0"/>
                </a:solidFill>
              </a:rPr>
              <a:t>=“___”&gt;</a:t>
            </a:r>
            <a:endParaRPr lang="zh-TW" altLang="en-US" sz="2000" b="1" dirty="0">
              <a:solidFill>
                <a:srgbClr val="7030A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663" y="2060848"/>
            <a:ext cx="6372681" cy="3025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881840"/>
          </a:xfrm>
        </p:spPr>
        <p:txBody>
          <a:bodyPr>
            <a:normAutofit/>
          </a:bodyPr>
          <a:lstStyle/>
          <a:p>
            <a:r>
              <a:rPr lang="zh-TW" altLang="en-US" b="1" dirty="0" smtClean="0"/>
              <a:t>結合行動裝置</a:t>
            </a:r>
            <a:endParaRPr lang="en-US" altLang="zh-TW" b="1" dirty="0" smtClean="0"/>
          </a:p>
          <a:p>
            <a:pPr lvl="2">
              <a:buNone/>
            </a:pPr>
            <a:r>
              <a:rPr lang="en-US" altLang="zh-TW" sz="2800" b="1" dirty="0" smtClean="0"/>
              <a:t>	</a:t>
            </a:r>
            <a:r>
              <a:rPr lang="en-US" altLang="zh-TW" sz="2800" b="1" dirty="0" smtClean="0">
                <a:hlinkClick r:id="rId2"/>
              </a:rPr>
              <a:t>http</a:t>
            </a:r>
            <a:r>
              <a:rPr lang="en-US" altLang="zh-TW" sz="2800" b="1" dirty="0" smtClean="0">
                <a:hlinkClick r:id="rId2"/>
              </a:rPr>
              <a:t>://jsfiddle.net/wcurM/88</a:t>
            </a:r>
            <a:r>
              <a:rPr lang="en-US" altLang="zh-TW" sz="2800" b="1" dirty="0" smtClean="0">
                <a:hlinkClick r:id="rId2"/>
              </a:rPr>
              <a:t>/</a:t>
            </a:r>
            <a:endParaRPr lang="en-US" altLang="zh-TW" sz="2800" b="1" dirty="0" smtClean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en-US" altLang="zh-TW" b="1" dirty="0" smtClean="0"/>
              <a:t>UI</a:t>
            </a:r>
            <a:r>
              <a:rPr lang="zh-TW" altLang="en-US" b="1" dirty="0" smtClean="0"/>
              <a:t>元件</a:t>
            </a:r>
            <a:endParaRPr lang="en-US" altLang="zh-TW" b="1" dirty="0" smtClean="0"/>
          </a:p>
          <a:p>
            <a:pPr marL="365760" lvl="2" indent="-256032">
              <a:buClr>
                <a:schemeClr val="accent3"/>
              </a:buClr>
              <a:buNone/>
            </a:pPr>
            <a:r>
              <a:rPr lang="en-US" altLang="zh-TW" b="1" dirty="0" smtClean="0">
                <a:solidFill>
                  <a:srgbClr val="7030A0"/>
                </a:solidFill>
              </a:rPr>
              <a:t>		</a:t>
            </a:r>
            <a:r>
              <a:rPr lang="en-US" altLang="zh-TW" sz="2800" b="1" dirty="0" smtClean="0"/>
              <a:t> </a:t>
            </a:r>
            <a:r>
              <a:rPr lang="en-US" altLang="zh-TW" sz="2800" b="1" dirty="0" smtClean="0">
                <a:hlinkClick r:id="rId3"/>
              </a:rPr>
              <a:t>http://jquerymobile.com/demos</a:t>
            </a:r>
            <a:r>
              <a:rPr lang="en-US" altLang="zh-TW" sz="2800" b="1" dirty="0" smtClean="0">
                <a:hlinkClick r:id="rId3"/>
              </a:rPr>
              <a:t>/</a:t>
            </a:r>
            <a:endParaRPr lang="en-US" altLang="zh-TW" sz="2800" b="1" dirty="0" smtClean="0"/>
          </a:p>
          <a:p>
            <a:pPr marL="621792" lvl="3" indent="-256032">
              <a:buClr>
                <a:schemeClr val="accent3"/>
              </a:buClr>
            </a:pPr>
            <a:endParaRPr lang="en-US" altLang="zh-TW" sz="2600" b="1" dirty="0" smtClean="0"/>
          </a:p>
          <a:p>
            <a:pPr marL="365760" lvl="2" indent="-256032">
              <a:buClr>
                <a:schemeClr val="accent3"/>
              </a:buClr>
              <a:buNone/>
            </a:pPr>
            <a:endParaRPr lang="en-US" altLang="zh-TW" sz="2800" b="1" dirty="0" smtClean="0"/>
          </a:p>
          <a:p>
            <a:pPr>
              <a:buNone/>
            </a:pP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A0F5-2C39-40B8-81CF-09D8D4883B5C}" type="slidenum">
              <a:rPr lang="zh-TW" altLang="en-US" smtClean="0"/>
              <a:t>8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65816"/>
          </a:xfrm>
        </p:spPr>
        <p:txBody>
          <a:bodyPr>
            <a:normAutofit/>
          </a:bodyPr>
          <a:lstStyle/>
          <a:p>
            <a:pPr marL="621792" lvl="3" indent="-256032">
              <a:buClr>
                <a:schemeClr val="accent3"/>
              </a:buClr>
            </a:pPr>
            <a:r>
              <a:rPr lang="en-US" altLang="zh-TW" sz="2400" b="1" dirty="0" err="1" smtClean="0"/>
              <a:t>Navbar</a:t>
            </a:r>
            <a:endParaRPr lang="en-US" altLang="zh-TW" sz="2400" b="1" dirty="0" smtClean="0"/>
          </a:p>
          <a:p>
            <a:pPr marL="1051560" lvl="5" indent="-256032">
              <a:buNone/>
            </a:pPr>
            <a:r>
              <a:rPr lang="en-US" altLang="zh-TW" dirty="0" smtClean="0">
                <a:hlinkClick r:id="rId2"/>
              </a:rPr>
              <a:t>http://demos.jquerymobile.com/1.4.3/navbar/</a:t>
            </a:r>
            <a:endParaRPr lang="en-US" altLang="zh-TW" dirty="0" smtClean="0"/>
          </a:p>
          <a:p>
            <a:pPr marL="621792" lvl="3" indent="-256032">
              <a:buClr>
                <a:schemeClr val="accent3"/>
              </a:buClr>
            </a:pPr>
            <a:r>
              <a:rPr lang="en-US" altLang="zh-TW" sz="2400" b="1" dirty="0" smtClean="0"/>
              <a:t>Grid </a:t>
            </a:r>
            <a:r>
              <a:rPr lang="en-US" altLang="zh-TW" sz="2000" dirty="0" smtClean="0"/>
              <a:t>( </a:t>
            </a:r>
            <a:r>
              <a:rPr lang="en-US" altLang="zh-TW" sz="2000" dirty="0" smtClean="0">
                <a:hlinkClick r:id="rId3"/>
              </a:rPr>
              <a:t>http://jsfiddle.net/wcurM/89/</a:t>
            </a:r>
            <a:r>
              <a:rPr lang="en-US" altLang="zh-TW" sz="2000" dirty="0" smtClean="0"/>
              <a:t> )</a:t>
            </a:r>
          </a:p>
          <a:p>
            <a:pPr marL="1051560" lvl="5" indent="-256032">
              <a:buNone/>
            </a:pPr>
            <a:r>
              <a:rPr lang="en-US" altLang="zh-TW" dirty="0" smtClean="0">
                <a:hlinkClick r:id="rId4"/>
              </a:rPr>
              <a:t>http://demos.jquerymobile.com/1.4.3/grids</a:t>
            </a:r>
            <a:r>
              <a:rPr lang="en-US" altLang="zh-TW" dirty="0" smtClean="0">
                <a:hlinkClick r:id="rId4"/>
              </a:rPr>
              <a:t>/</a:t>
            </a:r>
            <a:endParaRPr lang="en-US" altLang="zh-TW" dirty="0" smtClean="0"/>
          </a:p>
          <a:p>
            <a:pPr marL="1051560" lvl="5" indent="-256032">
              <a:buNone/>
            </a:pPr>
            <a:endParaRPr lang="en-US" altLang="zh-TW" sz="2400" b="1" dirty="0" smtClean="0"/>
          </a:p>
          <a:p>
            <a:pPr marL="1051560" lvl="5" indent="-256032">
              <a:buNone/>
            </a:pPr>
            <a:endParaRPr lang="en-US" altLang="zh-TW" sz="2400" b="1" dirty="0" smtClean="0"/>
          </a:p>
          <a:p>
            <a:pPr marL="1051560" lvl="5" indent="-256032">
              <a:buNone/>
            </a:pPr>
            <a:endParaRPr lang="en-US" altLang="zh-TW" sz="2400" b="1" dirty="0" smtClean="0"/>
          </a:p>
          <a:p>
            <a:pPr marL="621792" lvl="3" indent="-256032">
              <a:buClr>
                <a:schemeClr val="accent3"/>
              </a:buClr>
            </a:pPr>
            <a:r>
              <a:rPr lang="en-US" altLang="zh-TW" sz="2400" b="1" dirty="0" smtClean="0"/>
              <a:t>Icons</a:t>
            </a:r>
            <a:endParaRPr lang="en-US" altLang="zh-TW" sz="2400" b="1" dirty="0" smtClean="0"/>
          </a:p>
          <a:p>
            <a:pPr marL="1051560" lvl="5" indent="-256032">
              <a:buNone/>
            </a:pPr>
            <a:r>
              <a:rPr lang="en-US" altLang="zh-TW" dirty="0" smtClean="0">
                <a:hlinkClick r:id="rId5"/>
              </a:rPr>
              <a:t>http://demos.jquerymobile.com/1.4.3/icons/</a:t>
            </a:r>
            <a:endParaRPr lang="en-US" altLang="zh-TW" dirty="0" smtClean="0"/>
          </a:p>
          <a:p>
            <a:pPr marL="621792" lvl="3" indent="-256032">
              <a:buClr>
                <a:schemeClr val="accent3"/>
              </a:buClr>
            </a:pPr>
            <a:r>
              <a:rPr lang="en-US" altLang="zh-TW" sz="2400" b="1" dirty="0" smtClean="0"/>
              <a:t>Collapsible</a:t>
            </a:r>
          </a:p>
          <a:p>
            <a:pPr marL="1051560" lvl="5" indent="-256032">
              <a:buNone/>
            </a:pPr>
            <a:r>
              <a:rPr lang="en-US" altLang="zh-TW" dirty="0" smtClean="0">
                <a:hlinkClick r:id="rId6"/>
              </a:rPr>
              <a:t>http://demos.jquerymobile.com/1.4.3/collapsible/</a:t>
            </a:r>
            <a:endParaRPr lang="en-US" altLang="zh-TW" dirty="0" smtClean="0"/>
          </a:p>
          <a:p>
            <a:pPr marL="621792" lvl="3" indent="-256032">
              <a:buClr>
                <a:schemeClr val="accent3"/>
              </a:buClr>
            </a:pPr>
            <a:r>
              <a:rPr lang="en-US" altLang="zh-TW" sz="2400" b="1" dirty="0" smtClean="0"/>
              <a:t>Button</a:t>
            </a:r>
          </a:p>
          <a:p>
            <a:pPr marL="1051560" lvl="5" indent="-256032">
              <a:buNone/>
            </a:pPr>
            <a:r>
              <a:rPr lang="en-US" altLang="zh-TW" dirty="0" smtClean="0">
                <a:hlinkClick r:id="rId7"/>
              </a:rPr>
              <a:t>http://demos.jquerymobile.com/1.4.3/button/</a:t>
            </a:r>
            <a:endParaRPr lang="en-US" altLang="zh-TW" dirty="0" smtClean="0"/>
          </a:p>
          <a:p>
            <a:pPr lvl="2">
              <a:buNone/>
            </a:pPr>
            <a:r>
              <a:rPr lang="en-US" altLang="zh-TW" sz="2800" b="1" dirty="0" smtClean="0"/>
              <a:t>	</a:t>
            </a:r>
            <a:endParaRPr lang="en-US" altLang="zh-TW" sz="2000" dirty="0" smtClean="0"/>
          </a:p>
          <a:p>
            <a:pPr marL="365760" lvl="2" indent="-256032">
              <a:buClr>
                <a:schemeClr val="accent3"/>
              </a:buClr>
              <a:buNone/>
            </a:pPr>
            <a:endParaRPr lang="en-US" altLang="zh-TW" sz="2800" b="1" dirty="0" smtClean="0"/>
          </a:p>
          <a:p>
            <a:pPr marL="1051560" lvl="5" indent="-256032">
              <a:buNone/>
            </a:pPr>
            <a:endParaRPr lang="en-US" altLang="zh-TW" sz="2600" b="1" dirty="0" smtClean="0"/>
          </a:p>
          <a:p>
            <a:pPr marL="365760" lvl="2" indent="-256032">
              <a:buClr>
                <a:schemeClr val="accent3"/>
              </a:buClr>
              <a:buNone/>
            </a:pPr>
            <a:endParaRPr lang="en-US" altLang="zh-TW" sz="2800" b="1" dirty="0" smtClean="0"/>
          </a:p>
          <a:p>
            <a:pPr>
              <a:buNone/>
            </a:pP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A0F5-2C39-40B8-81CF-09D8D4883B5C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31640" y="2564904"/>
            <a:ext cx="595597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會">
  <a:themeElements>
    <a:clrScheme name="都會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會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都會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548</TotalTime>
  <Words>435</Words>
  <Application>Microsoft Office PowerPoint</Application>
  <PresentationFormat>如螢幕大小 (4:3)</PresentationFormat>
  <Paragraphs>155</Paragraphs>
  <Slides>14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都會</vt:lpstr>
      <vt:lpstr>jQuery Mobile</vt:lpstr>
      <vt:lpstr>What is jQery Mobile?</vt:lpstr>
      <vt:lpstr>What’s special?</vt:lpstr>
      <vt:lpstr>How to use?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Expand jQuery Mobile</vt:lpstr>
      <vt:lpstr>創建外掛</vt:lpstr>
      <vt:lpstr>PhoneGap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thkouob</dc:creator>
  <cp:lastModifiedBy>thkouob</cp:lastModifiedBy>
  <cp:revision>60</cp:revision>
  <dcterms:created xsi:type="dcterms:W3CDTF">2014-07-14T09:22:36Z</dcterms:created>
  <dcterms:modified xsi:type="dcterms:W3CDTF">2014-07-14T18:30:57Z</dcterms:modified>
</cp:coreProperties>
</file>