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0193311-D10A-40CC-9D9F-1329935C4F06}">
  <a:tblStyle styleId="{70193311-D10A-40CC-9D9F-1329935C4F0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2a0b2701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2a0b2701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2a0b2701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2a0b2701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244c74a7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244c74a7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44c74a7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44c74a7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44c74a7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44c74a7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44c74a7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244c74a7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2a0b270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2a0b270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2a0b2701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2a0b2701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2a0b2701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2a0b2701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a0b2701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a0b270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a0b2701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a0b2701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2bb9228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2bb9228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2a0b2701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2a0b2701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44c74a7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44c74a7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2a0b2701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2a0b2701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2a0b2701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2a0b2701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a0b2701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a0b2701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cloud.google.com/cloud-build/docs/api/reference/rest/v1/projects.triggers/patch" TargetMode="External"/><Relationship Id="rId10" Type="http://schemas.openxmlformats.org/officeDocument/2006/relationships/hyperlink" Target="https://cloud.google.com/cloud-build/docs/api/reference/rest/v1/projects.triggers/list" TargetMode="External"/><Relationship Id="rId13" Type="http://schemas.openxmlformats.org/officeDocument/2006/relationships/hyperlink" Target="https://cloud.google.com/cloud-build/docs/api/reference/rest/v1/projects.triggers/run" TargetMode="External"/><Relationship Id="rId12" Type="http://schemas.openxmlformats.org/officeDocument/2006/relationships/hyperlink" Target="https://cloud.google.com/cloud-build/docs/api/reference/rest/v1/projects.triggers/patch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loud.google.com/cloud-build/docs/api/reference/rest/v1/projects.triggers/create" TargetMode="External"/><Relationship Id="rId4" Type="http://schemas.openxmlformats.org/officeDocument/2006/relationships/hyperlink" Target="https://cloud.google.com/cloud-build/docs/api/reference/rest/v1/projects.triggers/create" TargetMode="External"/><Relationship Id="rId9" Type="http://schemas.openxmlformats.org/officeDocument/2006/relationships/hyperlink" Target="https://cloud.google.com/cloud-build/docs/api/reference/rest/v1/projects.triggers/list" TargetMode="External"/><Relationship Id="rId14" Type="http://schemas.openxmlformats.org/officeDocument/2006/relationships/hyperlink" Target="https://cloud.google.com/cloud-build/docs/api/reference/rest/v1/projects.triggers/run" TargetMode="External"/><Relationship Id="rId5" Type="http://schemas.openxmlformats.org/officeDocument/2006/relationships/hyperlink" Target="https://cloud.google.com/cloud-build/docs/api/reference/rest/v1/projects.triggers/delete" TargetMode="External"/><Relationship Id="rId6" Type="http://schemas.openxmlformats.org/officeDocument/2006/relationships/hyperlink" Target="https://cloud.google.com/cloud-build/docs/api/reference/rest/v1/projects.triggers/delete" TargetMode="External"/><Relationship Id="rId7" Type="http://schemas.openxmlformats.org/officeDocument/2006/relationships/hyperlink" Target="https://cloud.google.com/cloud-build/docs/api/reference/rest/v1/projects.triggers/get" TargetMode="External"/><Relationship Id="rId8" Type="http://schemas.openxmlformats.org/officeDocument/2006/relationships/hyperlink" Target="https://cloud.google.com/cloud-build/docs/api/reference/rest/v1/projects.triggers/ge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loud.google.com/cloud-build/docs/api/reference/rest/v1/projects.builds/cancel" TargetMode="External"/><Relationship Id="rId4" Type="http://schemas.openxmlformats.org/officeDocument/2006/relationships/hyperlink" Target="https://cloud.google.com/cloud-build/docs/api/reference/rest/v1/projects.builds/cancel" TargetMode="External"/><Relationship Id="rId11" Type="http://schemas.openxmlformats.org/officeDocument/2006/relationships/hyperlink" Target="https://cloud.google.com/cloud-build/docs/api/reference/rest/v1/projects.builds/retry" TargetMode="External"/><Relationship Id="rId10" Type="http://schemas.openxmlformats.org/officeDocument/2006/relationships/hyperlink" Target="https://cloud.google.com/cloud-build/docs/api/reference/rest/v1/projects.builds/list" TargetMode="External"/><Relationship Id="rId12" Type="http://schemas.openxmlformats.org/officeDocument/2006/relationships/hyperlink" Target="https://cloud.google.com/cloud-build/docs/api/reference/rest/v1/projects.builds/retry" TargetMode="External"/><Relationship Id="rId9" Type="http://schemas.openxmlformats.org/officeDocument/2006/relationships/hyperlink" Target="https://cloud.google.com/cloud-build/docs/api/reference/rest/v1/projects.builds/list" TargetMode="External"/><Relationship Id="rId5" Type="http://schemas.openxmlformats.org/officeDocument/2006/relationships/hyperlink" Target="https://cloud.google.com/cloud-build/docs/api/reference/rest/v1/projects.builds/create" TargetMode="External"/><Relationship Id="rId6" Type="http://schemas.openxmlformats.org/officeDocument/2006/relationships/hyperlink" Target="https://cloud.google.com/cloud-build/docs/api/reference/rest/v1/projects.builds/create" TargetMode="External"/><Relationship Id="rId7" Type="http://schemas.openxmlformats.org/officeDocument/2006/relationships/hyperlink" Target="https://cloud.google.com/cloud-build/docs/api/reference/rest/v1/projects.builds/get" TargetMode="External"/><Relationship Id="rId8" Type="http://schemas.openxmlformats.org/officeDocument/2006/relationships/hyperlink" Target="https://cloud.google.com/cloud-build/docs/api/reference/rest/v1/projects.builds/g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54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Roboto"/>
                <a:ea typeface="Roboto"/>
                <a:cs typeface="Roboto"/>
                <a:sym typeface="Roboto"/>
              </a:rPr>
              <a:t>AKL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Google Cloud Platform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Meetup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Cloud Build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latin typeface="Roboto"/>
                <a:ea typeface="Roboto"/>
                <a:cs typeface="Roboto"/>
                <a:sym typeface="Roboto"/>
              </a:rPr>
              <a:t>27th September 2018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22"/>
          <p:cNvGraphicFramePr/>
          <p:nvPr/>
        </p:nvGraphicFramePr>
        <p:xfrm>
          <a:off x="438550" y="108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{70193311-D10A-40CC-9D9F-1329935C4F06}</a:tableStyleId>
              </a:tblPr>
              <a:tblGrid>
                <a:gridCol w="1523400"/>
                <a:gridCol w="6743500"/>
              </a:tblGrid>
              <a:tr h="52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2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/>
                        </a:rPr>
                        <a:t>create</a:t>
                      </a:r>
                      <a:endParaRPr sz="2200">
                        <a:solidFill>
                          <a:srgbClr val="FFFF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4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 /v1/projects/{projectId}/triggers 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Creates a new BuildTrigger.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</a:tr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2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/>
                        </a:rPr>
                        <a:t>delete</a:t>
                      </a:r>
                      <a:endParaRPr sz="2200">
                        <a:solidFill>
                          <a:srgbClr val="FFFF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6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 /v1/projects/{projectId}/triggers/{triggerId} 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Deletes a BuildTrigger by its project ID and trigger ID.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</a:tr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2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"/>
                        </a:rPr>
                        <a:t>get</a:t>
                      </a:r>
                      <a:endParaRPr sz="2200">
                        <a:solidFill>
                          <a:srgbClr val="FFFF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8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/v1/projects/{projectId}/triggers/{triggerId} 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 information about a BuildTrigger.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</a:tr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2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9"/>
                        </a:rPr>
                        <a:t>list</a:t>
                      </a:r>
                      <a:endParaRPr sz="2200">
                        <a:solidFill>
                          <a:srgbClr val="FFFF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0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/v1/projects/{projectId}/triggers 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Lists existing BuildTriggers.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</a:tr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2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1"/>
                        </a:rPr>
                        <a:t>patch</a:t>
                      </a:r>
                      <a:endParaRPr sz="2200">
                        <a:solidFill>
                          <a:srgbClr val="FFFF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2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PATCH /v1/projects/{projectId}/triggers/{triggerId} 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Updates a BuildTrigger by its project ID and trigger ID.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</a:tr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2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3"/>
                        </a:rPr>
                        <a:t>run</a:t>
                      </a:r>
                      <a:endParaRPr sz="2200">
                        <a:solidFill>
                          <a:srgbClr val="FFFF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4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 /v1/projects/{projectId}/triggers/{triggerId}:run 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Runs a BuildTrigger at a particular source revision.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</a:tr>
            </a:tbl>
          </a:graphicData>
        </a:graphic>
      </p:graphicFrame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REST Resource: v1.projects.triggers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Integration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○"/>
            </a:pPr>
            <a:r>
              <a:rPr lang="de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github: </a:t>
            </a:r>
            <a:r>
              <a:rPr lang="de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marketplace/google-cloud-build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 Webhook -&gt; Cloud Functions -&gt; Create Build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Builder Docker Images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Cloud Build &amp; Storage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Variables &amp; Encryption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Reporting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Storage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 Properties in Bucket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 Cloud Build Results and Reports to Bucket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Encrypt Properties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Access Rights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Cloud Build Service Account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use “private” Bucket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Use: </a:t>
            </a:r>
            <a:r>
              <a:rPr lang="de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logsBucket: { … }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de">
                <a:latin typeface="Roboto"/>
                <a:ea typeface="Roboto"/>
                <a:cs typeface="Roboto"/>
                <a:sym typeface="Roboto"/>
              </a:rPr>
              <a:t>efault Variable Substitutions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$PROJECT_ID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$BUILD_ID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$COMMIT_SHA: only </a:t>
            </a: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 for </a:t>
            </a: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triggered builds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$SHORT_SHA : only available for triggered builds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$REPO_NAME: only available for triggered builds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$BRANCH_NAME: only available for triggered builds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$TAG_NAME: only available for triggered builds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$REVISION_ID: only available for triggered builds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Variables/</a:t>
            </a:r>
            <a:r>
              <a:rPr lang="de">
                <a:latin typeface="Roboto"/>
                <a:ea typeface="Roboto"/>
                <a:cs typeface="Roboto"/>
                <a:sym typeface="Roboto"/>
              </a:rPr>
              <a:t>Encryption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Trigger/Step Environment Variable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gcloud container builds submit . --config cloudbuild.yaml --substitutions _MY_VAR=123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Export from Properties File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GCP KMS while Cloud Build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and mount Kubernetes Secret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Decrypt with KMS in your Application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Reporting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gsutil: Copy Report Files to Storage Bucket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 HTML-Files as Iframe in Confluence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Subfolder “latest” to keep Confluence up-to-date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○"/>
            </a:pPr>
            <a:r>
              <a:rPr lang="de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gsutil -m cp ./reports/ gs://</a:t>
            </a:r>
            <a:r>
              <a:rPr lang="de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&lt;BUCKET_NAME&gt;</a:t>
            </a:r>
            <a:r>
              <a:rPr lang="de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○"/>
            </a:pPr>
            <a:r>
              <a:rPr lang="de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gsutil acl ch -u AllUsers:R gs://&lt;BUCKET_NAME&gt;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○"/>
            </a:pPr>
            <a:r>
              <a:rPr lang="de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gsutil setmeta -h "Cache-Control:public, max-age=0"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Curl to Jira, Slack, Hipchat, Confluence etc.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Downsides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Preserve State </a:t>
            </a: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across</a:t>
            </a: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Steps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Time-driven Builds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Debugging on local Machine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Error Handling (missing “finally” Step)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Reporting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Examples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rabicPeriod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rabicPeriod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Simple Maven-Java Pipeline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rabicPeriod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Encryption with KMS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rabicPeriod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NodeJS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rabicPeriod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Maven Multi Module (Multi Docker)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rabicPeriod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Reporting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Discussion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 for your attention!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See also: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https://cloud.google.com/solutions/continuous-delivery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Agenda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Google Cloud Build? Yet another CI/CD?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Basics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 &amp; Trigger API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Integration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Downsides and Trade-offs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Examples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Discussion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2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github: thlaegler/gcp-meetup-cloudbuild.git</a:t>
            </a:r>
            <a:endParaRPr sz="2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Yet another CI/CD?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Jenkins, Travis CI, Bamboo, TeamCity, Circle CI </a:t>
            </a: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Light-weight and Cloud-based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Maintenance?!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Credentials - all inside GCP!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Service Account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KMS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Deployment Integration (Spinnaker, Grafeas, Ansible …)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Freedom of Tools(-chain)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Pricing: 120 Minutes per Day are free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Basics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Dockerfile or define custom Build Steps in YAML-File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Triggers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Steps (“cloudbuild.yaml”)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Docker Containers to execute Steps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“Builder Images”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○"/>
            </a:pPr>
            <a:r>
              <a:rPr lang="d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github: GoogleCloudPlatform/cloud-builders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○"/>
            </a:pPr>
            <a:r>
              <a:rPr lang="d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github: GoogleCloudPlatform/cloud-builders-community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Build &amp; Trigger API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gcloud CLI Examples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de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 API: Request and Response examples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Cloud Build YAML Format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15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steps: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- name: string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  args: string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  env: string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  dir: string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  id: string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  waitFor: string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  entrypoint: string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  secretEnv: string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  volumes: object(Volume)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  timeout: string (Duration)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320550" y="1297775"/>
            <a:ext cx="455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options: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 machineType: enum(MachineType)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 diskSizeGb: string (int64)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secrets: object(Secret)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images: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- [string]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artifacts: object (Artifacts)</a:t>
            </a:r>
            <a:br>
              <a:rPr lang="d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>
                <a:latin typeface="Courier New"/>
                <a:ea typeface="Courier New"/>
                <a:cs typeface="Courier New"/>
                <a:sym typeface="Courier New"/>
              </a:rPr>
              <a:t>timeout: string (Duration)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"source":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    "storageSource":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        "bucket": "cloud-build-examples",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        "object": "node-docker-example.tar.gz"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"steps": [{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    "name": "gcr.io/cloud-builders/docker",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    "args": [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        "build",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        "-t",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        "gcr.io/$PROJECT_ID/my-image",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        "."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    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}],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"images": [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    "gcr.io/$PROJECT_ID/my-image"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gcloud Builds CLI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With Dockerfile:</a:t>
            </a:r>
            <a:r>
              <a:rPr lang="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gcloud container builds submit --tag gcr.io/</a:t>
            </a: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PROJECT_ID]/[IMAGE_NAME] 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With Cloud Build YAML-File</a:t>
            </a:r>
            <a:r>
              <a:rPr lang="de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 gcloud container builds submit --config cloudbuild.yaml 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With Source-Code in Bucket:</a:t>
            </a:r>
            <a:r>
              <a:rPr lang="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gcloud builds submit </a:t>
            </a: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-config cloudbuild.yaml </a:t>
            </a: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gs://my-bucket/my-sourcecode.tar.gz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Stream Build Logs: </a:t>
            </a:r>
            <a:r>
              <a:rPr lang="d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gcloud builds log &lt;BUILD_ID&gt; --stream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495300" y="134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{70193311-D10A-40CC-9D9F-1329935C4F06}</a:tableStyleId>
              </a:tblPr>
              <a:tblGrid>
                <a:gridCol w="1907750"/>
                <a:gridCol w="6245650"/>
              </a:tblGrid>
              <a:tr h="52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2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/>
                        </a:rPr>
                        <a:t>cancel</a:t>
                      </a:r>
                      <a:endParaRPr sz="2200">
                        <a:solidFill>
                          <a:srgbClr val="FFFF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4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 /v1/projects/{projectId}/builds/{id}:cancel 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Cancels a build in progress.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</a:tr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2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/>
                        </a:rPr>
                        <a:t>create</a:t>
                      </a:r>
                      <a:endParaRPr sz="2200">
                        <a:solidFill>
                          <a:srgbClr val="FFFF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6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 /v1/projects/{projectId}/builds 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Starts a build with the specified configuration.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</a:tr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2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"/>
                        </a:rPr>
                        <a:t>get</a:t>
                      </a:r>
                      <a:endParaRPr sz="2200">
                        <a:solidFill>
                          <a:srgbClr val="FFFF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8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/v1/projects/{projectId}/builds/{id} 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 information about a previously requested build.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</a:tr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2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9"/>
                        </a:rPr>
                        <a:t>list</a:t>
                      </a:r>
                      <a:endParaRPr sz="2200">
                        <a:solidFill>
                          <a:srgbClr val="FFFF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0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/v1/projects/{projectId}/builds 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Lists previously requested builds.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</a:tr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2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1"/>
                        </a:rPr>
                        <a:t>retry</a:t>
                      </a:r>
                      <a:endParaRPr sz="2200">
                        <a:solidFill>
                          <a:srgbClr val="FFFFFF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2"/>
                      </a:endParaRPr>
                    </a:p>
                  </a:txBody>
                  <a:tcPr marT="66675" marB="762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 /v1/projects/{projectId}/builds/{id}:retry 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Creates a new build based on the specified build.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76200" marR="76200" marL="76200"/>
                </a:tc>
              </a:tr>
            </a:tbl>
          </a:graphicData>
        </a:graphic>
      </p:graphicFrame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REST Resource: v1.projects.builds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