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62"/>
  </p:notesMasterIdLst>
  <p:sldIdLst>
    <p:sldId id="256" r:id="rId2"/>
    <p:sldId id="281" r:id="rId3"/>
    <p:sldId id="257" r:id="rId4"/>
    <p:sldId id="259" r:id="rId5"/>
    <p:sldId id="267" r:id="rId6"/>
    <p:sldId id="272" r:id="rId7"/>
    <p:sldId id="268" r:id="rId8"/>
    <p:sldId id="297" r:id="rId9"/>
    <p:sldId id="302" r:id="rId10"/>
    <p:sldId id="303" r:id="rId11"/>
    <p:sldId id="304" r:id="rId12"/>
    <p:sldId id="305" r:id="rId13"/>
    <p:sldId id="311" r:id="rId14"/>
    <p:sldId id="306" r:id="rId15"/>
    <p:sldId id="307" r:id="rId16"/>
    <p:sldId id="308" r:id="rId17"/>
    <p:sldId id="309" r:id="rId18"/>
    <p:sldId id="312" r:id="rId19"/>
    <p:sldId id="310" r:id="rId20"/>
    <p:sldId id="356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48" r:id="rId31"/>
    <p:sldId id="322" r:id="rId32"/>
    <p:sldId id="352" r:id="rId33"/>
    <p:sldId id="353" r:id="rId34"/>
    <p:sldId id="354" r:id="rId35"/>
    <p:sldId id="323" r:id="rId36"/>
    <p:sldId id="324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49" r:id="rId46"/>
    <p:sldId id="335" r:id="rId47"/>
    <p:sldId id="355" r:id="rId48"/>
    <p:sldId id="336" r:id="rId49"/>
    <p:sldId id="337" r:id="rId50"/>
    <p:sldId id="338" r:id="rId51"/>
    <p:sldId id="340" r:id="rId52"/>
    <p:sldId id="341" r:id="rId53"/>
    <p:sldId id="342" r:id="rId54"/>
    <p:sldId id="343" r:id="rId55"/>
    <p:sldId id="344" r:id="rId56"/>
    <p:sldId id="345" r:id="rId57"/>
    <p:sldId id="350" r:id="rId58"/>
    <p:sldId id="346" r:id="rId59"/>
    <p:sldId id="351" r:id="rId60"/>
    <p:sldId id="347" r:id="rId61"/>
  </p:sldIdLst>
  <p:sldSz cx="9144000" cy="6858000" type="screen4x3"/>
  <p:notesSz cx="6645275" cy="9777413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CDE"/>
    <a:srgbClr val="009900"/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70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presProps" Target="presProps.xml"/><Relationship Id="rId68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69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93721-66D0-429D-BE79-57A163D493C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2D958BF-1F70-403D-8097-5EDF7E2A6012}">
      <dgm:prSet phldrT="[Text]"/>
      <dgm:spPr/>
      <dgm:t>
        <a:bodyPr/>
        <a:lstStyle/>
        <a:p>
          <a:r>
            <a:rPr lang="en-US" dirty="0"/>
            <a:t>Lexical Analysis</a:t>
          </a:r>
        </a:p>
      </dgm:t>
    </dgm:pt>
    <dgm:pt modelId="{D0E54C36-150E-44A4-B5FD-C806595F9E3E}" type="parTrans" cxnId="{6A7FB140-4478-4649-AEAA-E270A9F6C72B}">
      <dgm:prSet/>
      <dgm:spPr/>
      <dgm:t>
        <a:bodyPr/>
        <a:lstStyle/>
        <a:p>
          <a:endParaRPr lang="en-US"/>
        </a:p>
      </dgm:t>
    </dgm:pt>
    <dgm:pt modelId="{9BB7C4B7-4CB2-4D45-B0D7-407C48D5F5A1}" type="sibTrans" cxnId="{6A7FB140-4478-4649-AEAA-E270A9F6C72B}">
      <dgm:prSet/>
      <dgm:spPr/>
      <dgm:t>
        <a:bodyPr/>
        <a:lstStyle/>
        <a:p>
          <a:endParaRPr lang="en-US"/>
        </a:p>
      </dgm:t>
    </dgm:pt>
    <dgm:pt modelId="{086B8F25-A4A9-40E9-89CB-048B39A5A01D}">
      <dgm:prSet phldrT="[Text]"/>
      <dgm:spPr/>
      <dgm:t>
        <a:bodyPr/>
        <a:lstStyle/>
        <a:p>
          <a:r>
            <a:rPr lang="en-US" dirty="0"/>
            <a:t>Syntax Analysis</a:t>
          </a:r>
        </a:p>
      </dgm:t>
    </dgm:pt>
    <dgm:pt modelId="{2BDD1AD5-F572-40BB-8AD3-51FE8C2AB57E}" type="parTrans" cxnId="{B546B466-0A9F-49D4-96C3-31C52FA3519B}">
      <dgm:prSet/>
      <dgm:spPr/>
      <dgm:t>
        <a:bodyPr/>
        <a:lstStyle/>
        <a:p>
          <a:endParaRPr lang="en-US"/>
        </a:p>
      </dgm:t>
    </dgm:pt>
    <dgm:pt modelId="{81A5F0FA-7167-4D64-9939-EA7313524472}" type="sibTrans" cxnId="{B546B466-0A9F-49D4-96C3-31C52FA3519B}">
      <dgm:prSet/>
      <dgm:spPr/>
      <dgm:t>
        <a:bodyPr/>
        <a:lstStyle/>
        <a:p>
          <a:endParaRPr lang="en-US"/>
        </a:p>
      </dgm:t>
    </dgm:pt>
    <dgm:pt modelId="{FC2E886C-54C6-4AE9-8215-33AEF92A30F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Semantic Analysis</a:t>
          </a:r>
        </a:p>
      </dgm:t>
    </dgm:pt>
    <dgm:pt modelId="{254F0D4C-E621-4625-9B83-EBE5B31D7315}" type="parTrans" cxnId="{FDACD18A-C1CB-4797-AFBA-CA4A89EE3125}">
      <dgm:prSet/>
      <dgm:spPr/>
      <dgm:t>
        <a:bodyPr/>
        <a:lstStyle/>
        <a:p>
          <a:endParaRPr lang="en-US"/>
        </a:p>
      </dgm:t>
    </dgm:pt>
    <dgm:pt modelId="{3C3F6061-B082-48AC-926B-3F46E8D51CDE}" type="sibTrans" cxnId="{FDACD18A-C1CB-4797-AFBA-CA4A89EE3125}">
      <dgm:prSet/>
      <dgm:spPr/>
      <dgm:t>
        <a:bodyPr/>
        <a:lstStyle/>
        <a:p>
          <a:endParaRPr lang="en-US"/>
        </a:p>
      </dgm:t>
    </dgm:pt>
    <dgm:pt modelId="{2B5B4E3D-475D-4B5A-8072-B4C2E76B5C75}">
      <dgm:prSet/>
      <dgm:spPr/>
      <dgm:t>
        <a:bodyPr/>
        <a:lstStyle/>
        <a:p>
          <a:r>
            <a:rPr lang="en-US" dirty="0"/>
            <a:t>Code Generation</a:t>
          </a:r>
        </a:p>
      </dgm:t>
    </dgm:pt>
    <dgm:pt modelId="{55630B72-335F-4BB8-B170-8B47A1514A3F}" type="parTrans" cxnId="{7614706C-2726-45ED-879C-0FB605782AD5}">
      <dgm:prSet/>
      <dgm:spPr/>
      <dgm:t>
        <a:bodyPr/>
        <a:lstStyle/>
        <a:p>
          <a:endParaRPr lang="en-US"/>
        </a:p>
      </dgm:t>
    </dgm:pt>
    <dgm:pt modelId="{02CB797B-1687-4DBF-A677-7EE8EF53B1F6}" type="sibTrans" cxnId="{7614706C-2726-45ED-879C-0FB605782AD5}">
      <dgm:prSet/>
      <dgm:spPr/>
      <dgm:t>
        <a:bodyPr/>
        <a:lstStyle/>
        <a:p>
          <a:endParaRPr lang="en-US"/>
        </a:p>
      </dgm:t>
    </dgm:pt>
    <dgm:pt modelId="{EB112DAF-84BA-43E2-A329-3EC6AEA0D099}" type="pres">
      <dgm:prSet presAssocID="{79F93721-66D0-429D-BE79-57A163D493C1}" presName="linearFlow" presStyleCnt="0">
        <dgm:presLayoutVars>
          <dgm:resizeHandles val="exact"/>
        </dgm:presLayoutVars>
      </dgm:prSet>
      <dgm:spPr/>
    </dgm:pt>
    <dgm:pt modelId="{E0FAAC06-6427-4ACD-850C-567406C3E967}" type="pres">
      <dgm:prSet presAssocID="{12D958BF-1F70-403D-8097-5EDF7E2A6012}" presName="node" presStyleLbl="node1" presStyleIdx="0" presStyleCnt="4">
        <dgm:presLayoutVars>
          <dgm:bulletEnabled val="1"/>
        </dgm:presLayoutVars>
      </dgm:prSet>
      <dgm:spPr/>
    </dgm:pt>
    <dgm:pt modelId="{8BF49F26-8578-49B0-9DF4-A28A1030A286}" type="pres">
      <dgm:prSet presAssocID="{9BB7C4B7-4CB2-4D45-B0D7-407C48D5F5A1}" presName="sibTrans" presStyleLbl="sibTrans2D1" presStyleIdx="0" presStyleCnt="3"/>
      <dgm:spPr/>
    </dgm:pt>
    <dgm:pt modelId="{6663B1C4-FB40-40DD-BE4B-8948782F9581}" type="pres">
      <dgm:prSet presAssocID="{9BB7C4B7-4CB2-4D45-B0D7-407C48D5F5A1}" presName="connectorText" presStyleLbl="sibTrans2D1" presStyleIdx="0" presStyleCnt="3"/>
      <dgm:spPr/>
    </dgm:pt>
    <dgm:pt modelId="{1921A8A4-C747-4E13-8A97-05996B7346A7}" type="pres">
      <dgm:prSet presAssocID="{086B8F25-A4A9-40E9-89CB-048B39A5A01D}" presName="node" presStyleLbl="node1" presStyleIdx="1" presStyleCnt="4">
        <dgm:presLayoutVars>
          <dgm:bulletEnabled val="1"/>
        </dgm:presLayoutVars>
      </dgm:prSet>
      <dgm:spPr/>
    </dgm:pt>
    <dgm:pt modelId="{B39D2C95-142D-49D7-B255-764F7C00919D}" type="pres">
      <dgm:prSet presAssocID="{81A5F0FA-7167-4D64-9939-EA7313524472}" presName="sibTrans" presStyleLbl="sibTrans2D1" presStyleIdx="1" presStyleCnt="3"/>
      <dgm:spPr/>
    </dgm:pt>
    <dgm:pt modelId="{948613EA-AA7D-48E0-88D4-982C719D6FB7}" type="pres">
      <dgm:prSet presAssocID="{81A5F0FA-7167-4D64-9939-EA7313524472}" presName="connectorText" presStyleLbl="sibTrans2D1" presStyleIdx="1" presStyleCnt="3"/>
      <dgm:spPr/>
    </dgm:pt>
    <dgm:pt modelId="{2C1C0042-137D-4672-9E23-9908350F1A48}" type="pres">
      <dgm:prSet presAssocID="{FC2E886C-54C6-4AE9-8215-33AEF92A30F3}" presName="node" presStyleLbl="node1" presStyleIdx="2" presStyleCnt="4">
        <dgm:presLayoutVars>
          <dgm:bulletEnabled val="1"/>
        </dgm:presLayoutVars>
      </dgm:prSet>
      <dgm:spPr/>
    </dgm:pt>
    <dgm:pt modelId="{A9EAD515-9589-44D0-A95A-D42D143768FE}" type="pres">
      <dgm:prSet presAssocID="{3C3F6061-B082-48AC-926B-3F46E8D51CDE}" presName="sibTrans" presStyleLbl="sibTrans2D1" presStyleIdx="2" presStyleCnt="3"/>
      <dgm:spPr/>
    </dgm:pt>
    <dgm:pt modelId="{DE4A4598-4CE7-4BC4-B65B-B06AEFEF2E0A}" type="pres">
      <dgm:prSet presAssocID="{3C3F6061-B082-48AC-926B-3F46E8D51CDE}" presName="connectorText" presStyleLbl="sibTrans2D1" presStyleIdx="2" presStyleCnt="3"/>
      <dgm:spPr/>
    </dgm:pt>
    <dgm:pt modelId="{08CFA035-8CD2-4B14-BF25-17E3A56F30CA}" type="pres">
      <dgm:prSet presAssocID="{2B5B4E3D-475D-4B5A-8072-B4C2E76B5C75}" presName="node" presStyleLbl="node1" presStyleIdx="3" presStyleCnt="4">
        <dgm:presLayoutVars>
          <dgm:bulletEnabled val="1"/>
        </dgm:presLayoutVars>
      </dgm:prSet>
      <dgm:spPr/>
    </dgm:pt>
  </dgm:ptLst>
  <dgm:cxnLst>
    <dgm:cxn modelId="{60FB8804-CA61-490D-A5FE-CCCA1FFC56C1}" type="presOf" srcId="{12D958BF-1F70-403D-8097-5EDF7E2A6012}" destId="{E0FAAC06-6427-4ACD-850C-567406C3E967}" srcOrd="0" destOrd="0" presId="urn:microsoft.com/office/officeart/2005/8/layout/process2"/>
    <dgm:cxn modelId="{CED00C08-0389-4375-B02F-007F339B4E8B}" type="presOf" srcId="{2B5B4E3D-475D-4B5A-8072-B4C2E76B5C75}" destId="{08CFA035-8CD2-4B14-BF25-17E3A56F30CA}" srcOrd="0" destOrd="0" presId="urn:microsoft.com/office/officeart/2005/8/layout/process2"/>
    <dgm:cxn modelId="{330D1B09-0BD7-4455-B281-E40115CE38BD}" type="presOf" srcId="{79F93721-66D0-429D-BE79-57A163D493C1}" destId="{EB112DAF-84BA-43E2-A329-3EC6AEA0D099}" srcOrd="0" destOrd="0" presId="urn:microsoft.com/office/officeart/2005/8/layout/process2"/>
    <dgm:cxn modelId="{AB9E5822-9B97-4C7D-819D-C58F576040D3}" type="presOf" srcId="{81A5F0FA-7167-4D64-9939-EA7313524472}" destId="{B39D2C95-142D-49D7-B255-764F7C00919D}" srcOrd="0" destOrd="0" presId="urn:microsoft.com/office/officeart/2005/8/layout/process2"/>
    <dgm:cxn modelId="{5A30C03C-58C8-4A0E-B408-3A6F2AFC4FA7}" type="presOf" srcId="{9BB7C4B7-4CB2-4D45-B0D7-407C48D5F5A1}" destId="{6663B1C4-FB40-40DD-BE4B-8948782F9581}" srcOrd="1" destOrd="0" presId="urn:microsoft.com/office/officeart/2005/8/layout/process2"/>
    <dgm:cxn modelId="{F7805D40-2042-48C3-BA2A-920172E196E1}" type="presOf" srcId="{3C3F6061-B082-48AC-926B-3F46E8D51CDE}" destId="{DE4A4598-4CE7-4BC4-B65B-B06AEFEF2E0A}" srcOrd="1" destOrd="0" presId="urn:microsoft.com/office/officeart/2005/8/layout/process2"/>
    <dgm:cxn modelId="{6A7FB140-4478-4649-AEAA-E270A9F6C72B}" srcId="{79F93721-66D0-429D-BE79-57A163D493C1}" destId="{12D958BF-1F70-403D-8097-5EDF7E2A6012}" srcOrd="0" destOrd="0" parTransId="{D0E54C36-150E-44A4-B5FD-C806595F9E3E}" sibTransId="{9BB7C4B7-4CB2-4D45-B0D7-407C48D5F5A1}"/>
    <dgm:cxn modelId="{B546B466-0A9F-49D4-96C3-31C52FA3519B}" srcId="{79F93721-66D0-429D-BE79-57A163D493C1}" destId="{086B8F25-A4A9-40E9-89CB-048B39A5A01D}" srcOrd="1" destOrd="0" parTransId="{2BDD1AD5-F572-40BB-8AD3-51FE8C2AB57E}" sibTransId="{81A5F0FA-7167-4D64-9939-EA7313524472}"/>
    <dgm:cxn modelId="{A6C21468-0FBF-4691-B019-62AE9037A06A}" type="presOf" srcId="{3C3F6061-B082-48AC-926B-3F46E8D51CDE}" destId="{A9EAD515-9589-44D0-A95A-D42D143768FE}" srcOrd="0" destOrd="0" presId="urn:microsoft.com/office/officeart/2005/8/layout/process2"/>
    <dgm:cxn modelId="{7614706C-2726-45ED-879C-0FB605782AD5}" srcId="{79F93721-66D0-429D-BE79-57A163D493C1}" destId="{2B5B4E3D-475D-4B5A-8072-B4C2E76B5C75}" srcOrd="3" destOrd="0" parTransId="{55630B72-335F-4BB8-B170-8B47A1514A3F}" sibTransId="{02CB797B-1687-4DBF-A677-7EE8EF53B1F6}"/>
    <dgm:cxn modelId="{C04BDF6D-1198-4206-8DB0-22D8C4C066DB}" type="presOf" srcId="{9BB7C4B7-4CB2-4D45-B0D7-407C48D5F5A1}" destId="{8BF49F26-8578-49B0-9DF4-A28A1030A286}" srcOrd="0" destOrd="0" presId="urn:microsoft.com/office/officeart/2005/8/layout/process2"/>
    <dgm:cxn modelId="{1315CF4F-B128-4F41-A712-28D0342B6C1B}" type="presOf" srcId="{81A5F0FA-7167-4D64-9939-EA7313524472}" destId="{948613EA-AA7D-48E0-88D4-982C719D6FB7}" srcOrd="1" destOrd="0" presId="urn:microsoft.com/office/officeart/2005/8/layout/process2"/>
    <dgm:cxn modelId="{FDACD18A-C1CB-4797-AFBA-CA4A89EE3125}" srcId="{79F93721-66D0-429D-BE79-57A163D493C1}" destId="{FC2E886C-54C6-4AE9-8215-33AEF92A30F3}" srcOrd="2" destOrd="0" parTransId="{254F0D4C-E621-4625-9B83-EBE5B31D7315}" sibTransId="{3C3F6061-B082-48AC-926B-3F46E8D51CDE}"/>
    <dgm:cxn modelId="{B7BBFBD8-88FD-4269-8C9C-717D1124813E}" type="presOf" srcId="{086B8F25-A4A9-40E9-89CB-048B39A5A01D}" destId="{1921A8A4-C747-4E13-8A97-05996B7346A7}" srcOrd="0" destOrd="0" presId="urn:microsoft.com/office/officeart/2005/8/layout/process2"/>
    <dgm:cxn modelId="{EB96E5E9-9457-4C52-B94B-486ECBEBD4E0}" type="presOf" srcId="{FC2E886C-54C6-4AE9-8215-33AEF92A30F3}" destId="{2C1C0042-137D-4672-9E23-9908350F1A48}" srcOrd="0" destOrd="0" presId="urn:microsoft.com/office/officeart/2005/8/layout/process2"/>
    <dgm:cxn modelId="{C657838B-7DC9-4146-8FD0-E2CE83218DB1}" type="presParOf" srcId="{EB112DAF-84BA-43E2-A329-3EC6AEA0D099}" destId="{E0FAAC06-6427-4ACD-850C-567406C3E967}" srcOrd="0" destOrd="0" presId="urn:microsoft.com/office/officeart/2005/8/layout/process2"/>
    <dgm:cxn modelId="{E38BDF71-70F2-40B5-8A0E-44051DB21095}" type="presParOf" srcId="{EB112DAF-84BA-43E2-A329-3EC6AEA0D099}" destId="{8BF49F26-8578-49B0-9DF4-A28A1030A286}" srcOrd="1" destOrd="0" presId="urn:microsoft.com/office/officeart/2005/8/layout/process2"/>
    <dgm:cxn modelId="{4541C194-03CB-4FC4-BD7F-046817B32743}" type="presParOf" srcId="{8BF49F26-8578-49B0-9DF4-A28A1030A286}" destId="{6663B1C4-FB40-40DD-BE4B-8948782F9581}" srcOrd="0" destOrd="0" presId="urn:microsoft.com/office/officeart/2005/8/layout/process2"/>
    <dgm:cxn modelId="{24BF0D3C-7212-42E8-ABC4-54C9CBD5DA58}" type="presParOf" srcId="{EB112DAF-84BA-43E2-A329-3EC6AEA0D099}" destId="{1921A8A4-C747-4E13-8A97-05996B7346A7}" srcOrd="2" destOrd="0" presId="urn:microsoft.com/office/officeart/2005/8/layout/process2"/>
    <dgm:cxn modelId="{2036F686-7C18-4FFA-AEF8-F5161C8AAD55}" type="presParOf" srcId="{EB112DAF-84BA-43E2-A329-3EC6AEA0D099}" destId="{B39D2C95-142D-49D7-B255-764F7C00919D}" srcOrd="3" destOrd="0" presId="urn:microsoft.com/office/officeart/2005/8/layout/process2"/>
    <dgm:cxn modelId="{CE1AC9F3-81D7-45B8-A283-3F90BAACBC32}" type="presParOf" srcId="{B39D2C95-142D-49D7-B255-764F7C00919D}" destId="{948613EA-AA7D-48E0-88D4-982C719D6FB7}" srcOrd="0" destOrd="0" presId="urn:microsoft.com/office/officeart/2005/8/layout/process2"/>
    <dgm:cxn modelId="{D9B17074-EAE1-46ED-963E-1609F4856579}" type="presParOf" srcId="{EB112DAF-84BA-43E2-A329-3EC6AEA0D099}" destId="{2C1C0042-137D-4672-9E23-9908350F1A48}" srcOrd="4" destOrd="0" presId="urn:microsoft.com/office/officeart/2005/8/layout/process2"/>
    <dgm:cxn modelId="{70D59785-B908-48E5-88D9-56F67DACFDE8}" type="presParOf" srcId="{EB112DAF-84BA-43E2-A329-3EC6AEA0D099}" destId="{A9EAD515-9589-44D0-A95A-D42D143768FE}" srcOrd="5" destOrd="0" presId="urn:microsoft.com/office/officeart/2005/8/layout/process2"/>
    <dgm:cxn modelId="{96830B2A-6DFC-4FA0-A9BF-C417D96A1725}" type="presParOf" srcId="{A9EAD515-9589-44D0-A95A-D42D143768FE}" destId="{DE4A4598-4CE7-4BC4-B65B-B06AEFEF2E0A}" srcOrd="0" destOrd="0" presId="urn:microsoft.com/office/officeart/2005/8/layout/process2"/>
    <dgm:cxn modelId="{51DCE2C6-56F6-4F0B-A7E0-45465477FD74}" type="presParOf" srcId="{EB112DAF-84BA-43E2-A329-3EC6AEA0D099}" destId="{08CFA035-8CD2-4B14-BF25-17E3A56F30C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AAC06-6427-4ACD-850C-567406C3E967}">
      <dsp:nvSpPr>
        <dsp:cNvPr id="0" name=""/>
        <dsp:cNvSpPr/>
      </dsp:nvSpPr>
      <dsp:spPr>
        <a:xfrm>
          <a:off x="994750" y="1971"/>
          <a:ext cx="1320432" cy="733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Lexical Analysis</a:t>
          </a:r>
        </a:p>
      </dsp:txBody>
      <dsp:txXfrm>
        <a:off x="1016236" y="23457"/>
        <a:ext cx="1277460" cy="690601"/>
      </dsp:txXfrm>
    </dsp:sp>
    <dsp:sp modelId="{8BF49F26-8578-49B0-9DF4-A28A1030A286}">
      <dsp:nvSpPr>
        <dsp:cNvPr id="0" name=""/>
        <dsp:cNvSpPr/>
      </dsp:nvSpPr>
      <dsp:spPr>
        <a:xfrm rot="5400000">
          <a:off x="1517421" y="753885"/>
          <a:ext cx="275090" cy="330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555935" y="781394"/>
        <a:ext cx="198064" cy="192563"/>
      </dsp:txXfrm>
    </dsp:sp>
    <dsp:sp modelId="{1921A8A4-C747-4E13-8A97-05996B7346A7}">
      <dsp:nvSpPr>
        <dsp:cNvPr id="0" name=""/>
        <dsp:cNvSpPr/>
      </dsp:nvSpPr>
      <dsp:spPr>
        <a:xfrm>
          <a:off x="994750" y="1102332"/>
          <a:ext cx="1320432" cy="733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Syntax Analysis</a:t>
          </a:r>
        </a:p>
      </dsp:txBody>
      <dsp:txXfrm>
        <a:off x="1016236" y="1123818"/>
        <a:ext cx="1277460" cy="690601"/>
      </dsp:txXfrm>
    </dsp:sp>
    <dsp:sp modelId="{B39D2C95-142D-49D7-B255-764F7C00919D}">
      <dsp:nvSpPr>
        <dsp:cNvPr id="0" name=""/>
        <dsp:cNvSpPr/>
      </dsp:nvSpPr>
      <dsp:spPr>
        <a:xfrm rot="5400000">
          <a:off x="1517421" y="1854245"/>
          <a:ext cx="275090" cy="330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555935" y="1881754"/>
        <a:ext cx="198064" cy="192563"/>
      </dsp:txXfrm>
    </dsp:sp>
    <dsp:sp modelId="{2C1C0042-137D-4672-9E23-9908350F1A48}">
      <dsp:nvSpPr>
        <dsp:cNvPr id="0" name=""/>
        <dsp:cNvSpPr/>
      </dsp:nvSpPr>
      <dsp:spPr>
        <a:xfrm>
          <a:off x="994750" y="2202693"/>
          <a:ext cx="1320432" cy="73357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Semantic Analysis</a:t>
          </a:r>
        </a:p>
      </dsp:txBody>
      <dsp:txXfrm>
        <a:off x="1016236" y="2224179"/>
        <a:ext cx="1277460" cy="690601"/>
      </dsp:txXfrm>
    </dsp:sp>
    <dsp:sp modelId="{A9EAD515-9589-44D0-A95A-D42D143768FE}">
      <dsp:nvSpPr>
        <dsp:cNvPr id="0" name=""/>
        <dsp:cNvSpPr/>
      </dsp:nvSpPr>
      <dsp:spPr>
        <a:xfrm rot="5400000">
          <a:off x="1517421" y="2954606"/>
          <a:ext cx="275090" cy="330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555935" y="2982115"/>
        <a:ext cx="198064" cy="192563"/>
      </dsp:txXfrm>
    </dsp:sp>
    <dsp:sp modelId="{08CFA035-8CD2-4B14-BF25-17E3A56F30CA}">
      <dsp:nvSpPr>
        <dsp:cNvPr id="0" name=""/>
        <dsp:cNvSpPr/>
      </dsp:nvSpPr>
      <dsp:spPr>
        <a:xfrm>
          <a:off x="994750" y="3303054"/>
          <a:ext cx="1320432" cy="733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Code Generation</a:t>
          </a:r>
        </a:p>
      </dsp:txBody>
      <dsp:txXfrm>
        <a:off x="1016236" y="3324540"/>
        <a:ext cx="1277460" cy="690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4B4D9D8-50D8-415D-8FEF-454F7D82DF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5153BF8-C2BD-4678-93F3-208FD3CBE56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DBFFEB0-1F23-4981-8F02-D36EBF5578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A191FEEE-716C-43B9-9486-526FF4D8A4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/>
              <a:t>Click to edit Master text styles</a:t>
            </a:r>
          </a:p>
          <a:p>
            <a:pPr lvl="1"/>
            <a:r>
              <a:rPr lang="vi-VN" noProof="0"/>
              <a:t>Second level</a:t>
            </a:r>
          </a:p>
          <a:p>
            <a:pPr lvl="2"/>
            <a:r>
              <a:rPr lang="vi-VN" noProof="0"/>
              <a:t>Third level</a:t>
            </a:r>
          </a:p>
          <a:p>
            <a:pPr lvl="3"/>
            <a:r>
              <a:rPr lang="vi-VN" noProof="0"/>
              <a:t>Fourth level</a:t>
            </a:r>
          </a:p>
          <a:p>
            <a:pPr lvl="4"/>
            <a:r>
              <a:rPr lang="vi-VN" noProof="0"/>
              <a:t>Fifth level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077B3990-7327-4276-ADA7-C6CE77FAA8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89DCACC7-F84B-489C-9CE0-B8F75EAEC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949194D-56B0-4E48-AB24-69C8BB64D470}" type="slidenum">
              <a:rPr lang="vi-VN" altLang="en-US"/>
              <a:pPr/>
              <a:t>‹#›</a:t>
            </a:fld>
            <a:endParaRPr lang="vi-V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9B554F-59FA-4CA3-BB14-F1940FB55751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59138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E1E7-0EAB-4F22-B471-CA651DF3D284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53584233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E1E7-0EAB-4F22-B471-CA651DF3D284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91613915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2AE-0E1B-4327-A4F6-E5D6C9261522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33493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18BE-AE5D-488A-8B14-C4185F69C7C8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415999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/>
              <a:t>Experiment in compiler construction – </a:t>
            </a:r>
            <a:r>
              <a:rPr lang="en-US"/>
              <a:t>Semantic Analysis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363-975C-4526-ADDF-1DFAF90B707D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5594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/>
              <a:t>Experiment in compiler construction – </a:t>
            </a:r>
            <a:r>
              <a:rPr lang="en-US"/>
              <a:t>Semantic Analysis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7B5-40E6-44A4-B9B9-9BB67668A49E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40564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81D1A7B7-8FC0-4E5B-AE2F-CC7903A9C9CF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640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C48C-D959-4A41-98A7-BF909AAD701E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74023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993-4FA9-4346-BA7C-BADF185AE95F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18871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C9DA-4308-404E-987F-579FBA09037D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5482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6C63-33B3-4D51-9B69-0A3020042D08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08513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E1E7-0EAB-4F22-B471-CA651DF3D284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01607369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E1E7-0EAB-4F22-B471-CA651DF3D284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04949352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E3E6-ABC7-4729-9194-7C5D3213FA04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6043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11E1E7-0EAB-4F22-B471-CA651DF3D284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23909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1EFD5032-CB7A-4E9A-BCE5-E307E87937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Experiment in </a:t>
            </a:r>
            <a:br>
              <a:rPr lang="en-US" altLang="en-US" dirty="0"/>
            </a:br>
            <a:r>
              <a:rPr lang="en-US" altLang="en-US" dirty="0"/>
              <a:t>Compiler Construction</a:t>
            </a:r>
            <a:br>
              <a:rPr lang="en-US" altLang="en-US" dirty="0"/>
            </a:br>
            <a:r>
              <a:rPr lang="en-US" altLang="en-US" sz="3300" dirty="0"/>
              <a:t>Semantic Analysis </a:t>
            </a:r>
            <a:r>
              <a:rPr lang="en-US" altLang="en-US" sz="3300" i="0" dirty="0"/>
              <a:t>(1)</a:t>
            </a:r>
            <a:endParaRPr lang="vi-VN" altLang="en-US" sz="3300" i="0" dirty="0"/>
          </a:p>
        </p:txBody>
      </p:sp>
      <p:sp>
        <p:nvSpPr>
          <p:cNvPr id="5123" name="Rectangle 9">
            <a:extLst>
              <a:ext uri="{FF2B5EF4-FFF2-40B4-BE49-F238E27FC236}">
                <a16:creationId xmlns:a16="http://schemas.microsoft.com/office/drawing/2014/main" id="{097DD908-F63E-4018-9EC7-1E7D4FD9C6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AE13C3-CA70-460B-8A75-E5E9A7BDA42E}" type="slidenum">
              <a:rPr lang="vi-V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vi-VN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036F664-2508-4FB7-9861-7E7EE25FB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 and Type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7D9BC22-172F-4E1E-949B-C088EAFE3E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905000"/>
            <a:ext cx="8424862" cy="4038600"/>
          </a:xfrm>
        </p:spPr>
        <p:txBody>
          <a:bodyPr/>
          <a:lstStyle/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700">
                <a:solidFill>
                  <a:srgbClr val="000000"/>
                </a:solidFill>
              </a:rPr>
              <a:t>To make type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Type* makeIntType(void);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Type* makeCharType(void);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Type* makeArrayType(int arraySize, Type* elementType);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Type* duplicateType(Type* type)</a:t>
            </a: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700">
                <a:solidFill>
                  <a:srgbClr val="000000"/>
                </a:solidFill>
              </a:rPr>
              <a:t>To make constant value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ConstantValue* makeIntConstant(int i);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ConstantValue* makeCharConstant(char ch);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ConstantValue* 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duplicateConstantValue (ConstantValue* v);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D46AF33-2330-4A52-879E-7340B5C99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C7EB5EA-83BC-44BA-9760-2D27F1A11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989138"/>
            <a:ext cx="4752975" cy="361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defTabSz="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</a:rPr>
              <a:t>// Objects’ attributes in symbol 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</a:rPr>
              <a:t>// table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struct Object_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char name[MAX_IDENT_LEN];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enum ObjectKind kind;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union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ConstantAttributes* constAttrs;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VariableAttributes* varAttrs;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TypeAttributes* typeAttrs;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FunctionAttributes* funcAttrs;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ProcedureAttributes* procAttrs;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ProgramAttributes* progAttrs;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ParameterAttributes* paramAttrs;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5364" name="Text Box 6">
            <a:extLst>
              <a:ext uri="{FF2B5EF4-FFF2-40B4-BE49-F238E27FC236}">
                <a16:creationId xmlns:a16="http://schemas.microsoft.com/office/drawing/2014/main" id="{9D4CEB90-D9B7-482D-97F9-31B37F41E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989138"/>
            <a:ext cx="2922587" cy="361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defTabSz="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</a:rPr>
              <a:t>// Object 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</a:rPr>
              <a:t>// classification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enum ObjectKind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OBJ_CONSTANT,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OBJ_VARIABLE,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OBJ_TYPE,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OBJ_FUNCTION,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OBJ_PROCEDURE,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OBJ_PARAMETER,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OBJ_PROGRAM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DF8411F-FF12-42C7-8126-21F0A99E3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– Object’s attributes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8B1AC78-CAD0-4625-A67E-871E8F05F2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struct ConstantAttributes_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ConstantValue* value;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struct VariableAttributes_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Type *type;</a:t>
            </a: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// Scope of variable (for code generation)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struct Scope_ *scope;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struct TypeAttributes_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Type *actualType;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struct ParameterAttributes_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// Call by value or call by reference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enum ParamKind kind;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Type* type;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struct Object_ *function;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alt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D9F4E2C-CFC1-46C9-8930-1B6AFEF41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696200" cy="1143000"/>
          </a:xfrm>
        </p:spPr>
        <p:txBody>
          <a:bodyPr/>
          <a:lstStyle/>
          <a:p>
            <a:r>
              <a:rPr lang="en-US" altLang="en-US"/>
              <a:t>Object – Object’s attributes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10ED696-D677-4D36-850E-FE992FA745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struct ProcedureAttributes_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struct ObjectNode_ *paramList;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struct Scope_* scope;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endParaRPr lang="vi-V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struct FunctionAttributes_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struct ObjectNode_ *paramList;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Type* returnType;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struct Scope_ *scope;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endParaRPr lang="vi-V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struct ProgramAttributes_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struct Scope_ *scope;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vi-V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Note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</a:rPr>
              <a:t>: parameter objects are declared in list of parameters (paramList) as well as in list of objects declared inside current block (scope-&gt;objList)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BB4B979-2C8A-4307-A303-9570D9405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AEC8B9D-57F1-4FBC-9762-86C066DDC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202613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700">
                <a:solidFill>
                  <a:srgbClr val="000000"/>
                </a:solidFill>
              </a:rPr>
              <a:t>Create a constant object</a:t>
            </a:r>
          </a:p>
          <a:p>
            <a:pPr lvl="1" eaLnBrk="1" hangingPunct="1">
              <a:lnSpc>
                <a:spcPct val="90000"/>
              </a:lnSpc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Object* createConstantObject(char *name);</a:t>
            </a:r>
          </a:p>
          <a:p>
            <a:pPr eaLnBrk="1" hangingPunct="1">
              <a:lnSpc>
                <a:spcPct val="90000"/>
              </a:lnSpc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700">
                <a:solidFill>
                  <a:srgbClr val="000000"/>
                </a:solidFill>
              </a:rPr>
              <a:t>Create a type object</a:t>
            </a:r>
          </a:p>
          <a:p>
            <a:pPr lvl="1" eaLnBrk="1" hangingPunct="1">
              <a:lnSpc>
                <a:spcPct val="90000"/>
              </a:lnSpc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Object* createTypeObject(char *name);</a:t>
            </a:r>
          </a:p>
          <a:p>
            <a:pPr eaLnBrk="1" hangingPunct="1">
              <a:lnSpc>
                <a:spcPct val="90000"/>
              </a:lnSpc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700">
                <a:solidFill>
                  <a:srgbClr val="000000"/>
                </a:solidFill>
              </a:rPr>
              <a:t>Create a variable object</a:t>
            </a:r>
          </a:p>
          <a:p>
            <a:pPr lvl="1" eaLnBrk="1" hangingPunct="1">
              <a:lnSpc>
                <a:spcPct val="90000"/>
              </a:lnSpc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Object* createVariableObject(char *name);</a:t>
            </a:r>
          </a:p>
          <a:p>
            <a:pPr eaLnBrk="1" hangingPunct="1">
              <a:lnSpc>
                <a:spcPct val="90000"/>
              </a:lnSpc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700">
                <a:solidFill>
                  <a:srgbClr val="000000"/>
                </a:solidFill>
              </a:rPr>
              <a:t>Create a parameter object</a:t>
            </a:r>
          </a:p>
          <a:p>
            <a:pPr lvl="1" eaLnBrk="1" hangingPunct="1">
              <a:lnSpc>
                <a:spcPct val="90000"/>
              </a:lnSpc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Object* createParameterObject(char *name</a:t>
            </a:r>
          </a:p>
          <a:p>
            <a:pPr lvl="1" eaLnBrk="1" hangingPunct="1">
              <a:lnSpc>
                <a:spcPct val="90000"/>
              </a:lnSpc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     enum ParamKind kind;</a:t>
            </a:r>
          </a:p>
          <a:p>
            <a:pPr lvl="1" eaLnBrk="1" hangingPunct="1">
              <a:lnSpc>
                <a:spcPct val="90000"/>
              </a:lnSpc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     Object* owner;);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2395206-B13A-4FDE-AB18-EF68425C9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D6DA89F-7613-4F8E-814D-FA70F1FD15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700">
                <a:solidFill>
                  <a:srgbClr val="000000"/>
                </a:solidFill>
              </a:rPr>
              <a:t>Create a function object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Object* createFunctionObject(char *name);</a:t>
            </a: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700">
                <a:solidFill>
                  <a:srgbClr val="000000"/>
                </a:solidFill>
              </a:rPr>
              <a:t>Create a procedure object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Object* createProcedureObject(char *name);</a:t>
            </a: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700">
                <a:solidFill>
                  <a:srgbClr val="000000"/>
                </a:solidFill>
              </a:rPr>
              <a:t>Create a program object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Object* createProgramObject(char *name);</a:t>
            </a: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Arial" panose="020B0604020202020204" pitchFamily="34" charset="0"/>
              <a:buNone/>
            </a:pPr>
            <a:endParaRPr lang="en-US" altLang="en-US" sz="2700">
              <a:solidFill>
                <a:srgbClr val="000000"/>
              </a:solidFill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C1D4C7F-E063-458E-BD39-2EFDC9813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Free the memory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2E9028-7D4A-4BC8-9C4B-4CA78910B0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700">
                <a:solidFill>
                  <a:srgbClr val="000000"/>
                </a:solidFill>
              </a:rPr>
              <a:t>Free a type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freeType(Type* type);</a:t>
            </a: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700">
                <a:solidFill>
                  <a:srgbClr val="000000"/>
                </a:solidFill>
              </a:rPr>
              <a:t>Free an object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freeObject(Object* obj)</a:t>
            </a: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700">
                <a:solidFill>
                  <a:srgbClr val="000000"/>
                </a:solidFill>
              </a:rPr>
              <a:t>Free a list of object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freeObjectList(ObjectNode* objList)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freeReferenceList(ObjectNode* objList)</a:t>
            </a: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700">
                <a:solidFill>
                  <a:srgbClr val="000000"/>
                </a:solidFill>
              </a:rPr>
              <a:t>Free a block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freeScope(Scope* scope)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8EA7667-EE7B-4566-94E4-FE4992130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Debugging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AC54907-1DD7-42BC-B3A1-AB057A762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913688" cy="4038600"/>
          </a:xfrm>
        </p:spPr>
        <p:txBody>
          <a:bodyPr/>
          <a:lstStyle/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Display type’s information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printType(Type* type);</a:t>
            </a: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Display object’s information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printObject(Object* obj, int indent)</a:t>
            </a: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Display object list’s information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printObjectList(ObjectNode* objList, int indent)</a:t>
            </a: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Display block’s information</a:t>
            </a:r>
          </a:p>
          <a:p>
            <a:pPr lvl="1" eaLnBrk="1" hangingPunct="1">
              <a:spcBef>
                <a:spcPts val="675"/>
              </a:spcBef>
              <a:buClr>
                <a:srgbClr val="CCCC99"/>
              </a:buClr>
              <a:buSzPct val="70000"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printScope(Scope* scope, int indent)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56E63A6-2021-4C0B-A2D7-00B2861BC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Semantic analyzer - organization</a:t>
            </a:r>
          </a:p>
        </p:txBody>
      </p:sp>
      <p:graphicFrame>
        <p:nvGraphicFramePr>
          <p:cNvPr id="60508" name="Group 92">
            <a:extLst>
              <a:ext uri="{FF2B5EF4-FFF2-40B4-BE49-F238E27FC236}">
                <a16:creationId xmlns:a16="http://schemas.microsoft.com/office/drawing/2014/main" id="{6DCA97CB-6D87-4889-AA8C-610EE4358FD7}"/>
              </a:ext>
            </a:extLst>
          </p:cNvPr>
          <p:cNvGraphicFramePr>
            <a:graphicFrameLocks noGrp="1"/>
          </p:cNvGraphicFramePr>
          <p:nvPr/>
        </p:nvGraphicFramePr>
        <p:xfrm>
          <a:off x="785813" y="2000250"/>
          <a:ext cx="7643812" cy="1857375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symtab.c, symtab.h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Symbol table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debug.c, debug.h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Debugging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main.c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Main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F3566A4-EA60-4F04-B94E-EBF7ED752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1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009B206-30DF-4F70-B827-EFF310397D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700">
                <a:solidFill>
                  <a:srgbClr val="000000"/>
                </a:solidFill>
              </a:rPr>
              <a:t>Implement symbol table: Complete </a:t>
            </a:r>
            <a:r>
              <a:rPr lang="en-US" altLang="en-US" sz="2700" i="1">
                <a:solidFill>
                  <a:srgbClr val="A50021"/>
                </a:solidFill>
              </a:rPr>
              <a:t>TODO </a:t>
            </a:r>
            <a:r>
              <a:rPr lang="en-US" altLang="en-US" sz="2700">
                <a:solidFill>
                  <a:srgbClr val="000000"/>
                </a:solidFill>
              </a:rPr>
              <a:t>function in </a:t>
            </a:r>
            <a:r>
              <a:rPr lang="en-US" altLang="en-US" sz="2700" i="1">
                <a:solidFill>
                  <a:srgbClr val="A50021"/>
                </a:solidFill>
              </a:rPr>
              <a:t>symtab.c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12E0842-6351-469F-B143-9A6A22563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696200" cy="1143000"/>
          </a:xfrm>
        </p:spPr>
        <p:txBody>
          <a:bodyPr/>
          <a:lstStyle/>
          <a:p>
            <a:pPr eaLnBrk="1" hangingPunct="1"/>
            <a:r>
              <a:rPr lang="en-US" altLang="en-US"/>
              <a:t>Content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B91F7746-5980-49D5-95EA-B62AEF61C2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  <a:p>
            <a:pPr eaLnBrk="1" hangingPunct="1"/>
            <a:r>
              <a:rPr lang="en-US" altLang="en-US"/>
              <a:t>Symbol table</a:t>
            </a:r>
          </a:p>
          <a:p>
            <a:pPr eaLnBrk="1" hangingPunct="1"/>
            <a:r>
              <a:rPr lang="en-US" altLang="en-US"/>
              <a:t>Static semantic analysis</a:t>
            </a:r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96D4E78E-4009-4D10-948A-674F0A88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2379B-5763-4846-99CD-81E44A872341}" type="slidenum">
              <a:rPr lang="vi-V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vi-VN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1EFD5032-CB7A-4E9A-BCE5-E307E87937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Experiment in </a:t>
            </a:r>
            <a:br>
              <a:rPr lang="en-US" altLang="en-US" dirty="0"/>
            </a:br>
            <a:r>
              <a:rPr lang="en-US" altLang="en-US" dirty="0"/>
              <a:t>Compiler Construction</a:t>
            </a:r>
            <a:br>
              <a:rPr lang="en-US" altLang="en-US" dirty="0"/>
            </a:br>
            <a:r>
              <a:rPr lang="en-US" altLang="en-US" sz="3300" dirty="0"/>
              <a:t>Semantic Analysis </a:t>
            </a:r>
            <a:r>
              <a:rPr lang="en-US" altLang="en-US" sz="3300" i="0" dirty="0"/>
              <a:t>(2)</a:t>
            </a:r>
            <a:endParaRPr lang="vi-VN" altLang="en-US" sz="3300" i="0" dirty="0"/>
          </a:p>
        </p:txBody>
      </p:sp>
      <p:sp>
        <p:nvSpPr>
          <p:cNvPr id="5123" name="Rectangle 9">
            <a:extLst>
              <a:ext uri="{FF2B5EF4-FFF2-40B4-BE49-F238E27FC236}">
                <a16:creationId xmlns:a16="http://schemas.microsoft.com/office/drawing/2014/main" id="{097DD908-F63E-4018-9EC7-1E7D4FD9C6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AE13C3-CA70-460B-8A75-E5E9A7BDA42E}" type="slidenum">
              <a:rPr lang="vi-V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vi-VN" altLang="en-US" sz="1400"/>
          </a:p>
        </p:txBody>
      </p:sp>
    </p:spTree>
    <p:extLst>
      <p:ext uri="{BB962C8B-B14F-4D97-AF65-F5344CB8AC3E}">
        <p14:creationId xmlns:p14="http://schemas.microsoft.com/office/powerpoint/2010/main" val="326181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E19550E-9583-4EB1-B2C1-75E88CA58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 symbol table for KPL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79E8BAA-4111-41F1-8B9F-B24F9E69B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</a:rPr>
              <a:t>Initialize and Clean symbol table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</a:rPr>
              <a:t>Constant declaration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</a:rPr>
              <a:t>Type declaration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</a:rPr>
              <a:t>Variable declaration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</a:rPr>
              <a:t>Function/Procedure declaration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</a:rPr>
              <a:t>Parameter declaration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73C1547-72AA-4439-A05F-05BBF4B5E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Initialize &amp; Clean a symbol table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122B119-F071-422D-9E31-835517A311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compile(char *fileName) {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Initialize a symbol table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initSymTab();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Compile the program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compileProgram();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Display result for checking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printObject(symtab-&gt;program,0);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Clean symbol table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cleanSymTab();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A591DA9-19B8-462B-BD7D-B945CFA46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Initialize program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8DB8B91-A6E8-4255-8FEB-8E6182D2ED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00"/>
                </a:solidFill>
              </a:rPr>
              <a:t>The program object is initialized by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compileProgram(void);</a:t>
            </a:r>
            <a:endParaRPr lang="en-US" altLang="en-US" sz="2400">
              <a:solidFill>
                <a:srgbClr val="000000"/>
              </a:solidFill>
            </a:endParaRP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00"/>
                </a:solidFill>
              </a:rPr>
              <a:t>After program initialization, we enter the outermost block by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enterBlock()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00"/>
                </a:solidFill>
              </a:rPr>
              <a:t>When program is completely analysed, we exit by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exitBlock()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D578148-4613-4595-8796-5299B2A40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 declaration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26BFEEA-9893-4B8D-8B9C-784F6A397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 dirty="0">
                <a:solidFill>
                  <a:srgbClr val="000000"/>
                </a:solidFill>
              </a:rPr>
              <a:t>Constant objects are created and declared inside the function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compileBlock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 dirty="0">
                <a:solidFill>
                  <a:srgbClr val="000000"/>
                </a:solidFill>
              </a:rPr>
              <a:t>During </a:t>
            </a:r>
            <a:r>
              <a:rPr lang="en-US" altLang="en-US" sz="2400" dirty="0" err="1">
                <a:solidFill>
                  <a:srgbClr val="000000"/>
                </a:solidFill>
              </a:rPr>
              <a:t>analysing</a:t>
            </a:r>
            <a:r>
              <a:rPr lang="en-US" altLang="en-US" sz="2400" dirty="0">
                <a:solidFill>
                  <a:srgbClr val="000000"/>
                </a:solidFill>
              </a:rPr>
              <a:t> process, constants’ values are filled by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ConstantValue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compileConstant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	</a:t>
            </a:r>
            <a:r>
              <a:rPr lang="en-US" altLang="en-US" sz="2000" i="1" dirty="0">
                <a:solidFill>
                  <a:srgbClr val="000000"/>
                </a:solidFill>
              </a:rPr>
              <a:t>In case a constant’s value is identifier constant, like </a:t>
            </a:r>
            <a:r>
              <a:rPr lang="en-US" altLang="en-US" sz="2000" b="1" i="1" dirty="0">
                <a:solidFill>
                  <a:srgbClr val="000000"/>
                </a:solidFill>
              </a:rPr>
              <a:t>const b=</a:t>
            </a:r>
            <a:r>
              <a:rPr lang="en-US" altLang="en-US" sz="2000" b="1" i="1" dirty="0" err="1">
                <a:solidFill>
                  <a:srgbClr val="000000"/>
                </a:solidFill>
              </a:rPr>
              <a:t>a</a:t>
            </a:r>
            <a:r>
              <a:rPr lang="en-US" altLang="en-US" sz="2000" i="1" dirty="0" err="1">
                <a:solidFill>
                  <a:srgbClr val="000000"/>
                </a:solidFill>
              </a:rPr>
              <a:t>;refer</a:t>
            </a:r>
            <a:r>
              <a:rPr lang="en-US" altLang="en-US" sz="2000" i="1" dirty="0">
                <a:solidFill>
                  <a:srgbClr val="000000"/>
                </a:solidFill>
              </a:rPr>
              <a:t> to symbol table to find actual value.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 dirty="0">
                <a:solidFill>
                  <a:srgbClr val="000000"/>
                </a:solidFill>
              </a:rPr>
              <a:t>When a constant has been </a:t>
            </a:r>
            <a:r>
              <a:rPr lang="en-US" altLang="en-US" sz="2400" dirty="0" err="1">
                <a:solidFill>
                  <a:srgbClr val="000000"/>
                </a:solidFill>
              </a:rPr>
              <a:t>analysed</a:t>
            </a:r>
            <a:r>
              <a:rPr lang="en-US" altLang="en-US" sz="2400" dirty="0">
                <a:solidFill>
                  <a:srgbClr val="000000"/>
                </a:solidFill>
              </a:rPr>
              <a:t>, he has to be declared in current block by function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declareObject</a:t>
            </a: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54C36F3-B597-4DB7-8129-75913889E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User-defined type declaration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E3F7146-8D85-4FEC-BD21-6449BB4AF4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Type objects are created and declared inside the function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compileBlock2()</a:t>
            </a: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Actual type is learned during the analysing by function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Type* compileType(void)</a:t>
            </a:r>
          </a:p>
          <a:p>
            <a:pPr lvl="1"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If we meet identifier type, refer to symbol table to find actual type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When a user-defined type has been analysed, he has to be declared in current block by function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declareObject</a:t>
            </a:r>
            <a:endParaRPr lang="en-US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214E106-0721-4620-B815-E253DA29E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declaration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2A3DFD9-5E4A-4477-BAEF-B50A070A2D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Variable objects are created and declared inside function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compileBlock3()</a:t>
            </a:r>
            <a:endParaRPr lang="en-US" altLang="en-US" sz="1800">
              <a:solidFill>
                <a:srgbClr val="000000"/>
              </a:solidFill>
            </a:endParaRP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Type of a variable is filled when analysing type by using function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Type* compileType(void)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For later code generation, one of variable object’s attributes should be the current scope.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When a variable object is analysed, he has to be declared in current block by function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declareObject</a:t>
            </a:r>
            <a:endParaRPr lang="en-US" altLang="en-US" sz="2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8E40019-585B-4B0E-A1BE-9E549852D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declaration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951829F-7008-469B-90E9-1BA695AFF6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Function objects are created and declared in function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compileFuncDecl()</a:t>
            </a:r>
            <a:endParaRPr lang="en-US" altLang="en-US" sz="1800">
              <a:solidFill>
                <a:srgbClr val="000000"/>
              </a:solidFill>
            </a:endParaRP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Attributes of a function object need to be filled include: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List of parameters, in function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compileParams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cs typeface="Courier New" panose="02070309020205020404" pitchFamily="49" charset="0"/>
              </a:rPr>
              <a:t>Return type, in function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compileType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cs typeface="Courier New" panose="02070309020205020404" pitchFamily="49" charset="0"/>
              </a:rPr>
              <a:t>Function’s scope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cs typeface="Courier New" panose="02070309020205020404" pitchFamily="49" charset="0"/>
              </a:rPr>
              <a:t>Note:The function object has to be declared in current block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cs typeface="Courier New" panose="02070309020205020404" pitchFamily="49" charset="0"/>
              </a:rPr>
              <a:t>		 Update function scope as currentScope before deal with 	 function local object.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033B710-BBBF-4FA4-9FA7-2FA09F21C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 declaration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F9B9B3F-B7DA-45FB-B033-8373EC18A1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Function objects are created and declared in function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compileProcDecl()</a:t>
            </a:r>
            <a:endParaRPr lang="en-US" altLang="en-US" sz="1800">
              <a:solidFill>
                <a:srgbClr val="000000"/>
              </a:solidFill>
            </a:endParaRP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Attributes of a function object need to be filled include: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List of parameters, in function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compileParams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cs typeface="Courier New" panose="02070309020205020404" pitchFamily="49" charset="0"/>
              </a:rPr>
              <a:t>Note:The function object has to be declared in current block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cs typeface="Courier New" panose="02070309020205020404" pitchFamily="49" charset="0"/>
              </a:rPr>
              <a:t>		 Update function scope as currentScope before deal with 	 function local object.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5205A2E-D8E5-4718-868F-5F7C2A08F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 declaration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D2ABCD6-DE6C-498E-A433-F19B493DF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Parameter objects are created and declared in function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compileParam()</a:t>
            </a: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Parameter objects’ attributes:</a:t>
            </a:r>
          </a:p>
          <a:p>
            <a:pPr lvl="1"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Data type of parameter: a basic type</a:t>
            </a:r>
          </a:p>
          <a:p>
            <a:pPr lvl="1"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Kind of parameter: Call by value (PARAM_VALUE) or call by reference (PARAM_REFERENCE)</a:t>
            </a:r>
          </a:p>
          <a:p>
            <a:pPr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Note: parameter objects should be declared in both</a:t>
            </a:r>
          </a:p>
          <a:p>
            <a:pPr lvl="1"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Symbol" panose="05050102010706020507" pitchFamily="18" charset="2"/>
              <a:buChar char="-"/>
            </a:pPr>
            <a:r>
              <a:rPr lang="en-US" altLang="en-US" sz="2000">
                <a:solidFill>
                  <a:srgbClr val="000000"/>
                </a:solidFill>
                <a:cs typeface="Courier New" panose="02070309020205020404" pitchFamily="49" charset="0"/>
              </a:rPr>
              <a:t> Current function’s list of parameter (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paramList</a:t>
            </a:r>
            <a:r>
              <a:rPr lang="en-US" altLang="en-US" sz="200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775"/>
              </a:spcBef>
              <a:buClr>
                <a:srgbClr val="000000"/>
              </a:buClr>
              <a:buFont typeface="Symbol" panose="05050102010706020507" pitchFamily="18" charset="2"/>
              <a:buChar char="-"/>
            </a:pPr>
            <a:r>
              <a:rPr lang="en-US" altLang="en-US" sz="2000">
                <a:solidFill>
                  <a:srgbClr val="000000"/>
                </a:solidFill>
                <a:cs typeface="Courier New" panose="02070309020205020404" pitchFamily="49" charset="0"/>
              </a:rPr>
              <a:t> Current function’s list of local objects (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objectList</a:t>
            </a:r>
            <a:r>
              <a:rPr lang="en-US" altLang="en-US" sz="2000">
                <a:solidFill>
                  <a:srgbClr val="000000"/>
                </a:solidFill>
                <a:cs typeface="Courier New" panose="02070309020205020404" pitchFamily="49" charset="0"/>
              </a:rPr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85DD11B1-D133-4741-9627-AB417156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semantic analysis?</a:t>
            </a:r>
            <a:endParaRPr lang="vi-VN" alt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73106F-4499-4F44-85D5-BFF7964188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3309934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18C00D41-CDF3-4556-B322-B8AE870B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76DFBF-53A9-4A5B-9210-CFCD0E0C96B7}" type="slidenum">
              <a:rPr lang="vi-V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vi-VN" altLang="en-US" sz="1400"/>
          </a:p>
        </p:txBody>
      </p:sp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C5D1431D-77E8-46C7-81E0-9D1DDFD5EA5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248400" y="6403975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en-US" sz="1400" dirty="0" err="1"/>
              <a:t>Experiment</a:t>
            </a:r>
            <a:r>
              <a:rPr lang="vi-VN" altLang="en-US" sz="1400" dirty="0"/>
              <a:t> in </a:t>
            </a:r>
            <a:r>
              <a:rPr lang="vi-VN" altLang="en-US" sz="1400" dirty="0" err="1"/>
              <a:t>compiler</a:t>
            </a:r>
            <a:r>
              <a:rPr lang="vi-VN" altLang="en-US" sz="1400" dirty="0"/>
              <a:t> </a:t>
            </a:r>
            <a:r>
              <a:rPr lang="vi-VN" altLang="en-US" sz="1400" dirty="0" err="1"/>
              <a:t>construction</a:t>
            </a:r>
            <a:r>
              <a:rPr lang="vi-VN" altLang="en-US" sz="1400" dirty="0"/>
              <a:t> - </a:t>
            </a:r>
            <a:r>
              <a:rPr lang="en-US" altLang="en-US" sz="1400" dirty="0"/>
              <a:t>Semantic Analysis</a:t>
            </a:r>
            <a:endParaRPr lang="vi-VN" altLang="en-US" sz="1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AC01171-3B29-40DF-B796-CC684B453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1714500"/>
            <a:ext cx="46005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kern="0" dirty="0">
                <a:latin typeface="+mn-lt"/>
                <a:cs typeface="+mn-cs"/>
              </a:rPr>
              <a:t>Syntax analysis checks only grammatical correctness of a program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kern="0" dirty="0">
                <a:latin typeface="+mn-lt"/>
                <a:cs typeface="+mn-cs"/>
              </a:rPr>
              <a:t>There are a number of correctness that are deeper than grammar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kern="0" dirty="0">
                <a:latin typeface="+mn-lt"/>
                <a:cs typeface="+mn-cs"/>
              </a:rPr>
              <a:t>Is “x” a variable or a function?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kern="0" dirty="0">
                <a:latin typeface="+mn-lt"/>
                <a:cs typeface="+mn-cs"/>
              </a:rPr>
              <a:t>Is “x” declared?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kern="0" dirty="0">
                <a:latin typeface="+mn-lt"/>
                <a:cs typeface="+mn-cs"/>
              </a:rPr>
              <a:t>Which declaration of “x” does a given use reference?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kern="0" dirty="0">
                <a:latin typeface="+mn-lt"/>
                <a:cs typeface="+mn-cs"/>
              </a:rPr>
              <a:t>Is the </a:t>
            </a:r>
            <a:r>
              <a:rPr lang="en-US" sz="2000" kern="0">
                <a:latin typeface="+mn-lt"/>
                <a:cs typeface="+mn-cs"/>
              </a:rPr>
              <a:t>assign statement </a:t>
            </a:r>
            <a:r>
              <a:rPr lang="en-US" sz="2000" kern="0" dirty="0">
                <a:latin typeface="+mn-lt"/>
                <a:cs typeface="+mn-cs"/>
              </a:rPr>
              <a:t>“c:=</a:t>
            </a:r>
            <a:r>
              <a:rPr lang="en-US" sz="2000" kern="0" dirty="0" err="1">
                <a:latin typeface="+mn-lt"/>
                <a:cs typeface="+mn-cs"/>
              </a:rPr>
              <a:t>a+b</a:t>
            </a:r>
            <a:r>
              <a:rPr lang="en-US" sz="2000" kern="0" dirty="0">
                <a:latin typeface="+mn-lt"/>
                <a:cs typeface="+mn-cs"/>
              </a:rPr>
              <a:t>” type consistent?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kern="0" dirty="0">
                <a:latin typeface="+mn-lt"/>
                <a:cs typeface="+mn-cs"/>
              </a:rPr>
              <a:t>…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kern="0" dirty="0">
                <a:latin typeface="+mn-lt"/>
                <a:cs typeface="+mn-cs"/>
              </a:rPr>
              <a:t>Semantic Analysis answers those questions and gives direction to a correct code generation.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2C25437-BEDA-4FF8-AAB8-827044F05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organization</a:t>
            </a:r>
          </a:p>
        </p:txBody>
      </p:sp>
      <p:graphicFrame>
        <p:nvGraphicFramePr>
          <p:cNvPr id="101430" name="Group 54">
            <a:extLst>
              <a:ext uri="{FF2B5EF4-FFF2-40B4-BE49-F238E27FC236}">
                <a16:creationId xmlns:a16="http://schemas.microsoft.com/office/drawing/2014/main" id="{7754F069-CDE5-4C25-985A-3909D366423F}"/>
              </a:ext>
            </a:extLst>
          </p:cNvPr>
          <p:cNvGraphicFramePr>
            <a:graphicFrameLocks noGrp="1"/>
          </p:cNvGraphicFramePr>
          <p:nvPr/>
        </p:nvGraphicFramePr>
        <p:xfrm>
          <a:off x="785813" y="1708150"/>
          <a:ext cx="7643812" cy="4611693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Filename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Makefile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scanner.c, scanner.h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Token reader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reader.h, reader.c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character from source file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charcode.h, charcode.c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Classify character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token.h, token.c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Recognize and classify token, keywords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error.h, error.c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 error types and messages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parser.c, parser.h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Parse programming structure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debug.c, debug.h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Debugging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symtab.c symtab.h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Symbol table construction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main.c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Main program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F163585-1C83-4B3F-9DA1-F4CEDFF9B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2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75860E7-3B25-4011-B117-645FE29F7B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Observe the structure of parser (modified)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Complete </a:t>
            </a:r>
            <a:r>
              <a:rPr lang="en-US" altLang="en-US" sz="2400" i="1">
                <a:solidFill>
                  <a:srgbClr val="009900"/>
                </a:solidFill>
              </a:rPr>
              <a:t>TODO</a:t>
            </a:r>
            <a:r>
              <a:rPr lang="en-US" altLang="en-US" sz="2400">
                <a:solidFill>
                  <a:srgbClr val="000000"/>
                </a:solidFill>
              </a:rPr>
              <a:t> function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Test on provided examples</a:t>
            </a:r>
            <a:endParaRPr lang="en-US" alt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14264490-562E-4712-B545-ED510BE05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en-GB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174A4791-F9E4-4A17-8771-05F982B74F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Insert information of a constant</a:t>
            </a:r>
          </a:p>
          <a:p>
            <a:r>
              <a:rPr lang="en-US" altLang="en-US"/>
              <a:t>Assignment 1</a:t>
            </a:r>
          </a:p>
          <a:p>
            <a:pPr marL="400050" lvl="1" indent="0">
              <a:buFontTx/>
              <a:buNone/>
            </a:pPr>
            <a:r>
              <a:rPr lang="en-US" altLang="en-US"/>
              <a:t> obj = createConstantObject(</a:t>
            </a:r>
            <a:r>
              <a:rPr lang="en-US" altLang="en-US">
                <a:solidFill>
                  <a:srgbClr val="FF0000"/>
                </a:solidFill>
              </a:rPr>
              <a:t>"c1"</a:t>
            </a:r>
            <a:r>
              <a:rPr lang="en-US" altLang="en-US"/>
              <a:t>);</a:t>
            </a:r>
          </a:p>
          <a:p>
            <a:pPr marL="400050" lvl="1" indent="0">
              <a:buFontTx/>
              <a:buNone/>
            </a:pPr>
            <a:r>
              <a:rPr lang="en-US" altLang="en-US"/>
              <a:t>  obj-&gt;constAttrs-&gt;value = makeIntConstant(</a:t>
            </a:r>
            <a:r>
              <a:rPr lang="en-US" altLang="en-US">
                <a:solidFill>
                  <a:srgbClr val="FF0000"/>
                </a:solidFill>
              </a:rPr>
              <a:t>10</a:t>
            </a:r>
            <a:r>
              <a:rPr lang="en-US" altLang="en-US"/>
              <a:t>);</a:t>
            </a:r>
          </a:p>
          <a:p>
            <a:pPr marL="400050" lvl="1" indent="0">
              <a:buFontTx/>
              <a:buNone/>
            </a:pPr>
            <a:r>
              <a:rPr lang="en-US" altLang="en-US"/>
              <a:t>  declareObject(obj);</a:t>
            </a:r>
            <a:endParaRPr lang="en-GB" altLang="en-US"/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8904B8F4-E215-4D79-8991-4C1E42CE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EEAED1-ADDF-450B-9CD1-2844636711D3}" type="slidenum">
              <a:rPr lang="vi-V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vi-VN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CFA5A8-61EC-40EC-AE59-325C635E7F52}"/>
              </a:ext>
            </a:extLst>
          </p:cNvPr>
          <p:cNvSpPr/>
          <p:nvPr/>
        </p:nvSpPr>
        <p:spPr>
          <a:xfrm>
            <a:off x="5435600" y="1844675"/>
            <a:ext cx="3529013" cy="151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37891" name="Title 1">
            <a:extLst>
              <a:ext uri="{FF2B5EF4-FFF2-40B4-BE49-F238E27FC236}">
                <a16:creationId xmlns:a16="http://schemas.microsoft.com/office/drawing/2014/main" id="{2C13DFF9-76C6-4C8F-B724-3A29B2D24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void compileBlock(void)</a:t>
            </a:r>
            <a:endParaRPr lang="en-GB" altLang="en-US"/>
          </a:p>
        </p:txBody>
      </p:sp>
      <p:sp>
        <p:nvSpPr>
          <p:cNvPr id="37892" name="Content Placeholder 2">
            <a:extLst>
              <a:ext uri="{FF2B5EF4-FFF2-40B4-BE49-F238E27FC236}">
                <a16:creationId xmlns:a16="http://schemas.microsoft.com/office/drawing/2014/main" id="{6A92212C-5BBF-467B-B49C-F4DA42AF66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6402388" cy="4038600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{  Object* constObj;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ConstantValue* constValue;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if (lookAhead-&gt;tokenType == KW_CONST)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eat(KW_CONST);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do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eat(TK_IDENT);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   constObj = createConstantObject(currentToken-&gt;string);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eat(SB_EQ);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   constValue = compileConstant();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    constObj-&gt;constAttrs-&gt;value = constValue;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declareObject(constObj);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eat(SB_SEMICOLON);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} while (lookAhead-&gt;tokenType == TK_IDENT);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compileBlock2();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}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else compileBlock2();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 sz="1400"/>
          </a:p>
        </p:txBody>
      </p:sp>
      <p:sp>
        <p:nvSpPr>
          <p:cNvPr id="37894" name="Slide Number Placeholder 4">
            <a:extLst>
              <a:ext uri="{FF2B5EF4-FFF2-40B4-BE49-F238E27FC236}">
                <a16:creationId xmlns:a16="http://schemas.microsoft.com/office/drawing/2014/main" id="{260602FB-DF71-4069-BD06-FD4653D0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2A0534-BC8F-4141-9B48-8D79B7346C76}" type="slidenum">
              <a:rPr lang="vi-V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vi-VN" altLang="en-US" sz="1400"/>
          </a:p>
        </p:txBody>
      </p:sp>
      <p:sp>
        <p:nvSpPr>
          <p:cNvPr id="37895" name="TextBox 7">
            <a:extLst>
              <a:ext uri="{FF2B5EF4-FFF2-40B4-BE49-F238E27FC236}">
                <a16:creationId xmlns:a16="http://schemas.microsoft.com/office/drawing/2014/main" id="{7FD37833-646D-4723-B1FD-CCE6FD91A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1879600"/>
            <a:ext cx="36734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obj = createConstantObject(</a:t>
            </a:r>
            <a:r>
              <a:rPr lang="en-US" altLang="en-US" sz="1800">
                <a:solidFill>
                  <a:srgbClr val="FF0000"/>
                </a:solidFill>
              </a:rPr>
              <a:t>"c1"</a:t>
            </a:r>
            <a:r>
              <a:rPr lang="en-US" altLang="en-US" sz="180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obj-&gt;constAttrs-&gt;value = makeIntConstant(</a:t>
            </a:r>
            <a:r>
              <a:rPr lang="en-US" altLang="en-US" sz="1800">
                <a:solidFill>
                  <a:srgbClr val="FF0000"/>
                </a:solidFill>
              </a:rPr>
              <a:t>10</a:t>
            </a:r>
            <a:r>
              <a:rPr lang="en-US" altLang="en-US" sz="180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declareObject(obj);</a:t>
            </a:r>
            <a:endParaRPr lang="en-GB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1EFD5032-CB7A-4E9A-BCE5-E307E87937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Experiment in </a:t>
            </a:r>
            <a:br>
              <a:rPr lang="en-US" altLang="en-US" dirty="0"/>
            </a:br>
            <a:r>
              <a:rPr lang="en-US" altLang="en-US" dirty="0"/>
              <a:t>Compiler Construction</a:t>
            </a:r>
            <a:br>
              <a:rPr lang="en-US" altLang="en-US" dirty="0"/>
            </a:br>
            <a:r>
              <a:rPr lang="en-US" altLang="en-US" sz="3300" dirty="0"/>
              <a:t>Semantic Analysis </a:t>
            </a:r>
            <a:r>
              <a:rPr lang="en-US" altLang="en-US" sz="3300" i="0" dirty="0"/>
              <a:t>(3)</a:t>
            </a:r>
            <a:endParaRPr lang="vi-VN" altLang="en-US" sz="3300" i="0" dirty="0"/>
          </a:p>
        </p:txBody>
      </p:sp>
      <p:sp>
        <p:nvSpPr>
          <p:cNvPr id="5123" name="Rectangle 9">
            <a:extLst>
              <a:ext uri="{FF2B5EF4-FFF2-40B4-BE49-F238E27FC236}">
                <a16:creationId xmlns:a16="http://schemas.microsoft.com/office/drawing/2014/main" id="{097DD908-F63E-4018-9EC7-1E7D4FD9C6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AE13C3-CA70-460B-8A75-E5E9A7BDA42E}" type="slidenum">
              <a:rPr lang="vi-V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vi-VN" altLang="en-US" sz="1400"/>
          </a:p>
        </p:txBody>
      </p:sp>
    </p:spTree>
    <p:extLst>
      <p:ext uri="{BB962C8B-B14F-4D97-AF65-F5344CB8AC3E}">
        <p14:creationId xmlns:p14="http://schemas.microsoft.com/office/powerpoint/2010/main" val="3512924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6DF47CA-18E6-41EC-B10E-DD8F67013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932A74F-32D9-4B08-AD4C-07D9FBCDD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</a:rPr>
              <a:t>Checking duplicate object declaration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>
                <a:solidFill>
                  <a:srgbClr val="000000"/>
                </a:solidFill>
              </a:rPr>
              <a:t>Checking reference to object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BD3205C-9AE5-47EA-8AFB-0352629E2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fresh identifier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5275BF4-5D31-467F-AC7A-ADB1FEE84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00"/>
                </a:solidFill>
              </a:rPr>
              <a:t>A fresh identifier is an identifier that is new (has not been used) in current scope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000000"/>
                </a:solidFill>
              </a:rPr>
              <a:t>Checking fresh identifier is task of function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checkFreshIdent(char *name);</a:t>
            </a: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7BD4A25-4BFE-4F4E-8F11-0293A2390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fresh identifier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511BC06-93F1-4E9D-B139-F9C536F7E6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Checking fresh identifier is performed in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Constant declaration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User-defined type declaration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Variable declaration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Parameter declaration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Function declaration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Procedure declaration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907BA54-1D4E-4A3D-B8A5-812F806C4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declared constant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2BCE4CE-7583-4ACA-ADBF-8DFA259E2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000000"/>
                </a:solidFill>
              </a:rPr>
              <a:t>Performed when there is a reference to a constant, e.g: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000000"/>
                </a:solidFill>
              </a:rPr>
              <a:t>When analysing an unsigned constant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000000"/>
                </a:solidFill>
              </a:rPr>
              <a:t>When analysing an constant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000000"/>
                </a:solidFill>
              </a:rPr>
              <a:t>If a constant is not declared in current block, search in outer blocks.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000000"/>
                </a:solidFill>
              </a:rPr>
              <a:t>The value of declared constant will be the value of the constant that we are dealing with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000000"/>
                </a:solidFill>
              </a:rPr>
              <a:t>Share the value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000000"/>
                </a:solidFill>
              </a:rPr>
              <a:t>Do not share the value </a:t>
            </a:r>
            <a:r>
              <a:rPr lang="en-US" altLang="en-US" sz="220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duplicateConstantValue</a:t>
            </a:r>
            <a:endParaRPr lang="en-US" altLang="en-US" sz="220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F3263E1-1694-4129-B56F-6BBAB8A13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declared type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E05E005-7FAD-48A0-99BE-61A9691408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Performed when there is a reference to a type, e.g: when analysing a type in function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compileType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If a type is not declared in current block, search in outer blocks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The actual type of refered type name will be used to create the type we are dealing with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Share type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Do not share type </a:t>
            </a:r>
            <a:r>
              <a:rPr lang="en-US" altLang="en-US" sz="240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duplicateType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F0BCB66F-EB36-4CDB-986E-F8054532A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Tasks of a semantic analyzer</a:t>
            </a:r>
            <a:endParaRPr lang="vi-VN" altLang="en-US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AD15668D-AFE4-4734-B4D6-093FF35468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700"/>
              <a:t>Maintaining information about identifiers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Constants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Scopes (program, procedures, and functions)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/>
              <a:t>Checking semantic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Scoping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Typing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/>
              <a:t>Invoking code generation routines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A2993E95-7E22-4860-8BE2-EC7C088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34B528-D559-4618-B6EF-D63DDB2ECC4D}" type="slidenum">
              <a:rPr lang="vi-V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vi-VN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23AE615-8A2D-418F-94A3-30FECDED1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declared variable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6C25747-87D5-4405-BACB-325D39227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Performed when there is a reference to a variable, e.g: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In for statement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When analysing factor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If a variable is not declared in current block, search in outer blocks.</a:t>
            </a: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F2355EF-92D9-47F1-9081-E0E077DC6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declared LHS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AE41373-4928-4EE7-9523-BC31C46D0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An identifier that appears in the left-hand side of an assign statement or in a factor possibly is: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Current function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A declared variable</a:t>
            </a:r>
          </a:p>
          <a:p>
            <a:pPr lvl="2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If the variable’s type is array type, the array index must follow the variable’s name.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Variable is different from parameters and current function.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0403F10-35C9-4228-8404-8E4674D44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declared function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9309AEB-6EAD-4DF5-8E43-6B789DD9DF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Performed when a function is referred, e.g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As left-hand side of assign statement (current function)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In a factor (a list of parameters will follows function’s name)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If a function is not declared in current block, search in outer blocks.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Global functions: READC, READI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DBCC319-ED38-4EB5-A067-1649A1D46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a declared procedure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F8FB7E2-8389-4F73-BCFE-7C2EC919E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Performed when a procedure is referred, e.g: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In CALL statement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If a procedure is not declared in current block, search in outer blocks.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Global procedures: WRITEI, WRITEC, WRITELN</a:t>
            </a:r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AE2A8DB-1026-4FC6-8DC2-C11979EF9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of error codes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596EE66-2B45-45CC-B114-C941E8E9AB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ERR_UNDECLARED_IDENT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ERR_UNDECLARED_CONSTANT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ERR_UNDECLARED_TYPE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ERR_UNDECLARED_VARIABLE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ERR_UNDECLARED_FUNCTION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ERR_UNDECLARED_PROCEDURE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ERR_DUPLICATE_IDENT</a:t>
            </a:r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0AA0303-83C0-4AC0-B50D-573E1FE26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organization</a:t>
            </a:r>
          </a:p>
        </p:txBody>
      </p:sp>
      <p:graphicFrame>
        <p:nvGraphicFramePr>
          <p:cNvPr id="102466" name="Group 66">
            <a:extLst>
              <a:ext uri="{FF2B5EF4-FFF2-40B4-BE49-F238E27FC236}">
                <a16:creationId xmlns:a16="http://schemas.microsoft.com/office/drawing/2014/main" id="{7690440C-541C-4DF7-8B91-F91E9A963663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708150"/>
          <a:ext cx="8107362" cy="4446592"/>
        </p:xfrm>
        <a:graphic>
          <a:graphicData uri="http://schemas.openxmlformats.org/drawingml/2006/table">
            <a:tbl>
              <a:tblPr/>
              <a:tblGrid>
                <a:gridCol w="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Filename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Makefile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scanner.c, scanner.h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Token reader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reader.h, reader.c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character from source file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charcode.h, charcode.c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Classify character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token.h, token.c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Recognize and classify token, keywords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error.h, error.c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 error types and messages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parser.c, parser.h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Parse programming structure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debug.c, debug.h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Debugging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symtab.c symtab.h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Symbol table construction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semantics.c. semantics.h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Analyse the program’s semantic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main.c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Main program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C4DF5E0-0F18-4514-A7D6-647E63648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3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B1D82FA-F29A-49AF-BAA5-C10D75111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Implement the following function in </a:t>
            </a:r>
            <a:r>
              <a:rPr lang="en-US" altLang="en-US" sz="2000" i="1">
                <a:solidFill>
                  <a:srgbClr val="000000"/>
                </a:solidFill>
              </a:rPr>
              <a:t>semantics.c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checkFreshIdent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checkDeclaredIdent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checkDeclaredConstant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checkDeclaredType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checkDeclaredVariable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checkDeclaredProcedure</a:t>
            </a:r>
          </a:p>
          <a:p>
            <a:pPr lvl="1" eaLnBrk="1" hangingPunct="1">
              <a:spcBef>
                <a:spcPts val="775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checkDeclaredLValueIdent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000000"/>
                </a:solidFill>
              </a:rPr>
              <a:t>Test on provided examples</a:t>
            </a: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1EFD5032-CB7A-4E9A-BCE5-E307E87937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Experiment in </a:t>
            </a:r>
            <a:br>
              <a:rPr lang="en-US" altLang="en-US" dirty="0"/>
            </a:br>
            <a:r>
              <a:rPr lang="en-US" altLang="en-US" dirty="0"/>
              <a:t>Compiler Construction</a:t>
            </a:r>
            <a:br>
              <a:rPr lang="en-US" altLang="en-US" dirty="0"/>
            </a:br>
            <a:r>
              <a:rPr lang="en-US" altLang="en-US" sz="3300" dirty="0"/>
              <a:t>Semantic Analysis </a:t>
            </a:r>
            <a:r>
              <a:rPr lang="en-US" altLang="en-US" sz="3300" i="0" dirty="0"/>
              <a:t>(4)</a:t>
            </a:r>
            <a:endParaRPr lang="vi-VN" altLang="en-US" sz="3300" i="0" dirty="0"/>
          </a:p>
        </p:txBody>
      </p:sp>
      <p:sp>
        <p:nvSpPr>
          <p:cNvPr id="5123" name="Rectangle 9">
            <a:extLst>
              <a:ext uri="{FF2B5EF4-FFF2-40B4-BE49-F238E27FC236}">
                <a16:creationId xmlns:a16="http://schemas.microsoft.com/office/drawing/2014/main" id="{097DD908-F63E-4018-9EC7-1E7D4FD9C6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AE13C3-CA70-460B-8A75-E5E9A7BDA42E}" type="slidenum">
              <a:rPr lang="vi-V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vi-VN" altLang="en-US" sz="1400"/>
          </a:p>
        </p:txBody>
      </p:sp>
    </p:spTree>
    <p:extLst>
      <p:ext uri="{BB962C8B-B14F-4D97-AF65-F5344CB8AC3E}">
        <p14:creationId xmlns:p14="http://schemas.microsoft.com/office/powerpoint/2010/main" val="497106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376DD23-FAE6-41BF-AECA-C5C8BA9A0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51E74D4-6366-4371-98AE-22BA7DF1A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 dirty="0">
                <a:solidFill>
                  <a:srgbClr val="000000"/>
                </a:solidFill>
              </a:rPr>
              <a:t>Type checking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 dirty="0">
                <a:solidFill>
                  <a:srgbClr val="000000"/>
                </a:solidFill>
              </a:rPr>
              <a:t>Checking the consistency between the declaration and usage of arrays.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 dirty="0">
                <a:solidFill>
                  <a:srgbClr val="000000"/>
                </a:solidFill>
              </a:rPr>
              <a:t>Checking the consistency between the declaration and usage of functions.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 dirty="0">
                <a:solidFill>
                  <a:srgbClr val="000000"/>
                </a:solidFill>
              </a:rPr>
              <a:t>Checking the consistency between the declaration and calling of procedures.</a:t>
            </a:r>
          </a:p>
          <a:p>
            <a:pPr eaLnBrk="1" hangingPunct="1">
              <a:spcBef>
                <a:spcPts val="775"/>
              </a:spcBef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altLang="en-US" sz="2400" dirty="0">
                <a:solidFill>
                  <a:srgbClr val="000000"/>
                </a:solidFill>
              </a:rPr>
              <a:t>Checking the consistency in reference usage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EF81655-113C-4C1E-86E5-4B6B6330D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checking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2A85004-3C0B-4ECC-8BE7-3907AC5506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Type comparison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checkIntType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checkCharType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checkArrayType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checkTypeEquality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3B982433-D880-4160-8C86-ACC4D4982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Symbol table</a:t>
            </a:r>
            <a:endParaRPr lang="vi-VN" altLang="en-US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EFA09E16-EA08-4732-BA29-5F84C06498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7986712" cy="4038600"/>
          </a:xfrm>
        </p:spPr>
        <p:txBody>
          <a:bodyPr/>
          <a:lstStyle/>
          <a:p>
            <a:pPr eaLnBrk="1" hangingPunct="1"/>
            <a:r>
              <a:rPr lang="en-US" altLang="en-US" sz="2700"/>
              <a:t>It maintains all declarations and their attributes</a:t>
            </a:r>
          </a:p>
          <a:p>
            <a:pPr lvl="1" eaLnBrk="1" hangingPunct="1"/>
            <a:r>
              <a:rPr lang="en-US" altLang="en-US" sz="2200"/>
              <a:t>Constants: {name, type, value}</a:t>
            </a:r>
          </a:p>
          <a:p>
            <a:pPr lvl="1" eaLnBrk="1" hangingPunct="1"/>
            <a:r>
              <a:rPr lang="en-US" altLang="en-US" sz="2200"/>
              <a:t>Types: {name, actual type}</a:t>
            </a:r>
          </a:p>
          <a:p>
            <a:pPr lvl="1" eaLnBrk="1" hangingPunct="1"/>
            <a:r>
              <a:rPr lang="en-US" altLang="en-US" sz="2200"/>
              <a:t>Variables: {name, type}</a:t>
            </a:r>
          </a:p>
          <a:p>
            <a:pPr lvl="1" eaLnBrk="1" hangingPunct="1"/>
            <a:r>
              <a:rPr lang="en-US" altLang="en-US" sz="2200"/>
              <a:t>Functions: {name, parameters, return type, local declarations}</a:t>
            </a:r>
          </a:p>
          <a:p>
            <a:pPr lvl="1" eaLnBrk="1" hangingPunct="1"/>
            <a:r>
              <a:rPr lang="en-US" altLang="en-US" sz="2200"/>
              <a:t>Procedures: {name, parameters, local declarations)</a:t>
            </a:r>
          </a:p>
          <a:p>
            <a:pPr lvl="1" eaLnBrk="1" hangingPunct="1"/>
            <a:r>
              <a:rPr lang="en-US" altLang="en-US" sz="2200"/>
              <a:t>Parameters: {name, type, call by value/call by reference}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DC65A7A4-D247-44F9-83EB-38B31B0F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2B08E-AC81-427C-B86A-F27E61111A6B}" type="slidenum">
              <a:rPr lang="vi-V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vi-VN" alt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F10C6BD-7D6D-420F-B521-04B28C610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checking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CDA782A-3994-476E-A01E-999C93A78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Constant: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[+/-] &lt;constant&gt;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The type of &lt;constant&gt; is integer</a:t>
            </a:r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8471315-83EB-487F-99FD-0179838F4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checking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332BDBD-BCF5-423A-AC7E-E3F9E8BD0B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Assign statement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&lt;LValue&gt; := &lt;Expr&gt;;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Basic types of &lt;Lvalue&gt; and &lt;Expr&gt; must be the same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CBC8A30-B766-4073-9184-921643CCB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checking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82C48C9-A1E3-42CB-BD95-F1C534720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For statement: 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For &lt;var&gt; := &lt;exp1&gt; To &lt;exp2&gt; do &lt;stmt&gt;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Basic types of &lt;var&gt;, &lt;exp1&gt;, and &lt;exp2&gt; must be the same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D6A2504-818A-4AC3-98ED-7D634D43A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checking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1D9E9DE-D7A0-4002-8A3F-A8BFD107F1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Function and procedure: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Types of declared parameter and actual parameter (argument)must be the same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The corresponding actual parameter (argument) of  call </a:t>
            </a:r>
            <a:r>
              <a:rPr lang="en-US" altLang="en-US">
                <a:solidFill>
                  <a:srgbClr val="000000"/>
                </a:solidFill>
              </a:rPr>
              <a:t>by reference parameter </a:t>
            </a:r>
            <a:r>
              <a:rPr lang="en-US" altLang="en-US" dirty="0">
                <a:solidFill>
                  <a:srgbClr val="000000"/>
                </a:solidFill>
              </a:rPr>
              <a:t>must be a </a:t>
            </a:r>
            <a:r>
              <a:rPr lang="en-US" altLang="en-US" dirty="0" err="1">
                <a:solidFill>
                  <a:srgbClr val="000000"/>
                </a:solidFill>
              </a:rPr>
              <a:t>LValue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19560BB-CAEA-49EC-A162-5D1704DAC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checking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B2010E6-70C9-455C-9D91-ED0B42A5C3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Condition:</a:t>
            </a:r>
          </a:p>
          <a:p>
            <a:r>
              <a:rPr lang="en-US" altLang="en-US">
                <a:solidFill>
                  <a:srgbClr val="000000"/>
                </a:solidFill>
              </a:rPr>
              <a:t>	&lt;exp1&gt; &lt;op&gt; &lt;exp2&gt; 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The basic types of &lt;exp1&gt; and &lt;exp2&gt; must be the same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0F90C87-46CC-4917-BC89-D2F2357EA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checking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F14F8E5-66F8-446B-807C-BE1ABAF525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Expression: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00"/>
                </a:solidFill>
              </a:rPr>
              <a:t>		[+|-] &lt;exp&gt;	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>
                <a:solidFill>
                  <a:srgbClr val="000000"/>
                </a:solidFill>
              </a:rPr>
              <a:t> &lt;exp&gt; :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		[*|/] &lt;term&gt;	 &lt;term&gt; : integer</a:t>
            </a:r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2A202E9-A665-482F-BBBB-F89389DEE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checking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7964BE9-828E-40B0-8811-785B5E2476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Index:</a:t>
            </a:r>
          </a:p>
          <a:p>
            <a:r>
              <a:rPr lang="en-US" altLang="en-US">
                <a:solidFill>
                  <a:srgbClr val="000000"/>
                </a:solidFill>
              </a:rPr>
              <a:t>	(. &lt;exp&gt; .)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>
                <a:solidFill>
                  <a:srgbClr val="000000"/>
                </a:solidFill>
              </a:rPr>
              <a:t> &lt;exp&gt; : integer</a:t>
            </a:r>
          </a:p>
          <a:p>
            <a:r>
              <a:rPr lang="en-US" altLang="en-US">
                <a:solidFill>
                  <a:srgbClr val="000000"/>
                </a:solidFill>
              </a:rPr>
              <a:t>The number of dimension of the array must be considered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CF1E75C-4524-4B12-BE86-59D7BCFC8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organization</a:t>
            </a:r>
          </a:p>
        </p:txBody>
      </p:sp>
      <p:graphicFrame>
        <p:nvGraphicFramePr>
          <p:cNvPr id="103428" name="Group 4">
            <a:extLst>
              <a:ext uri="{FF2B5EF4-FFF2-40B4-BE49-F238E27FC236}">
                <a16:creationId xmlns:a16="http://schemas.microsoft.com/office/drawing/2014/main" id="{8A98AC4C-0B80-4F28-BD6A-E87D9537C9B5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708150"/>
          <a:ext cx="8107362" cy="4446592"/>
        </p:xfrm>
        <a:graphic>
          <a:graphicData uri="http://schemas.openxmlformats.org/drawingml/2006/table">
            <a:tbl>
              <a:tblPr/>
              <a:tblGrid>
                <a:gridCol w="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Filename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Makefile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scanner.c, scanner.h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Token reader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reader.h, reader.c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character from source file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charcode.h, charcode.c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Classify character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token.h, token.c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Recognize and classify token, keywords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error.h, error.c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 error types and messages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parser.c, parser.h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Parse programming structure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debug.c, debug.h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Debugging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symtab.c symtab.h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Symbol table construction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semantics.c. semantics.h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Analyse the program’s semantic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main.c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Main program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BF15318-295F-40B1-A7F4-670C96021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4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18E148B-280A-4B63-84AE-3938B1799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058150" cy="4038600"/>
          </a:xfr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Implement the following function in </a:t>
            </a:r>
            <a:r>
              <a:rPr lang="en-US" altLang="en-US" i="1">
                <a:solidFill>
                  <a:srgbClr val="000000"/>
                </a:solidFill>
              </a:rPr>
              <a:t>semantic.c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checkIntType(Type* type);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checkCharType(Type* type);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checkArrayType(Type* type);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checkBasicType(Type* type);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checkTypeEquality(Type* 					type1, Type* type2);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5B1CCC66-DBC7-466D-A2F3-1CA89C050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for types</a:t>
            </a:r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49ED-8605-4900-B12B-F8D5D74A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 err="1"/>
              <a:t>struct</a:t>
            </a:r>
            <a:r>
              <a:rPr lang="en-US" sz="2000" dirty="0"/>
              <a:t> Type_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 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TypeClass</a:t>
            </a:r>
            <a:r>
              <a:rPr lang="en-US" sz="2000" dirty="0"/>
              <a:t> </a:t>
            </a:r>
            <a:r>
              <a:rPr lang="en-US" sz="2000" dirty="0" err="1"/>
              <a:t>typeClass</a:t>
            </a:r>
            <a:r>
              <a:rPr lang="en-US" sz="20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arraySize</a:t>
            </a:r>
            <a:r>
              <a:rPr lang="en-US" sz="20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  </a:t>
            </a:r>
            <a:r>
              <a:rPr lang="en-US" sz="2000" dirty="0" err="1"/>
              <a:t>struct</a:t>
            </a:r>
            <a:r>
              <a:rPr lang="en-US" sz="2000" dirty="0"/>
              <a:t> Type_ *</a:t>
            </a:r>
            <a:r>
              <a:rPr lang="en-US" sz="2000" dirty="0" err="1"/>
              <a:t>elementType</a:t>
            </a:r>
            <a:r>
              <a:rPr lang="en-US" sz="20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};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TypeClass</a:t>
            </a:r>
            <a:r>
              <a:rPr lang="en-US" sz="2000" dirty="0"/>
              <a:t>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  TP_INT,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  TP_CHAR,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  TP_ARRAY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};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64517" name="Slide Number Placeholder 4">
            <a:extLst>
              <a:ext uri="{FF2B5EF4-FFF2-40B4-BE49-F238E27FC236}">
                <a16:creationId xmlns:a16="http://schemas.microsoft.com/office/drawing/2014/main" id="{4CD019F0-90D4-4F94-A507-35307F14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9C285A-EAE8-435B-845A-D612BB0AD216}" type="slidenum">
              <a:rPr lang="vi-V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vi-V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75042260-7013-457F-B0C1-F361DB85A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Symbol table</a:t>
            </a:r>
            <a:endParaRPr lang="vi-VN" altLang="en-US"/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26A9CB60-BD76-43B3-BC6F-7C99C750B4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844675"/>
            <a:ext cx="7696200" cy="4038600"/>
          </a:xfrm>
        </p:spPr>
        <p:txBody>
          <a:bodyPr/>
          <a:lstStyle/>
          <a:p>
            <a:pPr eaLnBrk="1" hangingPunct="1"/>
            <a:r>
              <a:rPr lang="en-US" altLang="en-US" sz="2700"/>
              <a:t>In a KPL compiler, the symbol table is represented as a hierarchical structure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C0F09935-0904-408A-837E-D9045BBF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CAA0B9-1356-4FC5-98FB-116D562D2BCF}" type="slidenum">
              <a:rPr lang="vi-V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vi-VN" altLang="en-US" sz="1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A5C54B-7FC6-4391-813D-BB3FAB563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57500"/>
            <a:ext cx="3744913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cs typeface="+mn-cs"/>
              </a:rPr>
              <a:t>PROGRAM test;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cs typeface="+mn-cs"/>
              </a:rPr>
              <a:t>CONST c = 100;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cs typeface="+mn-cs"/>
              </a:rPr>
              <a:t>TYPE t = Integer;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cs typeface="+mn-cs"/>
              </a:rPr>
              <a:t>VAR v : 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cs typeface="+mn-cs"/>
              </a:rPr>
              <a:t>FUNCTION f(x : t) : 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cs typeface="+mn-cs"/>
              </a:rPr>
              <a:t>  VAR y : 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cs typeface="+mn-cs"/>
              </a:rPr>
              <a:t>BEGIN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cs typeface="+mn-cs"/>
              </a:rPr>
              <a:t>  y := x + 1;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cs typeface="+mn-cs"/>
              </a:rPr>
              <a:t>  f := y;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cs typeface="+mn-cs"/>
              </a:rPr>
              <a:t>END;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cs typeface="+mn-cs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cs typeface="+mn-cs"/>
              </a:rPr>
              <a:t>BEGIN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cs typeface="+mn-cs"/>
              </a:rPr>
              <a:t>  v := 1;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cs typeface="+mn-cs"/>
              </a:rPr>
              <a:t>  </a:t>
            </a:r>
            <a:r>
              <a:rPr lang="en-US" sz="1400" b="1" kern="0" dirty="0" err="1">
                <a:latin typeface="Courier New" pitchFamily="49" charset="0"/>
                <a:cs typeface="+mn-cs"/>
              </a:rPr>
              <a:t>WriteI</a:t>
            </a:r>
            <a:r>
              <a:rPr lang="en-US" sz="1400" b="1" kern="0" dirty="0">
                <a:latin typeface="Courier New" pitchFamily="49" charset="0"/>
                <a:cs typeface="+mn-cs"/>
              </a:rPr>
              <a:t> (f(v));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cs typeface="+mn-cs"/>
              </a:rPr>
              <a:t>END.</a:t>
            </a:r>
            <a:endParaRPr lang="vi-VN" sz="1400" kern="0" dirty="0">
              <a:latin typeface="Courier New" pitchFamily="49" charset="0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957E7B-8FED-42DA-A064-7A4C174B8D40}"/>
              </a:ext>
            </a:extLst>
          </p:cNvPr>
          <p:cNvSpPr/>
          <p:nvPr/>
        </p:nvSpPr>
        <p:spPr>
          <a:xfrm>
            <a:off x="4143375" y="2928938"/>
            <a:ext cx="1285875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>
                <a:solidFill>
                  <a:schemeClr val="tx1"/>
                </a:solidFill>
              </a:rPr>
              <a:t>test:PRG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EC6740-FB9D-46F1-AB22-081E10CD8A99}"/>
              </a:ext>
            </a:extLst>
          </p:cNvPr>
          <p:cNvSpPr/>
          <p:nvPr/>
        </p:nvSpPr>
        <p:spPr>
          <a:xfrm>
            <a:off x="4572000" y="3357563"/>
            <a:ext cx="1357313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c: CST = 100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2D6A10-E299-4E60-A1E7-92EEFD909CA4}"/>
              </a:ext>
            </a:extLst>
          </p:cNvPr>
          <p:cNvSpPr/>
          <p:nvPr/>
        </p:nvSpPr>
        <p:spPr>
          <a:xfrm>
            <a:off x="4572000" y="3786188"/>
            <a:ext cx="1357313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t : TY = INT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440F7D3-65E6-461F-B425-DBDBA9A0DC69}"/>
              </a:ext>
            </a:extLst>
          </p:cNvPr>
          <p:cNvSpPr/>
          <p:nvPr/>
        </p:nvSpPr>
        <p:spPr>
          <a:xfrm>
            <a:off x="4572000" y="4214813"/>
            <a:ext cx="1357313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v: VAR : INT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84C645-CD29-4B04-9E4C-8E339FC8064B}"/>
              </a:ext>
            </a:extLst>
          </p:cNvPr>
          <p:cNvSpPr/>
          <p:nvPr/>
        </p:nvSpPr>
        <p:spPr>
          <a:xfrm>
            <a:off x="4572000" y="4643438"/>
            <a:ext cx="1643063" cy="35718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f : FN: INT </a:t>
            </a:r>
            <a:r>
              <a:rPr lang="en-US" sz="1200" dirty="0">
                <a:solidFill>
                  <a:schemeClr val="tx1"/>
                </a:solidFill>
                <a:sym typeface="Symbol"/>
              </a:rPr>
              <a:t> INT</a:t>
            </a:r>
            <a:endParaRPr lang="en-US" sz="12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4F8E251-A1A0-47C3-938A-40D690AFEBCF}"/>
              </a:ext>
            </a:extLst>
          </p:cNvPr>
          <p:cNvSpPr/>
          <p:nvPr/>
        </p:nvSpPr>
        <p:spPr>
          <a:xfrm>
            <a:off x="5072063" y="5143500"/>
            <a:ext cx="1357312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x :  PAR : INT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6D8A40-C481-445E-AF3D-F737A01A7CB2}"/>
              </a:ext>
            </a:extLst>
          </p:cNvPr>
          <p:cNvSpPr/>
          <p:nvPr/>
        </p:nvSpPr>
        <p:spPr>
          <a:xfrm>
            <a:off x="5072063" y="5572125"/>
            <a:ext cx="1357312" cy="285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y :  VAR : INT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50C838-CC80-4C7B-A014-219C2F789FC8}"/>
              </a:ext>
            </a:extLst>
          </p:cNvPr>
          <p:cNvCxnSpPr/>
          <p:nvPr/>
        </p:nvCxnSpPr>
        <p:spPr>
          <a:xfrm rot="5400000">
            <a:off x="3463132" y="4036219"/>
            <a:ext cx="1644650" cy="15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A2E4BB-11FC-47F0-A128-03434B28863F}"/>
              </a:ext>
            </a:extLst>
          </p:cNvPr>
          <p:cNvCxnSpPr>
            <a:endCxn id="9" idx="1"/>
          </p:cNvCxnSpPr>
          <p:nvPr/>
        </p:nvCxnSpPr>
        <p:spPr>
          <a:xfrm>
            <a:off x="4286250" y="3500438"/>
            <a:ext cx="285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B68E95-A5E8-48D7-9DAE-3F73BF875816}"/>
              </a:ext>
            </a:extLst>
          </p:cNvPr>
          <p:cNvCxnSpPr/>
          <p:nvPr/>
        </p:nvCxnSpPr>
        <p:spPr>
          <a:xfrm>
            <a:off x="4286250" y="3929063"/>
            <a:ext cx="285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B57001-378A-465E-B9D8-EB34BEABA027}"/>
              </a:ext>
            </a:extLst>
          </p:cNvPr>
          <p:cNvCxnSpPr/>
          <p:nvPr/>
        </p:nvCxnSpPr>
        <p:spPr>
          <a:xfrm>
            <a:off x="4286250" y="4357688"/>
            <a:ext cx="285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ACF600-FB4C-4A0A-A20A-3FD2012065E7}"/>
              </a:ext>
            </a:extLst>
          </p:cNvPr>
          <p:cNvCxnSpPr/>
          <p:nvPr/>
        </p:nvCxnSpPr>
        <p:spPr>
          <a:xfrm>
            <a:off x="4286250" y="4857750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A1515A-9295-4B96-905B-2F4F147C8D5B}"/>
              </a:ext>
            </a:extLst>
          </p:cNvPr>
          <p:cNvCxnSpPr/>
          <p:nvPr/>
        </p:nvCxnSpPr>
        <p:spPr>
          <a:xfrm rot="5400000">
            <a:off x="4429919" y="5358607"/>
            <a:ext cx="714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B2F758-12D4-4C2B-9543-1BBDB17B1445}"/>
              </a:ext>
            </a:extLst>
          </p:cNvPr>
          <p:cNvCxnSpPr/>
          <p:nvPr/>
        </p:nvCxnSpPr>
        <p:spPr>
          <a:xfrm>
            <a:off x="4786313" y="5286375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61A94A-7DE0-4F43-9CEB-5D580E372766}"/>
              </a:ext>
            </a:extLst>
          </p:cNvPr>
          <p:cNvCxnSpPr/>
          <p:nvPr/>
        </p:nvCxnSpPr>
        <p:spPr>
          <a:xfrm>
            <a:off x="4786313" y="5715000"/>
            <a:ext cx="2857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F8C01F6-8FC8-49E4-B38A-06F049490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4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3CB5756D-BB56-4CCD-9EE7-16B4E4648F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Update </a:t>
            </a:r>
            <a:r>
              <a:rPr lang="en-US" altLang="en-US" i="1">
                <a:solidFill>
                  <a:srgbClr val="000000"/>
                </a:solidFill>
              </a:rPr>
              <a:t>parser.c</a:t>
            </a:r>
            <a:r>
              <a:rPr lang="en-US" altLang="en-US">
                <a:solidFill>
                  <a:srgbClr val="000000"/>
                </a:solidFill>
              </a:rPr>
              <a:t> with the implementation of described type checking rules</a:t>
            </a:r>
            <a:endParaRPr lang="en-US" altLang="en-US" i="1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Test on provided examples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AD04DD1D-5B33-47B0-B271-5AB096BC9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Symbol table implementation</a:t>
            </a:r>
            <a:endParaRPr lang="vi-VN" altLang="en-US"/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48DDA633-69F7-40F7-A7F3-DC840E57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5B3535-8DA1-44A2-950B-D2D3FFBCB6B1}" type="slidenum">
              <a:rPr lang="vi-V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vi-VN" altLang="en-US" sz="14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ADC2CEE-FE55-47C8-BFD0-5D4FF9977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44675"/>
            <a:ext cx="7696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700" kern="0" dirty="0">
                <a:latin typeface="+mn-lt"/>
                <a:cs typeface="+mn-cs"/>
              </a:rPr>
              <a:t>Elements of the symbol table</a:t>
            </a:r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A4264D96-5860-428A-B850-C3370F921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14600"/>
            <a:ext cx="4495800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defTabSz="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</a:rPr>
              <a:t>// Scope of a block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struct Scope_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</a:rPr>
              <a:t>// List of block’s objects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ObjectNode *objList;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</a:rPr>
              <a:t>  // Function, procedure or program that 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</a:rPr>
              <a:t>  //block belongs to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Object *owner;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</a:rPr>
              <a:t>// Outer scope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struct Scope_ *outer;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1271" name="Text Box 6">
            <a:extLst>
              <a:ext uri="{FF2B5EF4-FFF2-40B4-BE49-F238E27FC236}">
                <a16:creationId xmlns:a16="http://schemas.microsoft.com/office/drawing/2014/main" id="{FB0115EF-7D64-41A7-8D0B-674DE7081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514600"/>
            <a:ext cx="3709987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defTabSz="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</a:rPr>
              <a:t>// symbol table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struct SymTab_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</a:rPr>
              <a:t>// main program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Object* program;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</a:rPr>
              <a:t>  // current scope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Scope* currentScope;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endParaRPr lang="en-US" alt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</a:rPr>
              <a:t>// Global objects such as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</a:rPr>
              <a:t>  // WRITEI, WRITEC, WRITELN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 New" panose="02070309020205020404" pitchFamily="49" charset="0"/>
              </a:rPr>
              <a:t>  // READI, READC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ObjectNode *globalObjectList;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BACEDD5A-109D-4C12-BCA0-3D53FE7F2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Symbol table implementation</a:t>
            </a:r>
            <a:endParaRPr lang="vi-VN" altLang="en-US"/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7B41326B-C130-4BE3-A730-453E37D0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665609-0102-479A-9B6D-918A14596ADA}" type="slidenum">
              <a:rPr lang="vi-V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vi-VN" altLang="en-US" sz="140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BC9C75C8-ECAA-4FCD-96D7-430778717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916113"/>
            <a:ext cx="769620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Symbol table has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currentScope </a:t>
            </a: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tell current block</a:t>
            </a:r>
            <a:endParaRPr lang="en-US" altLang="en-US" sz="2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Update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currentScope </a:t>
            </a:r>
            <a:r>
              <a:rPr lang="en-US" altLang="en-US" sz="2400">
                <a:solidFill>
                  <a:srgbClr val="000000"/>
                </a:solidFill>
              </a:rPr>
              <a:t>whenever beginning parsing a procedure/function</a:t>
            </a:r>
            <a:endParaRPr lang="en-US" altLang="en-US" sz="2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enterBlock(Scope* scope);</a:t>
            </a: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Return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currentScope </a:t>
            </a:r>
            <a:r>
              <a:rPr lang="en-US" altLang="en-US" sz="2400">
                <a:solidFill>
                  <a:srgbClr val="000000"/>
                </a:solidFill>
              </a:rPr>
              <a:t>to outer block whener a procedure/function has been analysed</a:t>
            </a: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exitBlock(void);</a:t>
            </a: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000000"/>
                </a:solidFill>
              </a:rPr>
              <a:t>Declare a new object in current block</a:t>
            </a: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declareObject(Object* obj);</a:t>
            </a:r>
          </a:p>
          <a:p>
            <a:pPr eaLnBrk="1" hangingPunct="1">
              <a:spcBef>
                <a:spcPts val="675"/>
              </a:spcBef>
              <a:buClr>
                <a:srgbClr val="CCCC99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9E06850-4AB1-4197-A6AF-AD878A844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 and Type</a:t>
            </a: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A988727D-C8D5-4493-B3F3-F59CCFE32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905000"/>
            <a:ext cx="40100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defTabSz="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</a:rPr>
              <a:t>// Constant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struct ConstantValue_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enum TypeClass type;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union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int intValue;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char charValue;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3316" name="Text Box 6">
            <a:extLst>
              <a:ext uri="{FF2B5EF4-FFF2-40B4-BE49-F238E27FC236}">
                <a16:creationId xmlns:a16="http://schemas.microsoft.com/office/drawing/2014/main" id="{CA85874B-6CAB-4509-BCE7-3A313E84D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905000"/>
            <a:ext cx="3405187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defTabSz="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</a:rPr>
              <a:t>// Type classification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enum TypeClass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TP_INT,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TP_CHAR,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TP_ARRAY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struct Type_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enum TypeClass typeClass;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// Use for type Array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int arraySize;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struct Type_ *elementType;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CCC99"/>
              </a:buClr>
              <a:buFont typeface="Courier New" panose="02070309020205020404" pitchFamily="49" charset="0"/>
              <a:buNone/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ICT-PPT-template-hoi-thao-on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4FF312165F5419F614933790C80C2" ma:contentTypeVersion="0" ma:contentTypeDescription="Create a new document." ma:contentTypeScope="" ma:versionID="e4396705df29f3cb1c5fb44586c6b21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BC7FE9-732C-4397-9ED9-B36F6EDFFC2F}"/>
</file>

<file path=customXml/itemProps2.xml><?xml version="1.0" encoding="utf-8"?>
<ds:datastoreItem xmlns:ds="http://schemas.openxmlformats.org/officeDocument/2006/customXml" ds:itemID="{90C7C67B-818D-4636-AEFF-88C188993C6C}"/>
</file>

<file path=customXml/itemProps3.xml><?xml version="1.0" encoding="utf-8"?>
<ds:datastoreItem xmlns:ds="http://schemas.openxmlformats.org/officeDocument/2006/customXml" ds:itemID="{06C3E900-CADC-406C-907E-04C0EDAFEA54}"/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5099</TotalTime>
  <Words>3098</Words>
  <Application>Microsoft Office PowerPoint</Application>
  <PresentationFormat>On-screen Show (4:3)</PresentationFormat>
  <Paragraphs>608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Courier New</vt:lpstr>
      <vt:lpstr>Symbol</vt:lpstr>
      <vt:lpstr>Times New Roman</vt:lpstr>
      <vt:lpstr>Wingdings</vt:lpstr>
      <vt:lpstr>SoICT-PPT-template-hoi-thao-online</vt:lpstr>
      <vt:lpstr>Experiment in  Compiler Construction Semantic Analysis (1)</vt:lpstr>
      <vt:lpstr>Content</vt:lpstr>
      <vt:lpstr>What is semantic analysis?</vt:lpstr>
      <vt:lpstr>Tasks of a semantic analyzer</vt:lpstr>
      <vt:lpstr>Symbol table</vt:lpstr>
      <vt:lpstr>Symbol table</vt:lpstr>
      <vt:lpstr>Symbol table implementation</vt:lpstr>
      <vt:lpstr>Symbol table implementation</vt:lpstr>
      <vt:lpstr>Constant and Type</vt:lpstr>
      <vt:lpstr>Constant and Type</vt:lpstr>
      <vt:lpstr>Object</vt:lpstr>
      <vt:lpstr>Object – Object’s attributes</vt:lpstr>
      <vt:lpstr>Object – Object’s attributes</vt:lpstr>
      <vt:lpstr>Object</vt:lpstr>
      <vt:lpstr>Object</vt:lpstr>
      <vt:lpstr>Free the memory</vt:lpstr>
      <vt:lpstr>Debugging</vt:lpstr>
      <vt:lpstr>Semantic analyzer - organization</vt:lpstr>
      <vt:lpstr>Assignment 1</vt:lpstr>
      <vt:lpstr>Experiment in  Compiler Construction Semantic Analysis (2)</vt:lpstr>
      <vt:lpstr>Implement symbol table for KPL</vt:lpstr>
      <vt:lpstr>Initialize &amp; Clean a symbol table</vt:lpstr>
      <vt:lpstr>Initialize program</vt:lpstr>
      <vt:lpstr>Constant declaration</vt:lpstr>
      <vt:lpstr>User-defined type declaration</vt:lpstr>
      <vt:lpstr>Variable declaration</vt:lpstr>
      <vt:lpstr>Function declaration</vt:lpstr>
      <vt:lpstr>Procedure declaration</vt:lpstr>
      <vt:lpstr>Parameter declaration</vt:lpstr>
      <vt:lpstr>Project organization</vt:lpstr>
      <vt:lpstr>Assignment 2</vt:lpstr>
      <vt:lpstr>Example</vt:lpstr>
      <vt:lpstr>void compileBlock(void)</vt:lpstr>
      <vt:lpstr>Experiment in  Compiler Construction Semantic Analysis (3)</vt:lpstr>
      <vt:lpstr>Overview</vt:lpstr>
      <vt:lpstr>Checking fresh identifier</vt:lpstr>
      <vt:lpstr>Checking fresh identifier</vt:lpstr>
      <vt:lpstr>Checking declared constant</vt:lpstr>
      <vt:lpstr>Checking declared type</vt:lpstr>
      <vt:lpstr>Checking declared variable</vt:lpstr>
      <vt:lpstr>Checking declared LHS</vt:lpstr>
      <vt:lpstr>Checking declared function</vt:lpstr>
      <vt:lpstr>Checking a declared procedure</vt:lpstr>
      <vt:lpstr>List of error codes</vt:lpstr>
      <vt:lpstr>Project organization</vt:lpstr>
      <vt:lpstr>Assignment 3</vt:lpstr>
      <vt:lpstr>Experiment in  Compiler Construction Semantic Analysis (4)</vt:lpstr>
      <vt:lpstr>Overview</vt:lpstr>
      <vt:lpstr>Type checking</vt:lpstr>
      <vt:lpstr>Type checking</vt:lpstr>
      <vt:lpstr>Type checking</vt:lpstr>
      <vt:lpstr>Type checking</vt:lpstr>
      <vt:lpstr>Type checking</vt:lpstr>
      <vt:lpstr>Type checking</vt:lpstr>
      <vt:lpstr>Type checking</vt:lpstr>
      <vt:lpstr>Type checking</vt:lpstr>
      <vt:lpstr>Project organization</vt:lpstr>
      <vt:lpstr>Assignment 4</vt:lpstr>
      <vt:lpstr>Structure for types</vt:lpstr>
      <vt:lpstr>Assignment 4</vt:lpstr>
    </vt:vector>
  </TitlesOfParts>
  <Company>FIT-HUT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Construction Lexical Analysis</dc:title>
  <dc:creator>duongnn</dc:creator>
  <cp:lastModifiedBy>Nguyen Thi Thu Huong</cp:lastModifiedBy>
  <cp:revision>336</cp:revision>
  <cp:lastPrinted>2016-10-17T07:21:39Z</cp:lastPrinted>
  <dcterms:created xsi:type="dcterms:W3CDTF">2008-08-20T08:21:40Z</dcterms:created>
  <dcterms:modified xsi:type="dcterms:W3CDTF">2021-12-27T02:23:30Z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0x0101001F44FF312165F5419F614933790C80C2</vt:lpwstr>
  </property>
</Properties>
</file>