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2261b0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2261b0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164950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164950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 selves Team names , members’ names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2261b0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2261b0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-"/>
            </a:pPr>
            <a:r>
              <a:rPr lang="en" sz="1800">
                <a:solidFill>
                  <a:srgbClr val="161616"/>
                </a:solidFill>
              </a:rPr>
              <a:t>Most coded algorithm in facial recognition technology today hadn't been taught well enough to identify a broad range of skin tones and facial structures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-"/>
            </a:pPr>
            <a:r>
              <a:rPr lang="en" sz="1800">
                <a:solidFill>
                  <a:srgbClr val="161616"/>
                </a:solidFill>
              </a:rPr>
              <a:t>This is because most facial recognition applications’ data set was estimated to be 80% white</a:t>
            </a:r>
            <a:br>
              <a:rPr lang="en" sz="1800">
                <a:solidFill>
                  <a:srgbClr val="161616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- 	and </a:t>
            </a:r>
            <a:r>
              <a:rPr lang="en" sz="1800">
                <a:solidFill>
                  <a:srgbClr val="161616"/>
                </a:solidFill>
              </a:rPr>
              <a:t>35% of facial recognition errors happen when identifying dark-skinned women, compared to 1% for white males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-"/>
            </a:pPr>
            <a:r>
              <a:rPr lang="en" sz="1800">
                <a:solidFill>
                  <a:srgbClr val="161616"/>
                </a:solidFill>
              </a:rPr>
              <a:t>This has been criticized and seen as a form of discrimination and racism</a:t>
            </a:r>
            <a:endParaRPr sz="1800">
              <a:solidFill>
                <a:srgbClr val="16161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2261b0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12261b0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6e251e5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6e251e5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427607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427607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0.png"/><Relationship Id="rId7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nycstudios.org/podcasts/notetoself/episodes/deep-problem-deep-learnin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Qi_6H2yIytfqLZHUPljeEfb6Vuz6kxK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8825"/>
            <a:ext cx="9144000" cy="2808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62" y="1068175"/>
            <a:ext cx="3722675" cy="3722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3"/>
          <p:cNvSpPr txBox="1"/>
          <p:nvPr/>
        </p:nvSpPr>
        <p:spPr>
          <a:xfrm>
            <a:off x="1694700" y="323325"/>
            <a:ext cx="58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Golden Boy</a:t>
            </a: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Chatbot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19850" y="32400"/>
            <a:ext cx="39048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us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85" y="1071580"/>
            <a:ext cx="1499400" cy="176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853" y="1071567"/>
            <a:ext cx="1495500" cy="176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6536" r="6536" t="0"/>
          <a:stretch/>
        </p:blipFill>
        <p:spPr>
          <a:xfrm>
            <a:off x="3860454" y="1070980"/>
            <a:ext cx="1495500" cy="176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33306" l="0" r="1176" t="0"/>
          <a:stretch/>
        </p:blipFill>
        <p:spPr>
          <a:xfrm>
            <a:off x="462241" y="1072171"/>
            <a:ext cx="1499400" cy="176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1341" y="1018986"/>
            <a:ext cx="1499400" cy="176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380228" y="2902061"/>
            <a:ext cx="1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02124"/>
                </a:solidFill>
              </a:rPr>
              <a:t>Ernesto Ma</a:t>
            </a:r>
            <a:r>
              <a:rPr b="1" lang="en" sz="1000">
                <a:solidFill>
                  <a:srgbClr val="202124"/>
                </a:solidFill>
              </a:rPr>
              <a:t>r</a:t>
            </a:r>
            <a:r>
              <a:rPr b="1" lang="en" sz="1000">
                <a:solidFill>
                  <a:srgbClr val="202124"/>
                </a:solidFill>
              </a:rPr>
              <a:t>tinez</a:t>
            </a:r>
            <a:endParaRPr b="1"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660551" y="2896661"/>
            <a:ext cx="1301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Chang Kook Lee</a:t>
            </a:r>
            <a:endParaRPr b="1"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5726998" y="2896649"/>
            <a:ext cx="1301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02124"/>
                </a:solidFill>
              </a:rPr>
              <a:t>Rohan Nalaw</a:t>
            </a:r>
            <a:r>
              <a:rPr b="1" lang="en" sz="1000">
                <a:solidFill>
                  <a:srgbClr val="202124"/>
                </a:solidFill>
              </a:rPr>
              <a:t>a</a:t>
            </a:r>
            <a:r>
              <a:rPr b="1" lang="en" sz="1000">
                <a:solidFill>
                  <a:srgbClr val="202124"/>
                </a:solidFill>
              </a:rPr>
              <a:t>di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7653700" y="2902050"/>
            <a:ext cx="9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Than</a:t>
            </a:r>
            <a:r>
              <a:rPr b="1" lang="en" sz="1000"/>
              <a:t>h</a:t>
            </a:r>
            <a:r>
              <a:rPr b="1" lang="en" sz="1000"/>
              <a:t> Luu</a:t>
            </a:r>
            <a:endParaRPr b="1"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4151638" y="2896650"/>
            <a:ext cx="986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r>
              <a:rPr b="1" lang="en" sz="1000">
                <a:solidFill>
                  <a:schemeClr val="dk1"/>
                </a:solidFill>
              </a:rPr>
              <a:t>e</a:t>
            </a:r>
            <a:r>
              <a:rPr b="1" lang="en" sz="1000">
                <a:solidFill>
                  <a:schemeClr val="dk1"/>
                </a:solidFill>
              </a:rPr>
              <a:t>vid Chou </a:t>
            </a:r>
            <a:endParaRPr b="1" sz="1000"/>
          </a:p>
        </p:txBody>
      </p:sp>
      <p:sp>
        <p:nvSpPr>
          <p:cNvPr id="73" name="Google Shape;73;p14"/>
          <p:cNvSpPr txBox="1"/>
          <p:nvPr/>
        </p:nvSpPr>
        <p:spPr>
          <a:xfrm>
            <a:off x="623400" y="3474950"/>
            <a:ext cx="7897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2021, Golden Team was established to develop a chatbot that is powered by IBM Watson to inform and mitigate bias that appears within the development of facial recognition and </a:t>
            </a:r>
            <a:r>
              <a:rPr lang="en"/>
              <a:t>artificial</a:t>
            </a:r>
            <a:r>
              <a:rPr lang="en"/>
              <a:t> intelligence.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765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7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What, Why, and Target Market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44750"/>
            <a:ext cx="50442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00000"/>
              <a:buChar char="-"/>
            </a:pPr>
            <a:r>
              <a:rPr lang="en">
                <a:solidFill>
                  <a:srgbClr val="161616"/>
                </a:solidFill>
              </a:rPr>
              <a:t>Facial recognition is already highly adopted in various fields, especially law enforcement.</a:t>
            </a:r>
            <a:endParaRPr>
              <a:solidFill>
                <a:srgbClr val="161616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77777"/>
              <a:buChar char="-"/>
            </a:pPr>
            <a:r>
              <a:rPr lang="en" sz="1800">
                <a:solidFill>
                  <a:srgbClr val="161616"/>
                </a:solidFill>
              </a:rPr>
              <a:t>FBI Image </a:t>
            </a:r>
            <a:r>
              <a:rPr lang="en" sz="1800">
                <a:solidFill>
                  <a:srgbClr val="161616"/>
                </a:solidFill>
              </a:rPr>
              <a:t>database</a:t>
            </a:r>
            <a:r>
              <a:rPr lang="en" sz="1800">
                <a:solidFill>
                  <a:srgbClr val="161616"/>
                </a:solidFill>
              </a:rPr>
              <a:t> already holds an estimated 300 million photos of citizens in the U.S. </a:t>
            </a:r>
            <a:br>
              <a:rPr lang="en">
                <a:solidFill>
                  <a:srgbClr val="161616"/>
                </a:solidFill>
              </a:rPr>
            </a:br>
            <a:endParaRPr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</a:rPr>
              <a:t>-	Data set was estimated to be 80% white</a:t>
            </a:r>
            <a:br>
              <a:rPr lang="en">
                <a:solidFill>
                  <a:srgbClr val="161616"/>
                </a:solidFill>
              </a:rPr>
            </a:br>
            <a:endParaRPr>
              <a:solidFill>
                <a:srgbClr val="16161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	</a:t>
            </a:r>
            <a:r>
              <a:rPr lang="en">
                <a:solidFill>
                  <a:srgbClr val="161616"/>
                </a:solidFill>
              </a:rPr>
              <a:t>35% of facial recognition errors happen when identifying dark-skinned women, compared to 1% for white males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2435" r="22385" t="0"/>
          <a:stretch/>
        </p:blipFill>
        <p:spPr>
          <a:xfrm>
            <a:off x="5417275" y="854375"/>
            <a:ext cx="3156036" cy="190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275" y="2958575"/>
            <a:ext cx="3309202" cy="20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 title="GoldenBoy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50" y="132775"/>
            <a:ext cx="8532150" cy="4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765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45F06"/>
              </a:highlight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265300" y="9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Effectiveness &amp; Improvements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Most of the user liked the </a:t>
            </a:r>
            <a:r>
              <a:rPr b="1" lang="en">
                <a:solidFill>
                  <a:schemeClr val="dk1"/>
                </a:solidFill>
              </a:rPr>
              <a:t>Golden Boy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because;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Straight forward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Informative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Easy implementation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Improvements;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More visual aids (images &amp; videos)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Minor fixes and removed unnecessary menus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</a:rPr>
              <a:t>More advanced recognition of keywords/phrases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450" y="1461125"/>
            <a:ext cx="1451225" cy="18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740700" y="25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Q &amp; A</a:t>
            </a:r>
            <a:endParaRPr sz="2920"/>
          </a:p>
        </p:txBody>
      </p:sp>
      <p:sp>
        <p:nvSpPr>
          <p:cNvPr id="101" name="Google Shape;101;p18"/>
          <p:cNvSpPr txBox="1"/>
          <p:nvPr/>
        </p:nvSpPr>
        <p:spPr>
          <a:xfrm>
            <a:off x="1590225" y="1564725"/>
            <a:ext cx="54738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Montserrat"/>
                <a:ea typeface="Montserrat"/>
                <a:cs typeface="Montserrat"/>
                <a:sym typeface="Montserrat"/>
              </a:rPr>
              <a:t>THANK YOU! 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BD59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BD59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