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1" r:id="rId4"/>
    <p:sldId id="258" r:id="rId5"/>
    <p:sldId id="272" r:id="rId6"/>
    <p:sldId id="264" r:id="rId7"/>
    <p:sldId id="262" r:id="rId8"/>
    <p:sldId id="270" r:id="rId9"/>
    <p:sldId id="271" r:id="rId10"/>
    <p:sldId id="286" r:id="rId11"/>
    <p:sldId id="284" r:id="rId12"/>
    <p:sldId id="285" r:id="rId13"/>
    <p:sldId id="275" r:id="rId14"/>
    <p:sldId id="288" r:id="rId15"/>
    <p:sldId id="276" r:id="rId16"/>
    <p:sldId id="277" r:id="rId17"/>
    <p:sldId id="265" r:id="rId18"/>
    <p:sldId id="266" r:id="rId19"/>
    <p:sldId id="267" r:id="rId20"/>
    <p:sldId id="268" r:id="rId21"/>
    <p:sldId id="269" r:id="rId22"/>
    <p:sldId id="289" r:id="rId23"/>
    <p:sldId id="278" r:id="rId24"/>
    <p:sldId id="274" r:id="rId25"/>
    <p:sldId id="280" r:id="rId26"/>
    <p:sldId id="282" r:id="rId27"/>
    <p:sldId id="294" r:id="rId28"/>
    <p:sldId id="287" r:id="rId29"/>
    <p:sldId id="291" r:id="rId30"/>
    <p:sldId id="292" r:id="rId31"/>
    <p:sldId id="295" r:id="rId32"/>
    <p:sldId id="298" r:id="rId33"/>
    <p:sldId id="293" r:id="rId34"/>
    <p:sldId id="299" r:id="rId35"/>
    <p:sldId id="300" r:id="rId36"/>
    <p:sldId id="297" r:id="rId37"/>
    <p:sldId id="296" r:id="rId38"/>
    <p:sldId id="301" r:id="rId39"/>
    <p:sldId id="302" r:id="rId40"/>
    <p:sldId id="28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1DE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5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5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C5384F-0C26-4D70-9ECE-002669956F6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396CE1-4235-4B00-8928-ABB4371375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ven.com/getting-started-with-nodejs" TargetMode="External"/><Relationship Id="rId2" Type="http://schemas.openxmlformats.org/officeDocument/2006/relationships/hyperlink" Target="https://github.com/melissakendall/node-tutoria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allbackhell.com/" TargetMode="External"/><Relationship Id="rId2" Type="http://schemas.openxmlformats.org/officeDocument/2006/relationships/hyperlink" Target="https://github.com/melissakendall/node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arform.com/nodecrunch/node-js-develop-debugging-techniqu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Node.js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Melissa Kendall, June 2017</a:t>
            </a:r>
          </a:p>
        </p:txBody>
      </p:sp>
    </p:spTree>
    <p:extLst>
      <p:ext uri="{BB962C8B-B14F-4D97-AF65-F5344CB8AC3E}">
        <p14:creationId xmlns:p14="http://schemas.microsoft.com/office/powerpoint/2010/main" val="275111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file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7" y="3193192"/>
            <a:ext cx="8947317" cy="194222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7" y="2084832"/>
            <a:ext cx="4615703" cy="741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37" y="5605318"/>
            <a:ext cx="3076575" cy="838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5673" y="4145501"/>
            <a:ext cx="2798618" cy="324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14" idx="1"/>
          </p:cNvCxnSpPr>
          <p:nvPr/>
        </p:nvCxnSpPr>
        <p:spPr>
          <a:xfrm>
            <a:off x="4544291" y="4307786"/>
            <a:ext cx="1052945" cy="1728178"/>
          </a:xfrm>
          <a:prstGeom prst="bentConnector3">
            <a:avLst>
              <a:gd name="adj1" fmla="val 263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32" y="5421585"/>
            <a:ext cx="3926376" cy="122875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97236" y="5301673"/>
            <a:ext cx="4230255" cy="1468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console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9" y="2103303"/>
            <a:ext cx="8257540" cy="153582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9" y="4064424"/>
            <a:ext cx="4244845" cy="12413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9491" y="3231101"/>
            <a:ext cx="452582" cy="324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2"/>
            <a:endCxn id="8" idx="1"/>
          </p:cNvCxnSpPr>
          <p:nvPr/>
        </p:nvCxnSpPr>
        <p:spPr>
          <a:xfrm rot="16200000" flipH="1">
            <a:off x="6444508" y="4116945"/>
            <a:ext cx="1709057" cy="58650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92290" y="4387273"/>
            <a:ext cx="3151910" cy="1754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util.format</a:t>
            </a:r>
            <a:r>
              <a:rPr lang="en-US" dirty="0">
                <a:solidFill>
                  <a:schemeClr val="tx1"/>
                </a:solidFill>
              </a:rPr>
              <a:t>() – replace in order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%s – string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%d – number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%j – 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%% - % sign</a:t>
            </a:r>
          </a:p>
        </p:txBody>
      </p:sp>
    </p:spTree>
    <p:extLst>
      <p:ext uri="{BB962C8B-B14F-4D97-AF65-F5344CB8AC3E}">
        <p14:creationId xmlns:p14="http://schemas.microsoft.com/office/powerpoint/2010/main" val="48509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err="1"/>
              <a:t>api</a:t>
            </a:r>
            <a:r>
              <a:rPr lang="en-US" dirty="0"/>
              <a:t> call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8" y="1897957"/>
            <a:ext cx="7429853" cy="48051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3453" y="4067325"/>
            <a:ext cx="6419274" cy="42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8312727" y="4276437"/>
            <a:ext cx="267852" cy="16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80579" y="4064001"/>
            <a:ext cx="1902694" cy="424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NEVER DO 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10144" y="5801614"/>
            <a:ext cx="2322947" cy="238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>
            <a:off x="3833091" y="5921098"/>
            <a:ext cx="47474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80579" y="5710324"/>
            <a:ext cx="3362039" cy="42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into JSON. Node likes JSON</a:t>
            </a:r>
          </a:p>
        </p:txBody>
      </p:sp>
    </p:spTree>
    <p:extLst>
      <p:ext uri="{BB962C8B-B14F-4D97-AF65-F5344CB8AC3E}">
        <p14:creationId xmlns:p14="http://schemas.microsoft.com/office/powerpoint/2010/main" val="273518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Generate.js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2687781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/>
          <p:cNvSpPr/>
          <p:nvPr/>
        </p:nvSpPr>
        <p:spPr>
          <a:xfrm>
            <a:off x="5407891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5984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RAML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03778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  <a:r>
              <a:rPr lang="en-US" dirty="0" err="1"/>
              <a:t>Linkrefs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416961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generator.js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1682" y="2158717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Markdown</a:t>
            </a:r>
          </a:p>
        </p:txBody>
      </p:sp>
      <p:sp>
        <p:nvSpPr>
          <p:cNvPr id="35" name="Arrow: Right 34"/>
          <p:cNvSpPr/>
          <p:nvPr/>
        </p:nvSpPr>
        <p:spPr>
          <a:xfrm>
            <a:off x="8118758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364" y="3362036"/>
            <a:ext cx="253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from /</a:t>
            </a:r>
            <a:r>
              <a:rPr lang="en-US" dirty="0" err="1"/>
              <a:t>raml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into array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5014" y="3362036"/>
            <a:ext cx="253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variables for all resource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 other pages as {{Company}}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18197" y="3362036"/>
            <a:ext cx="253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custom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small custom code snippets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42918" y="3362036"/>
            <a:ext cx="253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/pages</a:t>
            </a:r>
          </a:p>
        </p:txBody>
      </p:sp>
    </p:spTree>
    <p:extLst>
      <p:ext uri="{BB962C8B-B14F-4D97-AF65-F5344CB8AC3E}">
        <p14:creationId xmlns:p14="http://schemas.microsoft.com/office/powerpoint/2010/main" val="343862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29" y="2084832"/>
            <a:ext cx="7119234" cy="3322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schema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9481" y="2586180"/>
            <a:ext cx="2283789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  <a:endCxn id="7" idx="3"/>
          </p:cNvCxnSpPr>
          <p:nvPr/>
        </p:nvCxnSpPr>
        <p:spPr>
          <a:xfrm rot="10800000" flipV="1">
            <a:off x="2170543" y="2724725"/>
            <a:ext cx="948938" cy="112484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7849" y="3528291"/>
            <a:ext cx="1902694" cy="642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Non-standard properties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3709" y="4630003"/>
            <a:ext cx="2512288" cy="570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1"/>
            <a:endCxn id="7" idx="3"/>
          </p:cNvCxnSpPr>
          <p:nvPr/>
        </p:nvCxnSpPr>
        <p:spPr>
          <a:xfrm rot="10800000">
            <a:off x="2170543" y="3849576"/>
            <a:ext cx="1413166" cy="1065463"/>
          </a:xfrm>
          <a:prstGeom prst="bentConnector3">
            <a:avLst>
              <a:gd name="adj1" fmla="val 6634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Postman2raml.js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2687781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407891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5984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Postman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3778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API Calls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6961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Schemas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1682" y="2158717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raml</a:t>
            </a:r>
            <a:endParaRPr lang="en-US" dirty="0"/>
          </a:p>
        </p:txBody>
      </p:sp>
      <p:sp>
        <p:nvSpPr>
          <p:cNvPr id="10" name="Arrow: Right 9"/>
          <p:cNvSpPr/>
          <p:nvPr/>
        </p:nvSpPr>
        <p:spPr>
          <a:xfrm>
            <a:off x="8118758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0364" y="3362036"/>
            <a:ext cx="253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</a:t>
            </a:r>
            <a:r>
              <a:rPr lang="en-US" dirty="0" err="1"/>
              <a:t>postman.json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</a:t>
            </a:r>
            <a:r>
              <a:rPr lang="en-US" dirty="0" err="1"/>
              <a:t>env.json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</a:t>
            </a:r>
            <a:r>
              <a:rPr lang="en-US" dirty="0" err="1"/>
              <a:t>config.json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in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 v2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Inflexible – project?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5014" y="3362036"/>
            <a:ext cx="253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each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Connect – </a:t>
            </a:r>
            <a:r>
              <a:rPr lang="en-US" dirty="0" err="1"/>
              <a:t>jsonDataTable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8197" y="3362036"/>
            <a:ext cx="253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RAML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2918" y="3362036"/>
            <a:ext cx="253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postman2raml.nunjucks</a:t>
            </a:r>
          </a:p>
        </p:txBody>
      </p:sp>
    </p:spTree>
    <p:extLst>
      <p:ext uri="{BB962C8B-B14F-4D97-AF65-F5344CB8AC3E}">
        <p14:creationId xmlns:p14="http://schemas.microsoft.com/office/powerpoint/2010/main" val="91146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Create.js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2687781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5407891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85984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values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3778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Token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16961" y="2158716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API Calls, in Order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1682" y="2158717"/>
            <a:ext cx="15332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Response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8118758" y="2291999"/>
            <a:ext cx="840509" cy="610893"/>
          </a:xfrm>
          <a:prstGeom prst="rightArrow">
            <a:avLst>
              <a:gd name="adj1" fmla="val 35025"/>
              <a:gd name="adj2" fmla="val 44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0364" y="3362036"/>
            <a:ext cx="253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 separated 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5014" y="3362036"/>
            <a:ext cx="253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service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coded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18197" y="3362036"/>
            <a:ext cx="253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values to make calls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42918" y="3362036"/>
            <a:ext cx="253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</a:t>
            </a:r>
            <a:r>
              <a:rPr lang="en-US" dirty="0" err="1"/>
              <a:t>ProductData.json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9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Developer portal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API Specification – RAML 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Server scripts – Node.js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HTML Templating – Nunjucks and Liquid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Guides – Markdown 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en-US" dirty="0"/>
              <a:t>Web server – GitHub Pages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4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RAML</a:t>
            </a:r>
          </a:p>
        </p:txBody>
      </p:sp>
      <p:pic>
        <p:nvPicPr>
          <p:cNvPr id="1026" name="Picture 2" descr="Image result for ra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" y="2259013"/>
            <a:ext cx="4953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19" y="2907136"/>
            <a:ext cx="3098800" cy="246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33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Nunjucks / Liquid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7" y="2347875"/>
            <a:ext cx="3997379" cy="4440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1859014"/>
            <a:ext cx="387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Nunjucks (Mozilla)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30" y="2139097"/>
            <a:ext cx="6192469" cy="31108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84164" y="1877487"/>
            <a:ext cx="387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Liquid (Shopify)</a:t>
            </a:r>
          </a:p>
        </p:txBody>
      </p:sp>
    </p:spTree>
    <p:extLst>
      <p:ext uri="{BB962C8B-B14F-4D97-AF65-F5344CB8AC3E}">
        <p14:creationId xmlns:p14="http://schemas.microsoft.com/office/powerpoint/2010/main" val="30755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What is Node.js?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Basics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Demos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Developer Portal</a:t>
            </a:r>
          </a:p>
        </p:txBody>
      </p:sp>
    </p:spTree>
    <p:extLst>
      <p:ext uri="{BB962C8B-B14F-4D97-AF65-F5344CB8AC3E}">
        <p14:creationId xmlns:p14="http://schemas.microsoft.com/office/powerpoint/2010/main" val="98715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markdown</a:t>
            </a:r>
          </a:p>
        </p:txBody>
      </p:sp>
      <p:pic>
        <p:nvPicPr>
          <p:cNvPr id="2050" name="Picture 2" descr="Image result for mark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64" y="209550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4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pages</a:t>
            </a:r>
          </a:p>
        </p:txBody>
      </p:sp>
      <p:pic>
        <p:nvPicPr>
          <p:cNvPr id="3074" name="Picture 2" descr="Image result for github p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80" y="2023007"/>
            <a:ext cx="7522441" cy="45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11" y="1980078"/>
            <a:ext cx="5117095" cy="6059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11" y="3234726"/>
            <a:ext cx="3707098" cy="73880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11" y="616467"/>
            <a:ext cx="3010604" cy="71487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97" y="1146626"/>
            <a:ext cx="4645898" cy="6053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734874"/>
            <a:ext cx="1293091" cy="50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5" y="2034647"/>
            <a:ext cx="1293091" cy="50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Nunjucks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3350129"/>
            <a:ext cx="1293091" cy="50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Markdown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11" y="4622271"/>
            <a:ext cx="5856324" cy="172244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1" y="5229495"/>
            <a:ext cx="1293091" cy="50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 Pages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2345" y="2161496"/>
            <a:ext cx="785091" cy="19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5"/>
          <p:cNvCxnSpPr>
            <a:stCxn id="54" idx="0"/>
          </p:cNvCxnSpPr>
          <p:nvPr/>
        </p:nvCxnSpPr>
        <p:spPr>
          <a:xfrm flipH="1" flipV="1">
            <a:off x="9656846" y="1360884"/>
            <a:ext cx="1" cy="5905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"/>
          <p:cNvCxnSpPr>
            <a:stCxn id="40" idx="3"/>
            <a:endCxn id="54" idx="1"/>
          </p:cNvCxnSpPr>
          <p:nvPr/>
        </p:nvCxnSpPr>
        <p:spPr>
          <a:xfrm>
            <a:off x="4147436" y="2261034"/>
            <a:ext cx="4229944" cy="19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377380" y="1951388"/>
            <a:ext cx="2558933" cy="623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function in generator.js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361364" y="1161809"/>
            <a:ext cx="785091" cy="19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567710" y="905163"/>
            <a:ext cx="1819564" cy="232227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567711" y="3411585"/>
            <a:ext cx="1745672" cy="277843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616332" y="6049818"/>
            <a:ext cx="1288177" cy="221672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6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</a:rPr>
              <a:t>End of part 1</a:t>
            </a:r>
          </a:p>
        </p:txBody>
      </p:sp>
    </p:spTree>
    <p:extLst>
      <p:ext uri="{BB962C8B-B14F-4D97-AF65-F5344CB8AC3E}">
        <p14:creationId xmlns:p14="http://schemas.microsoft.com/office/powerpoint/2010/main" val="351881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Presentation and examples</a:t>
            </a:r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hlinkClick r:id="rId2"/>
              </a:rPr>
              <a:t>https://github.com/melissakendall/node-tutorial</a:t>
            </a:r>
            <a:endParaRPr lang="en-US" sz="2400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Presentation based on</a:t>
            </a:r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hlinkClick r:id="rId3"/>
              </a:rPr>
              <a:t>https://code-maven.com/getting-started-with-nodejs</a:t>
            </a:r>
            <a:endParaRPr lang="en-US" sz="2400" dirty="0"/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739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Node.js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Melissa Kendall, June 2017</a:t>
            </a:r>
          </a:p>
        </p:txBody>
      </p:sp>
    </p:spTree>
    <p:extLst>
      <p:ext uri="{BB962C8B-B14F-4D97-AF65-F5344CB8AC3E}">
        <p14:creationId xmlns:p14="http://schemas.microsoft.com/office/powerpoint/2010/main" val="7057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Callbacks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Managing Promises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Debugging 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108994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Name of a convention for using JavaScript functions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Common during I/O – i.e. reading files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Normal function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Callback function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3651976"/>
            <a:ext cx="7178662" cy="92972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5079470"/>
            <a:ext cx="803217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8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9981166" cy="40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3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11" y="3472060"/>
            <a:ext cx="5357324" cy="180609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4" y="3472060"/>
            <a:ext cx="5822185" cy="2758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callbacks – Modularize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965200"/>
          </a:xfrm>
        </p:spPr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Anyone can create modules (libraries)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Refactor functions to “module” objects</a:t>
            </a:r>
          </a:p>
          <a:p>
            <a:pPr marL="117475" indent="0">
              <a:buNone/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6691" y="3899386"/>
            <a:ext cx="4997473" cy="192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1318" y="3035364"/>
            <a:ext cx="1808354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fileSizePrinter.js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37217" y="3516483"/>
            <a:ext cx="2722419" cy="247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8655" y="5580810"/>
            <a:ext cx="1921164" cy="247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9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Open source development platform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Published in 2011 (Linux only)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/>
              <a:t>“JavaScript” on the server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Single threaded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Weakly typed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nl-NL" sz="2400" dirty="0"/>
              <a:t>Interpreted, not compiled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sz="2400" b="1" dirty="0"/>
              <a:t>Asynchronous</a:t>
            </a:r>
            <a:r>
              <a:rPr lang="en-US" sz="2400" dirty="0"/>
              <a:t> </a:t>
            </a:r>
            <a:endParaRPr lang="nl-NL" sz="2400" dirty="0"/>
          </a:p>
          <a:p>
            <a:pPr marL="117475" indent="0">
              <a:buNone/>
            </a:pPr>
            <a:endParaRPr lang="nl-NL" sz="2400" dirty="0"/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28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callbacks - force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011382"/>
          </a:xfrm>
        </p:spPr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Many packages provide a sync option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If you only have one </a:t>
            </a:r>
            <a:r>
              <a:rPr lang="en-US" dirty="0" err="1"/>
              <a:t>async</a:t>
            </a:r>
            <a:r>
              <a:rPr lang="en-US" dirty="0"/>
              <a:t> function, why not?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498550"/>
            <a:ext cx="5852667" cy="2933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8946" y="5451096"/>
            <a:ext cx="3851564" cy="22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5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13" y="4302302"/>
            <a:ext cx="2718493" cy="2208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– race conditions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Run callbacks.js and callbacks_sync.js… The results are different!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 err="1"/>
              <a:t>Async</a:t>
            </a:r>
            <a:r>
              <a:rPr lang="en-US" dirty="0"/>
              <a:t> means order not guaranteed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Result - race conditions!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2913" y="3900559"/>
            <a:ext cx="271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node callbacks.js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8669" y="3899150"/>
            <a:ext cx="270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node callbacks_sync.js</a:t>
            </a:r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69" y="4295135"/>
            <a:ext cx="2706710" cy="221539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4017818" y="4627418"/>
            <a:ext cx="2260851" cy="14778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27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08545"/>
          </a:xfrm>
        </p:spPr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Result of an </a:t>
            </a:r>
            <a:r>
              <a:rPr lang="en-US" dirty="0" err="1"/>
              <a:t>async</a:t>
            </a:r>
            <a:r>
              <a:rPr lang="en-US" dirty="0"/>
              <a:t> method until completion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console.log(</a:t>
            </a:r>
            <a:r>
              <a:rPr lang="en-US" dirty="0" err="1"/>
              <a:t>fs.stat</a:t>
            </a:r>
            <a:r>
              <a:rPr lang="en-US" dirty="0"/>
              <a:t>(source + </a:t>
            </a:r>
            <a:r>
              <a:rPr lang="en-US" dirty="0" err="1"/>
              <a:t>fileName</a:t>
            </a:r>
            <a:r>
              <a:rPr lang="en-US" dirty="0"/>
              <a:t>)); //Promise &lt;pending&gt;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288279"/>
            <a:ext cx="5378022" cy="35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78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78000"/>
          </a:xfrm>
        </p:spPr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Force </a:t>
            </a:r>
            <a:r>
              <a:rPr lang="en-US" dirty="0" err="1"/>
              <a:t>async</a:t>
            </a:r>
            <a:r>
              <a:rPr lang="en-US" dirty="0"/>
              <a:t> calls to resolve in specific order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I.e. Make API calls in order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Many promise libraries, we will use </a:t>
            </a:r>
            <a:r>
              <a:rPr lang="en-US" dirty="0">
                <a:solidFill>
                  <a:srgbClr val="FF0000"/>
                </a:solidFill>
              </a:rPr>
              <a:t>q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3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Features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9236"/>
          </a:xfrm>
        </p:spPr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Perform promises in order 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117475" indent="0">
              <a:buNone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Combine promises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Wait for all promises to resolve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62" y="2757251"/>
            <a:ext cx="2354784" cy="80779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62" y="4160982"/>
            <a:ext cx="1973751" cy="90685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62" y="5709727"/>
            <a:ext cx="242337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1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1" y="385342"/>
            <a:ext cx="6867262" cy="365094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1" y="4382702"/>
            <a:ext cx="5555613" cy="22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3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No compiler!?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Race conditions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console.log() is your friend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53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63964"/>
          </a:xfrm>
        </p:spPr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Handle every single error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Reserve first argument for error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Reduces silent failures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821822"/>
            <a:ext cx="5143946" cy="137934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5448512"/>
            <a:ext cx="9301912" cy="11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32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– Debuggers!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461491"/>
          </a:xfrm>
        </p:spPr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Node ships with a debugger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Pause, break, resume functions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 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dirty="0"/>
              <a:t>Chrome debugging</a:t>
            </a:r>
          </a:p>
        </p:txBody>
      </p:sp>
    </p:spTree>
    <p:extLst>
      <p:ext uri="{BB962C8B-B14F-4D97-AF65-F5344CB8AC3E}">
        <p14:creationId xmlns:p14="http://schemas.microsoft.com/office/powerpoint/2010/main" val="909404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</a:t>
            </a:r>
            <a:endParaRPr lang="en-US" dirty="0"/>
          </a:p>
        </p:txBody>
      </p:sp>
      <p:pic>
        <p:nvPicPr>
          <p:cNvPr id="1026" name="Picture 2" descr="https://docs.strongloop.com/download/attachments/3834805/node-inspector-initial.png?version=1&amp;modificationDate=1405037077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20" y="1217754"/>
            <a:ext cx="6337443" cy="56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2" y="1948875"/>
            <a:ext cx="4887144" cy="10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3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Javascript</a:t>
            </a:r>
            <a:r>
              <a:rPr lang="en-US" sz="4800" dirty="0"/>
              <a:t> is </a:t>
            </a:r>
            <a:r>
              <a:rPr lang="en-US" sz="4800" dirty="0">
                <a:solidFill>
                  <a:srgbClr val="7030A0"/>
                </a:solidFill>
                <a:latin typeface="Curlz MT" panose="04040404050702020202" pitchFamily="82" charset="0"/>
              </a:rPr>
              <a:t>strange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"0" == false; 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"abc" == "a" + "b" + "c"; 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 == undefined;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30 -"7"; //23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"30" + 7; // 307</a:t>
            </a:r>
          </a:p>
        </p:txBody>
      </p:sp>
    </p:spTree>
    <p:extLst>
      <p:ext uri="{BB962C8B-B14F-4D97-AF65-F5344CB8AC3E}">
        <p14:creationId xmlns:p14="http://schemas.microsoft.com/office/powerpoint/2010/main" val="1816226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Presentation and examples</a:t>
            </a:r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hlinkClick r:id="rId2"/>
              </a:rPr>
              <a:t>https://github.com/melissakendall/node-tutorial</a:t>
            </a:r>
            <a:endParaRPr lang="en-US" sz="2400" dirty="0"/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Presentation based on</a:t>
            </a:r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hlinkClick r:id="rId3"/>
              </a:rPr>
              <a:t>http://callbackhell.com/</a:t>
            </a:r>
            <a:r>
              <a:rPr lang="en-US" sz="2400" dirty="0"/>
              <a:t> </a:t>
            </a:r>
          </a:p>
          <a:p>
            <a:pPr marL="457200" indent="-339725">
              <a:buFont typeface="Courier New" panose="02070309020205020404" pitchFamily="49" charset="0"/>
              <a:buChar char="o"/>
              <a:defRPr/>
            </a:pPr>
            <a:r>
              <a:rPr lang="en-US" sz="2800" dirty="0"/>
              <a:t>Debugging resources</a:t>
            </a:r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hlinkClick r:id="rId4"/>
              </a:rPr>
              <a:t>http://www.nearform.com/nodecrunch/node-js-develop-debugging-techniques/</a:t>
            </a:r>
            <a:r>
              <a:rPr lang="en-US" sz="2400" dirty="0"/>
              <a:t> </a:t>
            </a:r>
            <a:endParaRPr lang="en-US" sz="2400" dirty="0"/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marL="630936" lvl="1" indent="-339725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45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console.log(“Hello!”); //write to console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createFunction(var1,var3) { } //function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createFunction(9,[]); //non-static types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newObj = { ‘nested’: { ‘var’: ‘a’ } }; //obj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arr; arr = 2; arr = [ ‘2’ ]; //legal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== false //true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=== false; //false, strict comparison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39725">
              <a:buFont typeface="Courier New" panose="02070309020205020404" pitchFamily="49" charset="0"/>
              <a:buChar char="o"/>
            </a:pP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4" y="4436530"/>
            <a:ext cx="5531442" cy="1090139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4" y="2595419"/>
            <a:ext cx="6532903" cy="12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 Package Manager (NPM)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43" y="4495031"/>
            <a:ext cx="4933950" cy="19240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Cross-platform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Client and server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Quick to get up and running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Extremely flexible</a:t>
            </a:r>
          </a:p>
          <a:p>
            <a:pPr marL="457200" indent="-339725">
              <a:buFont typeface="Courier New" panose="02070309020205020404" pitchFamily="49" charset="0"/>
              <a:buChar char="o"/>
            </a:pPr>
            <a:r>
              <a:rPr lang="nl-NL" dirty="0"/>
              <a:t>Stores values in package.json</a:t>
            </a:r>
          </a:p>
          <a:p>
            <a:pPr marL="117475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 in file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1" y="3258254"/>
            <a:ext cx="3702052" cy="89431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4" y="4518257"/>
            <a:ext cx="7369179" cy="1257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11" y="2414367"/>
            <a:ext cx="3702052" cy="39198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14" idx="1"/>
          </p:cNvCxnSpPr>
          <p:nvPr/>
        </p:nvCxnSpPr>
        <p:spPr>
          <a:xfrm>
            <a:off x="4461163" y="2610358"/>
            <a:ext cx="10437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4872" y="2073635"/>
            <a:ext cx="3860800" cy="1073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Installs all packages in </a:t>
            </a:r>
            <a:r>
              <a:rPr lang="en-US" dirty="0" err="1">
                <a:solidFill>
                  <a:schemeClr val="tx1"/>
                </a:solidFill>
              </a:rPr>
              <a:t>package.json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install and save a new package, use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(name)--save</a:t>
            </a:r>
          </a:p>
        </p:txBody>
      </p:sp>
      <p:cxnSp>
        <p:nvCxnSpPr>
          <p:cNvPr id="18" name="Straight Arrow Connector 17"/>
          <p:cNvCxnSpPr>
            <a:stCxn id="21" idx="3"/>
            <a:endCxn id="19" idx="1"/>
          </p:cNvCxnSpPr>
          <p:nvPr/>
        </p:nvCxnSpPr>
        <p:spPr>
          <a:xfrm flipV="1">
            <a:off x="7767782" y="5572571"/>
            <a:ext cx="88669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54473" y="5277042"/>
            <a:ext cx="1976582" cy="591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 specify file format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50363" y="5387879"/>
            <a:ext cx="817419" cy="369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vs sync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6" y="4347742"/>
            <a:ext cx="8032176" cy="155461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6" y="2497430"/>
            <a:ext cx="7178662" cy="9297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40218" y="4976773"/>
            <a:ext cx="1080656" cy="269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980546" y="5246255"/>
            <a:ext cx="0" cy="831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39232" y="6031332"/>
            <a:ext cx="2082628" cy="7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 function, more on this later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3765" y="1940213"/>
            <a:ext cx="886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Sync – “normal” behavior, will wait for </a:t>
            </a:r>
            <a:r>
              <a:rPr lang="en-US" sz="2800" dirty="0" err="1"/>
              <a:t>readFileSync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23765" y="3821669"/>
            <a:ext cx="833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Async</a:t>
            </a:r>
            <a:r>
              <a:rPr lang="en-US" sz="2800" dirty="0"/>
              <a:t> – non-blocking behavior, will not wait for </a:t>
            </a:r>
            <a:r>
              <a:rPr lang="en-US" sz="2800" dirty="0" err="1"/>
              <a:t>readFile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045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716</TotalTime>
  <Words>722</Words>
  <Application>Microsoft Office PowerPoint</Application>
  <PresentationFormat>Widescreen</PresentationFormat>
  <Paragraphs>197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Curlz MT</vt:lpstr>
      <vt:lpstr>Tw Cen MT</vt:lpstr>
      <vt:lpstr>Tw Cen MT Condensed</vt:lpstr>
      <vt:lpstr>Wingdings 3</vt:lpstr>
      <vt:lpstr>Integral</vt:lpstr>
      <vt:lpstr>Node.js Part 1</vt:lpstr>
      <vt:lpstr>Summary</vt:lpstr>
      <vt:lpstr>What is node.js?</vt:lpstr>
      <vt:lpstr>Javascript is strange</vt:lpstr>
      <vt:lpstr>basics</vt:lpstr>
      <vt:lpstr>Hello world</vt:lpstr>
      <vt:lpstr>Node Package Manager (NPM)</vt:lpstr>
      <vt:lpstr>Read in file</vt:lpstr>
      <vt:lpstr>Async vs sync</vt:lpstr>
      <vt:lpstr>Write to file</vt:lpstr>
      <vt:lpstr>Read from console</vt:lpstr>
      <vt:lpstr>make api call</vt:lpstr>
      <vt:lpstr>Generate.js</vt:lpstr>
      <vt:lpstr>Custom schema properties</vt:lpstr>
      <vt:lpstr>Postman2raml.js</vt:lpstr>
      <vt:lpstr>Create.js</vt:lpstr>
      <vt:lpstr>Developer portal architecture</vt:lpstr>
      <vt:lpstr>RAML</vt:lpstr>
      <vt:lpstr>Nunjucks / Liquid</vt:lpstr>
      <vt:lpstr>markdown</vt:lpstr>
      <vt:lpstr>Github pages</vt:lpstr>
      <vt:lpstr>PowerPoint Presentation</vt:lpstr>
      <vt:lpstr>End of part 1</vt:lpstr>
      <vt:lpstr>Resources</vt:lpstr>
      <vt:lpstr>Node.js Part 2</vt:lpstr>
      <vt:lpstr>Summary</vt:lpstr>
      <vt:lpstr>callbacks</vt:lpstr>
      <vt:lpstr>Callback hell</vt:lpstr>
      <vt:lpstr>Better callbacks – Modularize</vt:lpstr>
      <vt:lpstr>Better callbacks - force sync</vt:lpstr>
      <vt:lpstr>Callbacks – race conditions</vt:lpstr>
      <vt:lpstr>promises</vt:lpstr>
      <vt:lpstr>promise management</vt:lpstr>
      <vt:lpstr>Q Features</vt:lpstr>
      <vt:lpstr>PowerPoint Presentation</vt:lpstr>
      <vt:lpstr>debugging</vt:lpstr>
      <vt:lpstr>Debugging – Error Handling</vt:lpstr>
      <vt:lpstr>Debugging – Debuggers!</vt:lpstr>
      <vt:lpstr>Debuggers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</dc:title>
  <dc:creator>Melissa Kendall</dc:creator>
  <cp:lastModifiedBy>Melissa Kendall</cp:lastModifiedBy>
  <cp:revision>46</cp:revision>
  <dcterms:created xsi:type="dcterms:W3CDTF">2017-06-22T13:59:53Z</dcterms:created>
  <dcterms:modified xsi:type="dcterms:W3CDTF">2017-06-23T19:41:35Z</dcterms:modified>
</cp:coreProperties>
</file>