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5a2a54b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5a2a54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5a2a54b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5a2a54b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259795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2259795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31b967b9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31b967b9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3d1b407a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23d1b407a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05a2a54b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05a2a54b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2259795e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2259795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2259795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2259795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22a93780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22a93780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2259795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2259795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259795e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259795e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2259795e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2259795e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05a2a54b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05a2a54b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2259795e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2259795e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2259795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2259795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23d1b407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23d1b407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Node.js eignet sich alle web-basierenden Anwendungen, da diese primär ein hohes I/O-Aufkommen verursachen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05a2a54b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05a2a54b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Node.js eignet sich alle web-basierenden Anwendungen, da diese primär ein hohes I/O-Aufkommen verursachen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2259795e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2259795e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1b967b9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1b967b9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259795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259795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5a2a54b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5a2a54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23d1b40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23d1b40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5a2a5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5a2a5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3d1b401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3d1b401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5a2a54b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05a2a54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Node.js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789225"/>
            <a:ext cx="76881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Web-Frameworks WS19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Lorenz Rabs, Dominik Reggentin, David Bauer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Geschichte </a:t>
            </a:r>
            <a:r>
              <a:rPr b="0" lang="de"/>
              <a:t>(Verlauf)</a:t>
            </a:r>
            <a:endParaRPr b="0"/>
          </a:p>
        </p:txBody>
      </p:sp>
      <p:grpSp>
        <p:nvGrpSpPr>
          <p:cNvPr id="196" name="Google Shape;196;p22"/>
          <p:cNvGrpSpPr/>
          <p:nvPr/>
        </p:nvGrpSpPr>
        <p:grpSpPr>
          <a:xfrm>
            <a:off x="4513729" y="2017326"/>
            <a:ext cx="2480144" cy="1728853"/>
            <a:chOff x="4526679" y="1857800"/>
            <a:chExt cx="2480144" cy="1728853"/>
          </a:xfrm>
        </p:grpSpPr>
        <p:sp>
          <p:nvSpPr>
            <p:cNvPr id="197" name="Google Shape;197;p22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22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199" name="Google Shape;199;p22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00" name="Google Shape;200;p2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01" name="Google Shape;201;p2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2" name="Google Shape;202;p22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de" sz="1200">
                    <a:latin typeface="Roboto"/>
                    <a:ea typeface="Roboto"/>
                    <a:cs typeface="Roboto"/>
                    <a:sym typeface="Roboto"/>
                  </a:rPr>
                  <a:t>2011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3" name="Google Shape;203;p22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3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Native Unterstützung durch Microsoft (Windows)</a:t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de" sz="8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Startschuss: Unterstützung von großen Firmen.</a:t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4" name="Google Shape;204;p22"/>
          <p:cNvGrpSpPr/>
          <p:nvPr/>
        </p:nvGrpSpPr>
        <p:grpSpPr>
          <a:xfrm>
            <a:off x="6747085" y="3238993"/>
            <a:ext cx="2396914" cy="411825"/>
            <a:chOff x="6760035" y="3079467"/>
            <a:chExt cx="2396914" cy="411825"/>
          </a:xfrm>
        </p:grpSpPr>
        <p:sp>
          <p:nvSpPr>
            <p:cNvPr id="205" name="Google Shape;205;p22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22"/>
            <p:cNvGrpSpPr/>
            <p:nvPr/>
          </p:nvGrpSpPr>
          <p:grpSpPr>
            <a:xfrm rot="10800000">
              <a:off x="6760035" y="3079467"/>
              <a:ext cx="92400" cy="411825"/>
              <a:chOff x="2070100" y="2563700"/>
              <a:chExt cx="92400" cy="411825"/>
            </a:xfrm>
          </p:grpSpPr>
          <p:cxnSp>
            <p:nvCxnSpPr>
              <p:cNvPr id="207" name="Google Shape;207;p22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08" name="Google Shape;208;p22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" name="Google Shape;209;p22"/>
          <p:cNvGrpSpPr/>
          <p:nvPr/>
        </p:nvGrpSpPr>
        <p:grpSpPr>
          <a:xfrm>
            <a:off x="483041" y="2017326"/>
            <a:ext cx="2580731" cy="1728863"/>
            <a:chOff x="495991" y="1857800"/>
            <a:chExt cx="2580731" cy="1728863"/>
          </a:xfrm>
        </p:grpSpPr>
        <p:sp>
          <p:nvSpPr>
            <p:cNvPr id="210" name="Google Shape;210;p22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" name="Google Shape;211;p22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212" name="Google Shape;212;p22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de" sz="1200">
                    <a:latin typeface="Roboto"/>
                    <a:ea typeface="Roboto"/>
                    <a:cs typeface="Roboto"/>
                    <a:sym typeface="Roboto"/>
                  </a:rPr>
                  <a:t>2009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13" name="Google Shape;213;p22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14" name="Google Shape;214;p2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15" name="Google Shape;215;p2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6" name="Google Shape;216;p22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3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Node.js </a:t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3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Veröffentlichung</a:t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de" sz="8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Entwickelt von Ryan Dahl.</a:t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7" name="Google Shape;217;p22"/>
          <p:cNvGrpSpPr/>
          <p:nvPr/>
        </p:nvGrpSpPr>
        <p:grpSpPr>
          <a:xfrm>
            <a:off x="2512645" y="2862122"/>
            <a:ext cx="2501355" cy="1735654"/>
            <a:chOff x="2525595" y="2702596"/>
            <a:chExt cx="2501355" cy="1735654"/>
          </a:xfrm>
        </p:grpSpPr>
        <p:sp>
          <p:nvSpPr>
            <p:cNvPr id="218" name="Google Shape;218;p22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" name="Google Shape;219;p22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220" name="Google Shape;220;p22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de" sz="1200">
                    <a:latin typeface="Roboto"/>
                    <a:ea typeface="Roboto"/>
                    <a:cs typeface="Roboto"/>
                    <a:sym typeface="Roboto"/>
                  </a:rPr>
                  <a:t>2010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1" name="Google Shape;221;p22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22" name="Google Shape;222;p2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23" name="Google Shape;223;p2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4" name="Google Shape;224;p22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3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Node Package Manager Veröffentlichung</a:t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de" sz="8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Ermöglicht einfache Installationen und Aktualisierung von Node.js und Bibliotheken.</a:t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Geschichte </a:t>
            </a:r>
            <a:r>
              <a:rPr b="0" lang="de"/>
              <a:t>(Verlauf)</a:t>
            </a:r>
            <a:endParaRPr b="0"/>
          </a:p>
        </p:txBody>
      </p:sp>
      <p:grpSp>
        <p:nvGrpSpPr>
          <p:cNvPr id="230" name="Google Shape;230;p23"/>
          <p:cNvGrpSpPr/>
          <p:nvPr/>
        </p:nvGrpSpPr>
        <p:grpSpPr>
          <a:xfrm>
            <a:off x="4513729" y="2017326"/>
            <a:ext cx="2480144" cy="1728853"/>
            <a:chOff x="4526679" y="1857800"/>
            <a:chExt cx="2480144" cy="1728853"/>
          </a:xfrm>
        </p:grpSpPr>
        <p:sp>
          <p:nvSpPr>
            <p:cNvPr id="231" name="Google Shape;231;p23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3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233" name="Google Shape;233;p23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34" name="Google Shape;234;p23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5" name="Google Shape;235;p23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6" name="Google Shape;236;p23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de" sz="1200">
                    <a:latin typeface="Roboto"/>
                    <a:ea typeface="Roboto"/>
                    <a:cs typeface="Roboto"/>
                    <a:sym typeface="Roboto"/>
                  </a:rPr>
                  <a:t>2011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7" name="Google Shape;237;p23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3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Native Unterstützung durch Microsoft (Windows)</a:t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de" sz="8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Startschuss: Unterstützung von großen Firmen.</a:t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8" name="Google Shape;238;p23"/>
          <p:cNvGrpSpPr/>
          <p:nvPr/>
        </p:nvGrpSpPr>
        <p:grpSpPr>
          <a:xfrm>
            <a:off x="6422860" y="2862122"/>
            <a:ext cx="2721140" cy="1735654"/>
            <a:chOff x="6435810" y="2702596"/>
            <a:chExt cx="2721140" cy="1735654"/>
          </a:xfrm>
        </p:grpSpPr>
        <p:sp>
          <p:nvSpPr>
            <p:cNvPr id="239" name="Google Shape;239;p23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23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241" name="Google Shape;241;p23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42" name="Google Shape;242;p23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3" name="Google Shape;243;p23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4" name="Google Shape;244;p23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de" sz="1200">
                    <a:latin typeface="Roboto"/>
                    <a:ea typeface="Roboto"/>
                    <a:cs typeface="Roboto"/>
                    <a:sym typeface="Roboto"/>
                  </a:rPr>
                  <a:t>Heute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5" name="Google Shape;245;p23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24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#1</a:t>
                </a:r>
                <a:endParaRPr b="1" sz="24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3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JavaScript </a:t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3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 Framework</a:t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i="1" lang="de" sz="7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https://insights.stackoverflow.com/survey/2019</a:t>
                </a:r>
                <a:endParaRPr b="1" i="1" sz="7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6" name="Google Shape;246;p23"/>
          <p:cNvGrpSpPr/>
          <p:nvPr/>
        </p:nvGrpSpPr>
        <p:grpSpPr>
          <a:xfrm>
            <a:off x="483041" y="2017326"/>
            <a:ext cx="2580731" cy="1728863"/>
            <a:chOff x="495991" y="1857800"/>
            <a:chExt cx="2580731" cy="1728863"/>
          </a:xfrm>
        </p:grpSpPr>
        <p:sp>
          <p:nvSpPr>
            <p:cNvPr id="247" name="Google Shape;247;p23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" name="Google Shape;248;p23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249" name="Google Shape;249;p23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de" sz="1200">
                    <a:latin typeface="Roboto"/>
                    <a:ea typeface="Roboto"/>
                    <a:cs typeface="Roboto"/>
                    <a:sym typeface="Roboto"/>
                  </a:rPr>
                  <a:t>2009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50" name="Google Shape;250;p23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51" name="Google Shape;251;p23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52" name="Google Shape;252;p23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3" name="Google Shape;253;p23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3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Node.js </a:t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3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Veröffentlichung</a:t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de" sz="8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Entwickelt von Ryan Dahl.</a:t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54" name="Google Shape;254;p23"/>
          <p:cNvGrpSpPr/>
          <p:nvPr/>
        </p:nvGrpSpPr>
        <p:grpSpPr>
          <a:xfrm>
            <a:off x="2512645" y="2862122"/>
            <a:ext cx="2501355" cy="1735654"/>
            <a:chOff x="2525595" y="2702596"/>
            <a:chExt cx="2501355" cy="1735654"/>
          </a:xfrm>
        </p:grpSpPr>
        <p:sp>
          <p:nvSpPr>
            <p:cNvPr id="255" name="Google Shape;255;p23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" name="Google Shape;256;p23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257" name="Google Shape;257;p23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de" sz="1200">
                    <a:latin typeface="Roboto"/>
                    <a:ea typeface="Roboto"/>
                    <a:cs typeface="Roboto"/>
                    <a:sym typeface="Roboto"/>
                  </a:rPr>
                  <a:t>2010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58" name="Google Shape;258;p23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59" name="Google Shape;259;p23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60" name="Google Shape;260;p23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1" name="Google Shape;261;p23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3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Node Package Manager Veröffentlichung</a:t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de" sz="8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Ermöglicht einfache Installationen und Aktualisierung von Node.js und Bibliotheken.</a:t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Architektur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/>
              <a:t>&amp; Verwendung</a:t>
            </a:r>
            <a:endParaRPr b="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Architektur</a:t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Programmiersprache</a:t>
            </a:r>
            <a:r>
              <a:rPr lang="de"/>
              <a:t>		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Laufzeitumgebung</a:t>
            </a:r>
            <a:r>
              <a:rPr lang="de"/>
              <a:t>			Server </a:t>
            </a:r>
            <a:r>
              <a:rPr i="1" lang="de"/>
              <a:t>(Backend)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Engine</a:t>
            </a:r>
            <a:r>
              <a:rPr lang="de"/>
              <a:t>				Google V8 </a:t>
            </a:r>
            <a:r>
              <a:rPr i="1" lang="de"/>
              <a:t>(Entwickelt für Google Chrome)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100"/>
              <a:t>10.000 und mehr gleichzeitige Verbindungen ohne große performance Probleme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730000" y="13186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Ereignisgesteuerte Architektur</a:t>
            </a:r>
            <a:endParaRPr/>
          </a:p>
        </p:txBody>
      </p:sp>
      <p:sp>
        <p:nvSpPr>
          <p:cNvPr id="278" name="Google Shape;278;p26"/>
          <p:cNvSpPr txBox="1"/>
          <p:nvPr>
            <p:ph idx="2" type="body"/>
          </p:nvPr>
        </p:nvSpPr>
        <p:spPr>
          <a:xfrm>
            <a:off x="5098025" y="895425"/>
            <a:ext cx="3526800" cy="1068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126000" lIns="198000" spcFirstLastPara="1" rIns="19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server.on(</a:t>
            </a:r>
            <a:r>
              <a:rPr lang="de" sz="9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‘connection’</a:t>
            </a: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, (stream) &gt;=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   console.log(</a:t>
            </a:r>
            <a:r>
              <a:rPr lang="de" sz="9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‘someone connected!’</a:t>
            </a: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2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100">
                <a:solidFill>
                  <a:schemeClr val="accent3"/>
                </a:solidFill>
              </a:rPr>
              <a:t>Sequentieller Ablauf → alles in einem Thread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280" name="Google Shape;280;p26"/>
          <p:cNvSpPr txBox="1"/>
          <p:nvPr>
            <p:ph idx="1" type="subTitle"/>
          </p:nvPr>
        </p:nvSpPr>
        <p:spPr>
          <a:xfrm>
            <a:off x="5098025" y="505775"/>
            <a:ext cx="35268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100"/>
              <a:t>Event Listener</a:t>
            </a:r>
            <a:r>
              <a:rPr lang="de" sz="1100"/>
              <a:t> (Empfangen)</a:t>
            </a:r>
            <a:endParaRPr sz="11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730000" y="13186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Ereignisgesteuerte Architektur</a:t>
            </a:r>
            <a:endParaRPr/>
          </a:p>
        </p:txBody>
      </p:sp>
      <p:sp>
        <p:nvSpPr>
          <p:cNvPr id="286" name="Google Shape;286;p27"/>
          <p:cNvSpPr txBox="1"/>
          <p:nvPr>
            <p:ph idx="2" type="body"/>
          </p:nvPr>
        </p:nvSpPr>
        <p:spPr>
          <a:xfrm>
            <a:off x="5098025" y="895425"/>
            <a:ext cx="3526800" cy="1068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126000" lIns="198000" spcFirstLastPara="1" rIns="19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server.on(</a:t>
            </a:r>
            <a:r>
              <a:rPr lang="de" sz="9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‘connection’</a:t>
            </a: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, (stream) &gt;=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   console.log(</a:t>
            </a:r>
            <a:r>
              <a:rPr lang="de" sz="9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‘someone connected!’</a:t>
            </a: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100">
                <a:solidFill>
                  <a:schemeClr val="accent3"/>
                </a:solidFill>
              </a:rPr>
              <a:t>Sequentieller Ablauf → alles in einem Thread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288" name="Google Shape;288;p27"/>
          <p:cNvSpPr txBox="1"/>
          <p:nvPr>
            <p:ph idx="1" type="subTitle"/>
          </p:nvPr>
        </p:nvSpPr>
        <p:spPr>
          <a:xfrm>
            <a:off x="5098025" y="505775"/>
            <a:ext cx="35268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100"/>
              <a:t>Event Listener</a:t>
            </a:r>
            <a:r>
              <a:rPr lang="de" sz="1100"/>
              <a:t> (Empfangen)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289" name="Google Shape;289;p27"/>
          <p:cNvSpPr txBox="1"/>
          <p:nvPr>
            <p:ph idx="2" type="body"/>
          </p:nvPr>
        </p:nvSpPr>
        <p:spPr>
          <a:xfrm>
            <a:off x="5098025" y="2561750"/>
            <a:ext cx="3526800" cy="1282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126000" lIns="198000" spcFirstLastPara="1" rIns="19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const ee = </a:t>
            </a:r>
            <a:r>
              <a:rPr lang="de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EventEmitter();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ee.once(</a:t>
            </a:r>
            <a:r>
              <a:rPr lang="de" sz="9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‘foo’</a:t>
            </a: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, () =&gt; console.log(</a:t>
            </a:r>
            <a:r>
              <a:rPr lang="de" sz="9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‘&gt;&gt; init foo’</a:t>
            </a: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ee.on(</a:t>
            </a:r>
            <a:r>
              <a:rPr lang="de" sz="9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‘foo’</a:t>
            </a: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, () =&gt; console.log(</a:t>
            </a:r>
            <a:r>
              <a:rPr lang="de" sz="9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‘&lt;&lt; foo called’</a:t>
            </a: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ee.emit(</a:t>
            </a:r>
            <a:r>
              <a:rPr lang="de" sz="9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‘foo’</a:t>
            </a:r>
            <a:r>
              <a:rPr lang="de" sz="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27"/>
          <p:cNvSpPr txBox="1"/>
          <p:nvPr>
            <p:ph idx="1" type="subTitle"/>
          </p:nvPr>
        </p:nvSpPr>
        <p:spPr>
          <a:xfrm>
            <a:off x="5098025" y="2172100"/>
            <a:ext cx="35268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100"/>
              <a:t>Event Emitter </a:t>
            </a:r>
            <a:r>
              <a:rPr lang="de" sz="1100"/>
              <a:t>(Senden)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291" name="Google Shape;291;p27"/>
          <p:cNvSpPr txBox="1"/>
          <p:nvPr>
            <p:ph idx="2" type="body"/>
          </p:nvPr>
        </p:nvSpPr>
        <p:spPr>
          <a:xfrm>
            <a:off x="5098025" y="3844325"/>
            <a:ext cx="3526800" cy="810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126000" lIns="198000" spcFirstLastPara="1" rIns="270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init foo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&lt;&lt; foo called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Event Loops</a:t>
            </a:r>
            <a:endParaRPr/>
          </a:p>
        </p:txBody>
      </p:sp>
      <p:sp>
        <p:nvSpPr>
          <p:cNvPr id="297" name="Google Shape;297;p28"/>
          <p:cNvSpPr txBox="1"/>
          <p:nvPr>
            <p:ph idx="1" type="subTitle"/>
          </p:nvPr>
        </p:nvSpPr>
        <p:spPr>
          <a:xfrm>
            <a:off x="4917300" y="13186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 sz="1100"/>
              <a:t>wenig RAM-Verbrauch (keine Threads)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 sz="1100"/>
              <a:t>non-blocking I/O (kein Synchronisieren)</a:t>
            </a:r>
            <a:endParaRPr sz="1100"/>
          </a:p>
        </p:txBody>
      </p:sp>
      <p:sp>
        <p:nvSpPr>
          <p:cNvPr id="298" name="Google Shape;298;p28"/>
          <p:cNvSpPr/>
          <p:nvPr/>
        </p:nvSpPr>
        <p:spPr>
          <a:xfrm>
            <a:off x="1662920" y="28613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28"/>
          <p:cNvGrpSpPr/>
          <p:nvPr/>
        </p:nvGrpSpPr>
        <p:grpSpPr>
          <a:xfrm>
            <a:off x="519875" y="2558110"/>
            <a:ext cx="1310403" cy="1897975"/>
            <a:chOff x="519875" y="1948510"/>
            <a:chExt cx="1310403" cy="1897975"/>
          </a:xfrm>
        </p:grpSpPr>
        <p:sp>
          <p:nvSpPr>
            <p:cNvPr id="300" name="Google Shape;300;p28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 txBox="1"/>
            <p:nvPr/>
          </p:nvSpPr>
          <p:spPr>
            <a:xfrm>
              <a:off x="95669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de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28"/>
            <p:cNvSpPr txBox="1"/>
            <p:nvPr/>
          </p:nvSpPr>
          <p:spPr>
            <a:xfrm>
              <a:off x="519878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timers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28"/>
            <p:cNvSpPr txBox="1"/>
            <p:nvPr/>
          </p:nvSpPr>
          <p:spPr>
            <a:xfrm>
              <a:off x="519875" y="3109085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Ausführung von timeout/interval callbacks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4" name="Google Shape;304;p28"/>
          <p:cNvGrpSpPr/>
          <p:nvPr/>
        </p:nvGrpSpPr>
        <p:grpSpPr>
          <a:xfrm>
            <a:off x="1848940" y="2558110"/>
            <a:ext cx="1310400" cy="1897975"/>
            <a:chOff x="1848940" y="1948510"/>
            <a:chExt cx="1310400" cy="1897975"/>
          </a:xfrm>
        </p:grpSpPr>
        <p:sp>
          <p:nvSpPr>
            <p:cNvPr id="305" name="Google Shape;305;p28"/>
            <p:cNvSpPr/>
            <p:nvPr/>
          </p:nvSpPr>
          <p:spPr>
            <a:xfrm>
              <a:off x="2206990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 txBox="1"/>
            <p:nvPr/>
          </p:nvSpPr>
          <p:spPr>
            <a:xfrm>
              <a:off x="1848940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pending callbacks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28"/>
            <p:cNvSpPr txBox="1"/>
            <p:nvPr/>
          </p:nvSpPr>
          <p:spPr>
            <a:xfrm>
              <a:off x="1848940" y="3109085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Ausführung von I/O callbacks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28"/>
            <p:cNvSpPr txBox="1"/>
            <p:nvPr/>
          </p:nvSpPr>
          <p:spPr>
            <a:xfrm>
              <a:off x="2285740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de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9" name="Google Shape;309;p28"/>
          <p:cNvGrpSpPr/>
          <p:nvPr/>
        </p:nvGrpSpPr>
        <p:grpSpPr>
          <a:xfrm>
            <a:off x="3178034" y="2558110"/>
            <a:ext cx="1359902" cy="1897974"/>
            <a:chOff x="3178034" y="1948510"/>
            <a:chExt cx="1359902" cy="1897974"/>
          </a:xfrm>
        </p:grpSpPr>
        <p:sp>
          <p:nvSpPr>
            <p:cNvPr id="310" name="Google Shape;310;p28"/>
            <p:cNvSpPr/>
            <p:nvPr/>
          </p:nvSpPr>
          <p:spPr>
            <a:xfrm>
              <a:off x="356082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 txBox="1"/>
            <p:nvPr/>
          </p:nvSpPr>
          <p:spPr>
            <a:xfrm>
              <a:off x="3178034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idle, prepare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28"/>
            <p:cNvSpPr txBox="1"/>
            <p:nvPr/>
          </p:nvSpPr>
          <p:spPr>
            <a:xfrm>
              <a:off x="3178036" y="3109084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28"/>
            <p:cNvSpPr txBox="1"/>
            <p:nvPr/>
          </p:nvSpPr>
          <p:spPr>
            <a:xfrm>
              <a:off x="363957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de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4" name="Google Shape;314;p28"/>
          <p:cNvGrpSpPr/>
          <p:nvPr/>
        </p:nvGrpSpPr>
        <p:grpSpPr>
          <a:xfrm>
            <a:off x="4557650" y="2558110"/>
            <a:ext cx="1310403" cy="1897975"/>
            <a:chOff x="4557650" y="1948510"/>
            <a:chExt cx="1310403" cy="1897975"/>
          </a:xfrm>
        </p:grpSpPr>
        <p:sp>
          <p:nvSpPr>
            <p:cNvPr id="315" name="Google Shape;315;p28"/>
            <p:cNvSpPr/>
            <p:nvPr/>
          </p:nvSpPr>
          <p:spPr>
            <a:xfrm>
              <a:off x="4915703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 txBox="1"/>
            <p:nvPr/>
          </p:nvSpPr>
          <p:spPr>
            <a:xfrm>
              <a:off x="4557650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poll</a:t>
              </a:r>
              <a:endParaRPr b="1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28"/>
            <p:cNvSpPr txBox="1"/>
            <p:nvPr/>
          </p:nvSpPr>
          <p:spPr>
            <a:xfrm>
              <a:off x="4557653" y="3109085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Empfange neue I/O Events</a:t>
              </a:r>
              <a:endParaRPr sz="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de" sz="8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Eingehende Verbindungen</a:t>
              </a:r>
              <a:endParaRPr b="1" sz="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28"/>
            <p:cNvSpPr txBox="1"/>
            <p:nvPr/>
          </p:nvSpPr>
          <p:spPr>
            <a:xfrm>
              <a:off x="4994453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de" sz="8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9" name="Google Shape;319;p28"/>
          <p:cNvGrpSpPr/>
          <p:nvPr/>
        </p:nvGrpSpPr>
        <p:grpSpPr>
          <a:xfrm>
            <a:off x="5887800" y="2558110"/>
            <a:ext cx="1359905" cy="1897975"/>
            <a:chOff x="5887800" y="1948510"/>
            <a:chExt cx="1359905" cy="1897975"/>
          </a:xfrm>
        </p:grpSpPr>
        <p:sp>
          <p:nvSpPr>
            <p:cNvPr id="320" name="Google Shape;320;p28"/>
            <p:cNvSpPr/>
            <p:nvPr/>
          </p:nvSpPr>
          <p:spPr>
            <a:xfrm>
              <a:off x="6270606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 txBox="1"/>
            <p:nvPr/>
          </p:nvSpPr>
          <p:spPr>
            <a:xfrm>
              <a:off x="5887800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check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28"/>
            <p:cNvSpPr txBox="1"/>
            <p:nvPr/>
          </p:nvSpPr>
          <p:spPr>
            <a:xfrm>
              <a:off x="5887806" y="31090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Google Shape;323;p28"/>
            <p:cNvSpPr txBox="1"/>
            <p:nvPr/>
          </p:nvSpPr>
          <p:spPr>
            <a:xfrm>
              <a:off x="6349356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de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4" name="Google Shape;324;p28"/>
          <p:cNvGrpSpPr/>
          <p:nvPr/>
        </p:nvGrpSpPr>
        <p:grpSpPr>
          <a:xfrm>
            <a:off x="7264213" y="2558110"/>
            <a:ext cx="1359905" cy="1897975"/>
            <a:chOff x="7264213" y="1948510"/>
            <a:chExt cx="1359905" cy="1897975"/>
          </a:xfrm>
        </p:grpSpPr>
        <p:sp>
          <p:nvSpPr>
            <p:cNvPr id="325" name="Google Shape;325;p28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 txBox="1"/>
            <p:nvPr/>
          </p:nvSpPr>
          <p:spPr>
            <a:xfrm>
              <a:off x="7264213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close callbacks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8"/>
            <p:cNvSpPr txBox="1"/>
            <p:nvPr/>
          </p:nvSpPr>
          <p:spPr>
            <a:xfrm>
              <a:off x="7264218" y="31090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28"/>
            <p:cNvSpPr txBox="1"/>
            <p:nvPr/>
          </p:nvSpPr>
          <p:spPr>
            <a:xfrm>
              <a:off x="7725768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de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" name="Google Shape;329;p28"/>
          <p:cNvSpPr/>
          <p:nvPr/>
        </p:nvSpPr>
        <p:spPr>
          <a:xfrm>
            <a:off x="3004357" y="28613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8"/>
          <p:cNvSpPr/>
          <p:nvPr/>
        </p:nvSpPr>
        <p:spPr>
          <a:xfrm>
            <a:off x="4358720" y="2861335"/>
            <a:ext cx="353400" cy="36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>
            <a:off x="5713595" y="2861335"/>
            <a:ext cx="353400" cy="36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rgbClr val="73737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7079257" y="2861335"/>
            <a:ext cx="3534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Installation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/>
              <a:t>&amp; Anwendung</a:t>
            </a:r>
            <a:endParaRPr b="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Installation</a:t>
            </a:r>
            <a:endParaRPr/>
          </a:p>
        </p:txBody>
      </p:sp>
      <p:sp>
        <p:nvSpPr>
          <p:cNvPr id="343" name="Google Shape;343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Node.js downloaden &amp; installieren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>
                <a:solidFill>
                  <a:schemeClr val="accent3"/>
                </a:solidFill>
              </a:rPr>
              <a:t>Projektordner</a:t>
            </a:r>
            <a:r>
              <a:rPr lang="de"/>
              <a:t> erstellen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>
                <a:solidFill>
                  <a:schemeClr val="dk1"/>
                </a:solidFill>
              </a:rPr>
              <a:t>server.js</a:t>
            </a:r>
            <a:r>
              <a:rPr lang="de"/>
              <a:t> im Projektordner erstellen</a:t>
            </a:r>
            <a:endParaRPr>
              <a:solidFill>
                <a:schemeClr val="accent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Konsole/Terminal öffnen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in Projektordner navigieren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Befehl ausführen: </a:t>
            </a:r>
            <a:r>
              <a:rPr lang="d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d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ode server.js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Server ist gestartet!</a:t>
            </a:r>
            <a:endParaRPr/>
          </a:p>
        </p:txBody>
      </p:sp>
      <p:sp>
        <p:nvSpPr>
          <p:cNvPr id="344" name="Google Shape;344;p30"/>
          <p:cNvSpPr txBox="1"/>
          <p:nvPr>
            <p:ph idx="2" type="body"/>
          </p:nvPr>
        </p:nvSpPr>
        <p:spPr>
          <a:xfrm>
            <a:off x="4643550" y="2895775"/>
            <a:ext cx="3774300" cy="9090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198000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" sz="900"/>
              <a:t>Projektordner				</a:t>
            </a:r>
            <a:r>
              <a:rPr lang="de" sz="900">
                <a:solidFill>
                  <a:srgbClr val="999999"/>
                </a:solidFill>
              </a:rPr>
              <a:t>Ordner</a:t>
            </a:r>
            <a:endParaRPr sz="900">
              <a:solidFill>
                <a:srgbClr val="999999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" sz="900"/>
              <a:t>server.js				</a:t>
            </a:r>
            <a:r>
              <a:rPr lang="de" sz="900">
                <a:solidFill>
                  <a:srgbClr val="999999"/>
                </a:solidFill>
              </a:rPr>
              <a:t>JavaScript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345" name="Google Shape;345;p30"/>
          <p:cNvSpPr txBox="1"/>
          <p:nvPr>
            <p:ph idx="1" type="body"/>
          </p:nvPr>
        </p:nvSpPr>
        <p:spPr>
          <a:xfrm>
            <a:off x="4643500" y="3804775"/>
            <a:ext cx="3774300" cy="5352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126000" lIns="198000" spcFirstLastPara="1" rIns="270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C:\User\Test&gt;node server.js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Anwendung</a:t>
            </a:r>
            <a:endParaRPr/>
          </a:p>
        </p:txBody>
      </p:sp>
      <p:sp>
        <p:nvSpPr>
          <p:cNvPr id="351" name="Google Shape;35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Debugging			Grundlage für Frameworks (Angular, React, Vue, …)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800"/>
              <a:t>Streaming			Echtzeit Anwendungen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800"/>
              <a:t>Bots / Crawler		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864300"/>
            <a:ext cx="70212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729450" y="1782000"/>
            <a:ext cx="7688700" cy="25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de" sz="2200">
                <a:solidFill>
                  <a:srgbClr val="FFFFFF"/>
                </a:solidFill>
              </a:rPr>
              <a:t>Motivation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de" sz="2200">
                <a:solidFill>
                  <a:srgbClr val="FFFFFF"/>
                </a:solidFill>
              </a:rPr>
              <a:t>Geschichte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de" sz="2200">
                <a:solidFill>
                  <a:srgbClr val="FFFFFF"/>
                </a:solidFill>
              </a:rPr>
              <a:t>Architektur &amp; Verwendung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de" sz="2200">
                <a:solidFill>
                  <a:srgbClr val="FFFFFF"/>
                </a:solidFill>
              </a:rPr>
              <a:t>Installation &amp; Anwendung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de" sz="2200">
                <a:solidFill>
                  <a:srgbClr val="FFFFFF"/>
                </a:solidFill>
              </a:rPr>
              <a:t>Fazit &amp; eigene Meinung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Unternehmen</a:t>
            </a:r>
            <a:endParaRPr/>
          </a:p>
        </p:txBody>
      </p:sp>
      <p:sp>
        <p:nvSpPr>
          <p:cNvPr id="357" name="Google Shape;357;p32"/>
          <p:cNvSpPr txBox="1"/>
          <p:nvPr>
            <p:ph idx="4294967295" type="body"/>
          </p:nvPr>
        </p:nvSpPr>
        <p:spPr>
          <a:xfrm>
            <a:off x="729450" y="2571750"/>
            <a:ext cx="76887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</a:rPr>
              <a:t>PayPal			Netflix			NASA			Trello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</a:rPr>
              <a:t>LinkedIn			Yahoo			Mozilla			Uber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800">
                <a:solidFill>
                  <a:schemeClr val="lt1"/>
                </a:solidFill>
              </a:rPr>
              <a:t>Groupon			GoDaddy		eBay			Walmart		...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Unternehmen wechsel </a:t>
            </a:r>
            <a:r>
              <a:rPr b="0" lang="de"/>
              <a:t>von Java → Node.js</a:t>
            </a:r>
            <a:endParaRPr b="0"/>
          </a:p>
        </p:txBody>
      </p:sp>
      <p:sp>
        <p:nvSpPr>
          <p:cNvPr id="363" name="Google Shape;363;p33"/>
          <p:cNvSpPr txBox="1"/>
          <p:nvPr/>
        </p:nvSpPr>
        <p:spPr>
          <a:xfrm>
            <a:off x="729500" y="2641650"/>
            <a:ext cx="19752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PayPal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729450" y="3151800"/>
            <a:ext cx="19752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200 ms.</a:t>
            </a:r>
            <a:endParaRPr b="1"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729500" y="3837450"/>
            <a:ext cx="1975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schnellere Reaktion von webbasierten Anfragen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>
            <a:off x="3584425" y="2641650"/>
            <a:ext cx="19752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Netflix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3584375" y="3151800"/>
            <a:ext cx="19752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40 min.</a:t>
            </a:r>
            <a:endParaRPr b="1"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>
            <a:off x="3584425" y="3837450"/>
            <a:ext cx="1975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schnelleres Hochfahren der Server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(von ~40 min. →  ~1 min.)</a:t>
            </a:r>
            <a:endParaRPr i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33"/>
          <p:cNvSpPr txBox="1"/>
          <p:nvPr/>
        </p:nvSpPr>
        <p:spPr>
          <a:xfrm>
            <a:off x="6442650" y="2641650"/>
            <a:ext cx="19752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NASA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33"/>
          <p:cNvSpPr txBox="1"/>
          <p:nvPr/>
        </p:nvSpPr>
        <p:spPr>
          <a:xfrm>
            <a:off x="6442600" y="3151800"/>
            <a:ext cx="19752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300%</a:t>
            </a:r>
            <a:endParaRPr b="1"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6442650" y="3837300"/>
            <a:ext cx="1975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schnellerer Zugriff auf Datensätze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2" name="Google Shape;372;p33"/>
          <p:cNvCxnSpPr/>
          <p:nvPr/>
        </p:nvCxnSpPr>
        <p:spPr>
          <a:xfrm>
            <a:off x="3158125" y="2571750"/>
            <a:ext cx="0" cy="21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3"/>
          <p:cNvCxnSpPr/>
          <p:nvPr/>
        </p:nvCxnSpPr>
        <p:spPr>
          <a:xfrm>
            <a:off x="6214050" y="2571750"/>
            <a:ext cx="0" cy="21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type="title"/>
          </p:nvPr>
        </p:nvSpPr>
        <p:spPr>
          <a:xfrm>
            <a:off x="729450" y="864300"/>
            <a:ext cx="7021200" cy="10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Zusammenfassung</a:t>
            </a:r>
            <a:endParaRPr/>
          </a:p>
        </p:txBody>
      </p:sp>
      <p:sp>
        <p:nvSpPr>
          <p:cNvPr id="379" name="Google Shape;379;p34"/>
          <p:cNvSpPr txBox="1"/>
          <p:nvPr>
            <p:ph idx="4294967295" type="body"/>
          </p:nvPr>
        </p:nvSpPr>
        <p:spPr>
          <a:xfrm>
            <a:off x="729450" y="2571750"/>
            <a:ext cx="76887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serverseitige JavaScript Umgebung			ereignisgesteuerte Architektur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10.000+ gleichzeitige Verbindungen		einfache und schnell zu Installieren/Aktualisieren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>
                <a:solidFill>
                  <a:schemeClr val="lt1"/>
                </a:solidFill>
              </a:rPr>
              <a:t>Sehr beliebt &amp; große Community			Verwendung durch große Unternehmen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/>
              <a:t>&amp; eigene Meinung</a:t>
            </a:r>
            <a:endParaRPr b="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390" name="Google Shape;390;p3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+ </a:t>
            </a:r>
            <a:r>
              <a:rPr b="1" lang="de" sz="1800">
                <a:solidFill>
                  <a:schemeClr val="dk1"/>
                </a:solidFill>
              </a:rPr>
              <a:t>Stärken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</a:rPr>
              <a:t>sequentielles Ausführungsmodell</a:t>
            </a:r>
            <a:r>
              <a:rPr lang="de" sz="1100"/>
              <a:t>: </a:t>
            </a:r>
            <a:r>
              <a:rPr i="1" lang="de" sz="1100"/>
              <a:t>“in einem Thread”</a:t>
            </a:r>
            <a:r>
              <a:rPr lang="de" sz="1100"/>
              <a:t> lässt sich für den Menschen besser denken als </a:t>
            </a:r>
            <a:r>
              <a:rPr i="1" lang="de" sz="1100"/>
              <a:t>“in mehreren Threads gleichzeitig”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</a:rPr>
              <a:t>Ressourceneffizient</a:t>
            </a:r>
            <a:r>
              <a:rPr lang="de" sz="1100"/>
              <a:t>: Belastbarkeit, da wenig Threads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100">
                <a:solidFill>
                  <a:schemeClr val="dk1"/>
                </a:solidFill>
              </a:rPr>
              <a:t>nicht-blockierende Architektur</a:t>
            </a:r>
            <a:r>
              <a:rPr lang="de" sz="1100"/>
              <a:t>: Belastbarkeit durch hohes I/O-Aufkommen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396" name="Google Shape;396;p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+ Stärken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</a:rPr>
              <a:t>sequentielles Ausführungsmodell</a:t>
            </a:r>
            <a:r>
              <a:rPr lang="de" sz="1100"/>
              <a:t>: </a:t>
            </a:r>
            <a:r>
              <a:rPr i="1" lang="de" sz="1100"/>
              <a:t>“in einem Thread”</a:t>
            </a:r>
            <a:r>
              <a:rPr lang="de" sz="1100"/>
              <a:t> lässt sich für den Menschen besser denken als </a:t>
            </a:r>
            <a:r>
              <a:rPr i="1" lang="de" sz="1100"/>
              <a:t>“in mehreren Threads gleichzeitig”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</a:rPr>
              <a:t>Ressourceneffizient</a:t>
            </a:r>
            <a:r>
              <a:rPr lang="de" sz="1100"/>
              <a:t>: Belastbarkeit, da wenig Threads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100">
                <a:solidFill>
                  <a:schemeClr val="dk1"/>
                </a:solidFill>
              </a:rPr>
              <a:t>nicht-blockierende Architektur</a:t>
            </a:r>
            <a:r>
              <a:rPr lang="de" sz="1100"/>
              <a:t>: Belastbarkeit durch hohes I/O-Aufkommen</a:t>
            </a:r>
            <a:endParaRPr sz="1100"/>
          </a:p>
        </p:txBody>
      </p:sp>
      <p:sp>
        <p:nvSpPr>
          <p:cNvPr id="397" name="Google Shape;397;p3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accent3"/>
                </a:solidFill>
              </a:rPr>
              <a:t>- Schwächen</a:t>
            </a:r>
            <a:endParaRPr b="1"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100">
                <a:solidFill>
                  <a:schemeClr val="accent3"/>
                </a:solidFill>
              </a:rPr>
              <a:t>sequentielles Ausführungsmodell</a:t>
            </a:r>
            <a:r>
              <a:rPr lang="de" sz="1100"/>
              <a:t>: </a:t>
            </a:r>
            <a:r>
              <a:rPr i="1" lang="de" sz="1100"/>
              <a:t>“alles in einem Thread”</a:t>
            </a:r>
            <a:r>
              <a:rPr lang="de" sz="1100"/>
              <a:t> (hohe CPU Lasten blockieren den gesamten Ablauf und kann zum Ausfall führen)</a:t>
            </a:r>
            <a:endParaRPr sz="1100"/>
          </a:p>
        </p:txBody>
      </p:sp>
      <p:cxnSp>
        <p:nvCxnSpPr>
          <p:cNvPr id="398" name="Google Shape;398;p37"/>
          <p:cNvCxnSpPr/>
          <p:nvPr/>
        </p:nvCxnSpPr>
        <p:spPr>
          <a:xfrm>
            <a:off x="4503625" y="2112175"/>
            <a:ext cx="0" cy="21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200"/>
              <a:t>Vielen Dank</a:t>
            </a:r>
            <a:endParaRPr sz="72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Motivation	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Weit verbreitetes Framework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Bekannteste Backend-Framework für Javascript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Voraussetzung für viele Frontend-Frameworks (z.B. Angular, React…)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Keine Erfahrung mit der Entwicklung aber sehr interessiert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Geschichte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Geschichte </a:t>
            </a:r>
            <a:r>
              <a:rPr b="0" lang="de"/>
              <a:t>(Entstehung)</a:t>
            </a:r>
            <a:endParaRPr b="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Kritik an damals erster und einziger serverseitige JavaScript Umgebung: </a:t>
            </a:r>
            <a:r>
              <a:rPr lang="de">
                <a:solidFill>
                  <a:schemeClr val="accent3"/>
                </a:solidFill>
              </a:rPr>
              <a:t>Netscape LiveWire</a:t>
            </a:r>
            <a:r>
              <a:rPr lang="de"/>
              <a:t> 		</a:t>
            </a:r>
            <a:r>
              <a:rPr i="1" lang="de"/>
              <a:t>(basierend auf dem Apache HTTP Server)</a:t>
            </a:r>
            <a:endParaRPr i="1"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Geschichte </a:t>
            </a:r>
            <a:r>
              <a:rPr b="0" lang="de"/>
              <a:t>(Entstehung)</a:t>
            </a:r>
            <a:endParaRPr b="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Kritik an damals erster und einziger serverseitige JavaScript Umgebung: </a:t>
            </a:r>
            <a:r>
              <a:rPr lang="de">
                <a:solidFill>
                  <a:schemeClr val="accent3"/>
                </a:solidFill>
              </a:rPr>
              <a:t>Netscape LiveWire</a:t>
            </a:r>
            <a:r>
              <a:rPr lang="de"/>
              <a:t> </a:t>
            </a:r>
            <a:r>
              <a:rPr lang="de"/>
              <a:t>		</a:t>
            </a:r>
            <a:r>
              <a:rPr i="1" lang="de"/>
              <a:t>(basierend auf dem Apache HTTP Server)</a:t>
            </a:r>
            <a:endParaRPr i="1"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215275" y="2991050"/>
            <a:ext cx="303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Starke performance Probleme bei 10.000 oder mehr Verbindungen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803675" y="3067250"/>
            <a:ext cx="335400" cy="33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lt1"/>
                </a:solidFill>
              </a:rPr>
              <a:t>1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139075" y="3829250"/>
            <a:ext cx="30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→ Jede Verbindung erstellt einen eigenen Thread (viel Arbeitsspeicher)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Geschichte </a:t>
            </a:r>
            <a:r>
              <a:rPr b="0" lang="de"/>
              <a:t>(Entstehung)</a:t>
            </a:r>
            <a:endParaRPr b="0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Kritik an damals erster und einziger serverseitige JavaScript Umgebung: </a:t>
            </a:r>
            <a:r>
              <a:rPr lang="de">
                <a:solidFill>
                  <a:schemeClr val="accent3"/>
                </a:solidFill>
              </a:rPr>
              <a:t>Netscape LiveWire</a:t>
            </a:r>
            <a:r>
              <a:rPr lang="de"/>
              <a:t> 		</a:t>
            </a:r>
            <a:r>
              <a:rPr i="1" lang="de"/>
              <a:t>(basierend auf dem Apache HTTP Server)</a:t>
            </a:r>
            <a:endParaRPr i="1"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215275" y="2991050"/>
            <a:ext cx="303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Starke performance Probleme bei 10.000 oder mehr Verbindungen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803675" y="3067250"/>
            <a:ext cx="335400" cy="33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lt1"/>
                </a:solidFill>
              </a:rPr>
              <a:t>1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983600" y="2991050"/>
            <a:ext cx="303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kein sequentielles Programmieren möglich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4572000" y="3067250"/>
            <a:ext cx="335400" cy="33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lt1"/>
                </a:solidFill>
              </a:rPr>
              <a:t>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139075" y="3829250"/>
            <a:ext cx="30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→ Jede Verbindung erstellt einen eigenen Thread (viel Arbeitsspeicher)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907400" y="3829250"/>
            <a:ext cx="30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→ Code muss aufgrund der Threads synchronisiert werden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Geschichte </a:t>
            </a:r>
            <a:r>
              <a:rPr b="0" lang="de"/>
              <a:t>(Verlauf)</a:t>
            </a:r>
            <a:endParaRPr b="0"/>
          </a:p>
        </p:txBody>
      </p:sp>
      <p:grpSp>
        <p:nvGrpSpPr>
          <p:cNvPr id="137" name="Google Shape;137;p20"/>
          <p:cNvGrpSpPr/>
          <p:nvPr/>
        </p:nvGrpSpPr>
        <p:grpSpPr>
          <a:xfrm>
            <a:off x="4795366" y="2959591"/>
            <a:ext cx="1999386" cy="412910"/>
            <a:chOff x="4808316" y="2800065"/>
            <a:chExt cx="1999386" cy="412910"/>
          </a:xfrm>
        </p:grpSpPr>
        <p:sp>
          <p:nvSpPr>
            <p:cNvPr id="138" name="Google Shape;138;p20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20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cxnSp>
            <p:nvCxnSpPr>
              <p:cNvPr id="140" name="Google Shape;140;p20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1" name="Google Shape;141;p20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" name="Google Shape;142;p20"/>
          <p:cNvGrpSpPr/>
          <p:nvPr/>
        </p:nvGrpSpPr>
        <p:grpSpPr>
          <a:xfrm>
            <a:off x="6747085" y="3238993"/>
            <a:ext cx="2396914" cy="411825"/>
            <a:chOff x="6760035" y="3079467"/>
            <a:chExt cx="2396914" cy="411825"/>
          </a:xfrm>
        </p:grpSpPr>
        <p:sp>
          <p:nvSpPr>
            <p:cNvPr id="143" name="Google Shape;143;p20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20"/>
            <p:cNvGrpSpPr/>
            <p:nvPr/>
          </p:nvGrpSpPr>
          <p:grpSpPr>
            <a:xfrm rot="10800000">
              <a:off x="6760035" y="3079467"/>
              <a:ext cx="92400" cy="411825"/>
              <a:chOff x="2070100" y="2563700"/>
              <a:chExt cx="92400" cy="411825"/>
            </a:xfrm>
          </p:grpSpPr>
          <p:cxnSp>
            <p:nvCxnSpPr>
              <p:cNvPr id="145" name="Google Shape;145;p20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6" name="Google Shape;146;p20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" name="Google Shape;147;p20"/>
          <p:cNvGrpSpPr/>
          <p:nvPr/>
        </p:nvGrpSpPr>
        <p:grpSpPr>
          <a:xfrm>
            <a:off x="483041" y="2017326"/>
            <a:ext cx="2580731" cy="1728863"/>
            <a:chOff x="495991" y="1857800"/>
            <a:chExt cx="2580731" cy="1728863"/>
          </a:xfrm>
        </p:grpSpPr>
        <p:sp>
          <p:nvSpPr>
            <p:cNvPr id="148" name="Google Shape;148;p20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20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150" name="Google Shape;150;p20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de" sz="1200">
                    <a:latin typeface="Roboto"/>
                    <a:ea typeface="Roboto"/>
                    <a:cs typeface="Roboto"/>
                    <a:sym typeface="Roboto"/>
                  </a:rPr>
                  <a:t>2009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1" name="Google Shape;151;p20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52" name="Google Shape;152;p2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3" name="Google Shape;153;p2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4" name="Google Shape;154;p20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3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Node.js </a:t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3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Veröffentlichung</a:t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de" sz="8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Entwickelt von Ryan Dahl.</a:t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5" name="Google Shape;155;p20"/>
          <p:cNvGrpSpPr/>
          <p:nvPr/>
        </p:nvGrpSpPr>
        <p:grpSpPr>
          <a:xfrm>
            <a:off x="2836123" y="3238993"/>
            <a:ext cx="2000279" cy="411825"/>
            <a:chOff x="2849073" y="3079467"/>
            <a:chExt cx="2000279" cy="411825"/>
          </a:xfrm>
        </p:grpSpPr>
        <p:sp>
          <p:nvSpPr>
            <p:cNvPr id="156" name="Google Shape;156;p20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20"/>
            <p:cNvGrpSpPr/>
            <p:nvPr/>
          </p:nvGrpSpPr>
          <p:grpSpPr>
            <a:xfrm rot="10800000">
              <a:off x="2849073" y="3079467"/>
              <a:ext cx="92400" cy="411825"/>
              <a:chOff x="2070100" y="2563700"/>
              <a:chExt cx="92400" cy="411825"/>
            </a:xfrm>
          </p:grpSpPr>
          <p:cxnSp>
            <p:nvCxnSpPr>
              <p:cNvPr id="158" name="Google Shape;158;p20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9" name="Google Shape;159;p20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Geschichte </a:t>
            </a:r>
            <a:r>
              <a:rPr b="0" lang="de"/>
              <a:t>(Verlauf)</a:t>
            </a:r>
            <a:endParaRPr b="0"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4795366" y="2959591"/>
            <a:ext cx="1999386" cy="412910"/>
            <a:chOff x="4808316" y="2800065"/>
            <a:chExt cx="1999386" cy="412910"/>
          </a:xfrm>
        </p:grpSpPr>
        <p:sp>
          <p:nvSpPr>
            <p:cNvPr id="166" name="Google Shape;166;p21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21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cxnSp>
            <p:nvCxnSpPr>
              <p:cNvPr id="168" name="Google Shape;168;p21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9" name="Google Shape;169;p21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0" name="Google Shape;170;p21"/>
          <p:cNvGrpSpPr/>
          <p:nvPr/>
        </p:nvGrpSpPr>
        <p:grpSpPr>
          <a:xfrm>
            <a:off x="483041" y="2017326"/>
            <a:ext cx="2580731" cy="1728863"/>
            <a:chOff x="495991" y="1857800"/>
            <a:chExt cx="2580731" cy="1728863"/>
          </a:xfrm>
        </p:grpSpPr>
        <p:sp>
          <p:nvSpPr>
            <p:cNvPr id="171" name="Google Shape;171;p21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21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173" name="Google Shape;173;p21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de" sz="1200">
                    <a:latin typeface="Roboto"/>
                    <a:ea typeface="Roboto"/>
                    <a:cs typeface="Roboto"/>
                    <a:sym typeface="Roboto"/>
                  </a:rPr>
                  <a:t>2009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74" name="Google Shape;174;p2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75" name="Google Shape;175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6" name="Google Shape;176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7" name="Google Shape;177;p21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3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Node.js </a:t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3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Veröffentlichung</a:t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de" sz="8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Entwickelt von Ryan Dahl.</a:t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8" name="Google Shape;178;p21"/>
          <p:cNvGrpSpPr/>
          <p:nvPr/>
        </p:nvGrpSpPr>
        <p:grpSpPr>
          <a:xfrm>
            <a:off x="2512645" y="2862122"/>
            <a:ext cx="2501355" cy="1735654"/>
            <a:chOff x="2525595" y="2702596"/>
            <a:chExt cx="2501355" cy="1735654"/>
          </a:xfrm>
        </p:grpSpPr>
        <p:sp>
          <p:nvSpPr>
            <p:cNvPr id="179" name="Google Shape;179;p21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" name="Google Shape;180;p21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181" name="Google Shape;181;p21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de" sz="1200">
                    <a:latin typeface="Roboto"/>
                    <a:ea typeface="Roboto"/>
                    <a:cs typeface="Roboto"/>
                    <a:sym typeface="Roboto"/>
                  </a:rPr>
                  <a:t>2010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82" name="Google Shape;182;p2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83" name="Google Shape;183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84" name="Google Shape;184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5" name="Google Shape;185;p21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3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Node Package Manager Veröffentlichung</a:t>
                </a:r>
                <a:endParaRPr b="1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de" sz="8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Ermöglicht einfache Installationen und Aktualisierung von Node.js und Bibliotheken.</a:t>
                </a:r>
                <a:endParaRPr b="1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6" name="Google Shape;186;p21"/>
          <p:cNvGrpSpPr/>
          <p:nvPr/>
        </p:nvGrpSpPr>
        <p:grpSpPr>
          <a:xfrm>
            <a:off x="6747085" y="3238993"/>
            <a:ext cx="2396914" cy="411825"/>
            <a:chOff x="6760035" y="3079467"/>
            <a:chExt cx="2396914" cy="411825"/>
          </a:xfrm>
        </p:grpSpPr>
        <p:sp>
          <p:nvSpPr>
            <p:cNvPr id="187" name="Google Shape;187;p21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" name="Google Shape;188;p21"/>
            <p:cNvGrpSpPr/>
            <p:nvPr/>
          </p:nvGrpSpPr>
          <p:grpSpPr>
            <a:xfrm rot="10800000">
              <a:off x="6760035" y="3079467"/>
              <a:ext cx="92400" cy="411825"/>
              <a:chOff x="2070100" y="2563700"/>
              <a:chExt cx="92400" cy="411825"/>
            </a:xfrm>
          </p:grpSpPr>
          <p:cxnSp>
            <p:nvCxnSpPr>
              <p:cNvPr id="189" name="Google Shape;189;p21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90" name="Google Shape;190;p21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