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8"/>
  </p:notesMasterIdLst>
  <p:handoutMasterIdLst>
    <p:handoutMasterId r:id="rId49"/>
  </p:handoutMasterIdLst>
  <p:sldIdLst>
    <p:sldId id="816" r:id="rId2"/>
    <p:sldId id="822" r:id="rId3"/>
    <p:sldId id="823" r:id="rId4"/>
    <p:sldId id="832" r:id="rId5"/>
    <p:sldId id="834" r:id="rId6"/>
    <p:sldId id="833" r:id="rId7"/>
    <p:sldId id="835" r:id="rId8"/>
    <p:sldId id="848" r:id="rId9"/>
    <p:sldId id="847" r:id="rId10"/>
    <p:sldId id="795" r:id="rId11"/>
    <p:sldId id="850" r:id="rId12"/>
    <p:sldId id="849" r:id="rId13"/>
    <p:sldId id="872" r:id="rId14"/>
    <p:sldId id="859" r:id="rId15"/>
    <p:sldId id="858" r:id="rId16"/>
    <p:sldId id="873" r:id="rId17"/>
    <p:sldId id="845" r:id="rId18"/>
    <p:sldId id="855" r:id="rId19"/>
    <p:sldId id="874" r:id="rId20"/>
    <p:sldId id="875" r:id="rId21"/>
    <p:sldId id="878" r:id="rId22"/>
    <p:sldId id="876" r:id="rId23"/>
    <p:sldId id="877" r:id="rId24"/>
    <p:sldId id="879" r:id="rId25"/>
    <p:sldId id="871" r:id="rId26"/>
    <p:sldId id="825" r:id="rId27"/>
    <p:sldId id="841" r:id="rId28"/>
    <p:sldId id="842" r:id="rId29"/>
    <p:sldId id="856" r:id="rId30"/>
    <p:sldId id="863" r:id="rId31"/>
    <p:sldId id="860" r:id="rId32"/>
    <p:sldId id="857" r:id="rId33"/>
    <p:sldId id="861" r:id="rId34"/>
    <p:sldId id="864" r:id="rId35"/>
    <p:sldId id="865" r:id="rId36"/>
    <p:sldId id="862" r:id="rId37"/>
    <p:sldId id="853" r:id="rId38"/>
    <p:sldId id="851" r:id="rId39"/>
    <p:sldId id="852" r:id="rId40"/>
    <p:sldId id="866" r:id="rId41"/>
    <p:sldId id="867" r:id="rId42"/>
    <p:sldId id="869" r:id="rId43"/>
    <p:sldId id="880" r:id="rId44"/>
    <p:sldId id="870" r:id="rId45"/>
    <p:sldId id="854" r:id="rId46"/>
    <p:sldId id="843"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42ABF-75E4-5581-2B95-14A44F5F06BA}" v="6582" dt="2022-11-19T06:31:52.010"/>
    <p1510:client id="{0DFAF6A2-FC4E-013B-891B-C20D7FD3BF20}" v="502" dt="2022-11-19T07:04:22.232"/>
    <p1510:client id="{3180C5D3-FB4A-DA15-C5A8-0AAD8AE27B46}" v="1977" dt="2022-11-21T06:58:14.803"/>
    <p1510:client id="{4BBB9298-1010-61F5-9E16-99A3E775139E}" v="2" dt="2022-11-22T06:30:01.105"/>
    <p1510:client id="{71D2FF57-1361-28F6-0BA9-9822B51A2B11}" v="560" dt="2022-11-18T01:26:28.274"/>
    <p1510:client id="{8AE22E3C-E851-A1B6-0C6D-1D8EA23FCE84}" v="30" dt="2022-11-22T03:34:25.288"/>
    <p1510:client id="{A61462DC-40C4-238A-029E-8F99C3892E84}" v="2634" dt="2022-11-19T23:21:36.94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6" autoAdjust="0"/>
    <p:restoredTop sz="91938" autoAdjust="0"/>
  </p:normalViewPr>
  <p:slideViewPr>
    <p:cSldViewPr snapToObjects="1">
      <p:cViewPr>
        <p:scale>
          <a:sx n="100" d="100"/>
          <a:sy n="100" d="100"/>
        </p:scale>
        <p:origin x="-7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3EA048-E87D-0E4E-B369-0A21099E15F1}" type="datetimeFigureOut">
              <a:rPr lang="en-US" smtClean="0"/>
              <a:pPr/>
              <a:t>11/21/2022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1888E6-5169-A944-A822-AA19C7F23255}" type="slidenum">
              <a:rPr lang="en-US" smtClean="0"/>
              <a:pPr/>
              <a:t>‹#›</a:t>
            </a:fld>
            <a:endParaRPr lang="en-US"/>
          </a:p>
        </p:txBody>
      </p:sp>
    </p:spTree>
    <p:extLst>
      <p:ext uri="{BB962C8B-B14F-4D97-AF65-F5344CB8AC3E}">
        <p14:creationId xmlns:p14="http://schemas.microsoft.com/office/powerpoint/2010/main" val="13379288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412B4A-666D-7F49-B256-E2E4FB443B75}" type="datetimeFigureOut">
              <a:rPr lang="en-US" smtClean="0"/>
              <a:pPr/>
              <a:t>11/21/2022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D200D0-E772-484E-83FF-C4E20F9EF71C}" type="slidenum">
              <a:rPr lang="en-US" smtClean="0"/>
              <a:pPr/>
              <a:t>‹#›</a:t>
            </a:fld>
            <a:endParaRPr lang="en-US"/>
          </a:p>
        </p:txBody>
      </p:sp>
    </p:spTree>
    <p:extLst>
      <p:ext uri="{BB962C8B-B14F-4D97-AF65-F5344CB8AC3E}">
        <p14:creationId xmlns:p14="http://schemas.microsoft.com/office/powerpoint/2010/main" val="210603218"/>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James</a:t>
            </a:r>
            <a:r>
              <a:rPr lang="en-US" baseline="0" dirty="0"/>
              <a:t> Martens, Deep Learning via Hessian-free optimization</a:t>
            </a:r>
            <a:endParaRPr lang="el-GR" dirty="0"/>
          </a:p>
        </p:txBody>
      </p:sp>
    </p:spTree>
    <p:extLst>
      <p:ext uri="{BB962C8B-B14F-4D97-AF65-F5344CB8AC3E}">
        <p14:creationId xmlns:p14="http://schemas.microsoft.com/office/powerpoint/2010/main" val="527437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1701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4308676-FCD6-954D-BEC1-FE0C01F4C547}" type="slidenum">
              <a:rPr lang="en-US" smtClean="0"/>
              <a:pPr/>
              <a:t>‹#›</a:t>
            </a:fld>
            <a:endParaRPr lang="en-US" dirty="0"/>
          </a:p>
        </p:txBody>
      </p:sp>
    </p:spTree>
    <p:extLst>
      <p:ext uri="{BB962C8B-B14F-4D97-AF65-F5344CB8AC3E}">
        <p14:creationId xmlns:p14="http://schemas.microsoft.com/office/powerpoint/2010/main" val="96460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4308676-FCD6-954D-BEC1-FE0C01F4C547}" type="slidenum">
              <a:rPr lang="en-US" smtClean="0"/>
              <a:pPr/>
              <a:t>‹#›</a:t>
            </a:fld>
            <a:endParaRPr lang="en-US"/>
          </a:p>
        </p:txBody>
      </p:sp>
    </p:spTree>
    <p:extLst>
      <p:ext uri="{BB962C8B-B14F-4D97-AF65-F5344CB8AC3E}">
        <p14:creationId xmlns:p14="http://schemas.microsoft.com/office/powerpoint/2010/main" val="327831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4308676-FCD6-954D-BEC1-FE0C01F4C547}" type="slidenum">
              <a:rPr lang="en-US" smtClean="0"/>
              <a:pPr/>
              <a:t>‹#›</a:t>
            </a:fld>
            <a:endParaRPr lang="en-US"/>
          </a:p>
        </p:txBody>
      </p:sp>
    </p:spTree>
    <p:extLst>
      <p:ext uri="{BB962C8B-B14F-4D97-AF65-F5344CB8AC3E}">
        <p14:creationId xmlns:p14="http://schemas.microsoft.com/office/powerpoint/2010/main" val="101126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4"/>
          </p:nvPr>
        </p:nvSpPr>
        <p:spPr>
          <a:xfrm>
            <a:off x="6553200" y="6356350"/>
            <a:ext cx="2133600" cy="365125"/>
          </a:xfrm>
          <a:prstGeom prst="rect">
            <a:avLst/>
          </a:prstGeom>
        </p:spPr>
        <p:txBody>
          <a:bodyPr/>
          <a:lstStyle/>
          <a:p>
            <a:fld id="{54308676-FCD6-954D-BEC1-FE0C01F4C547}" type="slidenum">
              <a:rPr lang="en-US" smtClean="0"/>
              <a:pPr/>
              <a:t>‹#›</a:t>
            </a:fld>
            <a:endParaRPr lang="en-US" dirty="0"/>
          </a:p>
        </p:txBody>
      </p:sp>
    </p:spTree>
    <p:extLst>
      <p:ext uri="{BB962C8B-B14F-4D97-AF65-F5344CB8AC3E}">
        <p14:creationId xmlns:p14="http://schemas.microsoft.com/office/powerpoint/2010/main" val="342656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0" name="Picture 2" descr="mage result for uiuc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16253" y="5410200"/>
            <a:ext cx="883893" cy="127890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6553200" y="6356350"/>
            <a:ext cx="2133600" cy="365125"/>
          </a:xfrm>
          <a:prstGeom prst="rect">
            <a:avLst/>
          </a:prstGeom>
        </p:spPr>
        <p:txBody>
          <a:bodyPr/>
          <a:lstStyle/>
          <a:p>
            <a:fld id="{54308676-FCD6-954D-BEC1-FE0C01F4C547}" type="slidenum">
              <a:rPr lang="en-US" smtClean="0"/>
              <a:pPr/>
              <a:t>‹#›</a:t>
            </a:fld>
            <a:endParaRPr lang="en-US" dirty="0"/>
          </a:p>
        </p:txBody>
      </p:sp>
    </p:spTree>
    <p:extLst>
      <p:ext uri="{BB962C8B-B14F-4D97-AF65-F5344CB8AC3E}">
        <p14:creationId xmlns:p14="http://schemas.microsoft.com/office/powerpoint/2010/main" val="269325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4308676-FCD6-954D-BEC1-FE0C01F4C547}" type="slidenum">
              <a:rPr lang="en-US" smtClean="0"/>
              <a:pPr/>
              <a:t>‹#›</a:t>
            </a:fld>
            <a:endParaRPr lang="en-US"/>
          </a:p>
        </p:txBody>
      </p:sp>
    </p:spTree>
    <p:extLst>
      <p:ext uri="{BB962C8B-B14F-4D97-AF65-F5344CB8AC3E}">
        <p14:creationId xmlns:p14="http://schemas.microsoft.com/office/powerpoint/2010/main" val="49670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4308676-FCD6-954D-BEC1-FE0C01F4C547}" type="slidenum">
              <a:rPr lang="en-US" smtClean="0"/>
              <a:pPr/>
              <a:t>‹#›</a:t>
            </a:fld>
            <a:endParaRPr lang="en-US"/>
          </a:p>
        </p:txBody>
      </p:sp>
    </p:spTree>
    <p:extLst>
      <p:ext uri="{BB962C8B-B14F-4D97-AF65-F5344CB8AC3E}">
        <p14:creationId xmlns:p14="http://schemas.microsoft.com/office/powerpoint/2010/main" val="381110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4308676-FCD6-954D-BEC1-FE0C01F4C547}" type="slidenum">
              <a:rPr lang="en-US" smtClean="0"/>
              <a:pPr/>
              <a:t>‹#›</a:t>
            </a:fld>
            <a:endParaRPr lang="en-US"/>
          </a:p>
        </p:txBody>
      </p:sp>
    </p:spTree>
    <p:extLst>
      <p:ext uri="{BB962C8B-B14F-4D97-AF65-F5344CB8AC3E}">
        <p14:creationId xmlns:p14="http://schemas.microsoft.com/office/powerpoint/2010/main" val="397646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4308676-FCD6-954D-BEC1-FE0C01F4C547}" type="slidenum">
              <a:rPr lang="en-US" smtClean="0"/>
              <a:pPr/>
              <a:t>‹#›</a:t>
            </a:fld>
            <a:endParaRPr lang="en-US"/>
          </a:p>
        </p:txBody>
      </p:sp>
    </p:spTree>
    <p:extLst>
      <p:ext uri="{BB962C8B-B14F-4D97-AF65-F5344CB8AC3E}">
        <p14:creationId xmlns:p14="http://schemas.microsoft.com/office/powerpoint/2010/main" val="207407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4308676-FCD6-954D-BEC1-FE0C01F4C547}" type="slidenum">
              <a:rPr lang="en-US" smtClean="0"/>
              <a:pPr/>
              <a:t>‹#›</a:t>
            </a:fld>
            <a:endParaRPr lang="en-US"/>
          </a:p>
        </p:txBody>
      </p:sp>
    </p:spTree>
    <p:extLst>
      <p:ext uri="{BB962C8B-B14F-4D97-AF65-F5344CB8AC3E}">
        <p14:creationId xmlns:p14="http://schemas.microsoft.com/office/powerpoint/2010/main" val="388434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4308676-FCD6-954D-BEC1-FE0C01F4C547}" type="slidenum">
              <a:rPr lang="en-US" smtClean="0"/>
              <a:pPr/>
              <a:t>‹#›</a:t>
            </a:fld>
            <a:endParaRPr lang="en-US"/>
          </a:p>
        </p:txBody>
      </p:sp>
    </p:spTree>
    <p:extLst>
      <p:ext uri="{BB962C8B-B14F-4D97-AF65-F5344CB8AC3E}">
        <p14:creationId xmlns:p14="http://schemas.microsoft.com/office/powerpoint/2010/main" val="99842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4"/>
          </p:nvPr>
        </p:nvSpPr>
        <p:spPr>
          <a:xfrm>
            <a:off x="6553200" y="6356350"/>
            <a:ext cx="2133600" cy="365125"/>
          </a:xfrm>
          <a:prstGeom prst="rect">
            <a:avLst/>
          </a:prstGeom>
        </p:spPr>
        <p:txBody>
          <a:bodyPr/>
          <a:lstStyle/>
          <a:p>
            <a:pPr algn="ctr"/>
            <a:r>
              <a:rPr lang="en-US" dirty="0"/>
              <a:t>                               </a:t>
            </a:r>
            <a:fld id="{54308676-FCD6-954D-BEC1-FE0C01F4C547}" type="slidenum">
              <a:rPr lang="en-US" sz="2000" smtClean="0"/>
              <a:pPr algn="ctr"/>
              <a:t>‹#›</a:t>
            </a:fld>
            <a:endParaRPr lang="en-US" dirty="0"/>
          </a:p>
        </p:txBody>
      </p:sp>
    </p:spTree>
    <p:extLst>
      <p:ext uri="{BB962C8B-B14F-4D97-AF65-F5344CB8AC3E}">
        <p14:creationId xmlns:p14="http://schemas.microsoft.com/office/powerpoint/2010/main" val="4218281995"/>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22.wmf"/><Relationship Id="rId18" Type="http://schemas.openxmlformats.org/officeDocument/2006/relationships/oleObject" Target="../embeddings/oleObject51.bin"/><Relationship Id="rId3" Type="http://schemas.openxmlformats.org/officeDocument/2006/relationships/image" Target="../media/image17.wmf"/><Relationship Id="rId21" Type="http://schemas.openxmlformats.org/officeDocument/2006/relationships/image" Target="../media/image26.wmf"/><Relationship Id="rId7" Type="http://schemas.openxmlformats.org/officeDocument/2006/relationships/image" Target="../media/image19.wmf"/><Relationship Id="rId12" Type="http://schemas.openxmlformats.org/officeDocument/2006/relationships/oleObject" Target="../embeddings/oleObject48.bin"/><Relationship Id="rId17" Type="http://schemas.openxmlformats.org/officeDocument/2006/relationships/image" Target="../media/image24.wmf"/><Relationship Id="rId2" Type="http://schemas.openxmlformats.org/officeDocument/2006/relationships/oleObject" Target="../embeddings/oleObject43.bin"/><Relationship Id="rId16" Type="http://schemas.openxmlformats.org/officeDocument/2006/relationships/oleObject" Target="../embeddings/oleObject50.bin"/><Relationship Id="rId20" Type="http://schemas.openxmlformats.org/officeDocument/2006/relationships/oleObject" Target="../embeddings/oleObject52.bin"/><Relationship Id="rId1" Type="http://schemas.openxmlformats.org/officeDocument/2006/relationships/slideLayout" Target="../slideLayouts/slideLayout2.xml"/><Relationship Id="rId6" Type="http://schemas.openxmlformats.org/officeDocument/2006/relationships/oleObject" Target="../embeddings/oleObject45.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47.bin"/><Relationship Id="rId19" Type="http://schemas.openxmlformats.org/officeDocument/2006/relationships/image" Target="../media/image25.wmf"/><Relationship Id="rId4" Type="http://schemas.openxmlformats.org/officeDocument/2006/relationships/oleObject" Target="../embeddings/oleObject44.bin"/><Relationship Id="rId9" Type="http://schemas.openxmlformats.org/officeDocument/2006/relationships/image" Target="../media/image20.wmf"/><Relationship Id="rId14" Type="http://schemas.openxmlformats.org/officeDocument/2006/relationships/oleObject" Target="../embeddings/oleObject49.bin"/></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53.bin"/><Relationship Id="rId1" Type="http://schemas.openxmlformats.org/officeDocument/2006/relationships/slideLayout" Target="../slideLayouts/slideLayout2.xml"/><Relationship Id="rId6" Type="http://schemas.openxmlformats.org/officeDocument/2006/relationships/oleObject" Target="../embeddings/oleObject55.bin"/><Relationship Id="rId5" Type="http://schemas.openxmlformats.org/officeDocument/2006/relationships/image" Target="../media/image46.wmf"/><Relationship Id="rId4" Type="http://schemas.openxmlformats.org/officeDocument/2006/relationships/oleObject" Target="../embeddings/oleObject54.bin"/></Relationships>
</file>

<file path=ppt/slides/_rels/slide1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19.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1.png"/><Relationship Id="rId7" Type="http://schemas.openxmlformats.org/officeDocument/2006/relationships/image" Target="../media/image59.png"/><Relationship Id="rId12" Type="http://schemas.openxmlformats.org/officeDocument/2006/relationships/image" Target="../media/image66.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5.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4.png"/><Relationship Id="rId9" Type="http://schemas.openxmlformats.org/officeDocument/2006/relationships/image" Target="../media/image64.png"/></Relationships>
</file>

<file path=ppt/slides/_rels/slide2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1.png"/><Relationship Id="rId7" Type="http://schemas.openxmlformats.org/officeDocument/2006/relationships/image" Target="../media/image59.png"/><Relationship Id="rId12" Type="http://schemas.openxmlformats.org/officeDocument/2006/relationships/image" Target="../media/image66.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5.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4.png"/><Relationship Id="rId9" Type="http://schemas.openxmlformats.org/officeDocument/2006/relationships/image" Target="../media/image64.png"/></Relationships>
</file>

<file path=ppt/slides/_rels/slide22.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1.png"/><Relationship Id="rId7" Type="http://schemas.openxmlformats.org/officeDocument/2006/relationships/image" Target="../media/image59.png"/><Relationship Id="rId12" Type="http://schemas.openxmlformats.org/officeDocument/2006/relationships/image" Target="../media/image66.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5.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4.png"/><Relationship Id="rId9" Type="http://schemas.openxmlformats.org/officeDocument/2006/relationships/image" Target="../media/image64.png"/></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1.png"/><Relationship Id="rId7" Type="http://schemas.openxmlformats.org/officeDocument/2006/relationships/image" Target="../media/image59.png"/><Relationship Id="rId12" Type="http://schemas.openxmlformats.org/officeDocument/2006/relationships/image" Target="../media/image66.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5.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4.png"/><Relationship Id="rId9" Type="http://schemas.openxmlformats.org/officeDocument/2006/relationships/image" Target="../media/image64.png"/></Relationships>
</file>

<file path=ppt/slides/_rels/slide24.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4.png"/><Relationship Id="rId7" Type="http://schemas.openxmlformats.org/officeDocument/2006/relationships/image" Target="../media/image57.png"/><Relationship Id="rId12" Type="http://schemas.openxmlformats.org/officeDocument/2006/relationships/image" Target="../media/image66.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61.png"/><Relationship Id="rId5" Type="http://schemas.openxmlformats.org/officeDocument/2006/relationships/image" Target="../media/image62.png"/><Relationship Id="rId10" Type="http://schemas.openxmlformats.org/officeDocument/2006/relationships/image" Target="../media/image63.png"/><Relationship Id="rId4" Type="http://schemas.openxmlformats.org/officeDocument/2006/relationships/image" Target="../media/image64.png"/><Relationship Id="rId9"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image" Target="../media/image67.wmf"/><Relationship Id="rId7" Type="http://schemas.openxmlformats.org/officeDocument/2006/relationships/image" Target="../media/image69.wmf"/><Relationship Id="rId2" Type="http://schemas.openxmlformats.org/officeDocument/2006/relationships/oleObject" Target="../embeddings/oleObject56.bin"/><Relationship Id="rId1" Type="http://schemas.openxmlformats.org/officeDocument/2006/relationships/slideLayout" Target="../slideLayouts/slideLayout2.xml"/><Relationship Id="rId6" Type="http://schemas.openxmlformats.org/officeDocument/2006/relationships/oleObject" Target="../embeddings/oleObject58.bin"/><Relationship Id="rId11" Type="http://schemas.openxmlformats.org/officeDocument/2006/relationships/image" Target="../media/image71.wmf"/><Relationship Id="rId5" Type="http://schemas.openxmlformats.org/officeDocument/2006/relationships/image" Target="../media/image68.w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70.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4.wmf"/><Relationship Id="rId12" Type="http://schemas.openxmlformats.org/officeDocument/2006/relationships/oleObject" Target="../embeddings/oleObject66.bin"/><Relationship Id="rId17" Type="http://schemas.openxmlformats.org/officeDocument/2006/relationships/image" Target="../media/image79.wmf"/><Relationship Id="rId2" Type="http://schemas.openxmlformats.org/officeDocument/2006/relationships/oleObject" Target="../embeddings/oleObject61.bin"/><Relationship Id="rId16" Type="http://schemas.openxmlformats.org/officeDocument/2006/relationships/oleObject" Target="../embeddings/oleObject68.bin"/><Relationship Id="rId1" Type="http://schemas.openxmlformats.org/officeDocument/2006/relationships/slideLayout" Target="../slideLayouts/slideLayout2.xml"/><Relationship Id="rId6" Type="http://schemas.openxmlformats.org/officeDocument/2006/relationships/oleObject" Target="../embeddings/oleObject63.bin"/><Relationship Id="rId11" Type="http://schemas.openxmlformats.org/officeDocument/2006/relationships/image" Target="../media/image76.wmf"/><Relationship Id="rId5" Type="http://schemas.openxmlformats.org/officeDocument/2006/relationships/image" Target="../media/image73.wmf"/><Relationship Id="rId15" Type="http://schemas.openxmlformats.org/officeDocument/2006/relationships/image" Target="../media/image78.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75.wmf"/><Relationship Id="rId14" Type="http://schemas.openxmlformats.org/officeDocument/2006/relationships/oleObject" Target="../embeddings/oleObject67.bin"/></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69.bin"/><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oleObject" Target="../embeddings/oleObject70.bin"/></Relationships>
</file>

<file path=ppt/slides/_rels/slide3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3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2.wmf"/><Relationship Id="rId18" Type="http://schemas.openxmlformats.org/officeDocument/2006/relationships/oleObject" Target="../embeddings/oleObject12.bin"/><Relationship Id="rId3" Type="http://schemas.openxmlformats.org/officeDocument/2006/relationships/image" Target="../media/image7.wmf"/><Relationship Id="rId21" Type="http://schemas.openxmlformats.org/officeDocument/2006/relationships/image" Target="../media/image15.wmf"/><Relationship Id="rId7" Type="http://schemas.openxmlformats.org/officeDocument/2006/relationships/image" Target="../media/image9.wmf"/><Relationship Id="rId12" Type="http://schemas.openxmlformats.org/officeDocument/2006/relationships/oleObject" Target="../embeddings/oleObject8.bin"/><Relationship Id="rId17" Type="http://schemas.openxmlformats.org/officeDocument/2006/relationships/oleObject" Target="../embeddings/oleObject11.bin"/><Relationship Id="rId2" Type="http://schemas.openxmlformats.org/officeDocument/2006/relationships/oleObject" Target="../embeddings/oleObject3.bin"/><Relationship Id="rId16" Type="http://schemas.openxmlformats.org/officeDocument/2006/relationships/image" Target="../media/image13.wmf"/><Relationship Id="rId20"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oleObject" Target="../embeddings/oleObject10.bin"/><Relationship Id="rId23" Type="http://schemas.openxmlformats.org/officeDocument/2006/relationships/image" Target="../media/image16.wmf"/><Relationship Id="rId10" Type="http://schemas.openxmlformats.org/officeDocument/2006/relationships/oleObject" Target="../embeddings/oleObject7.bin"/><Relationship Id="rId19" Type="http://schemas.openxmlformats.org/officeDocument/2006/relationships/image" Target="../media/image14.wmf"/><Relationship Id="rId4" Type="http://schemas.openxmlformats.org/officeDocument/2006/relationships/oleObject" Target="../embeddings/oleObject4.bin"/><Relationship Id="rId9" Type="http://schemas.openxmlformats.org/officeDocument/2006/relationships/image" Target="../media/image10.wmf"/><Relationship Id="rId14" Type="http://schemas.openxmlformats.org/officeDocument/2006/relationships/oleObject" Target="../embeddings/oleObject9.bin"/><Relationship Id="rId22" Type="http://schemas.openxmlformats.org/officeDocument/2006/relationships/oleObject" Target="../embeddings/oleObject14.bin"/></Relationships>
</file>

<file path=ppt/slides/_rels/slide4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2.wmf"/><Relationship Id="rId18" Type="http://schemas.openxmlformats.org/officeDocument/2006/relationships/oleObject" Target="../embeddings/oleObject23.bin"/><Relationship Id="rId3" Type="http://schemas.openxmlformats.org/officeDocument/2006/relationships/image" Target="../media/image17.wmf"/><Relationship Id="rId21" Type="http://schemas.openxmlformats.org/officeDocument/2006/relationships/image" Target="../media/image26.wmf"/><Relationship Id="rId7" Type="http://schemas.openxmlformats.org/officeDocument/2006/relationships/image" Target="../media/image19.wmf"/><Relationship Id="rId12" Type="http://schemas.openxmlformats.org/officeDocument/2006/relationships/oleObject" Target="../embeddings/oleObject20.bin"/><Relationship Id="rId17" Type="http://schemas.openxmlformats.org/officeDocument/2006/relationships/image" Target="../media/image24.wmf"/><Relationship Id="rId2" Type="http://schemas.openxmlformats.org/officeDocument/2006/relationships/oleObject" Target="../embeddings/oleObject15.bin"/><Relationship Id="rId16" Type="http://schemas.openxmlformats.org/officeDocument/2006/relationships/oleObject" Target="../embeddings/oleObject22.bin"/><Relationship Id="rId20"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17.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19.bin"/><Relationship Id="rId19" Type="http://schemas.openxmlformats.org/officeDocument/2006/relationships/image" Target="../media/image25.wmf"/><Relationship Id="rId4" Type="http://schemas.openxmlformats.org/officeDocument/2006/relationships/oleObject" Target="../embeddings/oleObject16.bin"/><Relationship Id="rId9" Type="http://schemas.openxmlformats.org/officeDocument/2006/relationships/image" Target="../media/image20.wmf"/><Relationship Id="rId14"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wmf"/><Relationship Id="rId4" Type="http://schemas.openxmlformats.org/officeDocument/2006/relationships/oleObject" Target="../embeddings/oleObject26.bin"/></Relationships>
</file>

<file path=ppt/slides/_rels/slide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7.bin"/><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22.wmf"/><Relationship Id="rId18" Type="http://schemas.openxmlformats.org/officeDocument/2006/relationships/oleObject" Target="../embeddings/oleObject37.bin"/><Relationship Id="rId3" Type="http://schemas.openxmlformats.org/officeDocument/2006/relationships/image" Target="../media/image17.wmf"/><Relationship Id="rId21" Type="http://schemas.openxmlformats.org/officeDocument/2006/relationships/image" Target="../media/image26.wmf"/><Relationship Id="rId7" Type="http://schemas.openxmlformats.org/officeDocument/2006/relationships/image" Target="../media/image19.wmf"/><Relationship Id="rId12" Type="http://schemas.openxmlformats.org/officeDocument/2006/relationships/oleObject" Target="../embeddings/oleObject34.bin"/><Relationship Id="rId17" Type="http://schemas.openxmlformats.org/officeDocument/2006/relationships/image" Target="../media/image24.wmf"/><Relationship Id="rId2" Type="http://schemas.openxmlformats.org/officeDocument/2006/relationships/oleObject" Target="../embeddings/oleObject29.bin"/><Relationship Id="rId16" Type="http://schemas.openxmlformats.org/officeDocument/2006/relationships/oleObject" Target="../embeddings/oleObject36.bin"/><Relationship Id="rId20"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31.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33.bin"/><Relationship Id="rId19" Type="http://schemas.openxmlformats.org/officeDocument/2006/relationships/image" Target="../media/image25.wmf"/><Relationship Id="rId4" Type="http://schemas.openxmlformats.org/officeDocument/2006/relationships/oleObject" Target="../embeddings/oleObject30.bin"/><Relationship Id="rId9" Type="http://schemas.openxmlformats.org/officeDocument/2006/relationships/image" Target="../media/image20.wmf"/><Relationship Id="rId14" Type="http://schemas.openxmlformats.org/officeDocument/2006/relationships/oleObject" Target="../embeddings/oleObject35.bin"/></Relationships>
</file>

<file path=ppt/slides/_rels/slide9.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39.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wmf"/><Relationship Id="rId11" Type="http://schemas.openxmlformats.org/officeDocument/2006/relationships/image" Target="../media/image38.png"/><Relationship Id="rId5" Type="http://schemas.openxmlformats.org/officeDocument/2006/relationships/oleObject" Target="../embeddings/oleObject40.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4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ile:Illinois Fighting Illini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720" y="5386904"/>
            <a:ext cx="937346" cy="135446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359363" y="266929"/>
            <a:ext cx="8503214" cy="1355047"/>
          </a:xfrm>
          <a:prstGeom prst="rect">
            <a:avLst/>
          </a:prstGeom>
        </p:spPr>
        <p:txBody>
          <a:bodyPr lIns="91440" tIns="45720" rIns="91440" bIns="45720" anchor="t">
            <a:noAutofit/>
          </a:bodyPr>
          <a:lstStyle/>
          <a:p>
            <a:pPr algn="ctr"/>
            <a:r>
              <a:rPr lang="en-US" sz="3200" dirty="0">
                <a:ea typeface="+mn-lt"/>
                <a:cs typeface="+mn-lt"/>
              </a:rPr>
              <a:t>Stochastic Learning Rate with Memory:</a:t>
            </a:r>
            <a:endParaRPr lang="en-US" dirty="0"/>
          </a:p>
          <a:p>
            <a:pPr algn="ctr"/>
            <a:r>
              <a:rPr lang="en-US" sz="3200" dirty="0">
                <a:ea typeface="+mn-lt"/>
                <a:cs typeface="+mn-lt"/>
              </a:rPr>
              <a:t>Optimization in the Stochastic Approximation and Online Learning Settings</a:t>
            </a:r>
            <a:endParaRPr lang="en-US"/>
          </a:p>
        </p:txBody>
      </p:sp>
      <p:sp>
        <p:nvSpPr>
          <p:cNvPr id="13" name="Subtitle 2"/>
          <p:cNvSpPr txBox="1">
            <a:spLocks/>
          </p:cNvSpPr>
          <p:nvPr/>
        </p:nvSpPr>
        <p:spPr>
          <a:xfrm>
            <a:off x="268574" y="2708920"/>
            <a:ext cx="5589310" cy="1430470"/>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tabLst/>
              <a:defRPr/>
            </a:pPr>
            <a:r>
              <a:rPr kumimoji="0" lang="en-US" sz="2500" b="1" i="0" u="none" strike="noStrike" kern="1200" cap="none" spc="0" normalizeH="0" baseline="0" noProof="0" dirty="0" err="1">
                <a:ln>
                  <a:noFill/>
                </a:ln>
                <a:solidFill>
                  <a:schemeClr val="tx1"/>
                </a:solidFill>
                <a:effectLst/>
                <a:uLnTx/>
                <a:uFillTx/>
                <a:latin typeface="+mn-lt"/>
                <a:ea typeface="+mn-ea"/>
                <a:cs typeface="+mn-cs"/>
              </a:rPr>
              <a:t>Theodoros</a:t>
            </a:r>
            <a:r>
              <a:rPr kumimoji="0" lang="en-US" sz="2500" b="1" i="0" u="none" strike="noStrike" kern="1200" cap="none" spc="0" normalizeH="0" baseline="0" noProof="0" dirty="0">
                <a:ln>
                  <a:noFill/>
                </a:ln>
                <a:solidFill>
                  <a:schemeClr val="tx1"/>
                </a:solidFill>
                <a:effectLst/>
                <a:uLnTx/>
                <a:uFillTx/>
                <a:latin typeface="+mn-lt"/>
                <a:ea typeface="+mn-ea"/>
                <a:cs typeface="+mn-cs"/>
              </a:rPr>
              <a:t> Mamalis</a:t>
            </a:r>
          </a:p>
          <a:p>
            <a:pPr marL="342900" marR="0" lvl="0" indent="-342900" algn="l" defTabSz="4572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Electrical and Computer Engineering</a:t>
            </a:r>
          </a:p>
          <a:p>
            <a:pPr marL="342900" marR="0" lvl="0" indent="-342900" algn="l" defTabSz="4572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University of Illinois at Urbana Champaign</a:t>
            </a:r>
          </a:p>
        </p:txBody>
      </p:sp>
      <p:pic>
        <p:nvPicPr>
          <p:cNvPr id="1029" name="Picture 5" descr="USDA-NIFA-logo - Brownfield Ag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5367686"/>
            <a:ext cx="3766855" cy="1373682"/>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8" descr="ACC 2022 – The 2022 American Control Confer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l-GR"/>
          </a:p>
        </p:txBody>
      </p:sp>
      <p:sp>
        <p:nvSpPr>
          <p:cNvPr id="2" name="Subtitle 2">
            <a:extLst>
              <a:ext uri="{FF2B5EF4-FFF2-40B4-BE49-F238E27FC236}">
                <a16:creationId xmlns:a16="http://schemas.microsoft.com/office/drawing/2014/main" id="{C2D8DEC1-650D-6818-9048-10CD01E80DE3}"/>
              </a:ext>
            </a:extLst>
          </p:cNvPr>
          <p:cNvSpPr txBox="1">
            <a:spLocks/>
          </p:cNvSpPr>
          <p:nvPr/>
        </p:nvSpPr>
        <p:spPr>
          <a:xfrm>
            <a:off x="7092833" y="6056713"/>
            <a:ext cx="5589310" cy="498023"/>
          </a:xfrm>
          <a:prstGeom prst="rect">
            <a:avLst/>
          </a:prstGeom>
        </p:spPr>
        <p:txBody>
          <a:bodyPr lIns="91440" tIns="45720" rIns="91440" bIns="45720" anchor="t">
            <a:normAutofit fontScale="92500" lnSpcReduction="10000"/>
          </a:bodyPr>
          <a:lstStyle/>
          <a:p>
            <a:pPr marL="342900" indent="-342900">
              <a:spcBef>
                <a:spcPct val="20000"/>
              </a:spcBef>
              <a:defRPr/>
            </a:pPr>
            <a:r>
              <a:rPr lang="en-US" sz="3000" b="1" i="1" dirty="0"/>
              <a:t>CDC 2022</a:t>
            </a:r>
            <a:endParaRPr lang="en-US" sz="3000" i="1">
              <a:cs typeface="Calibri"/>
            </a:endParaRPr>
          </a:p>
        </p:txBody>
      </p:sp>
      <p:pic>
        <p:nvPicPr>
          <p:cNvPr id="5" name="Picture 5" descr="A picture containing text, clipart, tableware, vector graphics&#10;&#10;Description automatically generated">
            <a:extLst>
              <a:ext uri="{FF2B5EF4-FFF2-40B4-BE49-F238E27FC236}">
                <a16:creationId xmlns:a16="http://schemas.microsoft.com/office/drawing/2014/main" id="{3D966B2F-EDC8-A78B-AF9F-41CC16C62039}"/>
              </a:ext>
            </a:extLst>
          </p:cNvPr>
          <p:cNvPicPr>
            <a:picLocks noChangeAspect="1"/>
          </p:cNvPicPr>
          <p:nvPr/>
        </p:nvPicPr>
        <p:blipFill>
          <a:blip r:embed="rId4"/>
          <a:stretch>
            <a:fillRect/>
          </a:stretch>
        </p:blipFill>
        <p:spPr>
          <a:xfrm>
            <a:off x="9739175" y="1479044"/>
            <a:ext cx="2743200" cy="1194099"/>
          </a:xfrm>
          <a:prstGeom prst="rect">
            <a:avLst/>
          </a:prstGeom>
        </p:spPr>
      </p:pic>
    </p:spTree>
    <p:extLst>
      <p:ext uri="{BB962C8B-B14F-4D97-AF65-F5344CB8AC3E}">
        <p14:creationId xmlns:p14="http://schemas.microsoft.com/office/powerpoint/2010/main" val="17717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3678" y="1052736"/>
            <a:ext cx="8035213" cy="3139321"/>
          </a:xfrm>
          <a:prstGeom prst="rect">
            <a:avLst/>
          </a:prstGeom>
          <a:noFill/>
        </p:spPr>
        <p:txBody>
          <a:bodyPr wrap="none" rtlCol="0">
            <a:spAutoFit/>
          </a:bodyPr>
          <a:lstStyle/>
          <a:p>
            <a:r>
              <a:rPr lang="en-US" dirty="0"/>
              <a:t>Byproducts of few works (</a:t>
            </a:r>
            <a:r>
              <a:rPr lang="en-US"/>
              <a:t>e.g </a:t>
            </a:r>
            <a:r>
              <a:rPr lang="en-US" dirty="0"/>
              <a:t>[1]) resulted in sampling-distribution learning rates:</a:t>
            </a:r>
          </a:p>
          <a:p>
            <a:endParaRPr lang="en-US" dirty="0"/>
          </a:p>
          <a:p>
            <a:pPr marL="285750" indent="-285750">
              <a:buFont typeface="Arial" pitchFamily="34" charset="0"/>
              <a:buChar char="•"/>
            </a:pPr>
            <a:r>
              <a:rPr lang="en-US" dirty="0"/>
              <a:t>Depend exclusively on the sampling distribution</a:t>
            </a:r>
          </a:p>
          <a:p>
            <a:pPr marL="285750" indent="-285750">
              <a:buFont typeface="Arial" pitchFamily="34" charset="0"/>
              <a:buChar char="•"/>
            </a:pPr>
            <a:endParaRPr lang="en-US" dirty="0"/>
          </a:p>
          <a:p>
            <a:pPr marL="285750" indent="-285750">
              <a:buFont typeface="Arial" pitchFamily="34" charset="0"/>
              <a:buChar char="•"/>
            </a:pPr>
            <a:r>
              <a:rPr lang="en-US" dirty="0"/>
              <a:t>Often tailored to, and a byproduct of, solving a specific optimization problem</a:t>
            </a:r>
          </a:p>
          <a:p>
            <a:pPr marL="285750" indent="-285750">
              <a:buFont typeface="Arial" pitchFamily="34" charset="0"/>
              <a:buChar char="•"/>
            </a:pPr>
            <a:endParaRPr lang="en-US" dirty="0"/>
          </a:p>
          <a:p>
            <a:pPr marL="285750" indent="-285750">
              <a:buFont typeface="Arial" pitchFamily="34" charset="0"/>
              <a:buChar char="•"/>
            </a:pPr>
            <a:r>
              <a:rPr lang="en-US" dirty="0"/>
              <a:t>Learning rate distribution not able to take any form</a:t>
            </a:r>
          </a:p>
          <a:p>
            <a:endParaRPr lang="en-US" dirty="0"/>
          </a:p>
          <a:p>
            <a:pPr marL="285750" indent="-285750">
              <a:buFont typeface="Arial" pitchFamily="34" charset="0"/>
              <a:buChar char="•"/>
            </a:pPr>
            <a:r>
              <a:rPr lang="en-US" dirty="0"/>
              <a:t>Special case of the general framework presented in this work</a:t>
            </a:r>
          </a:p>
          <a:p>
            <a:pPr marL="285750" indent="-285750">
              <a:buFont typeface="Arial" pitchFamily="34" charset="0"/>
              <a:buChar char="•"/>
            </a:pPr>
            <a:endParaRPr lang="en-US" dirty="0"/>
          </a:p>
          <a:p>
            <a:pPr marL="285750" indent="-285750">
              <a:buFont typeface="Arial" pitchFamily="34" charset="0"/>
              <a:buChar char="•"/>
            </a:pPr>
            <a:r>
              <a:rPr lang="en-US" dirty="0"/>
              <a:t>Significantly reduced expressive power compared to a stochastic learning rate</a:t>
            </a:r>
          </a:p>
        </p:txBody>
      </p:sp>
      <p:sp>
        <p:nvSpPr>
          <p:cNvPr id="16" name="Title 1"/>
          <p:cNvSpPr txBox="1">
            <a:spLocks/>
          </p:cNvSpPr>
          <p:nvPr/>
        </p:nvSpPr>
        <p:spPr>
          <a:xfrm>
            <a:off x="287013" y="188640"/>
            <a:ext cx="8072494" cy="597725"/>
          </a:xfrm>
          <a:prstGeom prst="rect">
            <a:avLst/>
          </a:prstGeom>
        </p:spPr>
        <p:txBody>
          <a:bodyPr vert="horz" lIns="91440" tIns="45720" rIns="91440" bIns="45720" rtlCol="0" anchor="ctr">
            <a:norm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lang="en-US" sz="3200" dirty="0">
                <a:latin typeface="+mj-lt"/>
                <a:ea typeface="+mj-ea"/>
                <a:cs typeface="+mj-cs"/>
              </a:rPr>
              <a:t>Prior literature</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Ορθογώνιο 10"/>
          <p:cNvSpPr/>
          <p:nvPr/>
        </p:nvSpPr>
        <p:spPr>
          <a:xfrm>
            <a:off x="315538" y="4354061"/>
            <a:ext cx="7671491" cy="307777"/>
          </a:xfrm>
          <a:prstGeom prst="rect">
            <a:avLst/>
          </a:prstGeom>
        </p:spPr>
        <p:txBody>
          <a:bodyPr wrap="square">
            <a:spAutoFit/>
          </a:bodyPr>
          <a:lstStyle/>
          <a:p>
            <a:r>
              <a:rPr lang="en-US" sz="1400" dirty="0"/>
              <a:t>[1] N. </a:t>
            </a:r>
            <a:r>
              <a:rPr lang="en-US" sz="1400" dirty="0" err="1"/>
              <a:t>Loizou</a:t>
            </a:r>
            <a:r>
              <a:rPr lang="en-US" sz="1400" dirty="0"/>
              <a:t> et al. </a:t>
            </a:r>
            <a:r>
              <a:rPr lang="en-US" sz="1400" i="1" dirty="0"/>
              <a:t>Stochastic </a:t>
            </a:r>
            <a:r>
              <a:rPr lang="en-US" sz="1400" i="1" dirty="0" err="1"/>
              <a:t>Polyak</a:t>
            </a:r>
            <a:r>
              <a:rPr lang="en-US" sz="1400" i="1" dirty="0"/>
              <a:t> Step-size for SGD: An Adaptive Learning Rate for Fast Convergence</a:t>
            </a:r>
          </a:p>
        </p:txBody>
      </p:sp>
    </p:spTree>
    <p:extLst>
      <p:ext uri="{BB962C8B-B14F-4D97-AF65-F5344CB8AC3E}">
        <p14:creationId xmlns:p14="http://schemas.microsoft.com/office/powerpoint/2010/main" val="314360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319635" y="-4046"/>
            <a:ext cx="8231832" cy="828513"/>
          </a:xfrm>
        </p:spPr>
        <p:txBody>
          <a:bodyPr>
            <a:noAutofit/>
          </a:bodyPr>
          <a:lstStyle/>
          <a:p>
            <a:pPr algn="l"/>
            <a:r>
              <a:rPr lang="en-US" sz="4800" dirty="0"/>
              <a:t>Stochastic learning rate SGD</a:t>
            </a:r>
          </a:p>
        </p:txBody>
      </p:sp>
      <p:sp>
        <p:nvSpPr>
          <p:cNvPr id="5" name="Ορθογώνιο 4"/>
          <p:cNvSpPr/>
          <p:nvPr/>
        </p:nvSpPr>
        <p:spPr>
          <a:xfrm>
            <a:off x="569897" y="1331445"/>
            <a:ext cx="7344816" cy="1200329"/>
          </a:xfrm>
          <a:prstGeom prst="rect">
            <a:avLst/>
          </a:prstGeom>
        </p:spPr>
        <p:txBody>
          <a:bodyPr wrap="square">
            <a:spAutoFit/>
          </a:bodyPr>
          <a:lstStyle/>
          <a:p>
            <a:endParaRPr lang="en-US" dirty="0"/>
          </a:p>
          <a:p>
            <a:endParaRPr lang="en-US" dirty="0"/>
          </a:p>
          <a:p>
            <a:endParaRPr lang="en-US" dirty="0"/>
          </a:p>
          <a:p>
            <a:endParaRPr lang="el-GR" i="1" dirty="0"/>
          </a:p>
        </p:txBody>
      </p:sp>
      <p:graphicFrame>
        <p:nvGraphicFramePr>
          <p:cNvPr id="6" name="Αντικείμενο 5"/>
          <p:cNvGraphicFramePr>
            <a:graphicFrameLocks noChangeAspect="1"/>
          </p:cNvGraphicFramePr>
          <p:nvPr>
            <p:extLst>
              <p:ext uri="{D42A27DB-BD31-4B8C-83A1-F6EECF244321}">
                <p14:modId xmlns:p14="http://schemas.microsoft.com/office/powerpoint/2010/main" val="3080251217"/>
              </p:ext>
            </p:extLst>
          </p:nvPr>
        </p:nvGraphicFramePr>
        <p:xfrm>
          <a:off x="588446" y="3587507"/>
          <a:ext cx="3672408" cy="555490"/>
        </p:xfrm>
        <a:graphic>
          <a:graphicData uri="http://schemas.openxmlformats.org/presentationml/2006/ole">
            <mc:AlternateContent xmlns:mc="http://schemas.openxmlformats.org/markup-compatibility/2006">
              <mc:Choice xmlns:v="urn:schemas-microsoft-com:vml" Requires="v">
                <p:oleObj name="Equation" r:id="rId2" imgW="1511280" imgH="228600" progId="Equation.DSMT4">
                  <p:embed/>
                </p:oleObj>
              </mc:Choice>
              <mc:Fallback>
                <p:oleObj name="Equation" r:id="rId2" imgW="1511280" imgH="228600" progId="Equation.DSMT4">
                  <p:embed/>
                  <p:pic>
                    <p:nvPicPr>
                      <p:cNvPr id="6" name="Αντικείμενο 5"/>
                      <p:cNvPicPr/>
                      <p:nvPr/>
                    </p:nvPicPr>
                    <p:blipFill>
                      <a:blip r:embed="rId3"/>
                      <a:stretch>
                        <a:fillRect/>
                      </a:stretch>
                    </p:blipFill>
                    <p:spPr>
                      <a:xfrm>
                        <a:off x="588446" y="3587507"/>
                        <a:ext cx="3672408" cy="555490"/>
                      </a:xfrm>
                      <a:prstGeom prst="rect">
                        <a:avLst/>
                      </a:prstGeom>
                    </p:spPr>
                  </p:pic>
                </p:oleObj>
              </mc:Fallback>
            </mc:AlternateContent>
          </a:graphicData>
        </a:graphic>
      </p:graphicFrame>
      <p:sp>
        <p:nvSpPr>
          <p:cNvPr id="7" name="TextBox 6"/>
          <p:cNvSpPr txBox="1"/>
          <p:nvPr/>
        </p:nvSpPr>
        <p:spPr>
          <a:xfrm>
            <a:off x="4099197" y="1216988"/>
            <a:ext cx="4462184" cy="461665"/>
          </a:xfrm>
          <a:prstGeom prst="rect">
            <a:avLst/>
          </a:prstGeom>
          <a:noFill/>
        </p:spPr>
        <p:txBody>
          <a:bodyPr wrap="none" rtlCol="0">
            <a:spAutoFit/>
          </a:bodyPr>
          <a:lstStyle/>
          <a:p>
            <a:r>
              <a:rPr lang="en-US" sz="2400" u="sng" dirty="0"/>
              <a:t>Stochastic Gradient Descent (</a:t>
            </a:r>
            <a:r>
              <a:rPr lang="en-US" sz="2400" i="1" u="sng" dirty="0"/>
              <a:t>SGD</a:t>
            </a:r>
            <a:r>
              <a:rPr lang="en-US" sz="2400" u="sng" dirty="0"/>
              <a:t>)</a:t>
            </a:r>
            <a:endParaRPr lang="el-GR" sz="2400" u="sng" dirty="0"/>
          </a:p>
        </p:txBody>
      </p:sp>
      <p:sp>
        <p:nvSpPr>
          <p:cNvPr id="8" name="Ορθογώνιο 7"/>
          <p:cNvSpPr/>
          <p:nvPr/>
        </p:nvSpPr>
        <p:spPr>
          <a:xfrm>
            <a:off x="4756475" y="3597794"/>
            <a:ext cx="4033668" cy="830997"/>
          </a:xfrm>
          <a:prstGeom prst="rect">
            <a:avLst/>
          </a:prstGeom>
        </p:spPr>
        <p:txBody>
          <a:bodyPr wrap="none">
            <a:spAutoFit/>
          </a:bodyPr>
          <a:lstStyle/>
          <a:p>
            <a:r>
              <a:rPr lang="en-US" sz="2400" u="sng" dirty="0"/>
              <a:t>Multiplicative Stochastic </a:t>
            </a:r>
          </a:p>
          <a:p>
            <a:r>
              <a:rPr lang="en-US" sz="2400" u="sng" dirty="0"/>
              <a:t>Learning Rate SGD (</a:t>
            </a:r>
            <a:r>
              <a:rPr lang="en-US" sz="2400" i="1" u="sng" dirty="0"/>
              <a:t>MSLR SGD</a:t>
            </a:r>
            <a:r>
              <a:rPr lang="en-US" sz="2400" u="sng" dirty="0"/>
              <a:t>)</a:t>
            </a:r>
            <a:endParaRPr lang="el-GR" sz="2400" u="sng" dirty="0"/>
          </a:p>
        </p:txBody>
      </p:sp>
      <p:sp>
        <p:nvSpPr>
          <p:cNvPr id="10" name="Ορθογώνιο 9"/>
          <p:cNvSpPr/>
          <p:nvPr/>
        </p:nvSpPr>
        <p:spPr>
          <a:xfrm>
            <a:off x="5417323" y="5341670"/>
            <a:ext cx="3009029" cy="461665"/>
          </a:xfrm>
          <a:prstGeom prst="rect">
            <a:avLst/>
          </a:prstGeom>
        </p:spPr>
        <p:txBody>
          <a:bodyPr wrap="none">
            <a:spAutoFit/>
          </a:bodyPr>
          <a:lstStyle/>
          <a:p>
            <a:r>
              <a:rPr lang="en-US" sz="2400" i="1" u="sng" dirty="0"/>
              <a:t>MSLR SGD w/ memory</a:t>
            </a:r>
            <a:endParaRPr lang="el-GR" sz="2400" i="1" u="sng" dirty="0"/>
          </a:p>
        </p:txBody>
      </p:sp>
      <p:graphicFrame>
        <p:nvGraphicFramePr>
          <p:cNvPr id="11" name="Αντικείμενο 10"/>
          <p:cNvGraphicFramePr>
            <a:graphicFrameLocks noChangeAspect="1"/>
          </p:cNvGraphicFramePr>
          <p:nvPr>
            <p:extLst>
              <p:ext uri="{D42A27DB-BD31-4B8C-83A1-F6EECF244321}">
                <p14:modId xmlns:p14="http://schemas.microsoft.com/office/powerpoint/2010/main" val="1870839293"/>
              </p:ext>
            </p:extLst>
          </p:nvPr>
        </p:nvGraphicFramePr>
        <p:xfrm>
          <a:off x="513394" y="5391586"/>
          <a:ext cx="3960812" cy="442912"/>
        </p:xfrm>
        <a:graphic>
          <a:graphicData uri="http://schemas.openxmlformats.org/presentationml/2006/ole">
            <mc:AlternateContent xmlns:mc="http://schemas.openxmlformats.org/markup-compatibility/2006">
              <mc:Choice xmlns:v="urn:schemas-microsoft-com:vml" Requires="v">
                <p:oleObj name="Equation" r:id="rId4" imgW="2044440" imgH="228600" progId="Equation.DSMT4">
                  <p:embed/>
                </p:oleObj>
              </mc:Choice>
              <mc:Fallback>
                <p:oleObj name="Equation" r:id="rId4" imgW="2044440" imgH="228600" progId="Equation.DSMT4">
                  <p:embed/>
                  <p:pic>
                    <p:nvPicPr>
                      <p:cNvPr id="11" name="Αντικείμενο 10"/>
                      <p:cNvPicPr/>
                      <p:nvPr/>
                    </p:nvPicPr>
                    <p:blipFill>
                      <a:blip r:embed="rId5"/>
                      <a:stretch>
                        <a:fillRect/>
                      </a:stretch>
                    </p:blipFill>
                    <p:spPr>
                      <a:xfrm>
                        <a:off x="513394" y="5391586"/>
                        <a:ext cx="3960812" cy="442912"/>
                      </a:xfrm>
                      <a:prstGeom prst="rect">
                        <a:avLst/>
                      </a:prstGeom>
                    </p:spPr>
                  </p:pic>
                </p:oleObj>
              </mc:Fallback>
            </mc:AlternateContent>
          </a:graphicData>
        </a:graphic>
      </p:graphicFrame>
      <p:graphicFrame>
        <p:nvGraphicFramePr>
          <p:cNvPr id="12" name="Αντικείμενο 11"/>
          <p:cNvGraphicFramePr>
            <a:graphicFrameLocks noChangeAspect="1"/>
          </p:cNvGraphicFramePr>
          <p:nvPr>
            <p:extLst>
              <p:ext uri="{D42A27DB-BD31-4B8C-83A1-F6EECF244321}">
                <p14:modId xmlns:p14="http://schemas.microsoft.com/office/powerpoint/2010/main" val="2620337710"/>
              </p:ext>
            </p:extLst>
          </p:nvPr>
        </p:nvGraphicFramePr>
        <p:xfrm>
          <a:off x="4474206" y="5426280"/>
          <a:ext cx="648073" cy="362921"/>
        </p:xfrm>
        <a:graphic>
          <a:graphicData uri="http://schemas.openxmlformats.org/presentationml/2006/ole">
            <mc:AlternateContent xmlns:mc="http://schemas.openxmlformats.org/markup-compatibility/2006">
              <mc:Choice xmlns:v="urn:schemas-microsoft-com:vml" Requires="v">
                <p:oleObj name="Equation" r:id="rId6" imgW="317160" imgH="177480" progId="Equation.DSMT4">
                  <p:embed/>
                </p:oleObj>
              </mc:Choice>
              <mc:Fallback>
                <p:oleObj name="Equation" r:id="rId6" imgW="317160" imgH="177480" progId="Equation.DSMT4">
                  <p:embed/>
                  <p:pic>
                    <p:nvPicPr>
                      <p:cNvPr id="12" name="Αντικείμενο 11"/>
                      <p:cNvPicPr/>
                      <p:nvPr/>
                    </p:nvPicPr>
                    <p:blipFill>
                      <a:blip r:embed="rId7"/>
                      <a:stretch>
                        <a:fillRect/>
                      </a:stretch>
                    </p:blipFill>
                    <p:spPr>
                      <a:xfrm>
                        <a:off x="4474206" y="5426280"/>
                        <a:ext cx="648073" cy="362921"/>
                      </a:xfrm>
                      <a:prstGeom prst="rect">
                        <a:avLst/>
                      </a:prstGeom>
                    </p:spPr>
                  </p:pic>
                </p:oleObj>
              </mc:Fallback>
            </mc:AlternateContent>
          </a:graphicData>
        </a:graphic>
      </p:graphicFrame>
      <p:graphicFrame>
        <p:nvGraphicFramePr>
          <p:cNvPr id="13" name="Αντικείμενο 12"/>
          <p:cNvGraphicFramePr>
            <a:graphicFrameLocks noChangeAspect="1"/>
          </p:cNvGraphicFramePr>
          <p:nvPr>
            <p:extLst>
              <p:ext uri="{D42A27DB-BD31-4B8C-83A1-F6EECF244321}">
                <p14:modId xmlns:p14="http://schemas.microsoft.com/office/powerpoint/2010/main" val="2769049344"/>
              </p:ext>
            </p:extLst>
          </p:nvPr>
        </p:nvGraphicFramePr>
        <p:xfrm>
          <a:off x="652020" y="1186937"/>
          <a:ext cx="3101602" cy="521765"/>
        </p:xfrm>
        <a:graphic>
          <a:graphicData uri="http://schemas.openxmlformats.org/presentationml/2006/ole">
            <mc:AlternateContent xmlns:mc="http://schemas.openxmlformats.org/markup-compatibility/2006">
              <mc:Choice xmlns:v="urn:schemas-microsoft-com:vml" Requires="v">
                <p:oleObj name="Equation" r:id="rId8" imgW="1358640" imgH="228600" progId="Equation.DSMT4">
                  <p:embed/>
                </p:oleObj>
              </mc:Choice>
              <mc:Fallback>
                <p:oleObj name="Equation" r:id="rId8" imgW="1358640" imgH="228600" progId="Equation.DSMT4">
                  <p:embed/>
                  <p:pic>
                    <p:nvPicPr>
                      <p:cNvPr id="13" name="Αντικείμενο 12"/>
                      <p:cNvPicPr/>
                      <p:nvPr/>
                    </p:nvPicPr>
                    <p:blipFill>
                      <a:blip r:embed="rId9"/>
                      <a:stretch>
                        <a:fillRect/>
                      </a:stretch>
                    </p:blipFill>
                    <p:spPr>
                      <a:xfrm>
                        <a:off x="652020" y="1186937"/>
                        <a:ext cx="3101602" cy="521765"/>
                      </a:xfrm>
                      <a:prstGeom prst="rect">
                        <a:avLst/>
                      </a:prstGeom>
                    </p:spPr>
                  </p:pic>
                </p:oleObj>
              </mc:Fallback>
            </mc:AlternateContent>
          </a:graphicData>
        </a:graphic>
      </p:graphicFrame>
      <p:graphicFrame>
        <p:nvGraphicFramePr>
          <p:cNvPr id="14" name="Αντικείμενο 13"/>
          <p:cNvGraphicFramePr>
            <a:graphicFrameLocks noChangeAspect="1"/>
          </p:cNvGraphicFramePr>
          <p:nvPr>
            <p:extLst>
              <p:ext uri="{D42A27DB-BD31-4B8C-83A1-F6EECF244321}">
                <p14:modId xmlns:p14="http://schemas.microsoft.com/office/powerpoint/2010/main" val="1001822328"/>
              </p:ext>
            </p:extLst>
          </p:nvPr>
        </p:nvGraphicFramePr>
        <p:xfrm>
          <a:off x="4186174" y="1577257"/>
          <a:ext cx="288032" cy="432048"/>
        </p:xfrm>
        <a:graphic>
          <a:graphicData uri="http://schemas.openxmlformats.org/presentationml/2006/ole">
            <mc:AlternateContent xmlns:mc="http://schemas.openxmlformats.org/markup-compatibility/2006">
              <mc:Choice xmlns:v="urn:schemas-microsoft-com:vml" Requires="v">
                <p:oleObj name="Equation" r:id="rId10" imgW="152280" imgH="228600" progId="Equation.DSMT4">
                  <p:embed/>
                </p:oleObj>
              </mc:Choice>
              <mc:Fallback>
                <p:oleObj name="Equation" r:id="rId10" imgW="152280" imgH="228600" progId="Equation.DSMT4">
                  <p:embed/>
                  <p:pic>
                    <p:nvPicPr>
                      <p:cNvPr id="14" name="Αντικείμενο 13"/>
                      <p:cNvPicPr/>
                      <p:nvPr/>
                    </p:nvPicPr>
                    <p:blipFill>
                      <a:blip r:embed="rId11"/>
                      <a:stretch>
                        <a:fillRect/>
                      </a:stretch>
                    </p:blipFill>
                    <p:spPr>
                      <a:xfrm>
                        <a:off x="4186174" y="1577257"/>
                        <a:ext cx="288032" cy="432048"/>
                      </a:xfrm>
                      <a:prstGeom prst="rect">
                        <a:avLst/>
                      </a:prstGeom>
                    </p:spPr>
                  </p:pic>
                </p:oleObj>
              </mc:Fallback>
            </mc:AlternateContent>
          </a:graphicData>
        </a:graphic>
      </p:graphicFrame>
      <p:sp>
        <p:nvSpPr>
          <p:cNvPr id="15" name="TextBox 14"/>
          <p:cNvSpPr txBox="1"/>
          <p:nvPr/>
        </p:nvSpPr>
        <p:spPr>
          <a:xfrm>
            <a:off x="4359616" y="1577257"/>
            <a:ext cx="4574201" cy="461665"/>
          </a:xfrm>
          <a:prstGeom prst="rect">
            <a:avLst/>
          </a:prstGeom>
          <a:noFill/>
        </p:spPr>
        <p:txBody>
          <a:bodyPr wrap="none" rtlCol="0">
            <a:spAutoFit/>
          </a:bodyPr>
          <a:lstStyle/>
          <a:p>
            <a:r>
              <a:rPr lang="en-US" sz="2400" dirty="0"/>
              <a:t>: deterministic </a:t>
            </a:r>
            <a:r>
              <a:rPr lang="en-US" sz="2400" dirty="0" err="1"/>
              <a:t>stepsize</a:t>
            </a:r>
            <a:r>
              <a:rPr lang="en-US" sz="2400" dirty="0"/>
              <a:t> (e.g.            )</a:t>
            </a:r>
            <a:endParaRPr lang="el-GR" sz="2400" dirty="0"/>
          </a:p>
        </p:txBody>
      </p:sp>
      <p:graphicFrame>
        <p:nvGraphicFramePr>
          <p:cNvPr id="16" name="Αντικείμενο 15"/>
          <p:cNvGraphicFramePr>
            <a:graphicFrameLocks noChangeAspect="1"/>
          </p:cNvGraphicFramePr>
          <p:nvPr>
            <p:extLst>
              <p:ext uri="{D42A27DB-BD31-4B8C-83A1-F6EECF244321}">
                <p14:modId xmlns:p14="http://schemas.microsoft.com/office/powerpoint/2010/main" val="3173472324"/>
              </p:ext>
            </p:extLst>
          </p:nvPr>
        </p:nvGraphicFramePr>
        <p:xfrm>
          <a:off x="4864873" y="4428779"/>
          <a:ext cx="265112" cy="433388"/>
        </p:xfrm>
        <a:graphic>
          <a:graphicData uri="http://schemas.openxmlformats.org/presentationml/2006/ole">
            <mc:AlternateContent xmlns:mc="http://schemas.openxmlformats.org/markup-compatibility/2006">
              <mc:Choice xmlns:v="urn:schemas-microsoft-com:vml" Requires="v">
                <p:oleObj name="Equation" r:id="rId12" imgW="139680" imgH="228600" progId="Equation.DSMT4">
                  <p:embed/>
                </p:oleObj>
              </mc:Choice>
              <mc:Fallback>
                <p:oleObj name="Equation" r:id="rId12" imgW="139680" imgH="228600" progId="Equation.DSMT4">
                  <p:embed/>
                  <p:pic>
                    <p:nvPicPr>
                      <p:cNvPr id="16" name="Αντικείμενο 15"/>
                      <p:cNvPicPr/>
                      <p:nvPr/>
                    </p:nvPicPr>
                    <p:blipFill>
                      <a:blip r:embed="rId13"/>
                      <a:stretch>
                        <a:fillRect/>
                      </a:stretch>
                    </p:blipFill>
                    <p:spPr>
                      <a:xfrm>
                        <a:off x="4864873" y="4428779"/>
                        <a:ext cx="265112" cy="433388"/>
                      </a:xfrm>
                      <a:prstGeom prst="rect">
                        <a:avLst/>
                      </a:prstGeom>
                    </p:spPr>
                  </p:pic>
                </p:oleObj>
              </mc:Fallback>
            </mc:AlternateContent>
          </a:graphicData>
        </a:graphic>
      </p:graphicFrame>
      <p:sp>
        <p:nvSpPr>
          <p:cNvPr id="17" name="TextBox 16"/>
          <p:cNvSpPr txBox="1"/>
          <p:nvPr/>
        </p:nvSpPr>
        <p:spPr>
          <a:xfrm>
            <a:off x="5027929" y="4428791"/>
            <a:ext cx="2688813" cy="461665"/>
          </a:xfrm>
          <a:prstGeom prst="rect">
            <a:avLst/>
          </a:prstGeom>
          <a:noFill/>
        </p:spPr>
        <p:txBody>
          <a:bodyPr wrap="none" rtlCol="0">
            <a:spAutoFit/>
          </a:bodyPr>
          <a:lstStyle/>
          <a:p>
            <a:r>
              <a:rPr lang="en-US" sz="2400" dirty="0"/>
              <a:t>: </a:t>
            </a:r>
            <a:r>
              <a:rPr lang="en-US" sz="2400" dirty="0" err="1"/>
              <a:t>stochasticity</a:t>
            </a:r>
            <a:r>
              <a:rPr lang="en-US" sz="2400" dirty="0"/>
              <a:t> factor</a:t>
            </a:r>
            <a:endParaRPr lang="el-GR" sz="2400" dirty="0"/>
          </a:p>
        </p:txBody>
      </p:sp>
      <p:graphicFrame>
        <p:nvGraphicFramePr>
          <p:cNvPr id="23" name="Αντικείμενο 22"/>
          <p:cNvGraphicFramePr>
            <a:graphicFrameLocks noChangeAspect="1"/>
          </p:cNvGraphicFramePr>
          <p:nvPr>
            <p:extLst>
              <p:ext uri="{D42A27DB-BD31-4B8C-83A1-F6EECF244321}">
                <p14:modId xmlns:p14="http://schemas.microsoft.com/office/powerpoint/2010/main" val="137496917"/>
              </p:ext>
            </p:extLst>
          </p:nvPr>
        </p:nvGraphicFramePr>
        <p:xfrm>
          <a:off x="4223922" y="2521649"/>
          <a:ext cx="311150" cy="431800"/>
        </p:xfrm>
        <a:graphic>
          <a:graphicData uri="http://schemas.openxmlformats.org/presentationml/2006/ole">
            <mc:AlternateContent xmlns:mc="http://schemas.openxmlformats.org/markup-compatibility/2006">
              <mc:Choice xmlns:v="urn:schemas-microsoft-com:vml" Requires="v">
                <p:oleObj name="Equation" r:id="rId14" imgW="164880" imgH="228600" progId="Equation.DSMT4">
                  <p:embed/>
                </p:oleObj>
              </mc:Choice>
              <mc:Fallback>
                <p:oleObj name="Equation" r:id="rId14" imgW="164880" imgH="228600" progId="Equation.DSMT4">
                  <p:embed/>
                  <p:pic>
                    <p:nvPicPr>
                      <p:cNvPr id="23" name="Αντικείμενο 22"/>
                      <p:cNvPicPr/>
                      <p:nvPr/>
                    </p:nvPicPr>
                    <p:blipFill>
                      <a:blip r:embed="rId15"/>
                      <a:stretch>
                        <a:fillRect/>
                      </a:stretch>
                    </p:blipFill>
                    <p:spPr>
                      <a:xfrm>
                        <a:off x="4223922" y="2521649"/>
                        <a:ext cx="311150" cy="431800"/>
                      </a:xfrm>
                      <a:prstGeom prst="rect">
                        <a:avLst/>
                      </a:prstGeom>
                    </p:spPr>
                  </p:pic>
                </p:oleObj>
              </mc:Fallback>
            </mc:AlternateContent>
          </a:graphicData>
        </a:graphic>
      </p:graphicFrame>
      <p:sp>
        <p:nvSpPr>
          <p:cNvPr id="24" name="TextBox 23"/>
          <p:cNvSpPr txBox="1"/>
          <p:nvPr/>
        </p:nvSpPr>
        <p:spPr>
          <a:xfrm>
            <a:off x="4407904" y="2521949"/>
            <a:ext cx="3952172" cy="830997"/>
          </a:xfrm>
          <a:prstGeom prst="rect">
            <a:avLst/>
          </a:prstGeom>
          <a:noFill/>
        </p:spPr>
        <p:txBody>
          <a:bodyPr wrap="none" rtlCol="0">
            <a:spAutoFit/>
          </a:bodyPr>
          <a:lstStyle/>
          <a:p>
            <a:r>
              <a:rPr lang="en-US" sz="2400" dirty="0"/>
              <a:t>: gradient of the ERM function</a:t>
            </a:r>
          </a:p>
          <a:p>
            <a:r>
              <a:rPr lang="en-US" sz="2400" dirty="0"/>
              <a:t>   w.r.t. </a:t>
            </a:r>
            <a:endParaRPr lang="el-GR" sz="2400" dirty="0"/>
          </a:p>
        </p:txBody>
      </p:sp>
      <p:graphicFrame>
        <p:nvGraphicFramePr>
          <p:cNvPr id="25" name="Αντικείμενο 24"/>
          <p:cNvGraphicFramePr>
            <a:graphicFrameLocks noChangeAspect="1"/>
          </p:cNvGraphicFramePr>
          <p:nvPr>
            <p:extLst>
              <p:ext uri="{D42A27DB-BD31-4B8C-83A1-F6EECF244321}">
                <p14:modId xmlns:p14="http://schemas.microsoft.com/office/powerpoint/2010/main" val="1363322236"/>
              </p:ext>
            </p:extLst>
          </p:nvPr>
        </p:nvGraphicFramePr>
        <p:xfrm>
          <a:off x="4206067" y="2039223"/>
          <a:ext cx="288032" cy="432048"/>
        </p:xfrm>
        <a:graphic>
          <a:graphicData uri="http://schemas.openxmlformats.org/presentationml/2006/ole">
            <mc:AlternateContent xmlns:mc="http://schemas.openxmlformats.org/markup-compatibility/2006">
              <mc:Choice xmlns:v="urn:schemas-microsoft-com:vml" Requires="v">
                <p:oleObj name="Equation" r:id="rId16" imgW="152280" imgH="228600" progId="Equation.DSMT4">
                  <p:embed/>
                </p:oleObj>
              </mc:Choice>
              <mc:Fallback>
                <p:oleObj name="Equation" r:id="rId16" imgW="152280" imgH="228600" progId="Equation.DSMT4">
                  <p:embed/>
                  <p:pic>
                    <p:nvPicPr>
                      <p:cNvPr id="25" name="Αντικείμενο 24"/>
                      <p:cNvPicPr/>
                      <p:nvPr/>
                    </p:nvPicPr>
                    <p:blipFill>
                      <a:blip r:embed="rId17"/>
                      <a:stretch>
                        <a:fillRect/>
                      </a:stretch>
                    </p:blipFill>
                    <p:spPr>
                      <a:xfrm>
                        <a:off x="4206067" y="2039223"/>
                        <a:ext cx="288032" cy="432048"/>
                      </a:xfrm>
                      <a:prstGeom prst="rect">
                        <a:avLst/>
                      </a:prstGeom>
                    </p:spPr>
                  </p:pic>
                </p:oleObj>
              </mc:Fallback>
            </mc:AlternateContent>
          </a:graphicData>
        </a:graphic>
      </p:graphicFrame>
      <p:sp>
        <p:nvSpPr>
          <p:cNvPr id="26" name="TextBox 25"/>
          <p:cNvSpPr txBox="1"/>
          <p:nvPr/>
        </p:nvSpPr>
        <p:spPr>
          <a:xfrm>
            <a:off x="4379509" y="2039223"/>
            <a:ext cx="3684085" cy="461665"/>
          </a:xfrm>
          <a:prstGeom prst="rect">
            <a:avLst/>
          </a:prstGeom>
          <a:noFill/>
        </p:spPr>
        <p:txBody>
          <a:bodyPr wrap="none" rtlCol="0">
            <a:spAutoFit/>
          </a:bodyPr>
          <a:lstStyle/>
          <a:p>
            <a:r>
              <a:rPr lang="en-US" sz="2400" dirty="0"/>
              <a:t>: parameter to be estimated</a:t>
            </a:r>
            <a:endParaRPr lang="el-GR" sz="2400" dirty="0"/>
          </a:p>
        </p:txBody>
      </p:sp>
      <p:graphicFrame>
        <p:nvGraphicFramePr>
          <p:cNvPr id="3" name="Αντικείμενο 2"/>
          <p:cNvGraphicFramePr>
            <a:graphicFrameLocks noChangeAspect="1"/>
          </p:cNvGraphicFramePr>
          <p:nvPr>
            <p:extLst>
              <p:ext uri="{D42A27DB-BD31-4B8C-83A1-F6EECF244321}">
                <p14:modId xmlns:p14="http://schemas.microsoft.com/office/powerpoint/2010/main" val="3086096335"/>
              </p:ext>
            </p:extLst>
          </p:nvPr>
        </p:nvGraphicFramePr>
        <p:xfrm>
          <a:off x="7970282" y="1435372"/>
          <a:ext cx="742950" cy="746125"/>
        </p:xfrm>
        <a:graphic>
          <a:graphicData uri="http://schemas.openxmlformats.org/presentationml/2006/ole">
            <mc:AlternateContent xmlns:mc="http://schemas.openxmlformats.org/markup-compatibility/2006">
              <mc:Choice xmlns:v="urn:schemas-microsoft-com:vml" Requires="v">
                <p:oleObj name="Equation" r:id="rId18" imgW="393480" imgH="393480" progId="Equation.DSMT4">
                  <p:embed/>
                </p:oleObj>
              </mc:Choice>
              <mc:Fallback>
                <p:oleObj name="Equation" r:id="rId18" imgW="393480" imgH="393480" progId="Equation.DSMT4">
                  <p:embed/>
                  <p:pic>
                    <p:nvPicPr>
                      <p:cNvPr id="3" name="Αντικείμενο 2"/>
                      <p:cNvPicPr>
                        <a:picLocks noChangeAspect="1" noChangeArrowheads="1"/>
                      </p:cNvPicPr>
                      <p:nvPr/>
                    </p:nvPicPr>
                    <p:blipFill>
                      <a:blip r:embed="rId19"/>
                      <a:srcRect/>
                      <a:stretch>
                        <a:fillRect/>
                      </a:stretch>
                    </p:blipFill>
                    <p:spPr bwMode="auto">
                      <a:xfrm>
                        <a:off x="7970282" y="1435372"/>
                        <a:ext cx="7429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Αντικείμενο 3"/>
          <p:cNvGraphicFramePr>
            <a:graphicFrameLocks noChangeAspect="1"/>
          </p:cNvGraphicFramePr>
          <p:nvPr>
            <p:extLst>
              <p:ext uri="{D42A27DB-BD31-4B8C-83A1-F6EECF244321}">
                <p14:modId xmlns:p14="http://schemas.microsoft.com/office/powerpoint/2010/main" val="3749480548"/>
              </p:ext>
            </p:extLst>
          </p:nvPr>
        </p:nvGraphicFramePr>
        <p:xfrm>
          <a:off x="5417323" y="2937447"/>
          <a:ext cx="287338" cy="431800"/>
        </p:xfrm>
        <a:graphic>
          <a:graphicData uri="http://schemas.openxmlformats.org/presentationml/2006/ole">
            <mc:AlternateContent xmlns:mc="http://schemas.openxmlformats.org/markup-compatibility/2006">
              <mc:Choice xmlns:v="urn:schemas-microsoft-com:vml" Requires="v">
                <p:oleObj name="Equation" r:id="rId20" imgW="152280" imgH="228600" progId="Equation.DSMT4">
                  <p:embed/>
                </p:oleObj>
              </mc:Choice>
              <mc:Fallback>
                <p:oleObj name="Equation" r:id="rId20" imgW="152280" imgH="228600" progId="Equation.DSMT4">
                  <p:embed/>
                  <p:pic>
                    <p:nvPicPr>
                      <p:cNvPr id="4" name="Αντικείμενο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17323" y="2937447"/>
                        <a:ext cx="2873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Box 21"/>
          <p:cNvSpPr txBox="1"/>
          <p:nvPr/>
        </p:nvSpPr>
        <p:spPr>
          <a:xfrm>
            <a:off x="189991" y="1194031"/>
            <a:ext cx="433132" cy="461665"/>
          </a:xfrm>
          <a:prstGeom prst="rect">
            <a:avLst/>
          </a:prstGeom>
          <a:noFill/>
        </p:spPr>
        <p:txBody>
          <a:bodyPr wrap="none" rtlCol="0">
            <a:spAutoFit/>
          </a:bodyPr>
          <a:lstStyle/>
          <a:p>
            <a:r>
              <a:rPr lang="en-US" sz="2400" dirty="0"/>
              <a:t>1)</a:t>
            </a:r>
            <a:endParaRPr lang="el-GR" sz="2400" dirty="0"/>
          </a:p>
        </p:txBody>
      </p:sp>
      <p:sp>
        <p:nvSpPr>
          <p:cNvPr id="27" name="TextBox 26"/>
          <p:cNvSpPr txBox="1"/>
          <p:nvPr/>
        </p:nvSpPr>
        <p:spPr>
          <a:xfrm>
            <a:off x="146880" y="3597794"/>
            <a:ext cx="433132" cy="461665"/>
          </a:xfrm>
          <a:prstGeom prst="rect">
            <a:avLst/>
          </a:prstGeom>
          <a:noFill/>
        </p:spPr>
        <p:txBody>
          <a:bodyPr wrap="none" rtlCol="0">
            <a:spAutoFit/>
          </a:bodyPr>
          <a:lstStyle/>
          <a:p>
            <a:r>
              <a:rPr lang="en-US" sz="2400" dirty="0"/>
              <a:t>2)</a:t>
            </a:r>
            <a:endParaRPr lang="el-GR" sz="2400" dirty="0"/>
          </a:p>
        </p:txBody>
      </p:sp>
      <p:sp>
        <p:nvSpPr>
          <p:cNvPr id="28" name="TextBox 27"/>
          <p:cNvSpPr txBox="1"/>
          <p:nvPr/>
        </p:nvSpPr>
        <p:spPr>
          <a:xfrm>
            <a:off x="112984" y="5385236"/>
            <a:ext cx="433132" cy="461665"/>
          </a:xfrm>
          <a:prstGeom prst="rect">
            <a:avLst/>
          </a:prstGeom>
          <a:noFill/>
        </p:spPr>
        <p:txBody>
          <a:bodyPr wrap="none" rtlCol="0">
            <a:spAutoFit/>
          </a:bodyPr>
          <a:lstStyle/>
          <a:p>
            <a:r>
              <a:rPr lang="en-US" sz="2400" dirty="0"/>
              <a:t>3)</a:t>
            </a:r>
            <a:endParaRPr lang="el-GR" sz="2400" dirty="0"/>
          </a:p>
        </p:txBody>
      </p:sp>
    </p:spTree>
    <p:extLst>
      <p:ext uri="{BB962C8B-B14F-4D97-AF65-F5344CB8AC3E}">
        <p14:creationId xmlns:p14="http://schemas.microsoft.com/office/powerpoint/2010/main" val="510849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56474"/>
            <a:ext cx="8563736" cy="828513"/>
          </a:xfrm>
        </p:spPr>
        <p:txBody>
          <a:bodyPr>
            <a:noAutofit/>
          </a:bodyPr>
          <a:lstStyle/>
          <a:p>
            <a:pPr algn="l"/>
            <a:r>
              <a:rPr lang="en-US" sz="4000" dirty="0">
                <a:ea typeface="+mj-lt"/>
                <a:cs typeface="+mj-lt"/>
              </a:rPr>
              <a:t>The algorithm MSLR-with-memory SGD:</a:t>
            </a:r>
          </a:p>
        </p:txBody>
      </p:sp>
      <p:grpSp>
        <p:nvGrpSpPr>
          <p:cNvPr id="18" name="Group 17">
            <a:extLst>
              <a:ext uri="{FF2B5EF4-FFF2-40B4-BE49-F238E27FC236}">
                <a16:creationId xmlns:a16="http://schemas.microsoft.com/office/drawing/2014/main" id="{BDE9EB8F-582B-15BB-1585-9B8AD4FC1EB0}"/>
              </a:ext>
            </a:extLst>
          </p:cNvPr>
          <p:cNvGrpSpPr/>
          <p:nvPr/>
        </p:nvGrpSpPr>
        <p:grpSpPr>
          <a:xfrm>
            <a:off x="601892" y="5361744"/>
            <a:ext cx="3675289" cy="492443"/>
            <a:chOff x="664028" y="5442857"/>
            <a:chExt cx="3675289" cy="492443"/>
          </a:xfrm>
        </p:grpSpPr>
        <p:sp>
          <p:nvSpPr>
            <p:cNvPr id="8" name="TextBox 7">
              <a:extLst>
                <a:ext uri="{FF2B5EF4-FFF2-40B4-BE49-F238E27FC236}">
                  <a16:creationId xmlns:a16="http://schemas.microsoft.com/office/drawing/2014/main" id="{07F0CB9E-4C3B-41A0-F3FC-591222731E36}"/>
                </a:ext>
              </a:extLst>
            </p:cNvPr>
            <p:cNvSpPr txBox="1"/>
            <p:nvPr/>
          </p:nvSpPr>
          <p:spPr>
            <a:xfrm>
              <a:off x="2286000" y="5442857"/>
              <a:ext cx="2053317"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cs typeface="Calibri"/>
                </a:rPr>
                <a:t>Case when</a:t>
              </a:r>
            </a:p>
          </p:txBody>
        </p:sp>
        <p:sp>
          <p:nvSpPr>
            <p:cNvPr id="9" name="TextBox 8">
              <a:extLst>
                <a:ext uri="{FF2B5EF4-FFF2-40B4-BE49-F238E27FC236}">
                  <a16:creationId xmlns:a16="http://schemas.microsoft.com/office/drawing/2014/main" id="{3F577D5D-DAAC-95D0-B8A7-377BE73C430E}"/>
                </a:ext>
              </a:extLst>
            </p:cNvPr>
            <p:cNvSpPr txBox="1"/>
            <p:nvPr/>
          </p:nvSpPr>
          <p:spPr>
            <a:xfrm>
              <a:off x="664028" y="5442857"/>
              <a:ext cx="232546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cs typeface="Calibri"/>
                </a:rPr>
                <a:t>This paper:</a:t>
              </a:r>
            </a:p>
          </p:txBody>
        </p:sp>
      </p:grpSp>
      <p:grpSp>
        <p:nvGrpSpPr>
          <p:cNvPr id="7" name="Group 6">
            <a:extLst>
              <a:ext uri="{FF2B5EF4-FFF2-40B4-BE49-F238E27FC236}">
                <a16:creationId xmlns:a16="http://schemas.microsoft.com/office/drawing/2014/main" id="{409932D3-6138-FBA4-38FD-29B0EDB22B79}"/>
              </a:ext>
            </a:extLst>
          </p:cNvPr>
          <p:cNvGrpSpPr/>
          <p:nvPr/>
        </p:nvGrpSpPr>
        <p:grpSpPr>
          <a:xfrm>
            <a:off x="576224" y="1031787"/>
            <a:ext cx="7380513" cy="4098765"/>
            <a:chOff x="576224" y="1031787"/>
            <a:chExt cx="7380513" cy="4098765"/>
          </a:xfrm>
        </p:grpSpPr>
        <p:grpSp>
          <p:nvGrpSpPr>
            <p:cNvPr id="6" name="Group 5">
              <a:extLst>
                <a:ext uri="{FF2B5EF4-FFF2-40B4-BE49-F238E27FC236}">
                  <a16:creationId xmlns:a16="http://schemas.microsoft.com/office/drawing/2014/main" id="{95F364A5-BCC7-E088-DFDC-9F73D819E02E}"/>
                </a:ext>
              </a:extLst>
            </p:cNvPr>
            <p:cNvGrpSpPr/>
            <p:nvPr/>
          </p:nvGrpSpPr>
          <p:grpSpPr>
            <a:xfrm>
              <a:off x="576224" y="1031787"/>
              <a:ext cx="7380513" cy="4098765"/>
              <a:chOff x="2977243" y="-247798"/>
              <a:chExt cx="7380513" cy="4098765"/>
            </a:xfrm>
          </p:grpSpPr>
          <p:pic>
            <p:nvPicPr>
              <p:cNvPr id="3" name="Picture 4" descr="Text, letter&#10;&#10;Description automatically generated">
                <a:extLst>
                  <a:ext uri="{FF2B5EF4-FFF2-40B4-BE49-F238E27FC236}">
                    <a16:creationId xmlns:a16="http://schemas.microsoft.com/office/drawing/2014/main" id="{D342A78A-5A31-C440-83CE-A75E1CC63D0E}"/>
                  </a:ext>
                </a:extLst>
              </p:cNvPr>
              <p:cNvPicPr>
                <a:picLocks noChangeAspect="1"/>
              </p:cNvPicPr>
              <p:nvPr/>
            </p:nvPicPr>
            <p:blipFill>
              <a:blip r:embed="rId2"/>
              <a:stretch>
                <a:fillRect/>
              </a:stretch>
            </p:blipFill>
            <p:spPr>
              <a:xfrm>
                <a:off x="2977243" y="-247798"/>
                <a:ext cx="7380513" cy="4098765"/>
              </a:xfrm>
              <a:prstGeom prst="rect">
                <a:avLst/>
              </a:prstGeom>
            </p:spPr>
          </p:pic>
          <p:pic>
            <p:nvPicPr>
              <p:cNvPr id="4" name="Picture 4">
                <a:extLst>
                  <a:ext uri="{FF2B5EF4-FFF2-40B4-BE49-F238E27FC236}">
                    <a16:creationId xmlns:a16="http://schemas.microsoft.com/office/drawing/2014/main" id="{044B8BE2-F9BD-3E69-444F-85DB6FF220FA}"/>
                  </a:ext>
                </a:extLst>
              </p:cNvPr>
              <p:cNvPicPr>
                <a:picLocks noChangeAspect="1"/>
              </p:cNvPicPr>
              <p:nvPr/>
            </p:nvPicPr>
            <p:blipFill>
              <a:blip r:embed="rId3"/>
              <a:stretch>
                <a:fillRect/>
              </a:stretch>
            </p:blipFill>
            <p:spPr>
              <a:xfrm>
                <a:off x="4921703" y="2428873"/>
                <a:ext cx="225881" cy="253095"/>
              </a:xfrm>
              <a:prstGeom prst="rect">
                <a:avLst/>
              </a:prstGeom>
            </p:spPr>
          </p:pic>
        </p:grpSp>
        <p:pic>
          <p:nvPicPr>
            <p:cNvPr id="5" name="Picture 5">
              <a:extLst>
                <a:ext uri="{FF2B5EF4-FFF2-40B4-BE49-F238E27FC236}">
                  <a16:creationId xmlns:a16="http://schemas.microsoft.com/office/drawing/2014/main" id="{AE6E4DEB-F9B4-7AD4-5E9E-F0A322D6DAAF}"/>
                </a:ext>
              </a:extLst>
            </p:cNvPr>
            <p:cNvPicPr>
              <a:picLocks noChangeAspect="1"/>
            </p:cNvPicPr>
            <p:nvPr/>
          </p:nvPicPr>
          <p:blipFill>
            <a:blip r:embed="rId3"/>
            <a:stretch>
              <a:fillRect/>
            </a:stretch>
          </p:blipFill>
          <p:spPr>
            <a:xfrm>
              <a:off x="4080139" y="1940622"/>
              <a:ext cx="253094" cy="280308"/>
            </a:xfrm>
            <a:prstGeom prst="rect">
              <a:avLst/>
            </a:prstGeom>
          </p:spPr>
        </p:pic>
      </p:grpSp>
      <p:grpSp>
        <p:nvGrpSpPr>
          <p:cNvPr id="14" name="Group 13">
            <a:extLst>
              <a:ext uri="{FF2B5EF4-FFF2-40B4-BE49-F238E27FC236}">
                <a16:creationId xmlns:a16="http://schemas.microsoft.com/office/drawing/2014/main" id="{403C5A4B-F6A6-B8B1-F169-95D7B6473DC0}"/>
              </a:ext>
            </a:extLst>
          </p:cNvPr>
          <p:cNvGrpSpPr/>
          <p:nvPr/>
        </p:nvGrpSpPr>
        <p:grpSpPr>
          <a:xfrm>
            <a:off x="3878493" y="5262851"/>
            <a:ext cx="3516087" cy="589669"/>
            <a:chOff x="3878493" y="5262851"/>
            <a:chExt cx="3516087" cy="589669"/>
          </a:xfrm>
        </p:grpSpPr>
        <p:pic>
          <p:nvPicPr>
            <p:cNvPr id="15" name="Picture 15" descr="A picture containing text, parrot, clipart&#10;&#10;Description automatically generated">
              <a:extLst>
                <a:ext uri="{FF2B5EF4-FFF2-40B4-BE49-F238E27FC236}">
                  <a16:creationId xmlns:a16="http://schemas.microsoft.com/office/drawing/2014/main" id="{C58F94CA-711B-8382-C072-37411E3013CA}"/>
                </a:ext>
              </a:extLst>
            </p:cNvPr>
            <p:cNvPicPr>
              <a:picLocks noChangeAspect="1"/>
            </p:cNvPicPr>
            <p:nvPr/>
          </p:nvPicPr>
          <p:blipFill>
            <a:blip r:embed="rId4"/>
            <a:stretch>
              <a:fillRect/>
            </a:stretch>
          </p:blipFill>
          <p:spPr>
            <a:xfrm>
              <a:off x="3878493" y="5262851"/>
              <a:ext cx="2024744" cy="589669"/>
            </a:xfrm>
            <a:prstGeom prst="rect">
              <a:avLst/>
            </a:prstGeom>
          </p:spPr>
        </p:pic>
        <p:pic>
          <p:nvPicPr>
            <p:cNvPr id="16" name="Picture 16" descr="Text&#10;&#10;Description automatically generated">
              <a:extLst>
                <a:ext uri="{FF2B5EF4-FFF2-40B4-BE49-F238E27FC236}">
                  <a16:creationId xmlns:a16="http://schemas.microsoft.com/office/drawing/2014/main" id="{414CD693-FFC2-ADC1-EAC1-E41839566402}"/>
                </a:ext>
              </a:extLst>
            </p:cNvPr>
            <p:cNvPicPr>
              <a:picLocks noChangeAspect="1"/>
            </p:cNvPicPr>
            <p:nvPr/>
          </p:nvPicPr>
          <p:blipFill>
            <a:blip r:embed="rId5"/>
            <a:stretch>
              <a:fillRect/>
            </a:stretch>
          </p:blipFill>
          <p:spPr>
            <a:xfrm>
              <a:off x="5837922" y="5306401"/>
              <a:ext cx="1556658" cy="546112"/>
            </a:xfrm>
            <a:prstGeom prst="rect">
              <a:avLst/>
            </a:prstGeom>
          </p:spPr>
        </p:pic>
        <p:pic>
          <p:nvPicPr>
            <p:cNvPr id="13" name="Picture 5">
              <a:extLst>
                <a:ext uri="{FF2B5EF4-FFF2-40B4-BE49-F238E27FC236}">
                  <a16:creationId xmlns:a16="http://schemas.microsoft.com/office/drawing/2014/main" id="{4B956D7A-E911-2810-ED0A-0747B2BF04C7}"/>
                </a:ext>
              </a:extLst>
            </p:cNvPr>
            <p:cNvPicPr>
              <a:picLocks noChangeAspect="1"/>
            </p:cNvPicPr>
            <p:nvPr/>
          </p:nvPicPr>
          <p:blipFill>
            <a:blip r:embed="rId3"/>
            <a:stretch>
              <a:fillRect/>
            </a:stretch>
          </p:blipFill>
          <p:spPr>
            <a:xfrm>
              <a:off x="3908771" y="5487682"/>
              <a:ext cx="311961" cy="339175"/>
            </a:xfrm>
            <a:prstGeom prst="rect">
              <a:avLst/>
            </a:prstGeom>
          </p:spPr>
        </p:pic>
      </p:grpSp>
    </p:spTree>
    <p:extLst>
      <p:ext uri="{BB962C8B-B14F-4D97-AF65-F5344CB8AC3E}">
        <p14:creationId xmlns:p14="http://schemas.microsoft.com/office/powerpoint/2010/main" val="197222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56474"/>
            <a:ext cx="8563736" cy="828513"/>
          </a:xfrm>
        </p:spPr>
        <p:txBody>
          <a:bodyPr>
            <a:noAutofit/>
          </a:bodyPr>
          <a:lstStyle/>
          <a:p>
            <a:pPr algn="l"/>
            <a:r>
              <a:rPr lang="en-US" sz="4000" dirty="0">
                <a:ea typeface="+mj-lt"/>
                <a:cs typeface="+mj-lt"/>
              </a:rPr>
              <a:t>The algorithm MSLR-with-memory SGD:</a:t>
            </a:r>
          </a:p>
        </p:txBody>
      </p:sp>
      <p:pic>
        <p:nvPicPr>
          <p:cNvPr id="3" name="Picture 4" descr="Text, letter&#10;&#10;Description automatically generated">
            <a:extLst>
              <a:ext uri="{FF2B5EF4-FFF2-40B4-BE49-F238E27FC236}">
                <a16:creationId xmlns:a16="http://schemas.microsoft.com/office/drawing/2014/main" id="{D342A78A-5A31-C440-83CE-A75E1CC63D0E}"/>
              </a:ext>
            </a:extLst>
          </p:cNvPr>
          <p:cNvPicPr>
            <a:picLocks noChangeAspect="1"/>
          </p:cNvPicPr>
          <p:nvPr/>
        </p:nvPicPr>
        <p:blipFill>
          <a:blip r:embed="rId2"/>
          <a:stretch>
            <a:fillRect/>
          </a:stretch>
        </p:blipFill>
        <p:spPr>
          <a:xfrm>
            <a:off x="707572" y="1053045"/>
            <a:ext cx="7380513" cy="4098765"/>
          </a:xfrm>
          <a:prstGeom prst="rect">
            <a:avLst/>
          </a:prstGeom>
        </p:spPr>
      </p:pic>
      <p:grpSp>
        <p:nvGrpSpPr>
          <p:cNvPr id="18" name="Group 17">
            <a:extLst>
              <a:ext uri="{FF2B5EF4-FFF2-40B4-BE49-F238E27FC236}">
                <a16:creationId xmlns:a16="http://schemas.microsoft.com/office/drawing/2014/main" id="{BDE9EB8F-582B-15BB-1585-9B8AD4FC1EB0}"/>
              </a:ext>
            </a:extLst>
          </p:cNvPr>
          <p:cNvGrpSpPr/>
          <p:nvPr/>
        </p:nvGrpSpPr>
        <p:grpSpPr>
          <a:xfrm>
            <a:off x="601892" y="5361744"/>
            <a:ext cx="3675289" cy="492443"/>
            <a:chOff x="664028" y="5442857"/>
            <a:chExt cx="3675289" cy="492443"/>
          </a:xfrm>
        </p:grpSpPr>
        <p:sp>
          <p:nvSpPr>
            <p:cNvPr id="8" name="TextBox 7">
              <a:extLst>
                <a:ext uri="{FF2B5EF4-FFF2-40B4-BE49-F238E27FC236}">
                  <a16:creationId xmlns:a16="http://schemas.microsoft.com/office/drawing/2014/main" id="{07F0CB9E-4C3B-41A0-F3FC-591222731E36}"/>
                </a:ext>
              </a:extLst>
            </p:cNvPr>
            <p:cNvSpPr txBox="1"/>
            <p:nvPr/>
          </p:nvSpPr>
          <p:spPr>
            <a:xfrm>
              <a:off x="2286000" y="5442857"/>
              <a:ext cx="2053317"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cs typeface="Calibri"/>
                </a:rPr>
                <a:t>Case when</a:t>
              </a:r>
            </a:p>
          </p:txBody>
        </p:sp>
        <p:sp>
          <p:nvSpPr>
            <p:cNvPr id="9" name="TextBox 8">
              <a:extLst>
                <a:ext uri="{FF2B5EF4-FFF2-40B4-BE49-F238E27FC236}">
                  <a16:creationId xmlns:a16="http://schemas.microsoft.com/office/drawing/2014/main" id="{3F577D5D-DAAC-95D0-B8A7-377BE73C430E}"/>
                </a:ext>
              </a:extLst>
            </p:cNvPr>
            <p:cNvSpPr txBox="1"/>
            <p:nvPr/>
          </p:nvSpPr>
          <p:spPr>
            <a:xfrm>
              <a:off x="664028" y="5442857"/>
              <a:ext cx="232546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cs typeface="Calibri"/>
                </a:rPr>
                <a:t>This paper:</a:t>
              </a:r>
            </a:p>
          </p:txBody>
        </p:sp>
      </p:grpSp>
      <p:pic>
        <p:nvPicPr>
          <p:cNvPr id="15" name="Picture 15" descr="A picture containing text, parrot, clipart&#10;&#10;Description automatically generated">
            <a:extLst>
              <a:ext uri="{FF2B5EF4-FFF2-40B4-BE49-F238E27FC236}">
                <a16:creationId xmlns:a16="http://schemas.microsoft.com/office/drawing/2014/main" id="{C58F94CA-711B-8382-C072-37411E3013CA}"/>
              </a:ext>
            </a:extLst>
          </p:cNvPr>
          <p:cNvPicPr>
            <a:picLocks noChangeAspect="1"/>
          </p:cNvPicPr>
          <p:nvPr/>
        </p:nvPicPr>
        <p:blipFill>
          <a:blip r:embed="rId3"/>
          <a:stretch>
            <a:fillRect/>
          </a:stretch>
        </p:blipFill>
        <p:spPr>
          <a:xfrm>
            <a:off x="3878493" y="5262851"/>
            <a:ext cx="2024744" cy="589669"/>
          </a:xfrm>
          <a:prstGeom prst="rect">
            <a:avLst/>
          </a:prstGeom>
        </p:spPr>
      </p:pic>
      <p:pic>
        <p:nvPicPr>
          <p:cNvPr id="16" name="Picture 16" descr="Text&#10;&#10;Description automatically generated">
            <a:extLst>
              <a:ext uri="{FF2B5EF4-FFF2-40B4-BE49-F238E27FC236}">
                <a16:creationId xmlns:a16="http://schemas.microsoft.com/office/drawing/2014/main" id="{414CD693-FFC2-ADC1-EAC1-E41839566402}"/>
              </a:ext>
            </a:extLst>
          </p:cNvPr>
          <p:cNvPicPr>
            <a:picLocks noChangeAspect="1"/>
          </p:cNvPicPr>
          <p:nvPr/>
        </p:nvPicPr>
        <p:blipFill>
          <a:blip r:embed="rId4"/>
          <a:stretch>
            <a:fillRect/>
          </a:stretch>
        </p:blipFill>
        <p:spPr>
          <a:xfrm>
            <a:off x="5837922" y="5306401"/>
            <a:ext cx="1556658" cy="546112"/>
          </a:xfrm>
          <a:prstGeom prst="rect">
            <a:avLst/>
          </a:prstGeom>
        </p:spPr>
      </p:pic>
      <p:sp>
        <p:nvSpPr>
          <p:cNvPr id="4" name="TextBox 1">
            <a:extLst>
              <a:ext uri="{FF2B5EF4-FFF2-40B4-BE49-F238E27FC236}">
                <a16:creationId xmlns:a16="http://schemas.microsoft.com/office/drawing/2014/main" id="{C49E08AE-A448-C1BF-7F0B-05CB1AE8F9D5}"/>
              </a:ext>
            </a:extLst>
          </p:cNvPr>
          <p:cNvSpPr txBox="1"/>
          <p:nvPr/>
        </p:nvSpPr>
        <p:spPr>
          <a:xfrm>
            <a:off x="600834" y="6012382"/>
            <a:ext cx="718370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For the no-memory case, see [2] T. Mamalis et al. </a:t>
            </a:r>
            <a:r>
              <a:rPr lang="en-US" i="1" dirty="0"/>
              <a:t>Stochastic Learning Rate Optimization in the Stochastic Approximation and Online Learning Settings</a:t>
            </a:r>
            <a:endParaRPr lang="en-US" dirty="0">
              <a:cs typeface="Calibri"/>
            </a:endParaRPr>
          </a:p>
        </p:txBody>
      </p:sp>
    </p:spTree>
    <p:extLst>
      <p:ext uri="{BB962C8B-B14F-4D97-AF65-F5344CB8AC3E}">
        <p14:creationId xmlns:p14="http://schemas.microsoft.com/office/powerpoint/2010/main" val="380756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56474"/>
            <a:ext cx="8563736" cy="828513"/>
          </a:xfrm>
        </p:spPr>
        <p:txBody>
          <a:bodyPr>
            <a:noAutofit/>
          </a:bodyPr>
          <a:lstStyle/>
          <a:p>
            <a:pPr algn="l"/>
            <a:r>
              <a:rPr lang="en-US" sz="4000" dirty="0">
                <a:ea typeface="+mj-lt"/>
                <a:cs typeface="+mj-lt"/>
              </a:rPr>
              <a:t>The algorithm MSLR-with-memory SGD:</a:t>
            </a:r>
          </a:p>
        </p:txBody>
      </p:sp>
      <p:pic>
        <p:nvPicPr>
          <p:cNvPr id="3" name="Picture 4" descr="Text, letter&#10;&#10;Description automatically generated">
            <a:extLst>
              <a:ext uri="{FF2B5EF4-FFF2-40B4-BE49-F238E27FC236}">
                <a16:creationId xmlns:a16="http://schemas.microsoft.com/office/drawing/2014/main" id="{D342A78A-5A31-C440-83CE-A75E1CC63D0E}"/>
              </a:ext>
            </a:extLst>
          </p:cNvPr>
          <p:cNvPicPr>
            <a:picLocks noChangeAspect="1"/>
          </p:cNvPicPr>
          <p:nvPr/>
        </p:nvPicPr>
        <p:blipFill>
          <a:blip r:embed="rId2"/>
          <a:stretch>
            <a:fillRect/>
          </a:stretch>
        </p:blipFill>
        <p:spPr>
          <a:xfrm>
            <a:off x="707572" y="1053045"/>
            <a:ext cx="7380513" cy="4098765"/>
          </a:xfrm>
          <a:prstGeom prst="rect">
            <a:avLst/>
          </a:prstGeom>
        </p:spPr>
      </p:pic>
      <p:sp>
        <p:nvSpPr>
          <p:cNvPr id="8" name="TextBox 7">
            <a:extLst>
              <a:ext uri="{FF2B5EF4-FFF2-40B4-BE49-F238E27FC236}">
                <a16:creationId xmlns:a16="http://schemas.microsoft.com/office/drawing/2014/main" id="{07F0CB9E-4C3B-41A0-F3FC-591222731E36}"/>
              </a:ext>
            </a:extLst>
          </p:cNvPr>
          <p:cNvSpPr txBox="1"/>
          <p:nvPr/>
        </p:nvSpPr>
        <p:spPr>
          <a:xfrm>
            <a:off x="2252110" y="5650405"/>
            <a:ext cx="2053317"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600" dirty="0">
              <a:cs typeface="Calibri"/>
            </a:endParaRPr>
          </a:p>
        </p:txBody>
      </p:sp>
      <p:pic>
        <p:nvPicPr>
          <p:cNvPr id="15" name="Picture 15" descr="A picture containing text, parrot, clipart&#10;&#10;Description automatically generated">
            <a:extLst>
              <a:ext uri="{FF2B5EF4-FFF2-40B4-BE49-F238E27FC236}">
                <a16:creationId xmlns:a16="http://schemas.microsoft.com/office/drawing/2014/main" id="{C58F94CA-711B-8382-C072-37411E3013CA}"/>
              </a:ext>
            </a:extLst>
          </p:cNvPr>
          <p:cNvPicPr>
            <a:picLocks noChangeAspect="1"/>
          </p:cNvPicPr>
          <p:nvPr/>
        </p:nvPicPr>
        <p:blipFill>
          <a:blip r:embed="rId3"/>
          <a:stretch>
            <a:fillRect/>
          </a:stretch>
        </p:blipFill>
        <p:spPr>
          <a:xfrm>
            <a:off x="2075916" y="5248061"/>
            <a:ext cx="2024744" cy="589669"/>
          </a:xfrm>
          <a:prstGeom prst="rect">
            <a:avLst/>
          </a:prstGeom>
        </p:spPr>
      </p:pic>
      <p:pic>
        <p:nvPicPr>
          <p:cNvPr id="16" name="Picture 16" descr="Text&#10;&#10;Description automatically generated">
            <a:extLst>
              <a:ext uri="{FF2B5EF4-FFF2-40B4-BE49-F238E27FC236}">
                <a16:creationId xmlns:a16="http://schemas.microsoft.com/office/drawing/2014/main" id="{414CD693-FFC2-ADC1-EAC1-E41839566402}"/>
              </a:ext>
            </a:extLst>
          </p:cNvPr>
          <p:cNvPicPr>
            <a:picLocks noChangeAspect="1"/>
          </p:cNvPicPr>
          <p:nvPr/>
        </p:nvPicPr>
        <p:blipFill>
          <a:blip r:embed="rId4"/>
          <a:stretch>
            <a:fillRect/>
          </a:stretch>
        </p:blipFill>
        <p:spPr>
          <a:xfrm>
            <a:off x="4197186" y="5291611"/>
            <a:ext cx="1556658" cy="546112"/>
          </a:xfrm>
          <a:prstGeom prst="rect">
            <a:avLst/>
          </a:prstGeom>
        </p:spPr>
      </p:pic>
      <p:sp>
        <p:nvSpPr>
          <p:cNvPr id="4" name="TextBox 1">
            <a:extLst>
              <a:ext uri="{FF2B5EF4-FFF2-40B4-BE49-F238E27FC236}">
                <a16:creationId xmlns:a16="http://schemas.microsoft.com/office/drawing/2014/main" id="{C70AAE2D-878C-66AA-9467-D42F8EFA9155}"/>
              </a:ext>
            </a:extLst>
          </p:cNvPr>
          <p:cNvSpPr txBox="1"/>
          <p:nvPr/>
        </p:nvSpPr>
        <p:spPr>
          <a:xfrm>
            <a:off x="600834" y="6012382"/>
            <a:ext cx="718370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For the no-memory case, see [2] T. Mamalis et al. </a:t>
            </a:r>
            <a:r>
              <a:rPr lang="en-US" i="1" dirty="0"/>
              <a:t>Stochastic Learning Rate Optimization in the Stochastic Approximation and Online Learning Settings</a:t>
            </a:r>
            <a:endParaRPr lang="en-US" dirty="0">
              <a:cs typeface="Calibri"/>
            </a:endParaRPr>
          </a:p>
        </p:txBody>
      </p:sp>
    </p:spTree>
    <p:extLst>
      <p:ext uri="{BB962C8B-B14F-4D97-AF65-F5344CB8AC3E}">
        <p14:creationId xmlns:p14="http://schemas.microsoft.com/office/powerpoint/2010/main" val="4133460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56474"/>
            <a:ext cx="8563736" cy="828513"/>
          </a:xfrm>
        </p:spPr>
        <p:txBody>
          <a:bodyPr>
            <a:noAutofit/>
          </a:bodyPr>
          <a:lstStyle/>
          <a:p>
            <a:pPr algn="l"/>
            <a:r>
              <a:rPr lang="en-US" sz="4000" dirty="0">
                <a:ea typeface="+mj-lt"/>
                <a:cs typeface="+mj-lt"/>
              </a:rPr>
              <a:t>The algorithm MSLR-with-memory SGD:</a:t>
            </a:r>
          </a:p>
        </p:txBody>
      </p:sp>
      <p:sp>
        <p:nvSpPr>
          <p:cNvPr id="10" name="TextBox 9">
            <a:extLst>
              <a:ext uri="{FF2B5EF4-FFF2-40B4-BE49-F238E27FC236}">
                <a16:creationId xmlns:a16="http://schemas.microsoft.com/office/drawing/2014/main" id="{25EC7842-7CD6-B4DE-5B7F-90B14AA0B1F3}"/>
              </a:ext>
            </a:extLst>
          </p:cNvPr>
          <p:cNvSpPr txBox="1"/>
          <p:nvPr/>
        </p:nvSpPr>
        <p:spPr>
          <a:xfrm>
            <a:off x="561473" y="882315"/>
            <a:ext cx="571550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dirty="0">
              <a:cs typeface="Calibri"/>
            </a:endParaRPr>
          </a:p>
        </p:txBody>
      </p:sp>
      <p:sp>
        <p:nvSpPr>
          <p:cNvPr id="6" name="TextBox 5">
            <a:extLst>
              <a:ext uri="{FF2B5EF4-FFF2-40B4-BE49-F238E27FC236}">
                <a16:creationId xmlns:a16="http://schemas.microsoft.com/office/drawing/2014/main" id="{18C3DBCA-AC52-F73A-ABAB-12240A7EEF3C}"/>
              </a:ext>
            </a:extLst>
          </p:cNvPr>
          <p:cNvSpPr txBox="1"/>
          <p:nvPr/>
        </p:nvSpPr>
        <p:spPr>
          <a:xfrm>
            <a:off x="793020" y="5729161"/>
            <a:ext cx="718370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For the no-memory case, see [2] T. Mamalis et al. </a:t>
            </a:r>
            <a:r>
              <a:rPr lang="en-US" i="1" dirty="0"/>
              <a:t>Stochastic Learning Rate Optimization in the Stochastic Approximation and Online Learning Settings</a:t>
            </a:r>
            <a:endParaRPr lang="en-US" dirty="0">
              <a:cs typeface="Calibri"/>
            </a:endParaRPr>
          </a:p>
        </p:txBody>
      </p:sp>
      <p:grpSp>
        <p:nvGrpSpPr>
          <p:cNvPr id="7" name="Group 6">
            <a:extLst>
              <a:ext uri="{FF2B5EF4-FFF2-40B4-BE49-F238E27FC236}">
                <a16:creationId xmlns:a16="http://schemas.microsoft.com/office/drawing/2014/main" id="{BAC24189-A628-37B0-297D-B3B623C8CBFA}"/>
              </a:ext>
            </a:extLst>
          </p:cNvPr>
          <p:cNvGrpSpPr/>
          <p:nvPr/>
        </p:nvGrpSpPr>
        <p:grpSpPr>
          <a:xfrm>
            <a:off x="759422" y="1023845"/>
            <a:ext cx="7355018" cy="4456809"/>
            <a:chOff x="759422" y="1023845"/>
            <a:chExt cx="7355018" cy="4456809"/>
          </a:xfrm>
        </p:grpSpPr>
        <p:pic>
          <p:nvPicPr>
            <p:cNvPr id="4" name="Picture 9" descr="Text&#10;&#10;Description automatically generated">
              <a:extLst>
                <a:ext uri="{FF2B5EF4-FFF2-40B4-BE49-F238E27FC236}">
                  <a16:creationId xmlns:a16="http://schemas.microsoft.com/office/drawing/2014/main" id="{61C960BB-E626-F27C-A0DC-30B166095D58}"/>
                </a:ext>
              </a:extLst>
            </p:cNvPr>
            <p:cNvPicPr>
              <a:picLocks noChangeAspect="1"/>
            </p:cNvPicPr>
            <p:nvPr/>
          </p:nvPicPr>
          <p:blipFill>
            <a:blip r:embed="rId2"/>
            <a:stretch>
              <a:fillRect/>
            </a:stretch>
          </p:blipFill>
          <p:spPr>
            <a:xfrm>
              <a:off x="759422" y="1023845"/>
              <a:ext cx="7355018" cy="4456809"/>
            </a:xfrm>
            <a:prstGeom prst="rect">
              <a:avLst/>
            </a:prstGeom>
          </p:spPr>
        </p:pic>
        <p:pic>
          <p:nvPicPr>
            <p:cNvPr id="3" name="Picture 4">
              <a:extLst>
                <a:ext uri="{FF2B5EF4-FFF2-40B4-BE49-F238E27FC236}">
                  <a16:creationId xmlns:a16="http://schemas.microsoft.com/office/drawing/2014/main" id="{A5225E3D-1C5D-43BF-F7FA-DC011AE52055}"/>
                </a:ext>
              </a:extLst>
            </p:cNvPr>
            <p:cNvPicPr>
              <a:picLocks noChangeAspect="1"/>
            </p:cNvPicPr>
            <p:nvPr/>
          </p:nvPicPr>
          <p:blipFill>
            <a:blip r:embed="rId3"/>
            <a:stretch>
              <a:fillRect/>
            </a:stretch>
          </p:blipFill>
          <p:spPr>
            <a:xfrm>
              <a:off x="1731908" y="3712221"/>
              <a:ext cx="233844" cy="266431"/>
            </a:xfrm>
            <a:prstGeom prst="rect">
              <a:avLst/>
            </a:prstGeom>
          </p:spPr>
        </p:pic>
        <p:pic>
          <p:nvPicPr>
            <p:cNvPr id="5" name="Picture 6">
              <a:extLst>
                <a:ext uri="{FF2B5EF4-FFF2-40B4-BE49-F238E27FC236}">
                  <a16:creationId xmlns:a16="http://schemas.microsoft.com/office/drawing/2014/main" id="{E6303E94-E6F3-A326-58D7-CBB5E5DCE7D3}"/>
                </a:ext>
              </a:extLst>
            </p:cNvPr>
            <p:cNvPicPr>
              <a:picLocks noChangeAspect="1"/>
            </p:cNvPicPr>
            <p:nvPr/>
          </p:nvPicPr>
          <p:blipFill>
            <a:blip r:embed="rId3"/>
            <a:stretch>
              <a:fillRect/>
            </a:stretch>
          </p:blipFill>
          <p:spPr>
            <a:xfrm>
              <a:off x="2701018" y="4072619"/>
              <a:ext cx="258536" cy="285750"/>
            </a:xfrm>
            <a:prstGeom prst="rect">
              <a:avLst/>
            </a:prstGeom>
          </p:spPr>
        </p:pic>
      </p:grpSp>
    </p:spTree>
    <p:extLst>
      <p:ext uri="{BB962C8B-B14F-4D97-AF65-F5344CB8AC3E}">
        <p14:creationId xmlns:p14="http://schemas.microsoft.com/office/powerpoint/2010/main" val="124916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56474"/>
            <a:ext cx="8563736" cy="828513"/>
          </a:xfrm>
        </p:spPr>
        <p:txBody>
          <a:bodyPr>
            <a:noAutofit/>
          </a:bodyPr>
          <a:lstStyle/>
          <a:p>
            <a:pPr algn="l"/>
            <a:r>
              <a:rPr lang="en-US" sz="4000" dirty="0">
                <a:ea typeface="+mj-lt"/>
                <a:cs typeface="+mj-lt"/>
              </a:rPr>
              <a:t>The algorithm MSLR-with-memory SGD:</a:t>
            </a:r>
          </a:p>
        </p:txBody>
      </p:sp>
      <p:pic>
        <p:nvPicPr>
          <p:cNvPr id="4" name="Picture 9" descr="Text&#10;&#10;Description automatically generated">
            <a:extLst>
              <a:ext uri="{FF2B5EF4-FFF2-40B4-BE49-F238E27FC236}">
                <a16:creationId xmlns:a16="http://schemas.microsoft.com/office/drawing/2014/main" id="{61C960BB-E626-F27C-A0DC-30B166095D58}"/>
              </a:ext>
            </a:extLst>
          </p:cNvPr>
          <p:cNvPicPr>
            <a:picLocks noChangeAspect="1"/>
          </p:cNvPicPr>
          <p:nvPr/>
        </p:nvPicPr>
        <p:blipFill>
          <a:blip r:embed="rId2"/>
          <a:stretch>
            <a:fillRect/>
          </a:stretch>
        </p:blipFill>
        <p:spPr>
          <a:xfrm>
            <a:off x="759422" y="1023845"/>
            <a:ext cx="7355018" cy="4456809"/>
          </a:xfrm>
          <a:prstGeom prst="rect">
            <a:avLst/>
          </a:prstGeom>
        </p:spPr>
      </p:pic>
      <p:sp>
        <p:nvSpPr>
          <p:cNvPr id="10" name="TextBox 9">
            <a:extLst>
              <a:ext uri="{FF2B5EF4-FFF2-40B4-BE49-F238E27FC236}">
                <a16:creationId xmlns:a16="http://schemas.microsoft.com/office/drawing/2014/main" id="{25EC7842-7CD6-B4DE-5B7F-90B14AA0B1F3}"/>
              </a:ext>
            </a:extLst>
          </p:cNvPr>
          <p:cNvSpPr txBox="1"/>
          <p:nvPr/>
        </p:nvSpPr>
        <p:spPr>
          <a:xfrm>
            <a:off x="561473" y="882315"/>
            <a:ext cx="571550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dirty="0">
              <a:cs typeface="Calibri"/>
            </a:endParaRPr>
          </a:p>
        </p:txBody>
      </p:sp>
      <p:sp>
        <p:nvSpPr>
          <p:cNvPr id="12" name="TextBox 11">
            <a:extLst>
              <a:ext uri="{FF2B5EF4-FFF2-40B4-BE49-F238E27FC236}">
                <a16:creationId xmlns:a16="http://schemas.microsoft.com/office/drawing/2014/main" id="{740D5FCB-342E-D6B8-A0F6-8C01A6272DCE}"/>
              </a:ext>
            </a:extLst>
          </p:cNvPr>
          <p:cNvSpPr txBox="1"/>
          <p:nvPr/>
        </p:nvSpPr>
        <p:spPr>
          <a:xfrm>
            <a:off x="621631" y="5704973"/>
            <a:ext cx="67281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5" name="TextBox 1">
            <a:extLst>
              <a:ext uri="{FF2B5EF4-FFF2-40B4-BE49-F238E27FC236}">
                <a16:creationId xmlns:a16="http://schemas.microsoft.com/office/drawing/2014/main" id="{6A55B3E3-5813-78C9-1951-EEFC6E2E9A19}"/>
              </a:ext>
            </a:extLst>
          </p:cNvPr>
          <p:cNvSpPr txBox="1"/>
          <p:nvPr/>
        </p:nvSpPr>
        <p:spPr>
          <a:xfrm>
            <a:off x="443588" y="5771529"/>
            <a:ext cx="8024024" cy="830997"/>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t>For a resetting stochasticity factor, the algorithm is called</a:t>
            </a:r>
            <a:endParaRPr lang="el-GR" sz="2400" dirty="0"/>
          </a:p>
          <a:p>
            <a:r>
              <a:rPr lang="en-US" sz="2400" dirty="0"/>
              <a:t>Resetting-MSLR-with-memory SGD (RMSLR SGD /w memory)</a:t>
            </a:r>
            <a:endParaRPr lang="el-GR" sz="2400" dirty="0">
              <a:cs typeface="Calibri"/>
            </a:endParaRPr>
          </a:p>
        </p:txBody>
      </p:sp>
    </p:spTree>
    <p:extLst>
      <p:ext uri="{BB962C8B-B14F-4D97-AF65-F5344CB8AC3E}">
        <p14:creationId xmlns:p14="http://schemas.microsoft.com/office/powerpoint/2010/main" val="2940076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320842" y="0"/>
            <a:ext cx="8891336" cy="744652"/>
          </a:xfrm>
        </p:spPr>
        <p:txBody>
          <a:bodyPr>
            <a:noAutofit/>
          </a:bodyPr>
          <a:lstStyle/>
          <a:p>
            <a:pPr algn="l"/>
            <a:r>
              <a:rPr lang="en-US" sz="3800" dirty="0"/>
              <a:t>Convergence of MSLR-with-memory SGD</a:t>
            </a:r>
            <a:endParaRPr lang="en-US" sz="3800" dirty="0">
              <a:cs typeface="Calibri"/>
            </a:endParaRPr>
          </a:p>
        </p:txBody>
      </p:sp>
      <p:graphicFrame>
        <p:nvGraphicFramePr>
          <p:cNvPr id="16" name="Αντικείμενο 15"/>
          <p:cNvGraphicFramePr>
            <a:graphicFrameLocks noChangeAspect="1"/>
          </p:cNvGraphicFramePr>
          <p:nvPr>
            <p:extLst>
              <p:ext uri="{D42A27DB-BD31-4B8C-83A1-F6EECF244321}">
                <p14:modId xmlns:p14="http://schemas.microsoft.com/office/powerpoint/2010/main" val="2934527806"/>
              </p:ext>
            </p:extLst>
          </p:nvPr>
        </p:nvGraphicFramePr>
        <p:xfrm>
          <a:off x="3519197" y="744329"/>
          <a:ext cx="484188" cy="387350"/>
        </p:xfrm>
        <a:graphic>
          <a:graphicData uri="http://schemas.openxmlformats.org/presentationml/2006/ole">
            <mc:AlternateContent xmlns:mc="http://schemas.openxmlformats.org/markup-compatibility/2006">
              <mc:Choice xmlns:v="urn:schemas-microsoft-com:vml" Requires="v">
                <p:oleObj name="Equation" r:id="rId2" imgW="253800" imgH="203040" progId="Equation.DSMT4">
                  <p:embed/>
                </p:oleObj>
              </mc:Choice>
              <mc:Fallback>
                <p:oleObj name="Equation" r:id="rId2" imgW="253800" imgH="203040" progId="Equation.DSMT4">
                  <p:embed/>
                  <p:pic>
                    <p:nvPicPr>
                      <p:cNvPr id="16" name="Αντικείμενο 15"/>
                      <p:cNvPicPr>
                        <a:picLocks noChangeAspect="1" noChangeArrowheads="1"/>
                      </p:cNvPicPr>
                      <p:nvPr/>
                    </p:nvPicPr>
                    <p:blipFill>
                      <a:blip r:embed="rId3"/>
                      <a:srcRect/>
                      <a:stretch>
                        <a:fillRect/>
                      </a:stretch>
                    </p:blipFill>
                    <p:spPr bwMode="auto">
                      <a:xfrm>
                        <a:off x="3519197" y="744329"/>
                        <a:ext cx="484188" cy="387350"/>
                      </a:xfrm>
                      <a:prstGeom prst="rect">
                        <a:avLst/>
                      </a:prstGeom>
                      <a:noFill/>
                      <a:ln>
                        <a:noFill/>
                      </a:ln>
                    </p:spPr>
                  </p:pic>
                </p:oleObj>
              </mc:Fallback>
            </mc:AlternateContent>
          </a:graphicData>
        </a:graphic>
      </p:graphicFrame>
      <p:graphicFrame>
        <p:nvGraphicFramePr>
          <p:cNvPr id="17" name="Αντικείμενο 16"/>
          <p:cNvGraphicFramePr>
            <a:graphicFrameLocks noChangeAspect="1"/>
          </p:cNvGraphicFramePr>
          <p:nvPr>
            <p:extLst>
              <p:ext uri="{D42A27DB-BD31-4B8C-83A1-F6EECF244321}">
                <p14:modId xmlns:p14="http://schemas.microsoft.com/office/powerpoint/2010/main" val="1569566195"/>
              </p:ext>
            </p:extLst>
          </p:nvPr>
        </p:nvGraphicFramePr>
        <p:xfrm>
          <a:off x="4415469" y="1221409"/>
          <a:ext cx="965704" cy="468591"/>
        </p:xfrm>
        <a:graphic>
          <a:graphicData uri="http://schemas.openxmlformats.org/presentationml/2006/ole">
            <mc:AlternateContent xmlns:mc="http://schemas.openxmlformats.org/markup-compatibility/2006">
              <mc:Choice xmlns:v="urn:schemas-microsoft-com:vml" Requires="v">
                <p:oleObj name="Equation" r:id="rId4" imgW="469800" imgH="228600" progId="Equation.DSMT4">
                  <p:embed/>
                </p:oleObj>
              </mc:Choice>
              <mc:Fallback>
                <p:oleObj name="Equation" r:id="rId4" imgW="469800" imgH="228600" progId="Equation.DSMT4">
                  <p:embed/>
                  <p:pic>
                    <p:nvPicPr>
                      <p:cNvPr id="17" name="Αντικείμενο 16"/>
                      <p:cNvPicPr>
                        <a:picLocks noChangeAspect="1" noChangeArrowheads="1"/>
                      </p:cNvPicPr>
                      <p:nvPr/>
                    </p:nvPicPr>
                    <p:blipFill>
                      <a:blip r:embed="rId5"/>
                      <a:srcRect/>
                      <a:stretch>
                        <a:fillRect/>
                      </a:stretch>
                    </p:blipFill>
                    <p:spPr bwMode="auto">
                      <a:xfrm>
                        <a:off x="4415469" y="1221409"/>
                        <a:ext cx="965704" cy="468591"/>
                      </a:xfrm>
                      <a:prstGeom prst="rect">
                        <a:avLst/>
                      </a:prstGeom>
                      <a:noFill/>
                      <a:ln>
                        <a:noFill/>
                      </a:ln>
                    </p:spPr>
                  </p:pic>
                </p:oleObj>
              </mc:Fallback>
            </mc:AlternateContent>
          </a:graphicData>
        </a:graphic>
      </p:graphicFrame>
      <p:graphicFrame>
        <p:nvGraphicFramePr>
          <p:cNvPr id="18" name="Αντικείμενο 17"/>
          <p:cNvGraphicFramePr>
            <a:graphicFrameLocks noChangeAspect="1"/>
          </p:cNvGraphicFramePr>
          <p:nvPr>
            <p:extLst>
              <p:ext uri="{D42A27DB-BD31-4B8C-83A1-F6EECF244321}">
                <p14:modId xmlns:p14="http://schemas.microsoft.com/office/powerpoint/2010/main" val="1556904493"/>
              </p:ext>
            </p:extLst>
          </p:nvPr>
        </p:nvGraphicFramePr>
        <p:xfrm>
          <a:off x="6548457" y="786236"/>
          <a:ext cx="255588" cy="311150"/>
        </p:xfrm>
        <a:graphic>
          <a:graphicData uri="http://schemas.openxmlformats.org/presentationml/2006/ole">
            <mc:AlternateContent xmlns:mc="http://schemas.openxmlformats.org/markup-compatibility/2006">
              <mc:Choice xmlns:v="urn:schemas-microsoft-com:vml" Requires="v">
                <p:oleObj name="Equation" r:id="rId6" imgW="114120" imgH="139680" progId="Equation.DSMT4">
                  <p:embed/>
                </p:oleObj>
              </mc:Choice>
              <mc:Fallback>
                <p:oleObj name="Equation" r:id="rId6" imgW="114120" imgH="139680" progId="Equation.DSMT4">
                  <p:embed/>
                  <p:pic>
                    <p:nvPicPr>
                      <p:cNvPr id="18" name="Αντικείμενο 17"/>
                      <p:cNvPicPr>
                        <a:picLocks noChangeAspect="1" noChangeArrowheads="1"/>
                      </p:cNvPicPr>
                      <p:nvPr/>
                    </p:nvPicPr>
                    <p:blipFill>
                      <a:blip r:embed="rId7"/>
                      <a:srcRect/>
                      <a:stretch>
                        <a:fillRect/>
                      </a:stretch>
                    </p:blipFill>
                    <p:spPr bwMode="auto">
                      <a:xfrm>
                        <a:off x="6548457" y="786236"/>
                        <a:ext cx="2555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19"/>
          <p:cNvSpPr txBox="1"/>
          <p:nvPr/>
        </p:nvSpPr>
        <p:spPr>
          <a:xfrm>
            <a:off x="625957" y="707972"/>
            <a:ext cx="2941959" cy="461665"/>
          </a:xfrm>
          <a:prstGeom prst="rect">
            <a:avLst/>
          </a:prstGeom>
          <a:noFill/>
        </p:spPr>
        <p:txBody>
          <a:bodyPr wrap="none" rtlCol="0">
            <a:spAutoFit/>
          </a:bodyPr>
          <a:lstStyle/>
          <a:p>
            <a:r>
              <a:rPr lang="en-US" sz="2400" dirty="0">
                <a:latin typeface="+mj-lt"/>
                <a:cs typeface="Times New Roman" pitchFamily="18" charset="0"/>
              </a:rPr>
              <a:t>Smoothness constant:</a:t>
            </a:r>
            <a:endParaRPr lang="el-GR" sz="2400" dirty="0">
              <a:latin typeface="+mj-lt"/>
              <a:cs typeface="Times New Roman" pitchFamily="18" charset="0"/>
            </a:endParaRPr>
          </a:p>
        </p:txBody>
      </p:sp>
      <p:sp>
        <p:nvSpPr>
          <p:cNvPr id="21" name="TextBox 20"/>
          <p:cNvSpPr txBox="1"/>
          <p:nvPr/>
        </p:nvSpPr>
        <p:spPr>
          <a:xfrm>
            <a:off x="625381" y="1183852"/>
            <a:ext cx="3891386" cy="461665"/>
          </a:xfrm>
          <a:prstGeom prst="rect">
            <a:avLst/>
          </a:prstGeom>
          <a:noFill/>
        </p:spPr>
        <p:txBody>
          <a:bodyPr wrap="none" rtlCol="0">
            <a:spAutoFit/>
          </a:bodyPr>
          <a:lstStyle/>
          <a:p>
            <a:r>
              <a:rPr lang="en-US" sz="2400" dirty="0">
                <a:latin typeface="+mj-lt"/>
                <a:cs typeface="Times New Roman" pitchFamily="18" charset="0"/>
              </a:rPr>
              <a:t>Bounded gradients constants:</a:t>
            </a:r>
            <a:endParaRPr lang="el-GR" sz="2400" dirty="0">
              <a:latin typeface="+mj-lt"/>
              <a:cs typeface="Times New Roman" pitchFamily="18" charset="0"/>
            </a:endParaRPr>
          </a:p>
        </p:txBody>
      </p:sp>
      <p:sp>
        <p:nvSpPr>
          <p:cNvPr id="22" name="TextBox 21"/>
          <p:cNvSpPr txBox="1"/>
          <p:nvPr/>
        </p:nvSpPr>
        <p:spPr>
          <a:xfrm>
            <a:off x="3971477" y="720146"/>
            <a:ext cx="2651688" cy="461665"/>
          </a:xfrm>
          <a:prstGeom prst="rect">
            <a:avLst/>
          </a:prstGeom>
          <a:noFill/>
        </p:spPr>
        <p:txBody>
          <a:bodyPr wrap="none" rtlCol="0">
            <a:spAutoFit/>
          </a:bodyPr>
          <a:lstStyle/>
          <a:p>
            <a:r>
              <a:rPr lang="en-US" sz="2400" dirty="0">
                <a:latin typeface="+mj-lt"/>
                <a:cs typeface="Times New Roman" pitchFamily="18" charset="0"/>
              </a:rPr>
              <a:t>Convexity constant:</a:t>
            </a:r>
            <a:endParaRPr lang="el-GR" sz="2400" dirty="0">
              <a:latin typeface="+mj-lt"/>
              <a:cs typeface="Times New Roman" pitchFamily="18" charset="0"/>
            </a:endParaRPr>
          </a:p>
        </p:txBody>
      </p:sp>
      <p:pic>
        <p:nvPicPr>
          <p:cNvPr id="23" name="Picture 24" descr="Text, letter&#10;&#10;Description automatically generated">
            <a:extLst>
              <a:ext uri="{FF2B5EF4-FFF2-40B4-BE49-F238E27FC236}">
                <a16:creationId xmlns:a16="http://schemas.microsoft.com/office/drawing/2014/main" id="{013D392F-101E-7044-299B-844EF8E9D9B6}"/>
              </a:ext>
            </a:extLst>
          </p:cNvPr>
          <p:cNvPicPr>
            <a:picLocks noChangeAspect="1"/>
          </p:cNvPicPr>
          <p:nvPr/>
        </p:nvPicPr>
        <p:blipFill>
          <a:blip r:embed="rId8"/>
          <a:stretch>
            <a:fillRect/>
          </a:stretch>
        </p:blipFill>
        <p:spPr>
          <a:xfrm>
            <a:off x="1124954" y="2521148"/>
            <a:ext cx="6583278" cy="4141809"/>
          </a:xfrm>
          <a:prstGeom prst="rect">
            <a:avLst/>
          </a:prstGeom>
          <a:ln w="28575">
            <a:solidFill>
              <a:srgbClr val="0070C0"/>
            </a:solidFill>
          </a:ln>
        </p:spPr>
      </p:pic>
      <p:sp>
        <p:nvSpPr>
          <p:cNvPr id="25" name="TextBox 24">
            <a:extLst>
              <a:ext uri="{FF2B5EF4-FFF2-40B4-BE49-F238E27FC236}">
                <a16:creationId xmlns:a16="http://schemas.microsoft.com/office/drawing/2014/main" id="{AB0E3A0A-C467-8CE1-BF19-EC2CB26F166B}"/>
              </a:ext>
            </a:extLst>
          </p:cNvPr>
          <p:cNvSpPr txBox="1"/>
          <p:nvPr/>
        </p:nvSpPr>
        <p:spPr>
          <a:xfrm>
            <a:off x="902369" y="2025315"/>
            <a:ext cx="686852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Times New Roman"/>
                <a:cs typeface="Times New Roman"/>
              </a:rPr>
              <a:t>Theorem 1: Convergence of MSLR-w/-memory SGD</a:t>
            </a:r>
          </a:p>
        </p:txBody>
      </p:sp>
    </p:spTree>
    <p:extLst>
      <p:ext uri="{BB962C8B-B14F-4D97-AF65-F5344CB8AC3E}">
        <p14:creationId xmlns:p14="http://schemas.microsoft.com/office/powerpoint/2010/main" val="125368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320842" y="0"/>
            <a:ext cx="8891336" cy="744652"/>
          </a:xfrm>
        </p:spPr>
        <p:txBody>
          <a:bodyPr>
            <a:noAutofit/>
          </a:bodyPr>
          <a:lstStyle/>
          <a:p>
            <a:pPr algn="l"/>
            <a:r>
              <a:rPr lang="en-US" sz="3800" dirty="0"/>
              <a:t>Convergence of MSLR-with-memory SGD</a:t>
            </a:r>
            <a:endParaRPr lang="en-US" sz="3800" dirty="0">
              <a:cs typeface="Calibri"/>
            </a:endParaRPr>
          </a:p>
        </p:txBody>
      </p:sp>
      <p:pic>
        <p:nvPicPr>
          <p:cNvPr id="3" name="Picture 3" descr="Text, letter&#10;&#10;Description automatically generated">
            <a:extLst>
              <a:ext uri="{FF2B5EF4-FFF2-40B4-BE49-F238E27FC236}">
                <a16:creationId xmlns:a16="http://schemas.microsoft.com/office/drawing/2014/main" id="{81C2E4AA-7CC7-A4EB-4D34-25204201E644}"/>
              </a:ext>
            </a:extLst>
          </p:cNvPr>
          <p:cNvPicPr>
            <a:picLocks noChangeAspect="1"/>
          </p:cNvPicPr>
          <p:nvPr/>
        </p:nvPicPr>
        <p:blipFill>
          <a:blip r:embed="rId2"/>
          <a:stretch>
            <a:fillRect/>
          </a:stretch>
        </p:blipFill>
        <p:spPr>
          <a:xfrm>
            <a:off x="705465" y="1161274"/>
            <a:ext cx="5742038" cy="1733257"/>
          </a:xfrm>
          <a:prstGeom prst="rect">
            <a:avLst/>
          </a:prstGeom>
        </p:spPr>
      </p:pic>
      <p:pic>
        <p:nvPicPr>
          <p:cNvPr id="2" name="Picture 3" descr="A picture containing text, clock&#10;&#10;Description automatically generated">
            <a:extLst>
              <a:ext uri="{FF2B5EF4-FFF2-40B4-BE49-F238E27FC236}">
                <a16:creationId xmlns:a16="http://schemas.microsoft.com/office/drawing/2014/main" id="{4B9E46F3-11D5-F33A-AE2C-A98A96948358}"/>
              </a:ext>
            </a:extLst>
          </p:cNvPr>
          <p:cNvPicPr>
            <a:picLocks noChangeAspect="1"/>
          </p:cNvPicPr>
          <p:nvPr/>
        </p:nvPicPr>
        <p:blipFill>
          <a:blip r:embed="rId3"/>
          <a:stretch>
            <a:fillRect/>
          </a:stretch>
        </p:blipFill>
        <p:spPr>
          <a:xfrm>
            <a:off x="3913239" y="5715896"/>
            <a:ext cx="2743200" cy="317756"/>
          </a:xfrm>
          <a:prstGeom prst="rect">
            <a:avLst/>
          </a:prstGeom>
        </p:spPr>
      </p:pic>
      <p:pic>
        <p:nvPicPr>
          <p:cNvPr id="4" name="Picture 5">
            <a:extLst>
              <a:ext uri="{FF2B5EF4-FFF2-40B4-BE49-F238E27FC236}">
                <a16:creationId xmlns:a16="http://schemas.microsoft.com/office/drawing/2014/main" id="{252D4D8A-0F42-E070-AC00-A8E3AF4D71C7}"/>
              </a:ext>
            </a:extLst>
          </p:cNvPr>
          <p:cNvPicPr>
            <a:picLocks noChangeAspect="1"/>
          </p:cNvPicPr>
          <p:nvPr/>
        </p:nvPicPr>
        <p:blipFill>
          <a:blip r:embed="rId4"/>
          <a:stretch>
            <a:fillRect/>
          </a:stretch>
        </p:blipFill>
        <p:spPr>
          <a:xfrm>
            <a:off x="250722" y="5033589"/>
            <a:ext cx="2743200" cy="428758"/>
          </a:xfrm>
          <a:prstGeom prst="rect">
            <a:avLst/>
          </a:prstGeom>
        </p:spPr>
      </p:pic>
      <p:pic>
        <p:nvPicPr>
          <p:cNvPr id="6" name="Picture 6">
            <a:extLst>
              <a:ext uri="{FF2B5EF4-FFF2-40B4-BE49-F238E27FC236}">
                <a16:creationId xmlns:a16="http://schemas.microsoft.com/office/drawing/2014/main" id="{AF81DB36-8A66-2CA6-4065-23E9B732FB41}"/>
              </a:ext>
            </a:extLst>
          </p:cNvPr>
          <p:cNvPicPr>
            <a:picLocks noChangeAspect="1"/>
          </p:cNvPicPr>
          <p:nvPr/>
        </p:nvPicPr>
        <p:blipFill>
          <a:blip r:embed="rId5"/>
          <a:stretch>
            <a:fillRect/>
          </a:stretch>
        </p:blipFill>
        <p:spPr>
          <a:xfrm>
            <a:off x="4884174" y="4178167"/>
            <a:ext cx="2743200" cy="320634"/>
          </a:xfrm>
          <a:prstGeom prst="rect">
            <a:avLst/>
          </a:prstGeom>
        </p:spPr>
      </p:pic>
      <p:pic>
        <p:nvPicPr>
          <p:cNvPr id="7" name="Picture 7" descr="A picture containing text&#10;&#10;Description automatically generated">
            <a:extLst>
              <a:ext uri="{FF2B5EF4-FFF2-40B4-BE49-F238E27FC236}">
                <a16:creationId xmlns:a16="http://schemas.microsoft.com/office/drawing/2014/main" id="{F63DD8DD-D491-B5A1-D879-D4DE31F820EE}"/>
              </a:ext>
            </a:extLst>
          </p:cNvPr>
          <p:cNvPicPr>
            <a:picLocks noChangeAspect="1"/>
          </p:cNvPicPr>
          <p:nvPr/>
        </p:nvPicPr>
        <p:blipFill>
          <a:blip r:embed="rId6"/>
          <a:stretch>
            <a:fillRect/>
          </a:stretch>
        </p:blipFill>
        <p:spPr>
          <a:xfrm>
            <a:off x="4884174" y="4174507"/>
            <a:ext cx="3296264" cy="327955"/>
          </a:xfrm>
          <a:prstGeom prst="rect">
            <a:avLst/>
          </a:prstGeom>
        </p:spPr>
      </p:pic>
      <p:pic>
        <p:nvPicPr>
          <p:cNvPr id="8" name="Picture 8" descr="Text&#10;&#10;Description automatically generated">
            <a:extLst>
              <a:ext uri="{FF2B5EF4-FFF2-40B4-BE49-F238E27FC236}">
                <a16:creationId xmlns:a16="http://schemas.microsoft.com/office/drawing/2014/main" id="{6C5EBF2C-6FA2-5386-6750-535F3324E123}"/>
              </a:ext>
            </a:extLst>
          </p:cNvPr>
          <p:cNvPicPr>
            <a:picLocks noChangeAspect="1"/>
          </p:cNvPicPr>
          <p:nvPr/>
        </p:nvPicPr>
        <p:blipFill>
          <a:blip r:embed="rId7"/>
          <a:stretch>
            <a:fillRect/>
          </a:stretch>
        </p:blipFill>
        <p:spPr>
          <a:xfrm>
            <a:off x="3582629" y="4870962"/>
            <a:ext cx="1216742" cy="311560"/>
          </a:xfrm>
          <a:prstGeom prst="rect">
            <a:avLst/>
          </a:prstGeom>
        </p:spPr>
      </p:pic>
      <p:pic>
        <p:nvPicPr>
          <p:cNvPr id="9" name="Picture 9" descr="A picture containing diagram&#10;&#10;Description automatically generated">
            <a:extLst>
              <a:ext uri="{FF2B5EF4-FFF2-40B4-BE49-F238E27FC236}">
                <a16:creationId xmlns:a16="http://schemas.microsoft.com/office/drawing/2014/main" id="{C371BEA9-A555-71B8-E83C-52F7C9719002}"/>
              </a:ext>
            </a:extLst>
          </p:cNvPr>
          <p:cNvPicPr>
            <a:picLocks noChangeAspect="1"/>
          </p:cNvPicPr>
          <p:nvPr/>
        </p:nvPicPr>
        <p:blipFill>
          <a:blip r:embed="rId8"/>
          <a:stretch>
            <a:fillRect/>
          </a:stretch>
        </p:blipFill>
        <p:spPr>
          <a:xfrm>
            <a:off x="521110" y="4427652"/>
            <a:ext cx="2743200" cy="362438"/>
          </a:xfrm>
          <a:prstGeom prst="rect">
            <a:avLst/>
          </a:prstGeom>
        </p:spPr>
      </p:pic>
      <p:pic>
        <p:nvPicPr>
          <p:cNvPr id="10" name="Picture 10">
            <a:extLst>
              <a:ext uri="{FF2B5EF4-FFF2-40B4-BE49-F238E27FC236}">
                <a16:creationId xmlns:a16="http://schemas.microsoft.com/office/drawing/2014/main" id="{D4ED4744-0D0B-2B3B-6A3B-3B15F927577A}"/>
              </a:ext>
            </a:extLst>
          </p:cNvPr>
          <p:cNvPicPr>
            <a:picLocks noChangeAspect="1"/>
          </p:cNvPicPr>
          <p:nvPr/>
        </p:nvPicPr>
        <p:blipFill>
          <a:blip r:embed="rId9"/>
          <a:stretch>
            <a:fillRect/>
          </a:stretch>
        </p:blipFill>
        <p:spPr>
          <a:xfrm>
            <a:off x="521110" y="3737848"/>
            <a:ext cx="2743200" cy="291789"/>
          </a:xfrm>
          <a:prstGeom prst="rect">
            <a:avLst/>
          </a:prstGeom>
        </p:spPr>
      </p:pic>
      <p:pic>
        <p:nvPicPr>
          <p:cNvPr id="11" name="Picture 8" descr="Text&#10;&#10;Description automatically generated">
            <a:extLst>
              <a:ext uri="{FF2B5EF4-FFF2-40B4-BE49-F238E27FC236}">
                <a16:creationId xmlns:a16="http://schemas.microsoft.com/office/drawing/2014/main" id="{4544E916-1DBF-E7E4-9C27-1917277DF96D}"/>
              </a:ext>
            </a:extLst>
          </p:cNvPr>
          <p:cNvPicPr>
            <a:picLocks noChangeAspect="1"/>
          </p:cNvPicPr>
          <p:nvPr/>
        </p:nvPicPr>
        <p:blipFill>
          <a:blip r:embed="rId7"/>
          <a:stretch>
            <a:fillRect/>
          </a:stretch>
        </p:blipFill>
        <p:spPr>
          <a:xfrm>
            <a:off x="5290983" y="4969284"/>
            <a:ext cx="1216742" cy="311560"/>
          </a:xfrm>
          <a:prstGeom prst="rect">
            <a:avLst/>
          </a:prstGeom>
        </p:spPr>
      </p:pic>
    </p:spTree>
    <p:extLst>
      <p:ext uri="{BB962C8B-B14F-4D97-AF65-F5344CB8AC3E}">
        <p14:creationId xmlns:p14="http://schemas.microsoft.com/office/powerpoint/2010/main" val="282067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320842" y="0"/>
            <a:ext cx="8891336" cy="744652"/>
          </a:xfrm>
        </p:spPr>
        <p:txBody>
          <a:bodyPr>
            <a:noAutofit/>
          </a:bodyPr>
          <a:lstStyle/>
          <a:p>
            <a:pPr algn="l"/>
            <a:r>
              <a:rPr lang="en-US" sz="3800" dirty="0"/>
              <a:t>Convergence of MSLR-with-memory SGD</a:t>
            </a:r>
            <a:endParaRPr lang="en-US" sz="3800" dirty="0">
              <a:cs typeface="Calibri"/>
            </a:endParaRPr>
          </a:p>
        </p:txBody>
      </p:sp>
      <p:pic>
        <p:nvPicPr>
          <p:cNvPr id="2" name="Picture 3" descr="A picture containing text, clock&#10;&#10;Description automatically generated">
            <a:extLst>
              <a:ext uri="{FF2B5EF4-FFF2-40B4-BE49-F238E27FC236}">
                <a16:creationId xmlns:a16="http://schemas.microsoft.com/office/drawing/2014/main" id="{4B9E46F3-11D5-F33A-AE2C-A98A96948358}"/>
              </a:ext>
            </a:extLst>
          </p:cNvPr>
          <p:cNvPicPr>
            <a:picLocks noChangeAspect="1"/>
          </p:cNvPicPr>
          <p:nvPr/>
        </p:nvPicPr>
        <p:blipFill>
          <a:blip r:embed="rId2"/>
          <a:stretch>
            <a:fillRect/>
          </a:stretch>
        </p:blipFill>
        <p:spPr>
          <a:xfrm>
            <a:off x="4798142" y="6084606"/>
            <a:ext cx="2743200" cy="317756"/>
          </a:xfrm>
          <a:prstGeom prst="rect">
            <a:avLst/>
          </a:prstGeom>
        </p:spPr>
      </p:pic>
      <p:pic>
        <p:nvPicPr>
          <p:cNvPr id="4" name="Picture 5">
            <a:extLst>
              <a:ext uri="{FF2B5EF4-FFF2-40B4-BE49-F238E27FC236}">
                <a16:creationId xmlns:a16="http://schemas.microsoft.com/office/drawing/2014/main" id="{252D4D8A-0F42-E070-AC00-A8E3AF4D71C7}"/>
              </a:ext>
            </a:extLst>
          </p:cNvPr>
          <p:cNvPicPr>
            <a:picLocks noChangeAspect="1"/>
          </p:cNvPicPr>
          <p:nvPr/>
        </p:nvPicPr>
        <p:blipFill>
          <a:blip r:embed="rId3"/>
          <a:stretch>
            <a:fillRect/>
          </a:stretch>
        </p:blipFill>
        <p:spPr>
          <a:xfrm>
            <a:off x="140109" y="5832460"/>
            <a:ext cx="2743200" cy="428758"/>
          </a:xfrm>
          <a:prstGeom prst="rect">
            <a:avLst/>
          </a:prstGeom>
        </p:spPr>
      </p:pic>
      <p:pic>
        <p:nvPicPr>
          <p:cNvPr id="6" name="Picture 6">
            <a:extLst>
              <a:ext uri="{FF2B5EF4-FFF2-40B4-BE49-F238E27FC236}">
                <a16:creationId xmlns:a16="http://schemas.microsoft.com/office/drawing/2014/main" id="{AF81DB36-8A66-2CA6-4065-23E9B732FB41}"/>
              </a:ext>
            </a:extLst>
          </p:cNvPr>
          <p:cNvPicPr>
            <a:picLocks noChangeAspect="1"/>
          </p:cNvPicPr>
          <p:nvPr/>
        </p:nvPicPr>
        <p:blipFill>
          <a:blip r:embed="rId4"/>
          <a:stretch>
            <a:fillRect/>
          </a:stretch>
        </p:blipFill>
        <p:spPr>
          <a:xfrm>
            <a:off x="4884174" y="4178167"/>
            <a:ext cx="2743200" cy="320634"/>
          </a:xfrm>
          <a:prstGeom prst="rect">
            <a:avLst/>
          </a:prstGeom>
        </p:spPr>
      </p:pic>
      <p:pic>
        <p:nvPicPr>
          <p:cNvPr id="7" name="Picture 7" descr="A picture containing text&#10;&#10;Description automatically generated">
            <a:extLst>
              <a:ext uri="{FF2B5EF4-FFF2-40B4-BE49-F238E27FC236}">
                <a16:creationId xmlns:a16="http://schemas.microsoft.com/office/drawing/2014/main" id="{F63DD8DD-D491-B5A1-D879-D4DE31F820EE}"/>
              </a:ext>
            </a:extLst>
          </p:cNvPr>
          <p:cNvPicPr>
            <a:picLocks noChangeAspect="1"/>
          </p:cNvPicPr>
          <p:nvPr/>
        </p:nvPicPr>
        <p:blipFill>
          <a:blip r:embed="rId5"/>
          <a:stretch>
            <a:fillRect/>
          </a:stretch>
        </p:blipFill>
        <p:spPr>
          <a:xfrm>
            <a:off x="4773560" y="4653830"/>
            <a:ext cx="3296264" cy="327955"/>
          </a:xfrm>
          <a:prstGeom prst="rect">
            <a:avLst/>
          </a:prstGeom>
        </p:spPr>
      </p:pic>
      <p:pic>
        <p:nvPicPr>
          <p:cNvPr id="8" name="Picture 8" descr="Text&#10;&#10;Description automatically generated">
            <a:extLst>
              <a:ext uri="{FF2B5EF4-FFF2-40B4-BE49-F238E27FC236}">
                <a16:creationId xmlns:a16="http://schemas.microsoft.com/office/drawing/2014/main" id="{6C5EBF2C-6FA2-5386-6750-535F3324E123}"/>
              </a:ext>
            </a:extLst>
          </p:cNvPr>
          <p:cNvPicPr>
            <a:picLocks noChangeAspect="1"/>
          </p:cNvPicPr>
          <p:nvPr/>
        </p:nvPicPr>
        <p:blipFill>
          <a:blip r:embed="rId6"/>
          <a:stretch>
            <a:fillRect/>
          </a:stretch>
        </p:blipFill>
        <p:spPr>
          <a:xfrm>
            <a:off x="3754693" y="2289994"/>
            <a:ext cx="1216742" cy="311560"/>
          </a:xfrm>
          <a:prstGeom prst="rect">
            <a:avLst/>
          </a:prstGeom>
        </p:spPr>
      </p:pic>
      <p:pic>
        <p:nvPicPr>
          <p:cNvPr id="9" name="Picture 9" descr="A picture containing diagram&#10;&#10;Description automatically generated">
            <a:extLst>
              <a:ext uri="{FF2B5EF4-FFF2-40B4-BE49-F238E27FC236}">
                <a16:creationId xmlns:a16="http://schemas.microsoft.com/office/drawing/2014/main" id="{C371BEA9-A555-71B8-E83C-52F7C9719002}"/>
              </a:ext>
            </a:extLst>
          </p:cNvPr>
          <p:cNvPicPr>
            <a:picLocks noChangeAspect="1"/>
          </p:cNvPicPr>
          <p:nvPr/>
        </p:nvPicPr>
        <p:blipFill>
          <a:blip r:embed="rId7"/>
          <a:stretch>
            <a:fillRect/>
          </a:stretch>
        </p:blipFill>
        <p:spPr>
          <a:xfrm>
            <a:off x="176981" y="4439942"/>
            <a:ext cx="2743200" cy="362438"/>
          </a:xfrm>
          <a:prstGeom prst="rect">
            <a:avLst/>
          </a:prstGeom>
        </p:spPr>
      </p:pic>
      <p:pic>
        <p:nvPicPr>
          <p:cNvPr id="10" name="Picture 10">
            <a:extLst>
              <a:ext uri="{FF2B5EF4-FFF2-40B4-BE49-F238E27FC236}">
                <a16:creationId xmlns:a16="http://schemas.microsoft.com/office/drawing/2014/main" id="{D4ED4744-0D0B-2B3B-6A3B-3B15F927577A}"/>
              </a:ext>
            </a:extLst>
          </p:cNvPr>
          <p:cNvPicPr>
            <a:picLocks noChangeAspect="1"/>
          </p:cNvPicPr>
          <p:nvPr/>
        </p:nvPicPr>
        <p:blipFill>
          <a:blip r:embed="rId8"/>
          <a:stretch>
            <a:fillRect/>
          </a:stretch>
        </p:blipFill>
        <p:spPr>
          <a:xfrm>
            <a:off x="693176" y="5114365"/>
            <a:ext cx="4746521" cy="426982"/>
          </a:xfrm>
          <a:prstGeom prst="rect">
            <a:avLst/>
          </a:prstGeom>
        </p:spPr>
      </p:pic>
      <p:pic>
        <p:nvPicPr>
          <p:cNvPr id="11" name="Picture 8" descr="Text&#10;&#10;Description automatically generated">
            <a:extLst>
              <a:ext uri="{FF2B5EF4-FFF2-40B4-BE49-F238E27FC236}">
                <a16:creationId xmlns:a16="http://schemas.microsoft.com/office/drawing/2014/main" id="{4544E916-1DBF-E7E4-9C27-1917277DF96D}"/>
              </a:ext>
            </a:extLst>
          </p:cNvPr>
          <p:cNvPicPr>
            <a:picLocks noChangeAspect="1"/>
          </p:cNvPicPr>
          <p:nvPr/>
        </p:nvPicPr>
        <p:blipFill>
          <a:blip r:embed="rId6"/>
          <a:stretch>
            <a:fillRect/>
          </a:stretch>
        </p:blipFill>
        <p:spPr>
          <a:xfrm>
            <a:off x="3373693" y="1245316"/>
            <a:ext cx="1216742" cy="311560"/>
          </a:xfrm>
          <a:prstGeom prst="rect">
            <a:avLst/>
          </a:prstGeom>
        </p:spPr>
      </p:pic>
      <p:pic>
        <p:nvPicPr>
          <p:cNvPr id="12" name="Picture 12">
            <a:extLst>
              <a:ext uri="{FF2B5EF4-FFF2-40B4-BE49-F238E27FC236}">
                <a16:creationId xmlns:a16="http://schemas.microsoft.com/office/drawing/2014/main" id="{5BD502C7-39AD-32D5-D94F-6A49029FD026}"/>
              </a:ext>
            </a:extLst>
          </p:cNvPr>
          <p:cNvPicPr>
            <a:picLocks noChangeAspect="1"/>
          </p:cNvPicPr>
          <p:nvPr/>
        </p:nvPicPr>
        <p:blipFill>
          <a:blip r:embed="rId9"/>
          <a:stretch>
            <a:fillRect/>
          </a:stretch>
        </p:blipFill>
        <p:spPr>
          <a:xfrm>
            <a:off x="6862917" y="1765873"/>
            <a:ext cx="1858297" cy="388866"/>
          </a:xfrm>
          <a:prstGeom prst="rect">
            <a:avLst/>
          </a:prstGeom>
        </p:spPr>
      </p:pic>
      <p:sp>
        <p:nvSpPr>
          <p:cNvPr id="13" name="Title 1">
            <a:extLst>
              <a:ext uri="{FF2B5EF4-FFF2-40B4-BE49-F238E27FC236}">
                <a16:creationId xmlns:a16="http://schemas.microsoft.com/office/drawing/2014/main" id="{39D6A3FB-D2BD-B814-24D9-AF9D7B3B67F7}"/>
              </a:ext>
            </a:extLst>
          </p:cNvPr>
          <p:cNvSpPr txBox="1">
            <a:spLocks/>
          </p:cNvSpPr>
          <p:nvPr/>
        </p:nvSpPr>
        <p:spPr>
          <a:xfrm>
            <a:off x="252016" y="656304"/>
            <a:ext cx="8891336" cy="74465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200" dirty="0"/>
              <a:t>With a stochastic learning rate optimality gap = 0</a:t>
            </a:r>
            <a:endParaRPr lang="en-US" sz="2200">
              <a:cs typeface="Calibri"/>
            </a:endParaRPr>
          </a:p>
        </p:txBody>
      </p:sp>
      <p:sp>
        <p:nvSpPr>
          <p:cNvPr id="16" name="Title 1">
            <a:extLst>
              <a:ext uri="{FF2B5EF4-FFF2-40B4-BE49-F238E27FC236}">
                <a16:creationId xmlns:a16="http://schemas.microsoft.com/office/drawing/2014/main" id="{632377EC-C8A6-6848-858F-2FEF50DCA9FD}"/>
              </a:ext>
            </a:extLst>
          </p:cNvPr>
          <p:cNvSpPr txBox="1">
            <a:spLocks/>
          </p:cNvSpPr>
          <p:nvPr/>
        </p:nvSpPr>
        <p:spPr>
          <a:xfrm>
            <a:off x="141402" y="2389238"/>
            <a:ext cx="8891336" cy="74465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200" dirty="0">
                <a:cs typeface="Calibri"/>
              </a:rPr>
              <a:t>With a deterministic learning rate optimality gap ≠ 0</a:t>
            </a:r>
          </a:p>
        </p:txBody>
      </p:sp>
      <p:cxnSp>
        <p:nvCxnSpPr>
          <p:cNvPr id="3" name="Straight Arrow Connector 2">
            <a:extLst>
              <a:ext uri="{FF2B5EF4-FFF2-40B4-BE49-F238E27FC236}">
                <a16:creationId xmlns:a16="http://schemas.microsoft.com/office/drawing/2014/main" id="{9457DC1E-8466-ADB8-AEB4-57AE6F5E2306}"/>
              </a:ext>
            </a:extLst>
          </p:cNvPr>
          <p:cNvCxnSpPr/>
          <p:nvPr/>
        </p:nvCxnSpPr>
        <p:spPr>
          <a:xfrm flipV="1">
            <a:off x="6695768" y="2755489"/>
            <a:ext cx="791496" cy="7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020086A-8511-06EE-4B98-73CB03F7B4D7}"/>
              </a:ext>
            </a:extLst>
          </p:cNvPr>
          <p:cNvCxnSpPr>
            <a:cxnSpLocks/>
          </p:cNvCxnSpPr>
          <p:nvPr/>
        </p:nvCxnSpPr>
        <p:spPr>
          <a:xfrm flipV="1">
            <a:off x="5970637" y="1956617"/>
            <a:ext cx="791496" cy="7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 name="Picture 17" descr="Diagram&#10;&#10;Description automatically generated">
            <a:extLst>
              <a:ext uri="{FF2B5EF4-FFF2-40B4-BE49-F238E27FC236}">
                <a16:creationId xmlns:a16="http://schemas.microsoft.com/office/drawing/2014/main" id="{B4DC63DB-6D66-4368-EEA9-B439C207DBCA}"/>
              </a:ext>
            </a:extLst>
          </p:cNvPr>
          <p:cNvPicPr>
            <a:picLocks noChangeAspect="1"/>
          </p:cNvPicPr>
          <p:nvPr/>
        </p:nvPicPr>
        <p:blipFill>
          <a:blip r:embed="rId10"/>
          <a:stretch>
            <a:fillRect/>
          </a:stretch>
        </p:blipFill>
        <p:spPr>
          <a:xfrm>
            <a:off x="324465" y="1708544"/>
            <a:ext cx="2743200" cy="515815"/>
          </a:xfrm>
          <a:prstGeom prst="rect">
            <a:avLst/>
          </a:prstGeom>
        </p:spPr>
      </p:pic>
      <p:pic>
        <p:nvPicPr>
          <p:cNvPr id="18" name="Picture 18" descr="Diagram&#10;&#10;Description automatically generated">
            <a:extLst>
              <a:ext uri="{FF2B5EF4-FFF2-40B4-BE49-F238E27FC236}">
                <a16:creationId xmlns:a16="http://schemas.microsoft.com/office/drawing/2014/main" id="{08B0093D-0CF1-391F-6DCD-41CBA7299AE7}"/>
              </a:ext>
            </a:extLst>
          </p:cNvPr>
          <p:cNvPicPr>
            <a:picLocks noChangeAspect="1"/>
          </p:cNvPicPr>
          <p:nvPr/>
        </p:nvPicPr>
        <p:blipFill>
          <a:blip r:embed="rId11"/>
          <a:stretch>
            <a:fillRect/>
          </a:stretch>
        </p:blipFill>
        <p:spPr>
          <a:xfrm>
            <a:off x="3077497" y="1632968"/>
            <a:ext cx="2743200" cy="593226"/>
          </a:xfrm>
          <a:prstGeom prst="rect">
            <a:avLst/>
          </a:prstGeom>
        </p:spPr>
      </p:pic>
      <p:pic>
        <p:nvPicPr>
          <p:cNvPr id="19" name="Picture 17" descr="Diagram&#10;&#10;Description automatically generated">
            <a:extLst>
              <a:ext uri="{FF2B5EF4-FFF2-40B4-BE49-F238E27FC236}">
                <a16:creationId xmlns:a16="http://schemas.microsoft.com/office/drawing/2014/main" id="{3A8AF567-C40A-1201-8126-88859AE62DAC}"/>
              </a:ext>
            </a:extLst>
          </p:cNvPr>
          <p:cNvPicPr>
            <a:picLocks noChangeAspect="1"/>
          </p:cNvPicPr>
          <p:nvPr/>
        </p:nvPicPr>
        <p:blipFill>
          <a:blip r:embed="rId10"/>
          <a:stretch>
            <a:fillRect/>
          </a:stretch>
        </p:blipFill>
        <p:spPr>
          <a:xfrm>
            <a:off x="312174" y="3171092"/>
            <a:ext cx="2743200" cy="515815"/>
          </a:xfrm>
          <a:prstGeom prst="rect">
            <a:avLst/>
          </a:prstGeom>
        </p:spPr>
      </p:pic>
      <p:pic>
        <p:nvPicPr>
          <p:cNvPr id="20" name="Picture 20">
            <a:extLst>
              <a:ext uri="{FF2B5EF4-FFF2-40B4-BE49-F238E27FC236}">
                <a16:creationId xmlns:a16="http://schemas.microsoft.com/office/drawing/2014/main" id="{2CE687A8-4E22-20A1-2EEE-F65B83161981}"/>
              </a:ext>
            </a:extLst>
          </p:cNvPr>
          <p:cNvPicPr>
            <a:picLocks noChangeAspect="1"/>
          </p:cNvPicPr>
          <p:nvPr/>
        </p:nvPicPr>
        <p:blipFill>
          <a:blip r:embed="rId12"/>
          <a:stretch>
            <a:fillRect/>
          </a:stretch>
        </p:blipFill>
        <p:spPr>
          <a:xfrm>
            <a:off x="5370717" y="3006982"/>
            <a:ext cx="1782405" cy="758006"/>
          </a:xfrm>
          <a:prstGeom prst="rect">
            <a:avLst/>
          </a:prstGeom>
        </p:spPr>
      </p:pic>
      <p:pic>
        <p:nvPicPr>
          <p:cNvPr id="21" name="Picture 21" descr="A picture containing antenna&#10;&#10;Description automatically generated">
            <a:extLst>
              <a:ext uri="{FF2B5EF4-FFF2-40B4-BE49-F238E27FC236}">
                <a16:creationId xmlns:a16="http://schemas.microsoft.com/office/drawing/2014/main" id="{E5A34939-097C-F40C-2F88-5824CA9CC09E}"/>
              </a:ext>
            </a:extLst>
          </p:cNvPr>
          <p:cNvPicPr>
            <a:picLocks noChangeAspect="1"/>
          </p:cNvPicPr>
          <p:nvPr/>
        </p:nvPicPr>
        <p:blipFill>
          <a:blip r:embed="rId13"/>
          <a:stretch>
            <a:fillRect/>
          </a:stretch>
        </p:blipFill>
        <p:spPr>
          <a:xfrm>
            <a:off x="7154505" y="2998685"/>
            <a:ext cx="1164509" cy="750017"/>
          </a:xfrm>
          <a:prstGeom prst="rect">
            <a:avLst/>
          </a:prstGeom>
        </p:spPr>
      </p:pic>
      <p:pic>
        <p:nvPicPr>
          <p:cNvPr id="24" name="Picture 24" descr="Text&#10;&#10;Description automatically generated">
            <a:extLst>
              <a:ext uri="{FF2B5EF4-FFF2-40B4-BE49-F238E27FC236}">
                <a16:creationId xmlns:a16="http://schemas.microsoft.com/office/drawing/2014/main" id="{ED723850-9A1E-1E8B-46C9-8ED53213A3AA}"/>
              </a:ext>
            </a:extLst>
          </p:cNvPr>
          <p:cNvPicPr>
            <a:picLocks noChangeAspect="1"/>
          </p:cNvPicPr>
          <p:nvPr/>
        </p:nvPicPr>
        <p:blipFill>
          <a:blip r:embed="rId14"/>
          <a:stretch>
            <a:fillRect/>
          </a:stretch>
        </p:blipFill>
        <p:spPr>
          <a:xfrm>
            <a:off x="3077497" y="3001292"/>
            <a:ext cx="2239297" cy="744804"/>
          </a:xfrm>
          <a:prstGeom prst="rect">
            <a:avLst/>
          </a:prstGeom>
        </p:spPr>
      </p:pic>
    </p:spTree>
    <p:extLst>
      <p:ext uri="{BB962C8B-B14F-4D97-AF65-F5344CB8AC3E}">
        <p14:creationId xmlns:p14="http://schemas.microsoft.com/office/powerpoint/2010/main" val="43784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323528" y="-135817"/>
            <a:ext cx="7086600" cy="828513"/>
          </a:xfrm>
        </p:spPr>
        <p:txBody>
          <a:bodyPr>
            <a:noAutofit/>
          </a:bodyPr>
          <a:lstStyle/>
          <a:p>
            <a:pPr algn="l"/>
            <a:r>
              <a:rPr lang="en-US" sz="4600" dirty="0"/>
              <a:t>Large scale optimization</a:t>
            </a:r>
          </a:p>
        </p:txBody>
      </p:sp>
      <p:sp>
        <p:nvSpPr>
          <p:cNvPr id="3" name="TextBox 2"/>
          <p:cNvSpPr txBox="1"/>
          <p:nvPr/>
        </p:nvSpPr>
        <p:spPr>
          <a:xfrm>
            <a:off x="281111" y="924741"/>
            <a:ext cx="8097452" cy="5509200"/>
          </a:xfrm>
          <a:prstGeom prst="rect">
            <a:avLst/>
          </a:prstGeom>
          <a:noFill/>
        </p:spPr>
        <p:txBody>
          <a:bodyPr wrap="square" rtlCol="0">
            <a:spAutoFit/>
          </a:bodyPr>
          <a:lstStyle/>
          <a:p>
            <a:pPr marL="457200" indent="-457200">
              <a:buAutoNum type="arabicParenR"/>
            </a:pPr>
            <a:r>
              <a:rPr lang="en-US" sz="2200" i="1" u="sng" dirty="0"/>
              <a:t>Astronomical data</a:t>
            </a:r>
            <a:r>
              <a:rPr lang="en-US" sz="2200" i="1" dirty="0"/>
              <a:t>: </a:t>
            </a:r>
            <a:r>
              <a:rPr lang="en-US" sz="2200" dirty="0"/>
              <a:t>massive data, can contain billions of objects</a:t>
            </a:r>
          </a:p>
          <a:p>
            <a:pPr marL="457200" indent="-457200">
              <a:buAutoNum type="arabicParenR"/>
            </a:pPr>
            <a:endParaRPr lang="en-US" sz="2200" dirty="0"/>
          </a:p>
          <a:p>
            <a:pPr marL="457200" indent="-457200">
              <a:buAutoNum type="arabicParenR"/>
            </a:pPr>
            <a:r>
              <a:rPr lang="en-US" sz="2200" i="1" u="sng" dirty="0"/>
              <a:t>Medical and genetics</a:t>
            </a:r>
            <a:r>
              <a:rPr lang="en-US" sz="2200" i="1" dirty="0"/>
              <a:t>:</a:t>
            </a:r>
            <a:r>
              <a:rPr lang="el-GR" sz="2200" i="1" dirty="0"/>
              <a:t> </a:t>
            </a:r>
            <a:r>
              <a:rPr lang="en-US" sz="2200" dirty="0"/>
              <a:t> solve molecular cluster problems; solve protein folding problems</a:t>
            </a:r>
          </a:p>
          <a:p>
            <a:pPr marL="457200" indent="-457200">
              <a:buAutoNum type="arabicParenR"/>
            </a:pPr>
            <a:endParaRPr lang="el-GR" sz="2200" dirty="0"/>
          </a:p>
          <a:p>
            <a:pPr marL="457200" indent="-457200">
              <a:buFontTx/>
              <a:buAutoNum type="arabicParenR"/>
            </a:pPr>
            <a:r>
              <a:rPr lang="en-US" sz="2200" i="1" u="sng" dirty="0"/>
              <a:t>Industry</a:t>
            </a:r>
            <a:r>
              <a:rPr lang="en-US" sz="2200" i="1" dirty="0"/>
              <a:t>:</a:t>
            </a:r>
            <a:r>
              <a:rPr lang="en-US" sz="2200" dirty="0"/>
              <a:t> a) create, test and use various enterprise models; solve problems related to the company’s supply chain by accounting all the process and business units comprising the company; b) solve heat exchanger network problems; c) solve airline crew scheduling problems; d) inventory/supplies optimization</a:t>
            </a:r>
          </a:p>
          <a:p>
            <a:pPr marL="457200" indent="-457200">
              <a:buFontTx/>
              <a:buAutoNum type="arabicParenR"/>
            </a:pPr>
            <a:endParaRPr lang="en-US" sz="2200" dirty="0"/>
          </a:p>
          <a:p>
            <a:pPr marL="457200" indent="-457200">
              <a:buAutoNum type="arabicParenR"/>
            </a:pPr>
            <a:r>
              <a:rPr lang="en-US" sz="2200" i="1" u="sng" dirty="0"/>
              <a:t>Urban planning</a:t>
            </a:r>
            <a:r>
              <a:rPr lang="en-US" sz="2200" i="1" dirty="0"/>
              <a:t>:</a:t>
            </a:r>
            <a:r>
              <a:rPr lang="en-US" sz="2200" dirty="0"/>
              <a:t> a) determine the best zones for integrating an energy distribution network b) solve stochastic wind generation problems c) design CO2 pipeline networks </a:t>
            </a:r>
          </a:p>
          <a:p>
            <a:pPr marL="457200" indent="-457200">
              <a:buAutoNum type="arabicParenR"/>
            </a:pPr>
            <a:endParaRPr lang="en-US" sz="2200" dirty="0"/>
          </a:p>
          <a:p>
            <a:pPr marL="457200" indent="-457200">
              <a:buAutoNum type="arabicParenR"/>
            </a:pPr>
            <a:r>
              <a:rPr lang="en-US" sz="2200" i="1" u="sng" dirty="0"/>
              <a:t>Machine learning</a:t>
            </a:r>
            <a:r>
              <a:rPr lang="en-US" sz="2200" i="1" dirty="0"/>
              <a:t>: </a:t>
            </a:r>
            <a:r>
              <a:rPr lang="en-US" sz="2200" dirty="0"/>
              <a:t>computer vision; natural language processing </a:t>
            </a:r>
          </a:p>
        </p:txBody>
      </p:sp>
    </p:spTree>
    <p:extLst>
      <p:ext uri="{BB962C8B-B14F-4D97-AF65-F5344CB8AC3E}">
        <p14:creationId xmlns:p14="http://schemas.microsoft.com/office/powerpoint/2010/main" val="1438447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04E298D4-057F-987D-9C05-D4AB674A4160}"/>
              </a:ext>
            </a:extLst>
          </p:cNvPr>
          <p:cNvSpPr txBox="1"/>
          <p:nvPr/>
        </p:nvSpPr>
        <p:spPr>
          <a:xfrm>
            <a:off x="366019" y="4232461"/>
            <a:ext cx="9033592"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0"/>
              </a:spcBef>
              <a:buFont typeface="Arial"/>
              <a:buChar char="•"/>
            </a:pPr>
            <a:r>
              <a:rPr lang="en" sz="2200" dirty="0">
                <a:ea typeface="+mn-lt"/>
                <a:cs typeface="+mn-lt"/>
              </a:rPr>
              <a:t>The presence of noise "M" is canceled without using a decreasing </a:t>
            </a:r>
            <a:br>
              <a:rPr lang="en" sz="2200" dirty="0">
                <a:ea typeface="+mn-lt"/>
                <a:cs typeface="+mn-lt"/>
              </a:rPr>
            </a:br>
            <a:r>
              <a:rPr lang="en" sz="2200" dirty="0" err="1">
                <a:ea typeface="+mn-lt"/>
                <a:cs typeface="+mn-lt"/>
              </a:rPr>
              <a:t>stepsize</a:t>
            </a:r>
            <a:r>
              <a:rPr lang="en" sz="2200" dirty="0">
                <a:ea typeface="+mn-lt"/>
                <a:cs typeface="+mn-lt"/>
              </a:rPr>
              <a:t>! The stochasticity induced by the learning rate nullifies it!</a:t>
            </a:r>
            <a:endParaRPr lang="en-US" dirty="0">
              <a:cs typeface="Calibri"/>
            </a:endParaRPr>
          </a:p>
          <a:p>
            <a:pPr marL="342900" indent="-342900">
              <a:spcBef>
                <a:spcPct val="0"/>
              </a:spcBef>
              <a:buFont typeface="Arial"/>
              <a:buChar char="•"/>
            </a:pPr>
            <a:endParaRPr lang="en" sz="2200" dirty="0">
              <a:cs typeface="Calibri"/>
            </a:endParaRPr>
          </a:p>
          <a:p>
            <a:pPr marL="342900" indent="-342900">
              <a:spcBef>
                <a:spcPct val="0"/>
              </a:spcBef>
              <a:buFont typeface="Arial"/>
              <a:buChar char="•"/>
            </a:pPr>
            <a:r>
              <a:rPr lang="en" sz="2200" dirty="0">
                <a:cs typeface="Calibri"/>
              </a:rPr>
              <a:t>The use of a constant </a:t>
            </a:r>
            <a:r>
              <a:rPr lang="en" sz="2200" dirty="0" err="1">
                <a:cs typeface="Calibri"/>
              </a:rPr>
              <a:t>stepsize</a:t>
            </a:r>
            <a:r>
              <a:rPr lang="en" sz="2200" dirty="0">
                <a:cs typeface="Calibri"/>
              </a:rPr>
              <a:t> allows for faster optimization</a:t>
            </a:r>
            <a:endParaRPr lang="en-US" dirty="0">
              <a:ea typeface="+mn-lt"/>
              <a:cs typeface="+mn-lt"/>
            </a:endParaRPr>
          </a:p>
          <a:p>
            <a:pPr marL="342900" indent="-342900">
              <a:spcBef>
                <a:spcPct val="0"/>
              </a:spcBef>
              <a:buFont typeface="Arial"/>
              <a:buChar char="•"/>
            </a:pPr>
            <a:endParaRPr lang="en" sz="2200" dirty="0">
              <a:ea typeface="+mn-lt"/>
              <a:cs typeface="+mn-lt"/>
            </a:endParaRPr>
          </a:p>
          <a:p>
            <a:pPr marL="342900" indent="-342900">
              <a:spcBef>
                <a:spcPct val="0"/>
              </a:spcBef>
              <a:buFont typeface="Arial"/>
              <a:buChar char="•"/>
            </a:pPr>
            <a:r>
              <a:rPr lang="en-US" sz="2200" dirty="0">
                <a:ea typeface="+mn-lt"/>
                <a:cs typeface="+mn-lt"/>
              </a:rPr>
              <a:t>The actual learning rate of the algorithm remains nondecreasing</a:t>
            </a:r>
            <a:endParaRPr lang="en-US" dirty="0">
              <a:ea typeface="+mn-lt"/>
              <a:cs typeface="+mn-lt"/>
            </a:endParaRPr>
          </a:p>
          <a:p>
            <a:pPr marL="342900" indent="-342900">
              <a:spcBef>
                <a:spcPct val="0"/>
              </a:spcBef>
              <a:buFont typeface="Arial"/>
              <a:buChar char="•"/>
            </a:pPr>
            <a:endParaRPr lang="en-US" sz="2200" dirty="0">
              <a:cs typeface="Calibri"/>
            </a:endParaRPr>
          </a:p>
          <a:p>
            <a:pPr marL="342900" indent="-342900">
              <a:spcBef>
                <a:spcPct val="0"/>
              </a:spcBef>
              <a:buFont typeface="Arial,Sans-Serif"/>
              <a:buChar char="•"/>
            </a:pPr>
            <a:r>
              <a:rPr lang="en" sz="2200" dirty="0">
                <a:ea typeface="+mn-lt"/>
                <a:cs typeface="+mn-lt"/>
              </a:rPr>
              <a:t>Showcases why being able to freely choose the stochasticity matters.</a:t>
            </a:r>
            <a:endParaRPr lang="en-US" sz="2200" dirty="0">
              <a:ea typeface="+mn-lt"/>
              <a:cs typeface="+mn-lt"/>
            </a:endParaRPr>
          </a:p>
          <a:p>
            <a:pPr marL="342900" indent="-342900">
              <a:spcBef>
                <a:spcPct val="0"/>
              </a:spcBef>
              <a:buFont typeface="Arial"/>
              <a:buChar char="•"/>
            </a:pPr>
            <a:endParaRPr lang="en-US" sz="2200" dirty="0">
              <a:cs typeface="Calibri"/>
            </a:endParaRPr>
          </a:p>
          <a:p>
            <a:pPr marL="342900" indent="-342900">
              <a:spcBef>
                <a:spcPct val="0"/>
              </a:spcBef>
              <a:buFont typeface="Arial"/>
              <a:buChar char="•"/>
            </a:pPr>
            <a:endParaRPr lang="en" sz="2200" dirty="0">
              <a:cs typeface="Calibri"/>
            </a:endParaRPr>
          </a:p>
          <a:p>
            <a:pPr marL="342900" indent="-342900">
              <a:spcBef>
                <a:spcPct val="0"/>
              </a:spcBef>
              <a:buFont typeface="Arial"/>
              <a:buChar char="•"/>
            </a:pPr>
            <a:endParaRPr lang="en" sz="2200" dirty="0">
              <a:cs typeface="Calibri"/>
            </a:endParaRPr>
          </a:p>
        </p:txBody>
      </p:sp>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247100" y="-49162"/>
            <a:ext cx="8891336" cy="744652"/>
          </a:xfrm>
        </p:spPr>
        <p:txBody>
          <a:bodyPr>
            <a:noAutofit/>
          </a:bodyPr>
          <a:lstStyle/>
          <a:p>
            <a:pPr algn="l"/>
            <a:r>
              <a:rPr lang="en-US" sz="3800" dirty="0"/>
              <a:t>Convergence of MSLR-with-memory SGD:</a:t>
            </a:r>
            <a:endParaRPr lang="en-US" sz="3800" dirty="0">
              <a:cs typeface="Calibri"/>
            </a:endParaRPr>
          </a:p>
        </p:txBody>
      </p:sp>
      <p:sp>
        <p:nvSpPr>
          <p:cNvPr id="13" name="Title 1">
            <a:extLst>
              <a:ext uri="{FF2B5EF4-FFF2-40B4-BE49-F238E27FC236}">
                <a16:creationId xmlns:a16="http://schemas.microsoft.com/office/drawing/2014/main" id="{39D6A3FB-D2BD-B814-24D9-AF9D7B3B67F7}"/>
              </a:ext>
            </a:extLst>
          </p:cNvPr>
          <p:cNvSpPr txBox="1">
            <a:spLocks/>
          </p:cNvSpPr>
          <p:nvPr/>
        </p:nvSpPr>
        <p:spPr>
          <a:xfrm>
            <a:off x="165984" y="5953432"/>
            <a:ext cx="8903626" cy="37594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n-US" sz="2200" dirty="0">
              <a:cs typeface="Calibri"/>
            </a:endParaRPr>
          </a:p>
        </p:txBody>
      </p:sp>
      <p:cxnSp>
        <p:nvCxnSpPr>
          <p:cNvPr id="3" name="Straight Arrow Connector 2">
            <a:extLst>
              <a:ext uri="{FF2B5EF4-FFF2-40B4-BE49-F238E27FC236}">
                <a16:creationId xmlns:a16="http://schemas.microsoft.com/office/drawing/2014/main" id="{9457DC1E-8466-ADB8-AEB4-57AE6F5E2306}"/>
              </a:ext>
            </a:extLst>
          </p:cNvPr>
          <p:cNvCxnSpPr/>
          <p:nvPr/>
        </p:nvCxnSpPr>
        <p:spPr>
          <a:xfrm flipV="1">
            <a:off x="9571703" y="2669456"/>
            <a:ext cx="1307689" cy="7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 name="Picture 20">
            <a:extLst>
              <a:ext uri="{FF2B5EF4-FFF2-40B4-BE49-F238E27FC236}">
                <a16:creationId xmlns:a16="http://schemas.microsoft.com/office/drawing/2014/main" id="{2CE687A8-4E22-20A1-2EEE-F65B83161981}"/>
              </a:ext>
            </a:extLst>
          </p:cNvPr>
          <p:cNvPicPr>
            <a:picLocks noChangeAspect="1"/>
          </p:cNvPicPr>
          <p:nvPr/>
        </p:nvPicPr>
        <p:blipFill>
          <a:blip r:embed="rId2"/>
          <a:stretch>
            <a:fillRect/>
          </a:stretch>
        </p:blipFill>
        <p:spPr>
          <a:xfrm>
            <a:off x="9213525" y="1845995"/>
            <a:ext cx="1278502" cy="573651"/>
          </a:xfrm>
          <a:prstGeom prst="rect">
            <a:avLst/>
          </a:prstGeom>
        </p:spPr>
      </p:pic>
      <p:pic>
        <p:nvPicPr>
          <p:cNvPr id="21" name="Picture 21" descr="A picture containing antenna&#10;&#10;Description automatically generated">
            <a:extLst>
              <a:ext uri="{FF2B5EF4-FFF2-40B4-BE49-F238E27FC236}">
                <a16:creationId xmlns:a16="http://schemas.microsoft.com/office/drawing/2014/main" id="{E5A34939-097C-F40C-2F88-5824CA9CC09E}"/>
              </a:ext>
            </a:extLst>
          </p:cNvPr>
          <p:cNvPicPr>
            <a:picLocks noChangeAspect="1"/>
          </p:cNvPicPr>
          <p:nvPr/>
        </p:nvPicPr>
        <p:blipFill>
          <a:blip r:embed="rId3"/>
          <a:stretch>
            <a:fillRect/>
          </a:stretch>
        </p:blipFill>
        <p:spPr>
          <a:xfrm>
            <a:off x="9404794" y="797343"/>
            <a:ext cx="599156" cy="418180"/>
          </a:xfrm>
          <a:prstGeom prst="rect">
            <a:avLst/>
          </a:prstGeom>
        </p:spPr>
      </p:pic>
      <p:grpSp>
        <p:nvGrpSpPr>
          <p:cNvPr id="42" name="Group 41">
            <a:extLst>
              <a:ext uri="{FF2B5EF4-FFF2-40B4-BE49-F238E27FC236}">
                <a16:creationId xmlns:a16="http://schemas.microsoft.com/office/drawing/2014/main" id="{F86AC8D3-0477-17E2-77FA-E3841CC68F3B}"/>
              </a:ext>
            </a:extLst>
          </p:cNvPr>
          <p:cNvGrpSpPr/>
          <p:nvPr/>
        </p:nvGrpSpPr>
        <p:grpSpPr>
          <a:xfrm>
            <a:off x="178271" y="1747266"/>
            <a:ext cx="8891336" cy="531785"/>
            <a:chOff x="178271" y="2012167"/>
            <a:chExt cx="8891336" cy="531785"/>
          </a:xfrm>
        </p:grpSpPr>
        <p:sp>
          <p:nvSpPr>
            <p:cNvPr id="37" name="Title 1">
              <a:extLst>
                <a:ext uri="{FF2B5EF4-FFF2-40B4-BE49-F238E27FC236}">
                  <a16:creationId xmlns:a16="http://schemas.microsoft.com/office/drawing/2014/main" id="{2BD39CBD-5003-A144-9AC8-4D3B1BB73DDB}"/>
                </a:ext>
              </a:extLst>
            </p:cNvPr>
            <p:cNvSpPr txBox="1">
              <a:spLocks/>
            </p:cNvSpPr>
            <p:nvPr/>
          </p:nvSpPr>
          <p:spPr>
            <a:xfrm>
              <a:off x="178271" y="2131138"/>
              <a:ext cx="8891336" cy="4128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200" dirty="0">
                  <a:cs typeface="Calibri"/>
                </a:rPr>
                <a:t>For a constant </a:t>
              </a:r>
              <a:r>
                <a:rPr lang="en-US" sz="2200" dirty="0" err="1">
                  <a:cs typeface="Calibri"/>
                </a:rPr>
                <a:t>stepsize</a:t>
              </a:r>
              <a:r>
                <a:rPr lang="en-US" sz="2200" dirty="0">
                  <a:cs typeface="Calibri"/>
                </a:rPr>
                <a:t>                     the </a:t>
              </a:r>
              <a:r>
                <a:rPr lang="en-US" sz="2200" dirty="0">
                  <a:ea typeface="+mj-lt"/>
                  <a:cs typeface="+mj-lt"/>
                </a:rPr>
                <a:t>deterministic learning rate yields optimality gap ≠ 0:</a:t>
              </a:r>
              <a:endParaRPr lang="en-US" sz="2200" dirty="0">
                <a:cs typeface="Calibri"/>
              </a:endParaRPr>
            </a:p>
          </p:txBody>
        </p:sp>
        <p:pic>
          <p:nvPicPr>
            <p:cNvPr id="14" name="Picture 13" descr="Text&#10;&#10;Description automatically generated">
              <a:extLst>
                <a:ext uri="{FF2B5EF4-FFF2-40B4-BE49-F238E27FC236}">
                  <a16:creationId xmlns:a16="http://schemas.microsoft.com/office/drawing/2014/main" id="{4245B09F-ACA9-8B54-A42B-E0F23F63AA12}"/>
                </a:ext>
              </a:extLst>
            </p:cNvPr>
            <p:cNvPicPr>
              <a:picLocks noChangeAspect="1"/>
            </p:cNvPicPr>
            <p:nvPr/>
          </p:nvPicPr>
          <p:blipFill>
            <a:blip r:embed="rId4"/>
            <a:stretch>
              <a:fillRect/>
            </a:stretch>
          </p:blipFill>
          <p:spPr>
            <a:xfrm>
              <a:off x="2906659" y="2012167"/>
              <a:ext cx="1130922" cy="318998"/>
            </a:xfrm>
            <a:prstGeom prst="rect">
              <a:avLst/>
            </a:prstGeom>
          </p:spPr>
        </p:pic>
      </p:grpSp>
      <p:pic>
        <p:nvPicPr>
          <p:cNvPr id="22" name="Picture 21">
            <a:extLst>
              <a:ext uri="{FF2B5EF4-FFF2-40B4-BE49-F238E27FC236}">
                <a16:creationId xmlns:a16="http://schemas.microsoft.com/office/drawing/2014/main" id="{C03EFAC7-30F7-1A8F-53A7-13D7AE954DEC}"/>
              </a:ext>
            </a:extLst>
          </p:cNvPr>
          <p:cNvPicPr>
            <a:picLocks noChangeAspect="1"/>
          </p:cNvPicPr>
          <p:nvPr/>
        </p:nvPicPr>
        <p:blipFill>
          <a:blip r:embed="rId5"/>
          <a:stretch>
            <a:fillRect/>
          </a:stretch>
        </p:blipFill>
        <p:spPr>
          <a:xfrm>
            <a:off x="9615950" y="3363615"/>
            <a:ext cx="1858297" cy="388866"/>
          </a:xfrm>
          <a:prstGeom prst="rect">
            <a:avLst/>
          </a:prstGeom>
        </p:spPr>
      </p:pic>
      <p:cxnSp>
        <p:nvCxnSpPr>
          <p:cNvPr id="23" name="Straight Arrow Connector 22">
            <a:extLst>
              <a:ext uri="{FF2B5EF4-FFF2-40B4-BE49-F238E27FC236}">
                <a16:creationId xmlns:a16="http://schemas.microsoft.com/office/drawing/2014/main" id="{109408B7-29CA-2639-1535-5E33A637273F}"/>
              </a:ext>
            </a:extLst>
          </p:cNvPr>
          <p:cNvCxnSpPr>
            <a:cxnSpLocks/>
          </p:cNvCxnSpPr>
          <p:nvPr/>
        </p:nvCxnSpPr>
        <p:spPr>
          <a:xfrm flipV="1">
            <a:off x="9854378" y="3038165"/>
            <a:ext cx="521109" cy="7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7CE80D5B-7D6F-D15C-2C69-0B00CD93FF31}"/>
              </a:ext>
            </a:extLst>
          </p:cNvPr>
          <p:cNvSpPr txBox="1">
            <a:spLocks/>
          </p:cNvSpPr>
          <p:nvPr/>
        </p:nvSpPr>
        <p:spPr>
          <a:xfrm>
            <a:off x="121990" y="3171705"/>
            <a:ext cx="8903626" cy="37594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200" dirty="0"/>
              <a:t>A stochastic learning rate yields optimality gap = 0, however!</a:t>
            </a:r>
            <a:endParaRPr lang="en-US" sz="2200" dirty="0">
              <a:cs typeface="Calibri"/>
            </a:endParaRPr>
          </a:p>
        </p:txBody>
      </p:sp>
      <p:grpSp>
        <p:nvGrpSpPr>
          <p:cNvPr id="44" name="Group 43">
            <a:extLst>
              <a:ext uri="{FF2B5EF4-FFF2-40B4-BE49-F238E27FC236}">
                <a16:creationId xmlns:a16="http://schemas.microsoft.com/office/drawing/2014/main" id="{0BB24D0C-F49C-EF4C-562B-0968C424A38E}"/>
              </a:ext>
            </a:extLst>
          </p:cNvPr>
          <p:cNvGrpSpPr/>
          <p:nvPr/>
        </p:nvGrpSpPr>
        <p:grpSpPr>
          <a:xfrm>
            <a:off x="263013" y="3558433"/>
            <a:ext cx="5621146" cy="514737"/>
            <a:chOff x="263013" y="3931257"/>
            <a:chExt cx="5984159" cy="593226"/>
          </a:xfrm>
        </p:grpSpPr>
        <p:pic>
          <p:nvPicPr>
            <p:cNvPr id="25" name="Picture 24" descr="Diagram&#10;&#10;Description automatically generated">
              <a:extLst>
                <a:ext uri="{FF2B5EF4-FFF2-40B4-BE49-F238E27FC236}">
                  <a16:creationId xmlns:a16="http://schemas.microsoft.com/office/drawing/2014/main" id="{BAC7682C-789E-56D5-D3C1-5A0A38E1DC20}"/>
                </a:ext>
              </a:extLst>
            </p:cNvPr>
            <p:cNvPicPr>
              <a:picLocks noChangeAspect="1"/>
            </p:cNvPicPr>
            <p:nvPr/>
          </p:nvPicPr>
          <p:blipFill>
            <a:blip r:embed="rId6"/>
            <a:stretch>
              <a:fillRect/>
            </a:stretch>
          </p:blipFill>
          <p:spPr>
            <a:xfrm>
              <a:off x="263013" y="3969963"/>
              <a:ext cx="2743200" cy="515815"/>
            </a:xfrm>
            <a:prstGeom prst="rect">
              <a:avLst/>
            </a:prstGeom>
          </p:spPr>
        </p:pic>
        <p:pic>
          <p:nvPicPr>
            <p:cNvPr id="26" name="Picture 25" descr="Diagram&#10;&#10;Description automatically generated">
              <a:extLst>
                <a:ext uri="{FF2B5EF4-FFF2-40B4-BE49-F238E27FC236}">
                  <a16:creationId xmlns:a16="http://schemas.microsoft.com/office/drawing/2014/main" id="{667A4AB6-37CA-99C7-927D-CE5AE4A20688}"/>
                </a:ext>
              </a:extLst>
            </p:cNvPr>
            <p:cNvPicPr>
              <a:picLocks noChangeAspect="1"/>
            </p:cNvPicPr>
            <p:nvPr/>
          </p:nvPicPr>
          <p:blipFill>
            <a:blip r:embed="rId7"/>
            <a:stretch>
              <a:fillRect/>
            </a:stretch>
          </p:blipFill>
          <p:spPr>
            <a:xfrm>
              <a:off x="3016045" y="3931257"/>
              <a:ext cx="2743200" cy="593226"/>
            </a:xfrm>
            <a:prstGeom prst="rect">
              <a:avLst/>
            </a:prstGeom>
          </p:spPr>
        </p:pic>
        <p:pic>
          <p:nvPicPr>
            <p:cNvPr id="29" name="Picture 29">
              <a:extLst>
                <a:ext uri="{FF2B5EF4-FFF2-40B4-BE49-F238E27FC236}">
                  <a16:creationId xmlns:a16="http://schemas.microsoft.com/office/drawing/2014/main" id="{106D0496-BD37-442B-98EA-13A88BA6E4C0}"/>
                </a:ext>
              </a:extLst>
            </p:cNvPr>
            <p:cNvPicPr>
              <a:picLocks noChangeAspect="1"/>
            </p:cNvPicPr>
            <p:nvPr/>
          </p:nvPicPr>
          <p:blipFill>
            <a:blip r:embed="rId8"/>
            <a:stretch>
              <a:fillRect/>
            </a:stretch>
          </p:blipFill>
          <p:spPr>
            <a:xfrm>
              <a:off x="5821926" y="4081615"/>
              <a:ext cx="425246" cy="292511"/>
            </a:xfrm>
            <a:prstGeom prst="rect">
              <a:avLst/>
            </a:prstGeom>
          </p:spPr>
        </p:pic>
      </p:grpSp>
      <p:sp>
        <p:nvSpPr>
          <p:cNvPr id="30" name="Title 1">
            <a:extLst>
              <a:ext uri="{FF2B5EF4-FFF2-40B4-BE49-F238E27FC236}">
                <a16:creationId xmlns:a16="http://schemas.microsoft.com/office/drawing/2014/main" id="{2B2CF822-C96E-8D0D-382E-0B8FABD07D39}"/>
              </a:ext>
            </a:extLst>
          </p:cNvPr>
          <p:cNvSpPr txBox="1">
            <a:spLocks/>
          </p:cNvSpPr>
          <p:nvPr/>
        </p:nvSpPr>
        <p:spPr>
          <a:xfrm>
            <a:off x="264304" y="865235"/>
            <a:ext cx="8891336" cy="4128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200" dirty="0">
                <a:cs typeface="Calibri"/>
              </a:rPr>
              <a:t>For a decreasing </a:t>
            </a:r>
            <a:r>
              <a:rPr lang="en-US" sz="2200" dirty="0" err="1">
                <a:cs typeface="Calibri"/>
              </a:rPr>
              <a:t>stepsize</a:t>
            </a:r>
            <a:r>
              <a:rPr lang="en-US" sz="2200" dirty="0">
                <a:cs typeface="Calibri"/>
              </a:rPr>
              <a:t>          ,  both stochastic and deterministic rates</a:t>
            </a:r>
          </a:p>
          <a:p>
            <a:pPr algn="l"/>
            <a:r>
              <a:rPr lang="en-US" sz="2200" dirty="0">
                <a:cs typeface="Calibri"/>
              </a:rPr>
              <a:t>yield</a:t>
            </a:r>
          </a:p>
        </p:txBody>
      </p:sp>
      <p:pic>
        <p:nvPicPr>
          <p:cNvPr id="31" name="Picture 31" descr="A picture containing diagram&#10;&#10;Description automatically generated">
            <a:extLst>
              <a:ext uri="{FF2B5EF4-FFF2-40B4-BE49-F238E27FC236}">
                <a16:creationId xmlns:a16="http://schemas.microsoft.com/office/drawing/2014/main" id="{DDEBA584-06E6-44F3-A71C-2AF4B1D0FC43}"/>
              </a:ext>
            </a:extLst>
          </p:cNvPr>
          <p:cNvPicPr>
            <a:picLocks noChangeAspect="1"/>
          </p:cNvPicPr>
          <p:nvPr/>
        </p:nvPicPr>
        <p:blipFill>
          <a:blip r:embed="rId9"/>
          <a:stretch>
            <a:fillRect/>
          </a:stretch>
        </p:blipFill>
        <p:spPr>
          <a:xfrm>
            <a:off x="3203165" y="706541"/>
            <a:ext cx="537703" cy="307565"/>
          </a:xfrm>
          <a:prstGeom prst="rect">
            <a:avLst/>
          </a:prstGeom>
        </p:spPr>
      </p:pic>
      <p:pic>
        <p:nvPicPr>
          <p:cNvPr id="32" name="Picture 31" descr="Diagram&#10;&#10;Description automatically generated">
            <a:extLst>
              <a:ext uri="{FF2B5EF4-FFF2-40B4-BE49-F238E27FC236}">
                <a16:creationId xmlns:a16="http://schemas.microsoft.com/office/drawing/2014/main" id="{6A8E2584-5A95-E3DB-B074-A85FFE188484}"/>
              </a:ext>
            </a:extLst>
          </p:cNvPr>
          <p:cNvPicPr>
            <a:picLocks noChangeAspect="1"/>
          </p:cNvPicPr>
          <p:nvPr/>
        </p:nvPicPr>
        <p:blipFill>
          <a:blip r:embed="rId6"/>
          <a:stretch>
            <a:fillRect/>
          </a:stretch>
        </p:blipFill>
        <p:spPr>
          <a:xfrm>
            <a:off x="914399" y="1069446"/>
            <a:ext cx="2743200" cy="515815"/>
          </a:xfrm>
          <a:prstGeom prst="rect">
            <a:avLst/>
          </a:prstGeom>
        </p:spPr>
      </p:pic>
      <p:pic>
        <p:nvPicPr>
          <p:cNvPr id="33" name="Picture 29">
            <a:extLst>
              <a:ext uri="{FF2B5EF4-FFF2-40B4-BE49-F238E27FC236}">
                <a16:creationId xmlns:a16="http://schemas.microsoft.com/office/drawing/2014/main" id="{852D6882-7407-60E4-0207-C8CC01BE8155}"/>
              </a:ext>
            </a:extLst>
          </p:cNvPr>
          <p:cNvPicPr>
            <a:picLocks noChangeAspect="1"/>
          </p:cNvPicPr>
          <p:nvPr/>
        </p:nvPicPr>
        <p:blipFill>
          <a:blip r:embed="rId8"/>
          <a:stretch>
            <a:fillRect/>
          </a:stretch>
        </p:blipFill>
        <p:spPr>
          <a:xfrm>
            <a:off x="3671118" y="1131937"/>
            <a:ext cx="425246" cy="292511"/>
          </a:xfrm>
          <a:prstGeom prst="rect">
            <a:avLst/>
          </a:prstGeom>
        </p:spPr>
      </p:pic>
      <p:pic>
        <p:nvPicPr>
          <p:cNvPr id="38" name="Picture 24" descr="Text&#10;&#10;Description automatically generated">
            <a:extLst>
              <a:ext uri="{FF2B5EF4-FFF2-40B4-BE49-F238E27FC236}">
                <a16:creationId xmlns:a16="http://schemas.microsoft.com/office/drawing/2014/main" id="{97FE999B-9B38-AFB0-4412-B805D6D34995}"/>
              </a:ext>
            </a:extLst>
          </p:cNvPr>
          <p:cNvPicPr>
            <a:picLocks noChangeAspect="1"/>
          </p:cNvPicPr>
          <p:nvPr/>
        </p:nvPicPr>
        <p:blipFill>
          <a:blip r:embed="rId10"/>
          <a:stretch>
            <a:fillRect/>
          </a:stretch>
        </p:blipFill>
        <p:spPr>
          <a:xfrm>
            <a:off x="9188688" y="4809815"/>
            <a:ext cx="1870588" cy="609611"/>
          </a:xfrm>
          <a:prstGeom prst="rect">
            <a:avLst/>
          </a:prstGeom>
        </p:spPr>
      </p:pic>
      <p:sp>
        <p:nvSpPr>
          <p:cNvPr id="39" name="Rectangle 38">
            <a:extLst>
              <a:ext uri="{FF2B5EF4-FFF2-40B4-BE49-F238E27FC236}">
                <a16:creationId xmlns:a16="http://schemas.microsoft.com/office/drawing/2014/main" id="{099C5755-B814-2BD1-434F-CB95B6503B6B}"/>
              </a:ext>
            </a:extLst>
          </p:cNvPr>
          <p:cNvSpPr/>
          <p:nvPr/>
        </p:nvSpPr>
        <p:spPr>
          <a:xfrm>
            <a:off x="9520748" y="1356386"/>
            <a:ext cx="471949" cy="38591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0" name="Picture 40" descr="Text&#10;&#10;Description automatically generated">
            <a:extLst>
              <a:ext uri="{FF2B5EF4-FFF2-40B4-BE49-F238E27FC236}">
                <a16:creationId xmlns:a16="http://schemas.microsoft.com/office/drawing/2014/main" id="{489733C2-FD3E-BB4C-C14A-C31299D2BE95}"/>
              </a:ext>
            </a:extLst>
          </p:cNvPr>
          <p:cNvPicPr>
            <a:picLocks noChangeAspect="1"/>
          </p:cNvPicPr>
          <p:nvPr/>
        </p:nvPicPr>
        <p:blipFill>
          <a:blip r:embed="rId11"/>
          <a:stretch>
            <a:fillRect/>
          </a:stretch>
        </p:blipFill>
        <p:spPr>
          <a:xfrm>
            <a:off x="9443110" y="4068624"/>
            <a:ext cx="739263" cy="668901"/>
          </a:xfrm>
          <a:prstGeom prst="rect">
            <a:avLst/>
          </a:prstGeom>
        </p:spPr>
      </p:pic>
      <p:grpSp>
        <p:nvGrpSpPr>
          <p:cNvPr id="43" name="Group 42">
            <a:extLst>
              <a:ext uri="{FF2B5EF4-FFF2-40B4-BE49-F238E27FC236}">
                <a16:creationId xmlns:a16="http://schemas.microsoft.com/office/drawing/2014/main" id="{1BEE6F1D-9A7F-3227-0B7D-888CBF1F3111}"/>
              </a:ext>
            </a:extLst>
          </p:cNvPr>
          <p:cNvGrpSpPr/>
          <p:nvPr/>
        </p:nvGrpSpPr>
        <p:grpSpPr>
          <a:xfrm>
            <a:off x="253201" y="2426031"/>
            <a:ext cx="5622417" cy="659345"/>
            <a:chOff x="263012" y="2720366"/>
            <a:chExt cx="5671472" cy="688778"/>
          </a:xfrm>
        </p:grpSpPr>
        <p:pic>
          <p:nvPicPr>
            <p:cNvPr id="19" name="Picture 17" descr="Diagram&#10;&#10;Description automatically generated">
              <a:extLst>
                <a:ext uri="{FF2B5EF4-FFF2-40B4-BE49-F238E27FC236}">
                  <a16:creationId xmlns:a16="http://schemas.microsoft.com/office/drawing/2014/main" id="{3A8AF567-C40A-1201-8126-88859AE62DAC}"/>
                </a:ext>
              </a:extLst>
            </p:cNvPr>
            <p:cNvPicPr>
              <a:picLocks noChangeAspect="1"/>
            </p:cNvPicPr>
            <p:nvPr/>
          </p:nvPicPr>
          <p:blipFill>
            <a:blip r:embed="rId6"/>
            <a:stretch>
              <a:fillRect/>
            </a:stretch>
          </p:blipFill>
          <p:spPr>
            <a:xfrm>
              <a:off x="263012" y="2839253"/>
              <a:ext cx="2743200" cy="515815"/>
            </a:xfrm>
            <a:prstGeom prst="rect">
              <a:avLst/>
            </a:prstGeom>
          </p:spPr>
        </p:pic>
        <p:pic>
          <p:nvPicPr>
            <p:cNvPr id="24" name="Picture 24" descr="Text&#10;&#10;Description automatically generated">
              <a:extLst>
                <a:ext uri="{FF2B5EF4-FFF2-40B4-BE49-F238E27FC236}">
                  <a16:creationId xmlns:a16="http://schemas.microsoft.com/office/drawing/2014/main" id="{ED723850-9A1E-1E8B-46C9-8ED53213A3AA}"/>
                </a:ext>
              </a:extLst>
            </p:cNvPr>
            <p:cNvPicPr>
              <a:picLocks noChangeAspect="1"/>
            </p:cNvPicPr>
            <p:nvPr/>
          </p:nvPicPr>
          <p:blipFill>
            <a:blip r:embed="rId10"/>
            <a:stretch>
              <a:fillRect/>
            </a:stretch>
          </p:blipFill>
          <p:spPr>
            <a:xfrm>
              <a:off x="3114368" y="2743195"/>
              <a:ext cx="1870588" cy="609611"/>
            </a:xfrm>
            <a:prstGeom prst="rect">
              <a:avLst/>
            </a:prstGeom>
          </p:spPr>
        </p:pic>
        <p:pic>
          <p:nvPicPr>
            <p:cNvPr id="41" name="Picture 41" descr="Text&#10;&#10;Description automatically generated">
              <a:extLst>
                <a:ext uri="{FF2B5EF4-FFF2-40B4-BE49-F238E27FC236}">
                  <a16:creationId xmlns:a16="http://schemas.microsoft.com/office/drawing/2014/main" id="{ED84DF5E-9CC8-E478-AA4A-6B7CD54AA8F3}"/>
                </a:ext>
              </a:extLst>
            </p:cNvPr>
            <p:cNvPicPr>
              <a:picLocks noChangeAspect="1"/>
            </p:cNvPicPr>
            <p:nvPr/>
          </p:nvPicPr>
          <p:blipFill>
            <a:blip r:embed="rId12"/>
            <a:stretch>
              <a:fillRect/>
            </a:stretch>
          </p:blipFill>
          <p:spPr>
            <a:xfrm>
              <a:off x="4985818" y="2720366"/>
              <a:ext cx="948666" cy="688778"/>
            </a:xfrm>
            <a:prstGeom prst="rect">
              <a:avLst/>
            </a:prstGeom>
          </p:spPr>
        </p:pic>
      </p:grpSp>
    </p:spTree>
    <p:extLst>
      <p:ext uri="{BB962C8B-B14F-4D97-AF65-F5344CB8AC3E}">
        <p14:creationId xmlns:p14="http://schemas.microsoft.com/office/powerpoint/2010/main" val="3071799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04E298D4-057F-987D-9C05-D4AB674A4160}"/>
              </a:ext>
            </a:extLst>
          </p:cNvPr>
          <p:cNvSpPr txBox="1"/>
          <p:nvPr/>
        </p:nvSpPr>
        <p:spPr>
          <a:xfrm>
            <a:off x="297341" y="3624169"/>
            <a:ext cx="8454734"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0"/>
              </a:spcBef>
              <a:buFont typeface="Arial"/>
              <a:buChar char="•"/>
            </a:pPr>
            <a:r>
              <a:rPr lang="en" sz="2200" dirty="0">
                <a:ea typeface="+mn-lt"/>
                <a:cs typeface="+mn-lt"/>
              </a:rPr>
              <a:t>The presence of noise "M" is canceled without using a decreasing </a:t>
            </a:r>
            <a:br>
              <a:rPr lang="en" sz="2200" dirty="0">
                <a:ea typeface="+mn-lt"/>
                <a:cs typeface="+mn-lt"/>
              </a:rPr>
            </a:br>
            <a:r>
              <a:rPr lang="en" sz="2200" dirty="0" err="1">
                <a:ea typeface="+mn-lt"/>
                <a:cs typeface="+mn-lt"/>
              </a:rPr>
              <a:t>stepsize</a:t>
            </a:r>
            <a:r>
              <a:rPr lang="en" sz="2200" dirty="0">
                <a:ea typeface="+mn-lt"/>
                <a:cs typeface="+mn-lt"/>
              </a:rPr>
              <a:t>! The stochasticity induced by the learning rate nullifies it!</a:t>
            </a:r>
            <a:endParaRPr lang="en-US" dirty="0">
              <a:cs typeface="Calibri"/>
            </a:endParaRPr>
          </a:p>
          <a:p>
            <a:pPr marL="342900" indent="-342900">
              <a:spcBef>
                <a:spcPct val="0"/>
              </a:spcBef>
              <a:buFont typeface="Arial"/>
              <a:buChar char="•"/>
            </a:pPr>
            <a:endParaRPr lang="en" sz="2200" dirty="0">
              <a:cs typeface="Calibri"/>
            </a:endParaRPr>
          </a:p>
          <a:p>
            <a:pPr marL="342900" indent="-342900">
              <a:spcBef>
                <a:spcPct val="0"/>
              </a:spcBef>
              <a:buFont typeface="Arial"/>
              <a:buChar char="•"/>
            </a:pPr>
            <a:r>
              <a:rPr lang="en" sz="2200" dirty="0">
                <a:cs typeface="Calibri"/>
              </a:rPr>
              <a:t>The use of a constant </a:t>
            </a:r>
            <a:r>
              <a:rPr lang="en" sz="2200" dirty="0" err="1">
                <a:cs typeface="Calibri"/>
              </a:rPr>
              <a:t>stepsize</a:t>
            </a:r>
            <a:r>
              <a:rPr lang="en" sz="2200" dirty="0">
                <a:cs typeface="Calibri"/>
              </a:rPr>
              <a:t> allows for faster optimization</a:t>
            </a:r>
            <a:endParaRPr lang="en-US" dirty="0">
              <a:ea typeface="+mn-lt"/>
              <a:cs typeface="+mn-lt"/>
            </a:endParaRPr>
          </a:p>
          <a:p>
            <a:pPr marL="342900" indent="-342900">
              <a:spcBef>
                <a:spcPct val="0"/>
              </a:spcBef>
              <a:buFont typeface="Arial"/>
              <a:buChar char="•"/>
            </a:pPr>
            <a:endParaRPr lang="en" sz="2200" dirty="0">
              <a:ea typeface="+mn-lt"/>
              <a:cs typeface="+mn-lt"/>
            </a:endParaRPr>
          </a:p>
          <a:p>
            <a:pPr marL="342900" indent="-342900">
              <a:spcBef>
                <a:spcPct val="0"/>
              </a:spcBef>
              <a:buFont typeface="Arial"/>
              <a:buChar char="•"/>
            </a:pPr>
            <a:r>
              <a:rPr lang="en-US" sz="2200" dirty="0">
                <a:ea typeface="+mn-lt"/>
                <a:cs typeface="+mn-lt"/>
              </a:rPr>
              <a:t>The actual learning rate of the algorithm remains nondecreasing</a:t>
            </a:r>
            <a:endParaRPr lang="en-US" dirty="0">
              <a:ea typeface="+mn-lt"/>
              <a:cs typeface="+mn-lt"/>
            </a:endParaRPr>
          </a:p>
          <a:p>
            <a:pPr marL="342900" indent="-342900">
              <a:spcBef>
                <a:spcPct val="0"/>
              </a:spcBef>
              <a:buFont typeface="Arial"/>
              <a:buChar char="•"/>
            </a:pPr>
            <a:endParaRPr lang="en-US" sz="2200" dirty="0">
              <a:cs typeface="Calibri"/>
            </a:endParaRPr>
          </a:p>
          <a:p>
            <a:pPr marL="342900" indent="-342900">
              <a:spcBef>
                <a:spcPct val="0"/>
              </a:spcBef>
              <a:buFont typeface="Arial,Sans-Serif"/>
              <a:buChar char="•"/>
            </a:pPr>
            <a:r>
              <a:rPr lang="en" sz="2200" dirty="0">
                <a:ea typeface="+mn-lt"/>
                <a:cs typeface="+mn-lt"/>
              </a:rPr>
              <a:t>Showcases why being able to freely choose the stochasticity matters.</a:t>
            </a:r>
            <a:endParaRPr lang="en-US" sz="2200" dirty="0">
              <a:ea typeface="+mn-lt"/>
              <a:cs typeface="+mn-lt"/>
            </a:endParaRPr>
          </a:p>
          <a:p>
            <a:pPr marL="342900" indent="-342900">
              <a:spcBef>
                <a:spcPct val="0"/>
              </a:spcBef>
              <a:buFont typeface="Arial"/>
              <a:buChar char="•"/>
            </a:pPr>
            <a:endParaRPr lang="en-US" sz="2200" dirty="0">
              <a:cs typeface="Calibri"/>
            </a:endParaRPr>
          </a:p>
          <a:p>
            <a:pPr marL="342900" indent="-342900">
              <a:spcBef>
                <a:spcPct val="0"/>
              </a:spcBef>
              <a:buFont typeface="Arial"/>
              <a:buChar char="•"/>
            </a:pPr>
            <a:endParaRPr lang="en" sz="2200" dirty="0">
              <a:cs typeface="Calibri"/>
            </a:endParaRPr>
          </a:p>
          <a:p>
            <a:pPr marL="342900" indent="-342900">
              <a:spcBef>
                <a:spcPct val="0"/>
              </a:spcBef>
              <a:buFont typeface="Arial"/>
              <a:buChar char="•"/>
            </a:pPr>
            <a:endParaRPr lang="en" sz="2200" dirty="0">
              <a:cs typeface="Calibri"/>
            </a:endParaRPr>
          </a:p>
        </p:txBody>
      </p:sp>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247100" y="-49162"/>
            <a:ext cx="8891336" cy="744652"/>
          </a:xfrm>
        </p:spPr>
        <p:txBody>
          <a:bodyPr>
            <a:noAutofit/>
          </a:bodyPr>
          <a:lstStyle/>
          <a:p>
            <a:pPr algn="l"/>
            <a:r>
              <a:rPr lang="en-US" sz="3800" dirty="0"/>
              <a:t>Convergence of MSLR-with-memory SGD:</a:t>
            </a:r>
            <a:endParaRPr lang="en-US" sz="3800" dirty="0">
              <a:cs typeface="Calibri"/>
            </a:endParaRPr>
          </a:p>
        </p:txBody>
      </p:sp>
      <p:sp>
        <p:nvSpPr>
          <p:cNvPr id="13" name="Title 1">
            <a:extLst>
              <a:ext uri="{FF2B5EF4-FFF2-40B4-BE49-F238E27FC236}">
                <a16:creationId xmlns:a16="http://schemas.microsoft.com/office/drawing/2014/main" id="{39D6A3FB-D2BD-B814-24D9-AF9D7B3B67F7}"/>
              </a:ext>
            </a:extLst>
          </p:cNvPr>
          <p:cNvSpPr txBox="1">
            <a:spLocks/>
          </p:cNvSpPr>
          <p:nvPr/>
        </p:nvSpPr>
        <p:spPr>
          <a:xfrm>
            <a:off x="165984" y="5953432"/>
            <a:ext cx="8903626" cy="37594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n-US" sz="2200" dirty="0">
              <a:cs typeface="Calibri"/>
            </a:endParaRPr>
          </a:p>
        </p:txBody>
      </p:sp>
      <p:cxnSp>
        <p:nvCxnSpPr>
          <p:cNvPr id="3" name="Straight Arrow Connector 2">
            <a:extLst>
              <a:ext uri="{FF2B5EF4-FFF2-40B4-BE49-F238E27FC236}">
                <a16:creationId xmlns:a16="http://schemas.microsoft.com/office/drawing/2014/main" id="{9457DC1E-8466-ADB8-AEB4-57AE6F5E2306}"/>
              </a:ext>
            </a:extLst>
          </p:cNvPr>
          <p:cNvCxnSpPr/>
          <p:nvPr/>
        </p:nvCxnSpPr>
        <p:spPr>
          <a:xfrm flipV="1">
            <a:off x="9571703" y="2669456"/>
            <a:ext cx="1307689" cy="7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 name="Picture 20">
            <a:extLst>
              <a:ext uri="{FF2B5EF4-FFF2-40B4-BE49-F238E27FC236}">
                <a16:creationId xmlns:a16="http://schemas.microsoft.com/office/drawing/2014/main" id="{2CE687A8-4E22-20A1-2EEE-F65B83161981}"/>
              </a:ext>
            </a:extLst>
          </p:cNvPr>
          <p:cNvPicPr>
            <a:picLocks noChangeAspect="1"/>
          </p:cNvPicPr>
          <p:nvPr/>
        </p:nvPicPr>
        <p:blipFill>
          <a:blip r:embed="rId2"/>
          <a:stretch>
            <a:fillRect/>
          </a:stretch>
        </p:blipFill>
        <p:spPr>
          <a:xfrm>
            <a:off x="9213525" y="1845995"/>
            <a:ext cx="1278502" cy="573651"/>
          </a:xfrm>
          <a:prstGeom prst="rect">
            <a:avLst/>
          </a:prstGeom>
        </p:spPr>
      </p:pic>
      <p:pic>
        <p:nvPicPr>
          <p:cNvPr id="21" name="Picture 21" descr="A picture containing antenna&#10;&#10;Description automatically generated">
            <a:extLst>
              <a:ext uri="{FF2B5EF4-FFF2-40B4-BE49-F238E27FC236}">
                <a16:creationId xmlns:a16="http://schemas.microsoft.com/office/drawing/2014/main" id="{E5A34939-097C-F40C-2F88-5824CA9CC09E}"/>
              </a:ext>
            </a:extLst>
          </p:cNvPr>
          <p:cNvPicPr>
            <a:picLocks noChangeAspect="1"/>
          </p:cNvPicPr>
          <p:nvPr/>
        </p:nvPicPr>
        <p:blipFill>
          <a:blip r:embed="rId3"/>
          <a:stretch>
            <a:fillRect/>
          </a:stretch>
        </p:blipFill>
        <p:spPr>
          <a:xfrm>
            <a:off x="9404794" y="797343"/>
            <a:ext cx="599156" cy="418180"/>
          </a:xfrm>
          <a:prstGeom prst="rect">
            <a:avLst/>
          </a:prstGeom>
        </p:spPr>
      </p:pic>
      <p:grpSp>
        <p:nvGrpSpPr>
          <p:cNvPr id="42" name="Group 41">
            <a:extLst>
              <a:ext uri="{FF2B5EF4-FFF2-40B4-BE49-F238E27FC236}">
                <a16:creationId xmlns:a16="http://schemas.microsoft.com/office/drawing/2014/main" id="{F86AC8D3-0477-17E2-77FA-E3841CC68F3B}"/>
              </a:ext>
            </a:extLst>
          </p:cNvPr>
          <p:cNvGrpSpPr/>
          <p:nvPr/>
        </p:nvGrpSpPr>
        <p:grpSpPr>
          <a:xfrm>
            <a:off x="246949" y="1217463"/>
            <a:ext cx="8891336" cy="531785"/>
            <a:chOff x="178271" y="2012167"/>
            <a:chExt cx="8891336" cy="531785"/>
          </a:xfrm>
        </p:grpSpPr>
        <p:sp>
          <p:nvSpPr>
            <p:cNvPr id="37" name="Title 1">
              <a:extLst>
                <a:ext uri="{FF2B5EF4-FFF2-40B4-BE49-F238E27FC236}">
                  <a16:creationId xmlns:a16="http://schemas.microsoft.com/office/drawing/2014/main" id="{2BD39CBD-5003-A144-9AC8-4D3B1BB73DDB}"/>
                </a:ext>
              </a:extLst>
            </p:cNvPr>
            <p:cNvSpPr txBox="1">
              <a:spLocks/>
            </p:cNvSpPr>
            <p:nvPr/>
          </p:nvSpPr>
          <p:spPr>
            <a:xfrm>
              <a:off x="178271" y="2131138"/>
              <a:ext cx="8891336" cy="4128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200" dirty="0">
                  <a:cs typeface="Calibri"/>
                </a:rPr>
                <a:t>For a constant </a:t>
              </a:r>
              <a:r>
                <a:rPr lang="en-US" sz="2200" dirty="0" err="1">
                  <a:cs typeface="Calibri"/>
                </a:rPr>
                <a:t>stepsize</a:t>
              </a:r>
              <a:r>
                <a:rPr lang="en-US" sz="2200" dirty="0">
                  <a:cs typeface="Calibri"/>
                </a:rPr>
                <a:t>                     the </a:t>
              </a:r>
              <a:r>
                <a:rPr lang="en-US" sz="2200" dirty="0">
                  <a:ea typeface="+mj-lt"/>
                  <a:cs typeface="+mj-lt"/>
                </a:rPr>
                <a:t>deterministic learning rate yields optimality gap ≠ 0:</a:t>
              </a:r>
              <a:endParaRPr lang="en-US" sz="2200" dirty="0">
                <a:cs typeface="Calibri"/>
              </a:endParaRPr>
            </a:p>
          </p:txBody>
        </p:sp>
        <p:pic>
          <p:nvPicPr>
            <p:cNvPr id="14" name="Picture 13" descr="Text&#10;&#10;Description automatically generated">
              <a:extLst>
                <a:ext uri="{FF2B5EF4-FFF2-40B4-BE49-F238E27FC236}">
                  <a16:creationId xmlns:a16="http://schemas.microsoft.com/office/drawing/2014/main" id="{4245B09F-ACA9-8B54-A42B-E0F23F63AA12}"/>
                </a:ext>
              </a:extLst>
            </p:cNvPr>
            <p:cNvPicPr>
              <a:picLocks noChangeAspect="1"/>
            </p:cNvPicPr>
            <p:nvPr/>
          </p:nvPicPr>
          <p:blipFill>
            <a:blip r:embed="rId4"/>
            <a:stretch>
              <a:fillRect/>
            </a:stretch>
          </p:blipFill>
          <p:spPr>
            <a:xfrm>
              <a:off x="2906659" y="2012167"/>
              <a:ext cx="1130922" cy="318998"/>
            </a:xfrm>
            <a:prstGeom prst="rect">
              <a:avLst/>
            </a:prstGeom>
          </p:spPr>
        </p:pic>
      </p:grpSp>
      <p:pic>
        <p:nvPicPr>
          <p:cNvPr id="22" name="Picture 21">
            <a:extLst>
              <a:ext uri="{FF2B5EF4-FFF2-40B4-BE49-F238E27FC236}">
                <a16:creationId xmlns:a16="http://schemas.microsoft.com/office/drawing/2014/main" id="{C03EFAC7-30F7-1A8F-53A7-13D7AE954DEC}"/>
              </a:ext>
            </a:extLst>
          </p:cNvPr>
          <p:cNvPicPr>
            <a:picLocks noChangeAspect="1"/>
          </p:cNvPicPr>
          <p:nvPr/>
        </p:nvPicPr>
        <p:blipFill>
          <a:blip r:embed="rId5"/>
          <a:stretch>
            <a:fillRect/>
          </a:stretch>
        </p:blipFill>
        <p:spPr>
          <a:xfrm>
            <a:off x="9615950" y="3363615"/>
            <a:ext cx="1858297" cy="388866"/>
          </a:xfrm>
          <a:prstGeom prst="rect">
            <a:avLst/>
          </a:prstGeom>
        </p:spPr>
      </p:pic>
      <p:cxnSp>
        <p:nvCxnSpPr>
          <p:cNvPr id="23" name="Straight Arrow Connector 22">
            <a:extLst>
              <a:ext uri="{FF2B5EF4-FFF2-40B4-BE49-F238E27FC236}">
                <a16:creationId xmlns:a16="http://schemas.microsoft.com/office/drawing/2014/main" id="{109408B7-29CA-2639-1535-5E33A637273F}"/>
              </a:ext>
            </a:extLst>
          </p:cNvPr>
          <p:cNvCxnSpPr>
            <a:cxnSpLocks/>
          </p:cNvCxnSpPr>
          <p:nvPr/>
        </p:nvCxnSpPr>
        <p:spPr>
          <a:xfrm flipV="1">
            <a:off x="9854378" y="3038165"/>
            <a:ext cx="521109" cy="7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7CE80D5B-7D6F-D15C-2C69-0B00CD93FF31}"/>
              </a:ext>
            </a:extLst>
          </p:cNvPr>
          <p:cNvSpPr txBox="1">
            <a:spLocks/>
          </p:cNvSpPr>
          <p:nvPr/>
        </p:nvSpPr>
        <p:spPr>
          <a:xfrm>
            <a:off x="121990" y="2533980"/>
            <a:ext cx="8903626" cy="37594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200" dirty="0"/>
              <a:t>A stochastic learning rate yields optimality gap = 0, however!</a:t>
            </a:r>
            <a:endParaRPr lang="en-US" sz="2200" dirty="0">
              <a:cs typeface="Calibri"/>
            </a:endParaRPr>
          </a:p>
        </p:txBody>
      </p:sp>
      <p:grpSp>
        <p:nvGrpSpPr>
          <p:cNvPr id="44" name="Group 43">
            <a:extLst>
              <a:ext uri="{FF2B5EF4-FFF2-40B4-BE49-F238E27FC236}">
                <a16:creationId xmlns:a16="http://schemas.microsoft.com/office/drawing/2014/main" id="{0BB24D0C-F49C-EF4C-562B-0968C424A38E}"/>
              </a:ext>
            </a:extLst>
          </p:cNvPr>
          <p:cNvGrpSpPr/>
          <p:nvPr/>
        </p:nvGrpSpPr>
        <p:grpSpPr>
          <a:xfrm>
            <a:off x="253202" y="2959952"/>
            <a:ext cx="5621146" cy="514737"/>
            <a:chOff x="263013" y="3931257"/>
            <a:chExt cx="5984159" cy="593226"/>
          </a:xfrm>
        </p:grpSpPr>
        <p:pic>
          <p:nvPicPr>
            <p:cNvPr id="25" name="Picture 24" descr="Diagram&#10;&#10;Description automatically generated">
              <a:extLst>
                <a:ext uri="{FF2B5EF4-FFF2-40B4-BE49-F238E27FC236}">
                  <a16:creationId xmlns:a16="http://schemas.microsoft.com/office/drawing/2014/main" id="{BAC7682C-789E-56D5-D3C1-5A0A38E1DC20}"/>
                </a:ext>
              </a:extLst>
            </p:cNvPr>
            <p:cNvPicPr>
              <a:picLocks noChangeAspect="1"/>
            </p:cNvPicPr>
            <p:nvPr/>
          </p:nvPicPr>
          <p:blipFill>
            <a:blip r:embed="rId6"/>
            <a:stretch>
              <a:fillRect/>
            </a:stretch>
          </p:blipFill>
          <p:spPr>
            <a:xfrm>
              <a:off x="263013" y="3969963"/>
              <a:ext cx="2743200" cy="515815"/>
            </a:xfrm>
            <a:prstGeom prst="rect">
              <a:avLst/>
            </a:prstGeom>
          </p:spPr>
        </p:pic>
        <p:pic>
          <p:nvPicPr>
            <p:cNvPr id="26" name="Picture 25" descr="Diagram&#10;&#10;Description automatically generated">
              <a:extLst>
                <a:ext uri="{FF2B5EF4-FFF2-40B4-BE49-F238E27FC236}">
                  <a16:creationId xmlns:a16="http://schemas.microsoft.com/office/drawing/2014/main" id="{667A4AB6-37CA-99C7-927D-CE5AE4A20688}"/>
                </a:ext>
              </a:extLst>
            </p:cNvPr>
            <p:cNvPicPr>
              <a:picLocks noChangeAspect="1"/>
            </p:cNvPicPr>
            <p:nvPr/>
          </p:nvPicPr>
          <p:blipFill>
            <a:blip r:embed="rId7"/>
            <a:stretch>
              <a:fillRect/>
            </a:stretch>
          </p:blipFill>
          <p:spPr>
            <a:xfrm>
              <a:off x="3016045" y="3931257"/>
              <a:ext cx="2743200" cy="593226"/>
            </a:xfrm>
            <a:prstGeom prst="rect">
              <a:avLst/>
            </a:prstGeom>
          </p:spPr>
        </p:pic>
        <p:pic>
          <p:nvPicPr>
            <p:cNvPr id="29" name="Picture 29">
              <a:extLst>
                <a:ext uri="{FF2B5EF4-FFF2-40B4-BE49-F238E27FC236}">
                  <a16:creationId xmlns:a16="http://schemas.microsoft.com/office/drawing/2014/main" id="{106D0496-BD37-442B-98EA-13A88BA6E4C0}"/>
                </a:ext>
              </a:extLst>
            </p:cNvPr>
            <p:cNvPicPr>
              <a:picLocks noChangeAspect="1"/>
            </p:cNvPicPr>
            <p:nvPr/>
          </p:nvPicPr>
          <p:blipFill>
            <a:blip r:embed="rId8"/>
            <a:stretch>
              <a:fillRect/>
            </a:stretch>
          </p:blipFill>
          <p:spPr>
            <a:xfrm>
              <a:off x="5821926" y="4081615"/>
              <a:ext cx="425246" cy="292511"/>
            </a:xfrm>
            <a:prstGeom prst="rect">
              <a:avLst/>
            </a:prstGeom>
          </p:spPr>
        </p:pic>
      </p:grpSp>
      <p:sp>
        <p:nvSpPr>
          <p:cNvPr id="30" name="Title 1">
            <a:extLst>
              <a:ext uri="{FF2B5EF4-FFF2-40B4-BE49-F238E27FC236}">
                <a16:creationId xmlns:a16="http://schemas.microsoft.com/office/drawing/2014/main" id="{2B2CF822-C96E-8D0D-382E-0B8FABD07D39}"/>
              </a:ext>
            </a:extLst>
          </p:cNvPr>
          <p:cNvSpPr txBox="1">
            <a:spLocks/>
          </p:cNvSpPr>
          <p:nvPr/>
        </p:nvSpPr>
        <p:spPr>
          <a:xfrm>
            <a:off x="254493" y="649390"/>
            <a:ext cx="8891336" cy="4128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200" dirty="0">
                <a:cs typeface="Calibri"/>
              </a:rPr>
              <a:t>For a decreasing </a:t>
            </a:r>
            <a:r>
              <a:rPr lang="en-US" sz="2200" dirty="0" err="1">
                <a:cs typeface="Calibri"/>
              </a:rPr>
              <a:t>stepsize</a:t>
            </a:r>
            <a:r>
              <a:rPr lang="en-US" sz="2200" dirty="0">
                <a:cs typeface="Calibri"/>
              </a:rPr>
              <a:t>          , both learning rates yield optimality gap = 0</a:t>
            </a:r>
          </a:p>
        </p:txBody>
      </p:sp>
      <p:pic>
        <p:nvPicPr>
          <p:cNvPr id="31" name="Picture 31" descr="A picture containing diagram&#10;&#10;Description automatically generated">
            <a:extLst>
              <a:ext uri="{FF2B5EF4-FFF2-40B4-BE49-F238E27FC236}">
                <a16:creationId xmlns:a16="http://schemas.microsoft.com/office/drawing/2014/main" id="{DDEBA584-06E6-44F3-A71C-2AF4B1D0FC43}"/>
              </a:ext>
            </a:extLst>
          </p:cNvPr>
          <p:cNvPicPr>
            <a:picLocks noChangeAspect="1"/>
          </p:cNvPicPr>
          <p:nvPr/>
        </p:nvPicPr>
        <p:blipFill>
          <a:blip r:embed="rId9"/>
          <a:stretch>
            <a:fillRect/>
          </a:stretch>
        </p:blipFill>
        <p:spPr>
          <a:xfrm>
            <a:off x="3203165" y="706541"/>
            <a:ext cx="537703" cy="307565"/>
          </a:xfrm>
          <a:prstGeom prst="rect">
            <a:avLst/>
          </a:prstGeom>
        </p:spPr>
      </p:pic>
      <p:pic>
        <p:nvPicPr>
          <p:cNvPr id="38" name="Picture 24" descr="Text&#10;&#10;Description automatically generated">
            <a:extLst>
              <a:ext uri="{FF2B5EF4-FFF2-40B4-BE49-F238E27FC236}">
                <a16:creationId xmlns:a16="http://schemas.microsoft.com/office/drawing/2014/main" id="{97FE999B-9B38-AFB0-4412-B805D6D34995}"/>
              </a:ext>
            </a:extLst>
          </p:cNvPr>
          <p:cNvPicPr>
            <a:picLocks noChangeAspect="1"/>
          </p:cNvPicPr>
          <p:nvPr/>
        </p:nvPicPr>
        <p:blipFill>
          <a:blip r:embed="rId10"/>
          <a:stretch>
            <a:fillRect/>
          </a:stretch>
        </p:blipFill>
        <p:spPr>
          <a:xfrm>
            <a:off x="9188688" y="4809815"/>
            <a:ext cx="1870588" cy="609611"/>
          </a:xfrm>
          <a:prstGeom prst="rect">
            <a:avLst/>
          </a:prstGeom>
        </p:spPr>
      </p:pic>
      <p:sp>
        <p:nvSpPr>
          <p:cNvPr id="39" name="Rectangle 38">
            <a:extLst>
              <a:ext uri="{FF2B5EF4-FFF2-40B4-BE49-F238E27FC236}">
                <a16:creationId xmlns:a16="http://schemas.microsoft.com/office/drawing/2014/main" id="{099C5755-B814-2BD1-434F-CB95B6503B6B}"/>
              </a:ext>
            </a:extLst>
          </p:cNvPr>
          <p:cNvSpPr/>
          <p:nvPr/>
        </p:nvSpPr>
        <p:spPr>
          <a:xfrm>
            <a:off x="9520748" y="1356386"/>
            <a:ext cx="471949" cy="38591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0" name="Picture 40" descr="Text&#10;&#10;Description automatically generated">
            <a:extLst>
              <a:ext uri="{FF2B5EF4-FFF2-40B4-BE49-F238E27FC236}">
                <a16:creationId xmlns:a16="http://schemas.microsoft.com/office/drawing/2014/main" id="{489733C2-FD3E-BB4C-C14A-C31299D2BE95}"/>
              </a:ext>
            </a:extLst>
          </p:cNvPr>
          <p:cNvPicPr>
            <a:picLocks noChangeAspect="1"/>
          </p:cNvPicPr>
          <p:nvPr/>
        </p:nvPicPr>
        <p:blipFill>
          <a:blip r:embed="rId11"/>
          <a:stretch>
            <a:fillRect/>
          </a:stretch>
        </p:blipFill>
        <p:spPr>
          <a:xfrm>
            <a:off x="9443110" y="4068624"/>
            <a:ext cx="739263" cy="668901"/>
          </a:xfrm>
          <a:prstGeom prst="rect">
            <a:avLst/>
          </a:prstGeom>
        </p:spPr>
      </p:pic>
      <p:grpSp>
        <p:nvGrpSpPr>
          <p:cNvPr id="43" name="Group 42">
            <a:extLst>
              <a:ext uri="{FF2B5EF4-FFF2-40B4-BE49-F238E27FC236}">
                <a16:creationId xmlns:a16="http://schemas.microsoft.com/office/drawing/2014/main" id="{1BEE6F1D-9A7F-3227-0B7D-888CBF1F3111}"/>
              </a:ext>
            </a:extLst>
          </p:cNvPr>
          <p:cNvGrpSpPr/>
          <p:nvPr/>
        </p:nvGrpSpPr>
        <p:grpSpPr>
          <a:xfrm>
            <a:off x="263012" y="1847173"/>
            <a:ext cx="5622417" cy="659345"/>
            <a:chOff x="263012" y="2720366"/>
            <a:chExt cx="5671472" cy="688778"/>
          </a:xfrm>
        </p:grpSpPr>
        <p:pic>
          <p:nvPicPr>
            <p:cNvPr id="19" name="Picture 17" descr="Diagram&#10;&#10;Description automatically generated">
              <a:extLst>
                <a:ext uri="{FF2B5EF4-FFF2-40B4-BE49-F238E27FC236}">
                  <a16:creationId xmlns:a16="http://schemas.microsoft.com/office/drawing/2014/main" id="{3A8AF567-C40A-1201-8126-88859AE62DAC}"/>
                </a:ext>
              </a:extLst>
            </p:cNvPr>
            <p:cNvPicPr>
              <a:picLocks noChangeAspect="1"/>
            </p:cNvPicPr>
            <p:nvPr/>
          </p:nvPicPr>
          <p:blipFill>
            <a:blip r:embed="rId6"/>
            <a:stretch>
              <a:fillRect/>
            </a:stretch>
          </p:blipFill>
          <p:spPr>
            <a:xfrm>
              <a:off x="263012" y="2839253"/>
              <a:ext cx="2743200" cy="515815"/>
            </a:xfrm>
            <a:prstGeom prst="rect">
              <a:avLst/>
            </a:prstGeom>
          </p:spPr>
        </p:pic>
        <p:pic>
          <p:nvPicPr>
            <p:cNvPr id="24" name="Picture 24" descr="Text&#10;&#10;Description automatically generated">
              <a:extLst>
                <a:ext uri="{FF2B5EF4-FFF2-40B4-BE49-F238E27FC236}">
                  <a16:creationId xmlns:a16="http://schemas.microsoft.com/office/drawing/2014/main" id="{ED723850-9A1E-1E8B-46C9-8ED53213A3AA}"/>
                </a:ext>
              </a:extLst>
            </p:cNvPr>
            <p:cNvPicPr>
              <a:picLocks noChangeAspect="1"/>
            </p:cNvPicPr>
            <p:nvPr/>
          </p:nvPicPr>
          <p:blipFill>
            <a:blip r:embed="rId10"/>
            <a:stretch>
              <a:fillRect/>
            </a:stretch>
          </p:blipFill>
          <p:spPr>
            <a:xfrm>
              <a:off x="3114368" y="2743195"/>
              <a:ext cx="1870588" cy="609611"/>
            </a:xfrm>
            <a:prstGeom prst="rect">
              <a:avLst/>
            </a:prstGeom>
          </p:spPr>
        </p:pic>
        <p:pic>
          <p:nvPicPr>
            <p:cNvPr id="41" name="Picture 41" descr="Text&#10;&#10;Description automatically generated">
              <a:extLst>
                <a:ext uri="{FF2B5EF4-FFF2-40B4-BE49-F238E27FC236}">
                  <a16:creationId xmlns:a16="http://schemas.microsoft.com/office/drawing/2014/main" id="{ED84DF5E-9CC8-E478-AA4A-6B7CD54AA8F3}"/>
                </a:ext>
              </a:extLst>
            </p:cNvPr>
            <p:cNvPicPr>
              <a:picLocks noChangeAspect="1"/>
            </p:cNvPicPr>
            <p:nvPr/>
          </p:nvPicPr>
          <p:blipFill>
            <a:blip r:embed="rId12"/>
            <a:stretch>
              <a:fillRect/>
            </a:stretch>
          </p:blipFill>
          <p:spPr>
            <a:xfrm>
              <a:off x="4985818" y="2720366"/>
              <a:ext cx="948666" cy="688778"/>
            </a:xfrm>
            <a:prstGeom prst="rect">
              <a:avLst/>
            </a:prstGeom>
          </p:spPr>
        </p:pic>
      </p:grpSp>
      <p:sp>
        <p:nvSpPr>
          <p:cNvPr id="4" name="Rectangle 3">
            <a:extLst>
              <a:ext uri="{FF2B5EF4-FFF2-40B4-BE49-F238E27FC236}">
                <a16:creationId xmlns:a16="http://schemas.microsoft.com/office/drawing/2014/main" id="{A3BAC84F-926B-E578-0EDF-6B5E3A61A683}"/>
              </a:ext>
            </a:extLst>
          </p:cNvPr>
          <p:cNvSpPr/>
          <p:nvPr/>
        </p:nvSpPr>
        <p:spPr>
          <a:xfrm>
            <a:off x="3084628" y="2961989"/>
            <a:ext cx="2866819" cy="590633"/>
          </a:xfrm>
          <a:prstGeom prst="rect">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65310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04E298D4-057F-987D-9C05-D4AB674A4160}"/>
              </a:ext>
            </a:extLst>
          </p:cNvPr>
          <p:cNvSpPr txBox="1"/>
          <p:nvPr/>
        </p:nvSpPr>
        <p:spPr>
          <a:xfrm>
            <a:off x="326773" y="4006804"/>
            <a:ext cx="841548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0"/>
              </a:spcBef>
              <a:buFont typeface="Arial"/>
              <a:buChar char="•"/>
            </a:pPr>
            <a:r>
              <a:rPr lang="en" sz="2200" dirty="0">
                <a:ea typeface="+mn-lt"/>
                <a:cs typeface="+mn-lt"/>
              </a:rPr>
              <a:t>The presence of noise "M" is canceled without using a decreasing </a:t>
            </a:r>
            <a:r>
              <a:rPr lang="en" sz="2200" dirty="0" err="1">
                <a:ea typeface="+mn-lt"/>
                <a:cs typeface="+mn-lt"/>
              </a:rPr>
              <a:t>stepsize</a:t>
            </a:r>
            <a:r>
              <a:rPr lang="en" sz="2200" dirty="0">
                <a:ea typeface="+mn-lt"/>
                <a:cs typeface="+mn-lt"/>
              </a:rPr>
              <a:t>! The stochasticity induced by the learning rate nullifies it.</a:t>
            </a:r>
            <a:endParaRPr lang="en-US">
              <a:cs typeface="Calibri"/>
            </a:endParaRPr>
          </a:p>
          <a:p>
            <a:pPr marL="342900" indent="-342900">
              <a:spcBef>
                <a:spcPct val="0"/>
              </a:spcBef>
              <a:buFont typeface="Arial"/>
              <a:buChar char="•"/>
            </a:pPr>
            <a:endParaRPr lang="en" sz="2200" dirty="0">
              <a:cs typeface="Calibri"/>
            </a:endParaRPr>
          </a:p>
          <a:p>
            <a:pPr marL="342900" indent="-342900">
              <a:spcBef>
                <a:spcPct val="0"/>
              </a:spcBef>
              <a:buFont typeface="Arial"/>
              <a:buChar char="•"/>
            </a:pPr>
            <a:r>
              <a:rPr lang="en" sz="2200" dirty="0">
                <a:cs typeface="Calibri"/>
              </a:rPr>
              <a:t>The use of a constant </a:t>
            </a:r>
            <a:r>
              <a:rPr lang="en" sz="2200" dirty="0" err="1">
                <a:cs typeface="Calibri"/>
              </a:rPr>
              <a:t>stepsize</a:t>
            </a:r>
            <a:r>
              <a:rPr lang="en" sz="2200" dirty="0">
                <a:cs typeface="Calibri"/>
              </a:rPr>
              <a:t> allows for faster optimization.</a:t>
            </a:r>
            <a:endParaRPr lang="en-US" dirty="0">
              <a:ea typeface="+mn-lt"/>
              <a:cs typeface="+mn-lt"/>
            </a:endParaRPr>
          </a:p>
          <a:p>
            <a:pPr marL="342900" indent="-342900">
              <a:spcBef>
                <a:spcPct val="0"/>
              </a:spcBef>
              <a:buFont typeface="Arial"/>
              <a:buChar char="•"/>
            </a:pPr>
            <a:endParaRPr lang="en" sz="2200" dirty="0">
              <a:ea typeface="+mn-lt"/>
              <a:cs typeface="+mn-lt"/>
            </a:endParaRPr>
          </a:p>
          <a:p>
            <a:pPr marL="342900" indent="-342900">
              <a:spcBef>
                <a:spcPct val="0"/>
              </a:spcBef>
              <a:buFont typeface="Arial"/>
              <a:buChar char="•"/>
            </a:pPr>
            <a:r>
              <a:rPr lang="en-US" sz="2200" dirty="0">
                <a:cs typeface="Calibri"/>
              </a:rPr>
              <a:t>The actual learning rate of the algorithm remains nondecreasing.</a:t>
            </a:r>
            <a:endParaRPr lang="en-US">
              <a:cs typeface="Calibri"/>
            </a:endParaRPr>
          </a:p>
          <a:p>
            <a:pPr marL="342900" indent="-342900">
              <a:spcBef>
                <a:spcPct val="0"/>
              </a:spcBef>
              <a:buFont typeface="Arial"/>
              <a:buChar char="•"/>
            </a:pPr>
            <a:endParaRPr lang="en-US" sz="2200" dirty="0">
              <a:cs typeface="Calibri"/>
            </a:endParaRPr>
          </a:p>
          <a:p>
            <a:pPr marL="342900" indent="-342900">
              <a:spcBef>
                <a:spcPct val="0"/>
              </a:spcBef>
              <a:buFont typeface="Arial"/>
              <a:buChar char="•"/>
            </a:pPr>
            <a:r>
              <a:rPr lang="en" sz="2200" dirty="0">
                <a:cs typeface="Calibri"/>
              </a:rPr>
              <a:t>Showcases why being able to freely choose the stochasticity matters.</a:t>
            </a:r>
          </a:p>
          <a:p>
            <a:pPr marL="342900" indent="-342900">
              <a:spcBef>
                <a:spcPct val="0"/>
              </a:spcBef>
              <a:buFont typeface="Arial"/>
              <a:buChar char="•"/>
            </a:pPr>
            <a:endParaRPr lang="en" sz="2200" dirty="0">
              <a:cs typeface="Calibri"/>
            </a:endParaRPr>
          </a:p>
        </p:txBody>
      </p:sp>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1159538" y="-78596"/>
            <a:ext cx="8891336" cy="744652"/>
          </a:xfrm>
        </p:spPr>
        <p:txBody>
          <a:bodyPr>
            <a:noAutofit/>
          </a:bodyPr>
          <a:lstStyle/>
          <a:p>
            <a:pPr algn="l"/>
            <a:r>
              <a:rPr lang="en-US" sz="3200" dirty="0"/>
              <a:t>Convergence of MSLR-with-memory SGD</a:t>
            </a:r>
            <a:endParaRPr lang="en-US" sz="3200" dirty="0">
              <a:cs typeface="Calibri"/>
            </a:endParaRPr>
          </a:p>
        </p:txBody>
      </p:sp>
      <p:sp>
        <p:nvSpPr>
          <p:cNvPr id="13" name="Title 1">
            <a:extLst>
              <a:ext uri="{FF2B5EF4-FFF2-40B4-BE49-F238E27FC236}">
                <a16:creationId xmlns:a16="http://schemas.microsoft.com/office/drawing/2014/main" id="{39D6A3FB-D2BD-B814-24D9-AF9D7B3B67F7}"/>
              </a:ext>
            </a:extLst>
          </p:cNvPr>
          <p:cNvSpPr txBox="1">
            <a:spLocks/>
          </p:cNvSpPr>
          <p:nvPr/>
        </p:nvSpPr>
        <p:spPr>
          <a:xfrm>
            <a:off x="165984" y="5953432"/>
            <a:ext cx="8903626" cy="37594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n-US" sz="2200" dirty="0">
              <a:cs typeface="Calibri"/>
            </a:endParaRPr>
          </a:p>
        </p:txBody>
      </p:sp>
      <p:cxnSp>
        <p:nvCxnSpPr>
          <p:cNvPr id="3" name="Straight Arrow Connector 2">
            <a:extLst>
              <a:ext uri="{FF2B5EF4-FFF2-40B4-BE49-F238E27FC236}">
                <a16:creationId xmlns:a16="http://schemas.microsoft.com/office/drawing/2014/main" id="{9457DC1E-8466-ADB8-AEB4-57AE6F5E2306}"/>
              </a:ext>
            </a:extLst>
          </p:cNvPr>
          <p:cNvCxnSpPr/>
          <p:nvPr/>
        </p:nvCxnSpPr>
        <p:spPr>
          <a:xfrm flipV="1">
            <a:off x="9571703" y="2669456"/>
            <a:ext cx="1307689" cy="7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 name="Picture 20">
            <a:extLst>
              <a:ext uri="{FF2B5EF4-FFF2-40B4-BE49-F238E27FC236}">
                <a16:creationId xmlns:a16="http://schemas.microsoft.com/office/drawing/2014/main" id="{2CE687A8-4E22-20A1-2EEE-F65B83161981}"/>
              </a:ext>
            </a:extLst>
          </p:cNvPr>
          <p:cNvPicPr>
            <a:picLocks noChangeAspect="1"/>
          </p:cNvPicPr>
          <p:nvPr/>
        </p:nvPicPr>
        <p:blipFill>
          <a:blip r:embed="rId2"/>
          <a:stretch>
            <a:fillRect/>
          </a:stretch>
        </p:blipFill>
        <p:spPr>
          <a:xfrm>
            <a:off x="9213525" y="1845995"/>
            <a:ext cx="1278502" cy="573651"/>
          </a:xfrm>
          <a:prstGeom prst="rect">
            <a:avLst/>
          </a:prstGeom>
        </p:spPr>
      </p:pic>
      <p:pic>
        <p:nvPicPr>
          <p:cNvPr id="21" name="Picture 21" descr="A picture containing antenna&#10;&#10;Description automatically generated">
            <a:extLst>
              <a:ext uri="{FF2B5EF4-FFF2-40B4-BE49-F238E27FC236}">
                <a16:creationId xmlns:a16="http://schemas.microsoft.com/office/drawing/2014/main" id="{E5A34939-097C-F40C-2F88-5824CA9CC09E}"/>
              </a:ext>
            </a:extLst>
          </p:cNvPr>
          <p:cNvPicPr>
            <a:picLocks noChangeAspect="1"/>
          </p:cNvPicPr>
          <p:nvPr/>
        </p:nvPicPr>
        <p:blipFill>
          <a:blip r:embed="rId3"/>
          <a:stretch>
            <a:fillRect/>
          </a:stretch>
        </p:blipFill>
        <p:spPr>
          <a:xfrm>
            <a:off x="5813910" y="2288638"/>
            <a:ext cx="550101" cy="378936"/>
          </a:xfrm>
          <a:prstGeom prst="rect">
            <a:avLst/>
          </a:prstGeom>
        </p:spPr>
      </p:pic>
      <p:grpSp>
        <p:nvGrpSpPr>
          <p:cNvPr id="42" name="Group 41">
            <a:extLst>
              <a:ext uri="{FF2B5EF4-FFF2-40B4-BE49-F238E27FC236}">
                <a16:creationId xmlns:a16="http://schemas.microsoft.com/office/drawing/2014/main" id="{F86AC8D3-0477-17E2-77FA-E3841CC68F3B}"/>
              </a:ext>
            </a:extLst>
          </p:cNvPr>
          <p:cNvGrpSpPr/>
          <p:nvPr/>
        </p:nvGrpSpPr>
        <p:grpSpPr>
          <a:xfrm>
            <a:off x="227327" y="1513036"/>
            <a:ext cx="8891336" cy="412814"/>
            <a:chOff x="158649" y="1974160"/>
            <a:chExt cx="8891336" cy="412814"/>
          </a:xfrm>
        </p:grpSpPr>
        <p:sp>
          <p:nvSpPr>
            <p:cNvPr id="37" name="Title 1">
              <a:extLst>
                <a:ext uri="{FF2B5EF4-FFF2-40B4-BE49-F238E27FC236}">
                  <a16:creationId xmlns:a16="http://schemas.microsoft.com/office/drawing/2014/main" id="{2BD39CBD-5003-A144-9AC8-4D3B1BB73DDB}"/>
                </a:ext>
              </a:extLst>
            </p:cNvPr>
            <p:cNvSpPr txBox="1">
              <a:spLocks/>
            </p:cNvSpPr>
            <p:nvPr/>
          </p:nvSpPr>
          <p:spPr>
            <a:xfrm>
              <a:off x="158649" y="1974160"/>
              <a:ext cx="8891336" cy="4128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200" dirty="0">
                  <a:cs typeface="Calibri"/>
                </a:rPr>
                <a:t>For a </a:t>
              </a:r>
              <a:r>
                <a:rPr lang="en-US" sz="2200" b="1" dirty="0">
                  <a:cs typeface="Calibri"/>
                </a:rPr>
                <a:t>constant </a:t>
              </a:r>
              <a:r>
                <a:rPr lang="en-US" sz="2200" dirty="0" err="1">
                  <a:cs typeface="Calibri"/>
                </a:rPr>
                <a:t>stepsize</a:t>
              </a:r>
              <a:r>
                <a:rPr lang="en-US" sz="2200" dirty="0">
                  <a:cs typeface="Calibri"/>
                </a:rPr>
                <a:t>                   </a:t>
              </a:r>
              <a:r>
                <a:rPr lang="en-US" sz="2200" dirty="0">
                  <a:ea typeface="+mj-lt"/>
                  <a:cs typeface="+mj-lt"/>
                </a:rPr>
                <a:t>:</a:t>
              </a:r>
              <a:endParaRPr lang="en-US" sz="2200" dirty="0">
                <a:cs typeface="Calibri"/>
              </a:endParaRPr>
            </a:p>
          </p:txBody>
        </p:sp>
        <p:pic>
          <p:nvPicPr>
            <p:cNvPr id="14" name="Picture 13" descr="Text&#10;&#10;Description automatically generated">
              <a:extLst>
                <a:ext uri="{FF2B5EF4-FFF2-40B4-BE49-F238E27FC236}">
                  <a16:creationId xmlns:a16="http://schemas.microsoft.com/office/drawing/2014/main" id="{4245B09F-ACA9-8B54-A42B-E0F23F63AA12}"/>
                </a:ext>
              </a:extLst>
            </p:cNvPr>
            <p:cNvPicPr>
              <a:picLocks noChangeAspect="1"/>
            </p:cNvPicPr>
            <p:nvPr/>
          </p:nvPicPr>
          <p:blipFill>
            <a:blip r:embed="rId4"/>
            <a:stretch>
              <a:fillRect/>
            </a:stretch>
          </p:blipFill>
          <p:spPr>
            <a:xfrm>
              <a:off x="2906659" y="2012167"/>
              <a:ext cx="1130922" cy="318998"/>
            </a:xfrm>
            <a:prstGeom prst="rect">
              <a:avLst/>
            </a:prstGeom>
          </p:spPr>
        </p:pic>
      </p:grpSp>
      <p:pic>
        <p:nvPicPr>
          <p:cNvPr id="22" name="Picture 21">
            <a:extLst>
              <a:ext uri="{FF2B5EF4-FFF2-40B4-BE49-F238E27FC236}">
                <a16:creationId xmlns:a16="http://schemas.microsoft.com/office/drawing/2014/main" id="{C03EFAC7-30F7-1A8F-53A7-13D7AE954DEC}"/>
              </a:ext>
            </a:extLst>
          </p:cNvPr>
          <p:cNvPicPr>
            <a:picLocks noChangeAspect="1"/>
          </p:cNvPicPr>
          <p:nvPr/>
        </p:nvPicPr>
        <p:blipFill>
          <a:blip r:embed="rId5"/>
          <a:stretch>
            <a:fillRect/>
          </a:stretch>
        </p:blipFill>
        <p:spPr>
          <a:xfrm>
            <a:off x="6702036" y="3412671"/>
            <a:ext cx="1632641" cy="349622"/>
          </a:xfrm>
          <a:prstGeom prst="rect">
            <a:avLst/>
          </a:prstGeom>
        </p:spPr>
      </p:pic>
      <p:cxnSp>
        <p:nvCxnSpPr>
          <p:cNvPr id="23" name="Straight Arrow Connector 22">
            <a:extLst>
              <a:ext uri="{FF2B5EF4-FFF2-40B4-BE49-F238E27FC236}">
                <a16:creationId xmlns:a16="http://schemas.microsoft.com/office/drawing/2014/main" id="{109408B7-29CA-2639-1535-5E33A637273F}"/>
              </a:ext>
            </a:extLst>
          </p:cNvPr>
          <p:cNvCxnSpPr>
            <a:cxnSpLocks/>
          </p:cNvCxnSpPr>
          <p:nvPr/>
        </p:nvCxnSpPr>
        <p:spPr>
          <a:xfrm flipH="1" flipV="1">
            <a:off x="6166500" y="3538534"/>
            <a:ext cx="430574" cy="7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BFF90C44-6C7F-3FF6-BF3E-C6BCFAD1C3D3}"/>
              </a:ext>
            </a:extLst>
          </p:cNvPr>
          <p:cNvGrpSpPr/>
          <p:nvPr/>
        </p:nvGrpSpPr>
        <p:grpSpPr>
          <a:xfrm>
            <a:off x="321880" y="3332776"/>
            <a:ext cx="5621146" cy="514737"/>
            <a:chOff x="321880" y="3332776"/>
            <a:chExt cx="5621146" cy="514737"/>
          </a:xfrm>
        </p:grpSpPr>
        <p:pic>
          <p:nvPicPr>
            <p:cNvPr id="25" name="Picture 24" descr="Diagram&#10;&#10;Description automatically generated">
              <a:extLst>
                <a:ext uri="{FF2B5EF4-FFF2-40B4-BE49-F238E27FC236}">
                  <a16:creationId xmlns:a16="http://schemas.microsoft.com/office/drawing/2014/main" id="{BAC7682C-789E-56D5-D3C1-5A0A38E1DC20}"/>
                </a:ext>
              </a:extLst>
            </p:cNvPr>
            <p:cNvPicPr>
              <a:picLocks noChangeAspect="1"/>
            </p:cNvPicPr>
            <p:nvPr/>
          </p:nvPicPr>
          <p:blipFill>
            <a:blip r:embed="rId6"/>
            <a:stretch>
              <a:fillRect/>
            </a:stretch>
          </p:blipFill>
          <p:spPr>
            <a:xfrm>
              <a:off x="321880" y="3366361"/>
              <a:ext cx="2576791" cy="447568"/>
            </a:xfrm>
            <a:prstGeom prst="rect">
              <a:avLst/>
            </a:prstGeom>
          </p:spPr>
        </p:pic>
        <p:pic>
          <p:nvPicPr>
            <p:cNvPr id="26" name="Picture 25" descr="Diagram&#10;&#10;Description automatically generated">
              <a:extLst>
                <a:ext uri="{FF2B5EF4-FFF2-40B4-BE49-F238E27FC236}">
                  <a16:creationId xmlns:a16="http://schemas.microsoft.com/office/drawing/2014/main" id="{667A4AB6-37CA-99C7-927D-CE5AE4A20688}"/>
                </a:ext>
              </a:extLst>
            </p:cNvPr>
            <p:cNvPicPr>
              <a:picLocks noChangeAspect="1"/>
            </p:cNvPicPr>
            <p:nvPr/>
          </p:nvPicPr>
          <p:blipFill>
            <a:blip r:embed="rId7"/>
            <a:stretch>
              <a:fillRect/>
            </a:stretch>
          </p:blipFill>
          <p:spPr>
            <a:xfrm>
              <a:off x="2907907" y="3332776"/>
              <a:ext cx="2576791" cy="514737"/>
            </a:xfrm>
            <a:prstGeom prst="rect">
              <a:avLst/>
            </a:prstGeom>
          </p:spPr>
        </p:pic>
        <p:pic>
          <p:nvPicPr>
            <p:cNvPr id="29" name="Picture 29">
              <a:extLst>
                <a:ext uri="{FF2B5EF4-FFF2-40B4-BE49-F238E27FC236}">
                  <a16:creationId xmlns:a16="http://schemas.microsoft.com/office/drawing/2014/main" id="{106D0496-BD37-442B-98EA-13A88BA6E4C0}"/>
                </a:ext>
              </a:extLst>
            </p:cNvPr>
            <p:cNvPicPr>
              <a:picLocks noChangeAspect="1"/>
            </p:cNvPicPr>
            <p:nvPr/>
          </p:nvPicPr>
          <p:blipFill>
            <a:blip r:embed="rId8"/>
            <a:stretch>
              <a:fillRect/>
            </a:stretch>
          </p:blipFill>
          <p:spPr>
            <a:xfrm>
              <a:off x="5543576" y="3463240"/>
              <a:ext cx="399450" cy="253809"/>
            </a:xfrm>
            <a:prstGeom prst="rect">
              <a:avLst/>
            </a:prstGeom>
          </p:spPr>
        </p:pic>
      </p:grpSp>
      <p:sp>
        <p:nvSpPr>
          <p:cNvPr id="30" name="Title 1">
            <a:extLst>
              <a:ext uri="{FF2B5EF4-FFF2-40B4-BE49-F238E27FC236}">
                <a16:creationId xmlns:a16="http://schemas.microsoft.com/office/drawing/2014/main" id="{2B2CF822-C96E-8D0D-382E-0B8FABD07D39}"/>
              </a:ext>
            </a:extLst>
          </p:cNvPr>
          <p:cNvSpPr txBox="1">
            <a:spLocks/>
          </p:cNvSpPr>
          <p:nvPr/>
        </p:nvSpPr>
        <p:spPr>
          <a:xfrm>
            <a:off x="264304" y="865235"/>
            <a:ext cx="8891336" cy="4128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200" dirty="0">
                <a:cs typeface="Calibri"/>
              </a:rPr>
              <a:t>For a </a:t>
            </a:r>
            <a:r>
              <a:rPr lang="en-US" sz="2200" b="1" dirty="0">
                <a:cs typeface="Calibri"/>
              </a:rPr>
              <a:t>decreasing </a:t>
            </a:r>
            <a:r>
              <a:rPr lang="en-US" sz="2200" err="1">
                <a:cs typeface="Calibri"/>
              </a:rPr>
              <a:t>stepsize</a:t>
            </a:r>
            <a:r>
              <a:rPr lang="en-US" sz="2200" dirty="0">
                <a:cs typeface="Calibri"/>
              </a:rPr>
              <a:t>          ,  both stochastic and </a:t>
            </a:r>
            <a:r>
              <a:rPr lang="en-US" sz="2200" err="1">
                <a:cs typeface="Calibri"/>
              </a:rPr>
              <a:t>deterministc</a:t>
            </a:r>
            <a:r>
              <a:rPr lang="en-US" sz="2200" dirty="0">
                <a:cs typeface="Calibri"/>
              </a:rPr>
              <a:t> rates</a:t>
            </a:r>
          </a:p>
          <a:p>
            <a:pPr algn="l"/>
            <a:r>
              <a:rPr lang="en-US" sz="2200" dirty="0">
                <a:cs typeface="Calibri"/>
              </a:rPr>
              <a:t>yield a zero optimality gap.</a:t>
            </a:r>
          </a:p>
        </p:txBody>
      </p:sp>
      <p:pic>
        <p:nvPicPr>
          <p:cNvPr id="31" name="Picture 31" descr="A picture containing diagram&#10;&#10;Description automatically generated">
            <a:extLst>
              <a:ext uri="{FF2B5EF4-FFF2-40B4-BE49-F238E27FC236}">
                <a16:creationId xmlns:a16="http://schemas.microsoft.com/office/drawing/2014/main" id="{DDEBA584-06E6-44F3-A71C-2AF4B1D0FC43}"/>
              </a:ext>
            </a:extLst>
          </p:cNvPr>
          <p:cNvPicPr>
            <a:picLocks noChangeAspect="1"/>
          </p:cNvPicPr>
          <p:nvPr/>
        </p:nvPicPr>
        <p:blipFill>
          <a:blip r:embed="rId9"/>
          <a:stretch>
            <a:fillRect/>
          </a:stretch>
        </p:blipFill>
        <p:spPr>
          <a:xfrm>
            <a:off x="3242410" y="765408"/>
            <a:ext cx="537703" cy="307565"/>
          </a:xfrm>
          <a:prstGeom prst="rect">
            <a:avLst/>
          </a:prstGeom>
        </p:spPr>
      </p:pic>
      <p:pic>
        <p:nvPicPr>
          <p:cNvPr id="38" name="Picture 24" descr="Text&#10;&#10;Description automatically generated">
            <a:extLst>
              <a:ext uri="{FF2B5EF4-FFF2-40B4-BE49-F238E27FC236}">
                <a16:creationId xmlns:a16="http://schemas.microsoft.com/office/drawing/2014/main" id="{97FE999B-9B38-AFB0-4412-B805D6D34995}"/>
              </a:ext>
            </a:extLst>
          </p:cNvPr>
          <p:cNvPicPr>
            <a:picLocks noChangeAspect="1"/>
          </p:cNvPicPr>
          <p:nvPr/>
        </p:nvPicPr>
        <p:blipFill>
          <a:blip r:embed="rId10"/>
          <a:stretch>
            <a:fillRect/>
          </a:stretch>
        </p:blipFill>
        <p:spPr>
          <a:xfrm>
            <a:off x="9188688" y="4809815"/>
            <a:ext cx="1870588" cy="609611"/>
          </a:xfrm>
          <a:prstGeom prst="rect">
            <a:avLst/>
          </a:prstGeom>
        </p:spPr>
      </p:pic>
      <p:sp>
        <p:nvSpPr>
          <p:cNvPr id="39" name="Rectangle 38">
            <a:extLst>
              <a:ext uri="{FF2B5EF4-FFF2-40B4-BE49-F238E27FC236}">
                <a16:creationId xmlns:a16="http://schemas.microsoft.com/office/drawing/2014/main" id="{099C5755-B814-2BD1-434F-CB95B6503B6B}"/>
              </a:ext>
            </a:extLst>
          </p:cNvPr>
          <p:cNvSpPr/>
          <p:nvPr/>
        </p:nvSpPr>
        <p:spPr>
          <a:xfrm>
            <a:off x="9520748" y="1356386"/>
            <a:ext cx="471949" cy="38591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0" name="Picture 40" descr="Text&#10;&#10;Description automatically generated">
            <a:extLst>
              <a:ext uri="{FF2B5EF4-FFF2-40B4-BE49-F238E27FC236}">
                <a16:creationId xmlns:a16="http://schemas.microsoft.com/office/drawing/2014/main" id="{489733C2-FD3E-BB4C-C14A-C31299D2BE95}"/>
              </a:ext>
            </a:extLst>
          </p:cNvPr>
          <p:cNvPicPr>
            <a:picLocks noChangeAspect="1"/>
          </p:cNvPicPr>
          <p:nvPr/>
        </p:nvPicPr>
        <p:blipFill>
          <a:blip r:embed="rId11"/>
          <a:stretch>
            <a:fillRect/>
          </a:stretch>
        </p:blipFill>
        <p:spPr>
          <a:xfrm>
            <a:off x="9443110" y="4068624"/>
            <a:ext cx="739263" cy="668901"/>
          </a:xfrm>
          <a:prstGeom prst="rect">
            <a:avLst/>
          </a:prstGeom>
        </p:spPr>
      </p:pic>
      <p:grpSp>
        <p:nvGrpSpPr>
          <p:cNvPr id="43" name="Group 42">
            <a:extLst>
              <a:ext uri="{FF2B5EF4-FFF2-40B4-BE49-F238E27FC236}">
                <a16:creationId xmlns:a16="http://schemas.microsoft.com/office/drawing/2014/main" id="{1BEE6F1D-9A7F-3227-0B7D-888CBF1F3111}"/>
              </a:ext>
            </a:extLst>
          </p:cNvPr>
          <p:cNvGrpSpPr/>
          <p:nvPr/>
        </p:nvGrpSpPr>
        <p:grpSpPr>
          <a:xfrm>
            <a:off x="321879" y="2170941"/>
            <a:ext cx="5465439" cy="620101"/>
            <a:chOff x="263012" y="2720366"/>
            <a:chExt cx="5671472" cy="688778"/>
          </a:xfrm>
        </p:grpSpPr>
        <p:pic>
          <p:nvPicPr>
            <p:cNvPr id="19" name="Picture 17" descr="Diagram&#10;&#10;Description automatically generated">
              <a:extLst>
                <a:ext uri="{FF2B5EF4-FFF2-40B4-BE49-F238E27FC236}">
                  <a16:creationId xmlns:a16="http://schemas.microsoft.com/office/drawing/2014/main" id="{3A8AF567-C40A-1201-8126-88859AE62DAC}"/>
                </a:ext>
              </a:extLst>
            </p:cNvPr>
            <p:cNvPicPr>
              <a:picLocks noChangeAspect="1"/>
            </p:cNvPicPr>
            <p:nvPr/>
          </p:nvPicPr>
          <p:blipFill>
            <a:blip r:embed="rId6"/>
            <a:stretch>
              <a:fillRect/>
            </a:stretch>
          </p:blipFill>
          <p:spPr>
            <a:xfrm>
              <a:off x="263012" y="2839253"/>
              <a:ext cx="2743200" cy="515815"/>
            </a:xfrm>
            <a:prstGeom prst="rect">
              <a:avLst/>
            </a:prstGeom>
          </p:spPr>
        </p:pic>
        <p:pic>
          <p:nvPicPr>
            <p:cNvPr id="24" name="Picture 24" descr="Text&#10;&#10;Description automatically generated">
              <a:extLst>
                <a:ext uri="{FF2B5EF4-FFF2-40B4-BE49-F238E27FC236}">
                  <a16:creationId xmlns:a16="http://schemas.microsoft.com/office/drawing/2014/main" id="{ED723850-9A1E-1E8B-46C9-8ED53213A3AA}"/>
                </a:ext>
              </a:extLst>
            </p:cNvPr>
            <p:cNvPicPr>
              <a:picLocks noChangeAspect="1"/>
            </p:cNvPicPr>
            <p:nvPr/>
          </p:nvPicPr>
          <p:blipFill>
            <a:blip r:embed="rId10"/>
            <a:stretch>
              <a:fillRect/>
            </a:stretch>
          </p:blipFill>
          <p:spPr>
            <a:xfrm>
              <a:off x="3114368" y="2743195"/>
              <a:ext cx="1870588" cy="609611"/>
            </a:xfrm>
            <a:prstGeom prst="rect">
              <a:avLst/>
            </a:prstGeom>
          </p:spPr>
        </p:pic>
        <p:pic>
          <p:nvPicPr>
            <p:cNvPr id="41" name="Picture 41" descr="Text&#10;&#10;Description automatically generated">
              <a:extLst>
                <a:ext uri="{FF2B5EF4-FFF2-40B4-BE49-F238E27FC236}">
                  <a16:creationId xmlns:a16="http://schemas.microsoft.com/office/drawing/2014/main" id="{ED84DF5E-9CC8-E478-AA4A-6B7CD54AA8F3}"/>
                </a:ext>
              </a:extLst>
            </p:cNvPr>
            <p:cNvPicPr>
              <a:picLocks noChangeAspect="1"/>
            </p:cNvPicPr>
            <p:nvPr/>
          </p:nvPicPr>
          <p:blipFill>
            <a:blip r:embed="rId12"/>
            <a:stretch>
              <a:fillRect/>
            </a:stretch>
          </p:blipFill>
          <p:spPr>
            <a:xfrm>
              <a:off x="4985818" y="2720366"/>
              <a:ext cx="948666" cy="688778"/>
            </a:xfrm>
            <a:prstGeom prst="rect">
              <a:avLst/>
            </a:prstGeom>
          </p:spPr>
        </p:pic>
      </p:grpSp>
      <p:sp>
        <p:nvSpPr>
          <p:cNvPr id="6" name="Rectangle 5">
            <a:extLst>
              <a:ext uri="{FF2B5EF4-FFF2-40B4-BE49-F238E27FC236}">
                <a16:creationId xmlns:a16="http://schemas.microsoft.com/office/drawing/2014/main" id="{CE95DB0E-CB16-EEAB-1B78-E1DD3CAEF5AC}"/>
              </a:ext>
            </a:extLst>
          </p:cNvPr>
          <p:cNvSpPr/>
          <p:nvPr/>
        </p:nvSpPr>
        <p:spPr>
          <a:xfrm>
            <a:off x="3163117" y="3295568"/>
            <a:ext cx="2866819" cy="590633"/>
          </a:xfrm>
          <a:prstGeom prst="rect">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2F1B70C2-710A-0968-66CF-A2883E4B06A9}"/>
              </a:ext>
            </a:extLst>
          </p:cNvPr>
          <p:cNvSpPr/>
          <p:nvPr/>
        </p:nvSpPr>
        <p:spPr>
          <a:xfrm>
            <a:off x="3339717" y="2167285"/>
            <a:ext cx="3033608" cy="620066"/>
          </a:xfrm>
          <a:prstGeom prst="rect">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D8301A59-C59C-634A-BA93-D25C5B53589C}"/>
              </a:ext>
            </a:extLst>
          </p:cNvPr>
          <p:cNvSpPr txBox="1"/>
          <p:nvPr/>
        </p:nvSpPr>
        <p:spPr>
          <a:xfrm>
            <a:off x="6967884" y="1846460"/>
            <a:ext cx="325338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t>Deterministic </a:t>
            </a:r>
          </a:p>
          <a:p>
            <a:r>
              <a:rPr lang="en-US" sz="2200" dirty="0"/>
              <a:t>learning rate</a:t>
            </a:r>
            <a:endParaRPr lang="en-US" sz="2200" dirty="0">
              <a:cs typeface="Calibri"/>
            </a:endParaRPr>
          </a:p>
        </p:txBody>
      </p:sp>
      <p:cxnSp>
        <p:nvCxnSpPr>
          <p:cNvPr id="9" name="Connector: Curved 8">
            <a:extLst>
              <a:ext uri="{FF2B5EF4-FFF2-40B4-BE49-F238E27FC236}">
                <a16:creationId xmlns:a16="http://schemas.microsoft.com/office/drawing/2014/main" id="{FD4417FF-9DB1-FA68-B350-EF7AD5EEBD84}"/>
              </a:ext>
            </a:extLst>
          </p:cNvPr>
          <p:cNvCxnSpPr/>
          <p:nvPr/>
        </p:nvCxnSpPr>
        <p:spPr>
          <a:xfrm flipH="1">
            <a:off x="6471442" y="2324264"/>
            <a:ext cx="478784" cy="34535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705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04E298D4-057F-987D-9C05-D4AB674A4160}"/>
              </a:ext>
            </a:extLst>
          </p:cNvPr>
          <p:cNvSpPr txBox="1"/>
          <p:nvPr/>
        </p:nvSpPr>
        <p:spPr>
          <a:xfrm>
            <a:off x="326773" y="4006804"/>
            <a:ext cx="841548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0"/>
              </a:spcBef>
              <a:buFont typeface="Arial"/>
              <a:buChar char="•"/>
            </a:pPr>
            <a:r>
              <a:rPr lang="en" sz="2200" dirty="0">
                <a:ea typeface="+mn-lt"/>
                <a:cs typeface="+mn-lt"/>
              </a:rPr>
              <a:t>The presence of noise "M" is canceled without using a decreasing </a:t>
            </a:r>
            <a:r>
              <a:rPr lang="en" sz="2200" dirty="0" err="1">
                <a:ea typeface="+mn-lt"/>
                <a:cs typeface="+mn-lt"/>
              </a:rPr>
              <a:t>stepsize</a:t>
            </a:r>
            <a:r>
              <a:rPr lang="en" sz="2200" dirty="0">
                <a:ea typeface="+mn-lt"/>
                <a:cs typeface="+mn-lt"/>
              </a:rPr>
              <a:t>! The stochasticity induced by the learning rate nullifies it.</a:t>
            </a:r>
            <a:endParaRPr lang="en-US">
              <a:cs typeface="Calibri"/>
            </a:endParaRPr>
          </a:p>
          <a:p>
            <a:pPr marL="342900" indent="-342900">
              <a:spcBef>
                <a:spcPct val="0"/>
              </a:spcBef>
              <a:buFont typeface="Arial"/>
              <a:buChar char="•"/>
            </a:pPr>
            <a:endParaRPr lang="en" sz="2200" dirty="0">
              <a:cs typeface="Calibri"/>
            </a:endParaRPr>
          </a:p>
          <a:p>
            <a:pPr marL="342900" indent="-342900">
              <a:spcBef>
                <a:spcPct val="0"/>
              </a:spcBef>
              <a:buFont typeface="Arial"/>
              <a:buChar char="•"/>
            </a:pPr>
            <a:r>
              <a:rPr lang="en" sz="2200" dirty="0">
                <a:cs typeface="Calibri"/>
              </a:rPr>
              <a:t>The use of a constant </a:t>
            </a:r>
            <a:r>
              <a:rPr lang="en" sz="2200" dirty="0" err="1">
                <a:cs typeface="Calibri"/>
              </a:rPr>
              <a:t>stepsize</a:t>
            </a:r>
            <a:r>
              <a:rPr lang="en" sz="2200" dirty="0">
                <a:cs typeface="Calibri"/>
              </a:rPr>
              <a:t> allows for faster optimization.</a:t>
            </a:r>
            <a:endParaRPr lang="en-US" dirty="0">
              <a:ea typeface="+mn-lt"/>
              <a:cs typeface="+mn-lt"/>
            </a:endParaRPr>
          </a:p>
          <a:p>
            <a:pPr marL="342900" indent="-342900">
              <a:spcBef>
                <a:spcPct val="0"/>
              </a:spcBef>
              <a:buFont typeface="Arial"/>
              <a:buChar char="•"/>
            </a:pPr>
            <a:endParaRPr lang="en" sz="2200" dirty="0">
              <a:ea typeface="+mn-lt"/>
              <a:cs typeface="+mn-lt"/>
            </a:endParaRPr>
          </a:p>
          <a:p>
            <a:pPr marL="342900" indent="-342900">
              <a:spcBef>
                <a:spcPct val="0"/>
              </a:spcBef>
              <a:buFont typeface="Arial"/>
              <a:buChar char="•"/>
            </a:pPr>
            <a:r>
              <a:rPr lang="en-US" sz="2200" dirty="0">
                <a:cs typeface="Calibri"/>
              </a:rPr>
              <a:t>The actual learning rate of the algorithm remains nondecreasing.</a:t>
            </a:r>
            <a:endParaRPr lang="en-US">
              <a:cs typeface="Calibri"/>
            </a:endParaRPr>
          </a:p>
          <a:p>
            <a:pPr marL="342900" indent="-342900">
              <a:spcBef>
                <a:spcPct val="0"/>
              </a:spcBef>
              <a:buFont typeface="Arial"/>
              <a:buChar char="•"/>
            </a:pPr>
            <a:endParaRPr lang="en-US" sz="2200" dirty="0">
              <a:cs typeface="Calibri"/>
            </a:endParaRPr>
          </a:p>
          <a:p>
            <a:pPr marL="342900" indent="-342900">
              <a:spcBef>
                <a:spcPct val="0"/>
              </a:spcBef>
              <a:buFont typeface="Arial"/>
              <a:buChar char="•"/>
            </a:pPr>
            <a:r>
              <a:rPr lang="en" sz="2200" dirty="0">
                <a:cs typeface="Calibri"/>
              </a:rPr>
              <a:t>Showcases why being able to freely choose the stochasticity matters.</a:t>
            </a:r>
          </a:p>
          <a:p>
            <a:pPr marL="342900" indent="-342900">
              <a:spcBef>
                <a:spcPct val="0"/>
              </a:spcBef>
              <a:buFont typeface="Arial"/>
              <a:buChar char="•"/>
            </a:pPr>
            <a:endParaRPr lang="en" sz="2200" dirty="0">
              <a:cs typeface="Calibri"/>
            </a:endParaRPr>
          </a:p>
        </p:txBody>
      </p:sp>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1159538" y="-78596"/>
            <a:ext cx="8891336" cy="744652"/>
          </a:xfrm>
        </p:spPr>
        <p:txBody>
          <a:bodyPr>
            <a:noAutofit/>
          </a:bodyPr>
          <a:lstStyle/>
          <a:p>
            <a:pPr algn="l"/>
            <a:r>
              <a:rPr lang="en-US" sz="3200" dirty="0"/>
              <a:t>Convergence of MSLR-with-memory SGD</a:t>
            </a:r>
            <a:endParaRPr lang="en-US" sz="3200" dirty="0">
              <a:cs typeface="Calibri"/>
            </a:endParaRPr>
          </a:p>
        </p:txBody>
      </p:sp>
      <p:sp>
        <p:nvSpPr>
          <p:cNvPr id="13" name="Title 1">
            <a:extLst>
              <a:ext uri="{FF2B5EF4-FFF2-40B4-BE49-F238E27FC236}">
                <a16:creationId xmlns:a16="http://schemas.microsoft.com/office/drawing/2014/main" id="{39D6A3FB-D2BD-B814-24D9-AF9D7B3B67F7}"/>
              </a:ext>
            </a:extLst>
          </p:cNvPr>
          <p:cNvSpPr txBox="1">
            <a:spLocks/>
          </p:cNvSpPr>
          <p:nvPr/>
        </p:nvSpPr>
        <p:spPr>
          <a:xfrm>
            <a:off x="165984" y="5953432"/>
            <a:ext cx="8903626" cy="37594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n-US" sz="2200" dirty="0">
              <a:cs typeface="Calibri"/>
            </a:endParaRPr>
          </a:p>
        </p:txBody>
      </p:sp>
      <p:cxnSp>
        <p:nvCxnSpPr>
          <p:cNvPr id="3" name="Straight Arrow Connector 2">
            <a:extLst>
              <a:ext uri="{FF2B5EF4-FFF2-40B4-BE49-F238E27FC236}">
                <a16:creationId xmlns:a16="http://schemas.microsoft.com/office/drawing/2014/main" id="{9457DC1E-8466-ADB8-AEB4-57AE6F5E2306}"/>
              </a:ext>
            </a:extLst>
          </p:cNvPr>
          <p:cNvCxnSpPr/>
          <p:nvPr/>
        </p:nvCxnSpPr>
        <p:spPr>
          <a:xfrm flipV="1">
            <a:off x="9571703" y="2669456"/>
            <a:ext cx="1307689" cy="7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 name="Picture 20">
            <a:extLst>
              <a:ext uri="{FF2B5EF4-FFF2-40B4-BE49-F238E27FC236}">
                <a16:creationId xmlns:a16="http://schemas.microsoft.com/office/drawing/2014/main" id="{2CE687A8-4E22-20A1-2EEE-F65B83161981}"/>
              </a:ext>
            </a:extLst>
          </p:cNvPr>
          <p:cNvPicPr>
            <a:picLocks noChangeAspect="1"/>
          </p:cNvPicPr>
          <p:nvPr/>
        </p:nvPicPr>
        <p:blipFill>
          <a:blip r:embed="rId2"/>
          <a:stretch>
            <a:fillRect/>
          </a:stretch>
        </p:blipFill>
        <p:spPr>
          <a:xfrm>
            <a:off x="9213525" y="1845995"/>
            <a:ext cx="1278502" cy="573651"/>
          </a:xfrm>
          <a:prstGeom prst="rect">
            <a:avLst/>
          </a:prstGeom>
        </p:spPr>
      </p:pic>
      <p:pic>
        <p:nvPicPr>
          <p:cNvPr id="21" name="Picture 21" descr="A picture containing antenna&#10;&#10;Description automatically generated">
            <a:extLst>
              <a:ext uri="{FF2B5EF4-FFF2-40B4-BE49-F238E27FC236}">
                <a16:creationId xmlns:a16="http://schemas.microsoft.com/office/drawing/2014/main" id="{E5A34939-097C-F40C-2F88-5824CA9CC09E}"/>
              </a:ext>
            </a:extLst>
          </p:cNvPr>
          <p:cNvPicPr>
            <a:picLocks noChangeAspect="1"/>
          </p:cNvPicPr>
          <p:nvPr/>
        </p:nvPicPr>
        <p:blipFill>
          <a:blip r:embed="rId3"/>
          <a:stretch>
            <a:fillRect/>
          </a:stretch>
        </p:blipFill>
        <p:spPr>
          <a:xfrm>
            <a:off x="5813910" y="2288638"/>
            <a:ext cx="550101" cy="378936"/>
          </a:xfrm>
          <a:prstGeom prst="rect">
            <a:avLst/>
          </a:prstGeom>
        </p:spPr>
      </p:pic>
      <p:grpSp>
        <p:nvGrpSpPr>
          <p:cNvPr id="42" name="Group 41">
            <a:extLst>
              <a:ext uri="{FF2B5EF4-FFF2-40B4-BE49-F238E27FC236}">
                <a16:creationId xmlns:a16="http://schemas.microsoft.com/office/drawing/2014/main" id="{F86AC8D3-0477-17E2-77FA-E3841CC68F3B}"/>
              </a:ext>
            </a:extLst>
          </p:cNvPr>
          <p:cNvGrpSpPr/>
          <p:nvPr/>
        </p:nvGrpSpPr>
        <p:grpSpPr>
          <a:xfrm>
            <a:off x="227327" y="1551043"/>
            <a:ext cx="8891336" cy="531785"/>
            <a:chOff x="158649" y="2012167"/>
            <a:chExt cx="8891336" cy="531785"/>
          </a:xfrm>
        </p:grpSpPr>
        <p:sp>
          <p:nvSpPr>
            <p:cNvPr id="37" name="Title 1">
              <a:extLst>
                <a:ext uri="{FF2B5EF4-FFF2-40B4-BE49-F238E27FC236}">
                  <a16:creationId xmlns:a16="http://schemas.microsoft.com/office/drawing/2014/main" id="{2BD39CBD-5003-A144-9AC8-4D3B1BB73DDB}"/>
                </a:ext>
              </a:extLst>
            </p:cNvPr>
            <p:cNvSpPr txBox="1">
              <a:spLocks/>
            </p:cNvSpPr>
            <p:nvPr/>
          </p:nvSpPr>
          <p:spPr>
            <a:xfrm>
              <a:off x="158649" y="2131138"/>
              <a:ext cx="8891336" cy="4128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200" dirty="0">
                  <a:cs typeface="Calibri"/>
                </a:rPr>
                <a:t>For a </a:t>
              </a:r>
              <a:r>
                <a:rPr lang="en-US" sz="2200" b="1" dirty="0">
                  <a:cs typeface="Calibri"/>
                </a:rPr>
                <a:t>constant </a:t>
              </a:r>
              <a:r>
                <a:rPr lang="en-US" sz="2200" dirty="0" err="1">
                  <a:cs typeface="Calibri"/>
                </a:rPr>
                <a:t>stepsize</a:t>
              </a:r>
              <a:r>
                <a:rPr lang="en-US" sz="2200" dirty="0">
                  <a:cs typeface="Calibri"/>
                </a:rPr>
                <a:t>                    , the </a:t>
              </a:r>
              <a:r>
                <a:rPr lang="en-US" sz="2200" dirty="0">
                  <a:ea typeface="+mj-lt"/>
                  <a:cs typeface="+mj-lt"/>
                </a:rPr>
                <a:t>deterministic learning rate yields a nonzero optimality gap:</a:t>
              </a:r>
              <a:endParaRPr lang="en-US" sz="2200" dirty="0">
                <a:cs typeface="Calibri"/>
              </a:endParaRPr>
            </a:p>
          </p:txBody>
        </p:sp>
        <p:pic>
          <p:nvPicPr>
            <p:cNvPr id="14" name="Picture 13" descr="Text&#10;&#10;Description automatically generated">
              <a:extLst>
                <a:ext uri="{FF2B5EF4-FFF2-40B4-BE49-F238E27FC236}">
                  <a16:creationId xmlns:a16="http://schemas.microsoft.com/office/drawing/2014/main" id="{4245B09F-ACA9-8B54-A42B-E0F23F63AA12}"/>
                </a:ext>
              </a:extLst>
            </p:cNvPr>
            <p:cNvPicPr>
              <a:picLocks noChangeAspect="1"/>
            </p:cNvPicPr>
            <p:nvPr/>
          </p:nvPicPr>
          <p:blipFill>
            <a:blip r:embed="rId4"/>
            <a:stretch>
              <a:fillRect/>
            </a:stretch>
          </p:blipFill>
          <p:spPr>
            <a:xfrm>
              <a:off x="2906659" y="2012167"/>
              <a:ext cx="1130922" cy="318998"/>
            </a:xfrm>
            <a:prstGeom prst="rect">
              <a:avLst/>
            </a:prstGeom>
          </p:spPr>
        </p:pic>
      </p:grpSp>
      <p:pic>
        <p:nvPicPr>
          <p:cNvPr id="22" name="Picture 21">
            <a:extLst>
              <a:ext uri="{FF2B5EF4-FFF2-40B4-BE49-F238E27FC236}">
                <a16:creationId xmlns:a16="http://schemas.microsoft.com/office/drawing/2014/main" id="{C03EFAC7-30F7-1A8F-53A7-13D7AE954DEC}"/>
              </a:ext>
            </a:extLst>
          </p:cNvPr>
          <p:cNvPicPr>
            <a:picLocks noChangeAspect="1"/>
          </p:cNvPicPr>
          <p:nvPr/>
        </p:nvPicPr>
        <p:blipFill>
          <a:blip r:embed="rId5"/>
          <a:stretch>
            <a:fillRect/>
          </a:stretch>
        </p:blipFill>
        <p:spPr>
          <a:xfrm>
            <a:off x="6702036" y="3412671"/>
            <a:ext cx="1632641" cy="349622"/>
          </a:xfrm>
          <a:prstGeom prst="rect">
            <a:avLst/>
          </a:prstGeom>
        </p:spPr>
      </p:pic>
      <p:cxnSp>
        <p:nvCxnSpPr>
          <p:cNvPr id="23" name="Straight Arrow Connector 22">
            <a:extLst>
              <a:ext uri="{FF2B5EF4-FFF2-40B4-BE49-F238E27FC236}">
                <a16:creationId xmlns:a16="http://schemas.microsoft.com/office/drawing/2014/main" id="{109408B7-29CA-2639-1535-5E33A637273F}"/>
              </a:ext>
            </a:extLst>
          </p:cNvPr>
          <p:cNvCxnSpPr>
            <a:cxnSpLocks/>
          </p:cNvCxnSpPr>
          <p:nvPr/>
        </p:nvCxnSpPr>
        <p:spPr>
          <a:xfrm flipH="1" flipV="1">
            <a:off x="6166500" y="3538534"/>
            <a:ext cx="430574" cy="7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7CE80D5B-7D6F-D15C-2C69-0B00CD93FF31}"/>
              </a:ext>
            </a:extLst>
          </p:cNvPr>
          <p:cNvSpPr txBox="1">
            <a:spLocks/>
          </p:cNvSpPr>
          <p:nvPr/>
        </p:nvSpPr>
        <p:spPr>
          <a:xfrm>
            <a:off x="229913" y="2946048"/>
            <a:ext cx="8903626" cy="37594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200" dirty="0"/>
              <a:t>However, a stochastic learning rate yields a zero optimality gap!</a:t>
            </a:r>
            <a:endParaRPr lang="en-US" sz="2200" dirty="0">
              <a:cs typeface="Calibri"/>
            </a:endParaRPr>
          </a:p>
        </p:txBody>
      </p:sp>
      <p:grpSp>
        <p:nvGrpSpPr>
          <p:cNvPr id="4" name="Group 3">
            <a:extLst>
              <a:ext uri="{FF2B5EF4-FFF2-40B4-BE49-F238E27FC236}">
                <a16:creationId xmlns:a16="http://schemas.microsoft.com/office/drawing/2014/main" id="{BFF90C44-6C7F-3FF6-BF3E-C6BCFAD1C3D3}"/>
              </a:ext>
            </a:extLst>
          </p:cNvPr>
          <p:cNvGrpSpPr/>
          <p:nvPr/>
        </p:nvGrpSpPr>
        <p:grpSpPr>
          <a:xfrm>
            <a:off x="321880" y="3332776"/>
            <a:ext cx="5621146" cy="514737"/>
            <a:chOff x="321880" y="3332776"/>
            <a:chExt cx="5621146" cy="514737"/>
          </a:xfrm>
        </p:grpSpPr>
        <p:pic>
          <p:nvPicPr>
            <p:cNvPr id="25" name="Picture 24" descr="Diagram&#10;&#10;Description automatically generated">
              <a:extLst>
                <a:ext uri="{FF2B5EF4-FFF2-40B4-BE49-F238E27FC236}">
                  <a16:creationId xmlns:a16="http://schemas.microsoft.com/office/drawing/2014/main" id="{BAC7682C-789E-56D5-D3C1-5A0A38E1DC20}"/>
                </a:ext>
              </a:extLst>
            </p:cNvPr>
            <p:cNvPicPr>
              <a:picLocks noChangeAspect="1"/>
            </p:cNvPicPr>
            <p:nvPr/>
          </p:nvPicPr>
          <p:blipFill>
            <a:blip r:embed="rId6"/>
            <a:stretch>
              <a:fillRect/>
            </a:stretch>
          </p:blipFill>
          <p:spPr>
            <a:xfrm>
              <a:off x="321880" y="3366361"/>
              <a:ext cx="2576791" cy="447568"/>
            </a:xfrm>
            <a:prstGeom prst="rect">
              <a:avLst/>
            </a:prstGeom>
          </p:spPr>
        </p:pic>
        <p:pic>
          <p:nvPicPr>
            <p:cNvPr id="26" name="Picture 25" descr="Diagram&#10;&#10;Description automatically generated">
              <a:extLst>
                <a:ext uri="{FF2B5EF4-FFF2-40B4-BE49-F238E27FC236}">
                  <a16:creationId xmlns:a16="http://schemas.microsoft.com/office/drawing/2014/main" id="{667A4AB6-37CA-99C7-927D-CE5AE4A20688}"/>
                </a:ext>
              </a:extLst>
            </p:cNvPr>
            <p:cNvPicPr>
              <a:picLocks noChangeAspect="1"/>
            </p:cNvPicPr>
            <p:nvPr/>
          </p:nvPicPr>
          <p:blipFill>
            <a:blip r:embed="rId7"/>
            <a:stretch>
              <a:fillRect/>
            </a:stretch>
          </p:blipFill>
          <p:spPr>
            <a:xfrm>
              <a:off x="2907907" y="3332776"/>
              <a:ext cx="2576791" cy="514737"/>
            </a:xfrm>
            <a:prstGeom prst="rect">
              <a:avLst/>
            </a:prstGeom>
          </p:spPr>
        </p:pic>
        <p:pic>
          <p:nvPicPr>
            <p:cNvPr id="29" name="Picture 29">
              <a:extLst>
                <a:ext uri="{FF2B5EF4-FFF2-40B4-BE49-F238E27FC236}">
                  <a16:creationId xmlns:a16="http://schemas.microsoft.com/office/drawing/2014/main" id="{106D0496-BD37-442B-98EA-13A88BA6E4C0}"/>
                </a:ext>
              </a:extLst>
            </p:cNvPr>
            <p:cNvPicPr>
              <a:picLocks noChangeAspect="1"/>
            </p:cNvPicPr>
            <p:nvPr/>
          </p:nvPicPr>
          <p:blipFill>
            <a:blip r:embed="rId8"/>
            <a:stretch>
              <a:fillRect/>
            </a:stretch>
          </p:blipFill>
          <p:spPr>
            <a:xfrm>
              <a:off x="5543576" y="3463240"/>
              <a:ext cx="399450" cy="253809"/>
            </a:xfrm>
            <a:prstGeom prst="rect">
              <a:avLst/>
            </a:prstGeom>
          </p:spPr>
        </p:pic>
      </p:grpSp>
      <p:sp>
        <p:nvSpPr>
          <p:cNvPr id="30" name="Title 1">
            <a:extLst>
              <a:ext uri="{FF2B5EF4-FFF2-40B4-BE49-F238E27FC236}">
                <a16:creationId xmlns:a16="http://schemas.microsoft.com/office/drawing/2014/main" id="{2B2CF822-C96E-8D0D-382E-0B8FABD07D39}"/>
              </a:ext>
            </a:extLst>
          </p:cNvPr>
          <p:cNvSpPr txBox="1">
            <a:spLocks/>
          </p:cNvSpPr>
          <p:nvPr/>
        </p:nvSpPr>
        <p:spPr>
          <a:xfrm>
            <a:off x="264304" y="865235"/>
            <a:ext cx="8891336" cy="4128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200" dirty="0">
                <a:cs typeface="Calibri"/>
              </a:rPr>
              <a:t>For a </a:t>
            </a:r>
            <a:r>
              <a:rPr lang="en-US" sz="2200" b="1" dirty="0">
                <a:cs typeface="Calibri"/>
              </a:rPr>
              <a:t>decreasing </a:t>
            </a:r>
            <a:r>
              <a:rPr lang="en-US" sz="2200" err="1">
                <a:cs typeface="Calibri"/>
              </a:rPr>
              <a:t>stepsize</a:t>
            </a:r>
            <a:r>
              <a:rPr lang="en-US" sz="2200" dirty="0">
                <a:cs typeface="Calibri"/>
              </a:rPr>
              <a:t>          ,  both stochastic and </a:t>
            </a:r>
            <a:r>
              <a:rPr lang="en-US" sz="2200" err="1">
                <a:cs typeface="Calibri"/>
              </a:rPr>
              <a:t>deterministc</a:t>
            </a:r>
            <a:r>
              <a:rPr lang="en-US" sz="2200" dirty="0">
                <a:cs typeface="Calibri"/>
              </a:rPr>
              <a:t> rates</a:t>
            </a:r>
          </a:p>
          <a:p>
            <a:pPr algn="l"/>
            <a:r>
              <a:rPr lang="en-US" sz="2200" dirty="0">
                <a:cs typeface="Calibri"/>
              </a:rPr>
              <a:t>yield a zero optimality gap.</a:t>
            </a:r>
          </a:p>
        </p:txBody>
      </p:sp>
      <p:pic>
        <p:nvPicPr>
          <p:cNvPr id="31" name="Picture 31" descr="A picture containing diagram&#10;&#10;Description automatically generated">
            <a:extLst>
              <a:ext uri="{FF2B5EF4-FFF2-40B4-BE49-F238E27FC236}">
                <a16:creationId xmlns:a16="http://schemas.microsoft.com/office/drawing/2014/main" id="{DDEBA584-06E6-44F3-A71C-2AF4B1D0FC43}"/>
              </a:ext>
            </a:extLst>
          </p:cNvPr>
          <p:cNvPicPr>
            <a:picLocks noChangeAspect="1"/>
          </p:cNvPicPr>
          <p:nvPr/>
        </p:nvPicPr>
        <p:blipFill>
          <a:blip r:embed="rId9"/>
          <a:stretch>
            <a:fillRect/>
          </a:stretch>
        </p:blipFill>
        <p:spPr>
          <a:xfrm>
            <a:off x="3242410" y="765408"/>
            <a:ext cx="537703" cy="307565"/>
          </a:xfrm>
          <a:prstGeom prst="rect">
            <a:avLst/>
          </a:prstGeom>
        </p:spPr>
      </p:pic>
      <p:pic>
        <p:nvPicPr>
          <p:cNvPr id="38" name="Picture 24" descr="Text&#10;&#10;Description automatically generated">
            <a:extLst>
              <a:ext uri="{FF2B5EF4-FFF2-40B4-BE49-F238E27FC236}">
                <a16:creationId xmlns:a16="http://schemas.microsoft.com/office/drawing/2014/main" id="{97FE999B-9B38-AFB0-4412-B805D6D34995}"/>
              </a:ext>
            </a:extLst>
          </p:cNvPr>
          <p:cNvPicPr>
            <a:picLocks noChangeAspect="1"/>
          </p:cNvPicPr>
          <p:nvPr/>
        </p:nvPicPr>
        <p:blipFill>
          <a:blip r:embed="rId10"/>
          <a:stretch>
            <a:fillRect/>
          </a:stretch>
        </p:blipFill>
        <p:spPr>
          <a:xfrm>
            <a:off x="9188688" y="4809815"/>
            <a:ext cx="1870588" cy="609611"/>
          </a:xfrm>
          <a:prstGeom prst="rect">
            <a:avLst/>
          </a:prstGeom>
        </p:spPr>
      </p:pic>
      <p:sp>
        <p:nvSpPr>
          <p:cNvPr id="39" name="Rectangle 38">
            <a:extLst>
              <a:ext uri="{FF2B5EF4-FFF2-40B4-BE49-F238E27FC236}">
                <a16:creationId xmlns:a16="http://schemas.microsoft.com/office/drawing/2014/main" id="{099C5755-B814-2BD1-434F-CB95B6503B6B}"/>
              </a:ext>
            </a:extLst>
          </p:cNvPr>
          <p:cNvSpPr/>
          <p:nvPr/>
        </p:nvSpPr>
        <p:spPr>
          <a:xfrm>
            <a:off x="9520748" y="1356386"/>
            <a:ext cx="471949" cy="38591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0" name="Picture 40" descr="Text&#10;&#10;Description automatically generated">
            <a:extLst>
              <a:ext uri="{FF2B5EF4-FFF2-40B4-BE49-F238E27FC236}">
                <a16:creationId xmlns:a16="http://schemas.microsoft.com/office/drawing/2014/main" id="{489733C2-FD3E-BB4C-C14A-C31299D2BE95}"/>
              </a:ext>
            </a:extLst>
          </p:cNvPr>
          <p:cNvPicPr>
            <a:picLocks noChangeAspect="1"/>
          </p:cNvPicPr>
          <p:nvPr/>
        </p:nvPicPr>
        <p:blipFill>
          <a:blip r:embed="rId11"/>
          <a:stretch>
            <a:fillRect/>
          </a:stretch>
        </p:blipFill>
        <p:spPr>
          <a:xfrm>
            <a:off x="9443110" y="4068624"/>
            <a:ext cx="739263" cy="668901"/>
          </a:xfrm>
          <a:prstGeom prst="rect">
            <a:avLst/>
          </a:prstGeom>
        </p:spPr>
      </p:pic>
      <p:grpSp>
        <p:nvGrpSpPr>
          <p:cNvPr id="43" name="Group 42">
            <a:extLst>
              <a:ext uri="{FF2B5EF4-FFF2-40B4-BE49-F238E27FC236}">
                <a16:creationId xmlns:a16="http://schemas.microsoft.com/office/drawing/2014/main" id="{1BEE6F1D-9A7F-3227-0B7D-888CBF1F3111}"/>
              </a:ext>
            </a:extLst>
          </p:cNvPr>
          <p:cNvGrpSpPr/>
          <p:nvPr/>
        </p:nvGrpSpPr>
        <p:grpSpPr>
          <a:xfrm>
            <a:off x="321879" y="2170941"/>
            <a:ext cx="5465439" cy="620101"/>
            <a:chOff x="263012" y="2720366"/>
            <a:chExt cx="5671472" cy="688778"/>
          </a:xfrm>
        </p:grpSpPr>
        <p:pic>
          <p:nvPicPr>
            <p:cNvPr id="19" name="Picture 17" descr="Diagram&#10;&#10;Description automatically generated">
              <a:extLst>
                <a:ext uri="{FF2B5EF4-FFF2-40B4-BE49-F238E27FC236}">
                  <a16:creationId xmlns:a16="http://schemas.microsoft.com/office/drawing/2014/main" id="{3A8AF567-C40A-1201-8126-88859AE62DAC}"/>
                </a:ext>
              </a:extLst>
            </p:cNvPr>
            <p:cNvPicPr>
              <a:picLocks noChangeAspect="1"/>
            </p:cNvPicPr>
            <p:nvPr/>
          </p:nvPicPr>
          <p:blipFill>
            <a:blip r:embed="rId6"/>
            <a:stretch>
              <a:fillRect/>
            </a:stretch>
          </p:blipFill>
          <p:spPr>
            <a:xfrm>
              <a:off x="263012" y="2839253"/>
              <a:ext cx="2743200" cy="515815"/>
            </a:xfrm>
            <a:prstGeom prst="rect">
              <a:avLst/>
            </a:prstGeom>
          </p:spPr>
        </p:pic>
        <p:pic>
          <p:nvPicPr>
            <p:cNvPr id="24" name="Picture 24" descr="Text&#10;&#10;Description automatically generated">
              <a:extLst>
                <a:ext uri="{FF2B5EF4-FFF2-40B4-BE49-F238E27FC236}">
                  <a16:creationId xmlns:a16="http://schemas.microsoft.com/office/drawing/2014/main" id="{ED723850-9A1E-1E8B-46C9-8ED53213A3AA}"/>
                </a:ext>
              </a:extLst>
            </p:cNvPr>
            <p:cNvPicPr>
              <a:picLocks noChangeAspect="1"/>
            </p:cNvPicPr>
            <p:nvPr/>
          </p:nvPicPr>
          <p:blipFill>
            <a:blip r:embed="rId10"/>
            <a:stretch>
              <a:fillRect/>
            </a:stretch>
          </p:blipFill>
          <p:spPr>
            <a:xfrm>
              <a:off x="3114368" y="2743195"/>
              <a:ext cx="1870588" cy="609611"/>
            </a:xfrm>
            <a:prstGeom prst="rect">
              <a:avLst/>
            </a:prstGeom>
          </p:spPr>
        </p:pic>
        <p:pic>
          <p:nvPicPr>
            <p:cNvPr id="41" name="Picture 41" descr="Text&#10;&#10;Description automatically generated">
              <a:extLst>
                <a:ext uri="{FF2B5EF4-FFF2-40B4-BE49-F238E27FC236}">
                  <a16:creationId xmlns:a16="http://schemas.microsoft.com/office/drawing/2014/main" id="{ED84DF5E-9CC8-E478-AA4A-6B7CD54AA8F3}"/>
                </a:ext>
              </a:extLst>
            </p:cNvPr>
            <p:cNvPicPr>
              <a:picLocks noChangeAspect="1"/>
            </p:cNvPicPr>
            <p:nvPr/>
          </p:nvPicPr>
          <p:blipFill>
            <a:blip r:embed="rId12"/>
            <a:stretch>
              <a:fillRect/>
            </a:stretch>
          </p:blipFill>
          <p:spPr>
            <a:xfrm>
              <a:off x="4985818" y="2720366"/>
              <a:ext cx="948666" cy="688778"/>
            </a:xfrm>
            <a:prstGeom prst="rect">
              <a:avLst/>
            </a:prstGeom>
          </p:spPr>
        </p:pic>
      </p:grpSp>
      <p:sp>
        <p:nvSpPr>
          <p:cNvPr id="6" name="Rectangle 5">
            <a:extLst>
              <a:ext uri="{FF2B5EF4-FFF2-40B4-BE49-F238E27FC236}">
                <a16:creationId xmlns:a16="http://schemas.microsoft.com/office/drawing/2014/main" id="{CE95DB0E-CB16-EEAB-1B78-E1DD3CAEF5AC}"/>
              </a:ext>
            </a:extLst>
          </p:cNvPr>
          <p:cNvSpPr/>
          <p:nvPr/>
        </p:nvSpPr>
        <p:spPr>
          <a:xfrm>
            <a:off x="3163117" y="3295568"/>
            <a:ext cx="2866819" cy="590633"/>
          </a:xfrm>
          <a:prstGeom prst="rect">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2F1B70C2-710A-0968-66CF-A2883E4B06A9}"/>
              </a:ext>
            </a:extLst>
          </p:cNvPr>
          <p:cNvSpPr/>
          <p:nvPr/>
        </p:nvSpPr>
        <p:spPr>
          <a:xfrm>
            <a:off x="3339717" y="2167285"/>
            <a:ext cx="3033608" cy="620066"/>
          </a:xfrm>
          <a:prstGeom prst="rect">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0293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04E298D4-057F-987D-9C05-D4AB674A4160}"/>
              </a:ext>
            </a:extLst>
          </p:cNvPr>
          <p:cNvSpPr txBox="1"/>
          <p:nvPr/>
        </p:nvSpPr>
        <p:spPr>
          <a:xfrm>
            <a:off x="267906" y="4458118"/>
            <a:ext cx="870001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0"/>
              </a:spcBef>
              <a:buFont typeface="Arial"/>
              <a:buChar char="•"/>
            </a:pPr>
            <a:r>
              <a:rPr lang="en" dirty="0">
                <a:ea typeface="+mn-lt"/>
                <a:cs typeface="+mn-lt"/>
              </a:rPr>
              <a:t>The </a:t>
            </a:r>
            <a:r>
              <a:rPr lang="en" b="1" dirty="0">
                <a:ea typeface="+mn-lt"/>
                <a:cs typeface="+mn-lt"/>
              </a:rPr>
              <a:t>presence of noise "M" is canceled</a:t>
            </a:r>
            <a:r>
              <a:rPr lang="en" dirty="0">
                <a:ea typeface="+mn-lt"/>
                <a:cs typeface="+mn-lt"/>
              </a:rPr>
              <a:t> without using a decreasing </a:t>
            </a:r>
            <a:r>
              <a:rPr lang="en" dirty="0" err="1">
                <a:ea typeface="+mn-lt"/>
                <a:cs typeface="+mn-lt"/>
              </a:rPr>
              <a:t>stepsize</a:t>
            </a:r>
            <a:r>
              <a:rPr lang="en" dirty="0">
                <a:ea typeface="+mn-lt"/>
                <a:cs typeface="+mn-lt"/>
              </a:rPr>
              <a:t>! The stochasticity induced by the learning rate nullifies it!</a:t>
            </a:r>
            <a:endParaRPr lang="en-US" dirty="0">
              <a:cs typeface="Calibri"/>
            </a:endParaRPr>
          </a:p>
          <a:p>
            <a:pPr marL="342900" indent="-342900">
              <a:spcBef>
                <a:spcPct val="0"/>
              </a:spcBef>
              <a:buFont typeface="Arial"/>
              <a:buChar char="•"/>
            </a:pPr>
            <a:endParaRPr lang="en" dirty="0">
              <a:cs typeface="Calibri"/>
            </a:endParaRPr>
          </a:p>
          <a:p>
            <a:pPr marL="342900" indent="-342900">
              <a:spcBef>
                <a:spcPct val="0"/>
              </a:spcBef>
              <a:buFont typeface="Arial"/>
              <a:buChar char="•"/>
            </a:pPr>
            <a:r>
              <a:rPr lang="en" dirty="0">
                <a:cs typeface="Calibri"/>
              </a:rPr>
              <a:t>The use of a constant </a:t>
            </a:r>
            <a:r>
              <a:rPr lang="en" dirty="0" err="1">
                <a:cs typeface="Calibri"/>
              </a:rPr>
              <a:t>stepsize</a:t>
            </a:r>
            <a:r>
              <a:rPr lang="en" dirty="0">
                <a:cs typeface="Calibri"/>
              </a:rPr>
              <a:t> allows for </a:t>
            </a:r>
            <a:r>
              <a:rPr lang="en" b="1" dirty="0">
                <a:cs typeface="Calibri"/>
              </a:rPr>
              <a:t>faster optimization</a:t>
            </a:r>
            <a:r>
              <a:rPr lang="en" dirty="0">
                <a:cs typeface="Calibri"/>
              </a:rPr>
              <a:t>. </a:t>
            </a:r>
            <a:r>
              <a:rPr lang="en-US" dirty="0">
                <a:cs typeface="Calibri"/>
              </a:rPr>
              <a:t>The actual learning rate of the algorithm remains nondecreasing.</a:t>
            </a:r>
          </a:p>
          <a:p>
            <a:pPr marL="342900" indent="-342900">
              <a:spcBef>
                <a:spcPct val="0"/>
              </a:spcBef>
              <a:buFont typeface="Arial"/>
              <a:buChar char="•"/>
            </a:pPr>
            <a:endParaRPr lang="en-US" dirty="0">
              <a:cs typeface="Calibri"/>
            </a:endParaRPr>
          </a:p>
          <a:p>
            <a:pPr marL="342900" indent="-342900">
              <a:spcBef>
                <a:spcPct val="0"/>
              </a:spcBef>
              <a:buFont typeface="Arial"/>
              <a:buChar char="•"/>
            </a:pPr>
            <a:r>
              <a:rPr lang="en" dirty="0">
                <a:cs typeface="Calibri"/>
              </a:rPr>
              <a:t>Showcases why being able to </a:t>
            </a:r>
            <a:r>
              <a:rPr lang="en" b="1" dirty="0">
                <a:cs typeface="Calibri"/>
              </a:rPr>
              <a:t>freely choose the stochasticity matters</a:t>
            </a:r>
            <a:r>
              <a:rPr lang="en" dirty="0">
                <a:cs typeface="Calibri"/>
              </a:rPr>
              <a:t>.</a:t>
            </a:r>
          </a:p>
          <a:p>
            <a:pPr marL="342900" indent="-342900">
              <a:spcBef>
                <a:spcPct val="0"/>
              </a:spcBef>
              <a:buFont typeface="Arial"/>
              <a:buChar char="•"/>
            </a:pPr>
            <a:endParaRPr lang="en" dirty="0">
              <a:cs typeface="Calibri"/>
            </a:endParaRPr>
          </a:p>
        </p:txBody>
      </p:sp>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1718774" y="-117840"/>
            <a:ext cx="8891336" cy="744652"/>
          </a:xfrm>
        </p:spPr>
        <p:txBody>
          <a:bodyPr>
            <a:noAutofit/>
          </a:bodyPr>
          <a:lstStyle/>
          <a:p>
            <a:pPr algn="l"/>
            <a:r>
              <a:rPr lang="en-US" sz="3200" dirty="0"/>
              <a:t>Stochastic Learning Rate Advantage</a:t>
            </a:r>
            <a:endParaRPr lang="en-US" sz="3200" dirty="0">
              <a:cs typeface="Calibri"/>
            </a:endParaRPr>
          </a:p>
        </p:txBody>
      </p:sp>
      <p:sp>
        <p:nvSpPr>
          <p:cNvPr id="13" name="Title 1">
            <a:extLst>
              <a:ext uri="{FF2B5EF4-FFF2-40B4-BE49-F238E27FC236}">
                <a16:creationId xmlns:a16="http://schemas.microsoft.com/office/drawing/2014/main" id="{39D6A3FB-D2BD-B814-24D9-AF9D7B3B67F7}"/>
              </a:ext>
            </a:extLst>
          </p:cNvPr>
          <p:cNvSpPr txBox="1">
            <a:spLocks/>
          </p:cNvSpPr>
          <p:nvPr/>
        </p:nvSpPr>
        <p:spPr>
          <a:xfrm>
            <a:off x="165984" y="5953432"/>
            <a:ext cx="8903626" cy="37594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n-US" sz="2200" dirty="0">
              <a:cs typeface="Calibri"/>
            </a:endParaRPr>
          </a:p>
        </p:txBody>
      </p:sp>
      <p:cxnSp>
        <p:nvCxnSpPr>
          <p:cNvPr id="3" name="Straight Arrow Connector 2">
            <a:extLst>
              <a:ext uri="{FF2B5EF4-FFF2-40B4-BE49-F238E27FC236}">
                <a16:creationId xmlns:a16="http://schemas.microsoft.com/office/drawing/2014/main" id="{9457DC1E-8466-ADB8-AEB4-57AE6F5E2306}"/>
              </a:ext>
            </a:extLst>
          </p:cNvPr>
          <p:cNvCxnSpPr/>
          <p:nvPr/>
        </p:nvCxnSpPr>
        <p:spPr>
          <a:xfrm flipV="1">
            <a:off x="9571703" y="2669456"/>
            <a:ext cx="1307689" cy="7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 name="Picture 20">
            <a:extLst>
              <a:ext uri="{FF2B5EF4-FFF2-40B4-BE49-F238E27FC236}">
                <a16:creationId xmlns:a16="http://schemas.microsoft.com/office/drawing/2014/main" id="{2CE687A8-4E22-20A1-2EEE-F65B83161981}"/>
              </a:ext>
            </a:extLst>
          </p:cNvPr>
          <p:cNvPicPr>
            <a:picLocks noChangeAspect="1"/>
          </p:cNvPicPr>
          <p:nvPr/>
        </p:nvPicPr>
        <p:blipFill>
          <a:blip r:embed="rId2"/>
          <a:stretch>
            <a:fillRect/>
          </a:stretch>
        </p:blipFill>
        <p:spPr>
          <a:xfrm>
            <a:off x="9213525" y="1845995"/>
            <a:ext cx="1278502" cy="573651"/>
          </a:xfrm>
          <a:prstGeom prst="rect">
            <a:avLst/>
          </a:prstGeom>
        </p:spPr>
      </p:pic>
      <p:grpSp>
        <p:nvGrpSpPr>
          <p:cNvPr id="42" name="Group 41">
            <a:extLst>
              <a:ext uri="{FF2B5EF4-FFF2-40B4-BE49-F238E27FC236}">
                <a16:creationId xmlns:a16="http://schemas.microsoft.com/office/drawing/2014/main" id="{F86AC8D3-0477-17E2-77FA-E3841CC68F3B}"/>
              </a:ext>
            </a:extLst>
          </p:cNvPr>
          <p:cNvGrpSpPr/>
          <p:nvPr/>
        </p:nvGrpSpPr>
        <p:grpSpPr>
          <a:xfrm>
            <a:off x="325438" y="1611147"/>
            <a:ext cx="8891336" cy="412814"/>
            <a:chOff x="276383" y="2700185"/>
            <a:chExt cx="8891336" cy="412814"/>
          </a:xfrm>
        </p:grpSpPr>
        <p:sp>
          <p:nvSpPr>
            <p:cNvPr id="37" name="Title 1">
              <a:extLst>
                <a:ext uri="{FF2B5EF4-FFF2-40B4-BE49-F238E27FC236}">
                  <a16:creationId xmlns:a16="http://schemas.microsoft.com/office/drawing/2014/main" id="{2BD39CBD-5003-A144-9AC8-4D3B1BB73DDB}"/>
                </a:ext>
              </a:extLst>
            </p:cNvPr>
            <p:cNvSpPr txBox="1">
              <a:spLocks/>
            </p:cNvSpPr>
            <p:nvPr/>
          </p:nvSpPr>
          <p:spPr>
            <a:xfrm>
              <a:off x="276383" y="2700185"/>
              <a:ext cx="8891336" cy="4128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800" dirty="0">
                  <a:cs typeface="Calibri"/>
                </a:rPr>
                <a:t>2a) For c</a:t>
              </a:r>
              <a:r>
                <a:rPr lang="en-US" sz="1800" b="1" dirty="0">
                  <a:cs typeface="Calibri"/>
                </a:rPr>
                <a:t>onstant </a:t>
              </a:r>
              <a:r>
                <a:rPr lang="en-US" sz="1800" dirty="0" err="1">
                  <a:cs typeface="Calibri"/>
                </a:rPr>
                <a:t>stepsizes</a:t>
              </a:r>
              <a:r>
                <a:rPr lang="en-US" sz="1800" dirty="0">
                  <a:cs typeface="Calibri"/>
                </a:rPr>
                <a:t>                  , </a:t>
              </a:r>
              <a:r>
                <a:rPr lang="en-US" sz="1800" dirty="0">
                  <a:ea typeface="+mj-lt"/>
                  <a:cs typeface="+mj-lt"/>
                </a:rPr>
                <a:t>deterministic learning rates yield optimality gap ≠0:</a:t>
              </a:r>
              <a:endParaRPr lang="en-US" sz="1800" dirty="0">
                <a:cs typeface="Calibri"/>
              </a:endParaRPr>
            </a:p>
          </p:txBody>
        </p:sp>
        <p:pic>
          <p:nvPicPr>
            <p:cNvPr id="14" name="Picture 13" descr="Text&#10;&#10;Description automatically generated">
              <a:extLst>
                <a:ext uri="{FF2B5EF4-FFF2-40B4-BE49-F238E27FC236}">
                  <a16:creationId xmlns:a16="http://schemas.microsoft.com/office/drawing/2014/main" id="{4245B09F-ACA9-8B54-A42B-E0F23F63AA12}"/>
                </a:ext>
              </a:extLst>
            </p:cNvPr>
            <p:cNvPicPr>
              <a:picLocks noChangeAspect="1"/>
            </p:cNvPicPr>
            <p:nvPr/>
          </p:nvPicPr>
          <p:blipFill>
            <a:blip r:embed="rId3"/>
            <a:stretch>
              <a:fillRect/>
            </a:stretch>
          </p:blipFill>
          <p:spPr>
            <a:xfrm>
              <a:off x="2798736" y="2777437"/>
              <a:ext cx="875832" cy="250320"/>
            </a:xfrm>
            <a:prstGeom prst="rect">
              <a:avLst/>
            </a:prstGeom>
          </p:spPr>
        </p:pic>
      </p:grpSp>
      <p:sp>
        <p:nvSpPr>
          <p:cNvPr id="27" name="Title 1">
            <a:extLst>
              <a:ext uri="{FF2B5EF4-FFF2-40B4-BE49-F238E27FC236}">
                <a16:creationId xmlns:a16="http://schemas.microsoft.com/office/drawing/2014/main" id="{7CE80D5B-7D6F-D15C-2C69-0B00CD93FF31}"/>
              </a:ext>
            </a:extLst>
          </p:cNvPr>
          <p:cNvSpPr txBox="1">
            <a:spLocks/>
          </p:cNvSpPr>
          <p:nvPr/>
        </p:nvSpPr>
        <p:spPr>
          <a:xfrm>
            <a:off x="357458" y="3004915"/>
            <a:ext cx="8903626" cy="37594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800" dirty="0"/>
              <a:t>2b) However, a stochastic learning rate yields a zero optimality gap!</a:t>
            </a:r>
            <a:endParaRPr lang="en-US" sz="1800" dirty="0">
              <a:cs typeface="Calibri"/>
            </a:endParaRPr>
          </a:p>
        </p:txBody>
      </p:sp>
      <p:sp>
        <p:nvSpPr>
          <p:cNvPr id="30" name="Title 1">
            <a:extLst>
              <a:ext uri="{FF2B5EF4-FFF2-40B4-BE49-F238E27FC236}">
                <a16:creationId xmlns:a16="http://schemas.microsoft.com/office/drawing/2014/main" id="{2B2CF822-C96E-8D0D-382E-0B8FABD07D39}"/>
              </a:ext>
            </a:extLst>
          </p:cNvPr>
          <p:cNvSpPr txBox="1">
            <a:spLocks/>
          </p:cNvSpPr>
          <p:nvPr/>
        </p:nvSpPr>
        <p:spPr>
          <a:xfrm>
            <a:off x="323171" y="943724"/>
            <a:ext cx="8891336" cy="4128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1800" dirty="0">
                <a:cs typeface="Calibri"/>
              </a:rPr>
              <a:t>1) For a </a:t>
            </a:r>
            <a:r>
              <a:rPr lang="en-US" sz="1800" b="1" dirty="0">
                <a:cs typeface="Calibri"/>
              </a:rPr>
              <a:t>decreasing </a:t>
            </a:r>
            <a:r>
              <a:rPr lang="en-US" sz="1800" dirty="0" err="1">
                <a:cs typeface="Calibri"/>
              </a:rPr>
              <a:t>stepsize</a:t>
            </a:r>
            <a:r>
              <a:rPr lang="en-US" sz="1800" dirty="0">
                <a:cs typeface="Calibri"/>
              </a:rPr>
              <a:t>          ,  both learning rates yield optimality gap=0.</a:t>
            </a:r>
          </a:p>
        </p:txBody>
      </p:sp>
      <p:pic>
        <p:nvPicPr>
          <p:cNvPr id="31" name="Picture 31" descr="A picture containing diagram&#10;&#10;Description automatically generated">
            <a:extLst>
              <a:ext uri="{FF2B5EF4-FFF2-40B4-BE49-F238E27FC236}">
                <a16:creationId xmlns:a16="http://schemas.microsoft.com/office/drawing/2014/main" id="{DDEBA584-06E6-44F3-A71C-2AF4B1D0FC43}"/>
              </a:ext>
            </a:extLst>
          </p:cNvPr>
          <p:cNvPicPr>
            <a:picLocks noChangeAspect="1"/>
          </p:cNvPicPr>
          <p:nvPr/>
        </p:nvPicPr>
        <p:blipFill>
          <a:blip r:embed="rId4"/>
          <a:stretch>
            <a:fillRect/>
          </a:stretch>
        </p:blipFill>
        <p:spPr>
          <a:xfrm>
            <a:off x="3036376" y="1030308"/>
            <a:ext cx="429781" cy="248699"/>
          </a:xfrm>
          <a:prstGeom prst="rect">
            <a:avLst/>
          </a:prstGeom>
        </p:spPr>
      </p:pic>
      <p:pic>
        <p:nvPicPr>
          <p:cNvPr id="38" name="Picture 24" descr="Text&#10;&#10;Description automatically generated">
            <a:extLst>
              <a:ext uri="{FF2B5EF4-FFF2-40B4-BE49-F238E27FC236}">
                <a16:creationId xmlns:a16="http://schemas.microsoft.com/office/drawing/2014/main" id="{97FE999B-9B38-AFB0-4412-B805D6D34995}"/>
              </a:ext>
            </a:extLst>
          </p:cNvPr>
          <p:cNvPicPr>
            <a:picLocks noChangeAspect="1"/>
          </p:cNvPicPr>
          <p:nvPr/>
        </p:nvPicPr>
        <p:blipFill>
          <a:blip r:embed="rId5"/>
          <a:stretch>
            <a:fillRect/>
          </a:stretch>
        </p:blipFill>
        <p:spPr>
          <a:xfrm>
            <a:off x="9188688" y="4809815"/>
            <a:ext cx="1870588" cy="609611"/>
          </a:xfrm>
          <a:prstGeom prst="rect">
            <a:avLst/>
          </a:prstGeom>
        </p:spPr>
      </p:pic>
      <p:sp>
        <p:nvSpPr>
          <p:cNvPr id="39" name="Rectangle 38">
            <a:extLst>
              <a:ext uri="{FF2B5EF4-FFF2-40B4-BE49-F238E27FC236}">
                <a16:creationId xmlns:a16="http://schemas.microsoft.com/office/drawing/2014/main" id="{099C5755-B814-2BD1-434F-CB95B6503B6B}"/>
              </a:ext>
            </a:extLst>
          </p:cNvPr>
          <p:cNvSpPr/>
          <p:nvPr/>
        </p:nvSpPr>
        <p:spPr>
          <a:xfrm>
            <a:off x="9520748" y="1356386"/>
            <a:ext cx="471949" cy="38591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0" name="Picture 40" descr="Text&#10;&#10;Description automatically generated">
            <a:extLst>
              <a:ext uri="{FF2B5EF4-FFF2-40B4-BE49-F238E27FC236}">
                <a16:creationId xmlns:a16="http://schemas.microsoft.com/office/drawing/2014/main" id="{489733C2-FD3E-BB4C-C14A-C31299D2BE95}"/>
              </a:ext>
            </a:extLst>
          </p:cNvPr>
          <p:cNvPicPr>
            <a:picLocks noChangeAspect="1"/>
          </p:cNvPicPr>
          <p:nvPr/>
        </p:nvPicPr>
        <p:blipFill>
          <a:blip r:embed="rId6"/>
          <a:stretch>
            <a:fillRect/>
          </a:stretch>
        </p:blipFill>
        <p:spPr>
          <a:xfrm>
            <a:off x="9443110" y="4068624"/>
            <a:ext cx="739263" cy="668901"/>
          </a:xfrm>
          <a:prstGeom prst="rect">
            <a:avLst/>
          </a:prstGeom>
        </p:spPr>
      </p:pic>
      <p:grpSp>
        <p:nvGrpSpPr>
          <p:cNvPr id="9" name="Group 8">
            <a:extLst>
              <a:ext uri="{FF2B5EF4-FFF2-40B4-BE49-F238E27FC236}">
                <a16:creationId xmlns:a16="http://schemas.microsoft.com/office/drawing/2014/main" id="{E7BDBF76-37D6-57FF-9DC4-4C0EBF6873D0}"/>
              </a:ext>
            </a:extLst>
          </p:cNvPr>
          <p:cNvGrpSpPr/>
          <p:nvPr/>
        </p:nvGrpSpPr>
        <p:grpSpPr>
          <a:xfrm>
            <a:off x="596592" y="3531042"/>
            <a:ext cx="7061116" cy="669120"/>
            <a:chOff x="321880" y="3250310"/>
            <a:chExt cx="7913834" cy="681149"/>
          </a:xfrm>
        </p:grpSpPr>
        <p:pic>
          <p:nvPicPr>
            <p:cNvPr id="22" name="Picture 21">
              <a:extLst>
                <a:ext uri="{FF2B5EF4-FFF2-40B4-BE49-F238E27FC236}">
                  <a16:creationId xmlns:a16="http://schemas.microsoft.com/office/drawing/2014/main" id="{C03EFAC7-30F7-1A8F-53A7-13D7AE954DEC}"/>
                </a:ext>
              </a:extLst>
            </p:cNvPr>
            <p:cNvPicPr>
              <a:picLocks noChangeAspect="1"/>
            </p:cNvPicPr>
            <p:nvPr/>
          </p:nvPicPr>
          <p:blipFill>
            <a:blip r:embed="rId7"/>
            <a:stretch>
              <a:fillRect/>
            </a:stretch>
          </p:blipFill>
          <p:spPr>
            <a:xfrm>
              <a:off x="6603073" y="3432646"/>
              <a:ext cx="1632641" cy="369597"/>
            </a:xfrm>
            <a:prstGeom prst="rect">
              <a:avLst/>
            </a:prstGeom>
          </p:spPr>
        </p:pic>
        <p:cxnSp>
          <p:nvCxnSpPr>
            <p:cNvPr id="23" name="Straight Arrow Connector 22">
              <a:extLst>
                <a:ext uri="{FF2B5EF4-FFF2-40B4-BE49-F238E27FC236}">
                  <a16:creationId xmlns:a16="http://schemas.microsoft.com/office/drawing/2014/main" id="{109408B7-29CA-2639-1535-5E33A637273F}"/>
                </a:ext>
              </a:extLst>
            </p:cNvPr>
            <p:cNvCxnSpPr>
              <a:cxnSpLocks/>
            </p:cNvCxnSpPr>
            <p:nvPr/>
          </p:nvCxnSpPr>
          <p:spPr>
            <a:xfrm flipH="1" flipV="1">
              <a:off x="6166500" y="3538534"/>
              <a:ext cx="430574" cy="7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 name="Group 7">
              <a:extLst>
                <a:ext uri="{FF2B5EF4-FFF2-40B4-BE49-F238E27FC236}">
                  <a16:creationId xmlns:a16="http://schemas.microsoft.com/office/drawing/2014/main" id="{CA1A0407-E460-E2CC-E6D5-37387810F792}"/>
                </a:ext>
              </a:extLst>
            </p:cNvPr>
            <p:cNvGrpSpPr/>
            <p:nvPr/>
          </p:nvGrpSpPr>
          <p:grpSpPr>
            <a:xfrm>
              <a:off x="321880" y="3250310"/>
              <a:ext cx="5708056" cy="681149"/>
              <a:chOff x="321880" y="3250310"/>
              <a:chExt cx="5708056" cy="681149"/>
            </a:xfrm>
          </p:grpSpPr>
          <p:grpSp>
            <p:nvGrpSpPr>
              <p:cNvPr id="4" name="Group 3">
                <a:extLst>
                  <a:ext uri="{FF2B5EF4-FFF2-40B4-BE49-F238E27FC236}">
                    <a16:creationId xmlns:a16="http://schemas.microsoft.com/office/drawing/2014/main" id="{BFF90C44-6C7F-3FF6-BF3E-C6BCFAD1C3D3}"/>
                  </a:ext>
                </a:extLst>
              </p:cNvPr>
              <p:cNvGrpSpPr/>
              <p:nvPr/>
            </p:nvGrpSpPr>
            <p:grpSpPr>
              <a:xfrm>
                <a:off x="321880" y="3332776"/>
                <a:ext cx="5621146" cy="514737"/>
                <a:chOff x="321880" y="3332776"/>
                <a:chExt cx="5621146" cy="514737"/>
              </a:xfrm>
            </p:grpSpPr>
            <p:pic>
              <p:nvPicPr>
                <p:cNvPr id="25" name="Picture 24" descr="Diagram&#10;&#10;Description automatically generated">
                  <a:extLst>
                    <a:ext uri="{FF2B5EF4-FFF2-40B4-BE49-F238E27FC236}">
                      <a16:creationId xmlns:a16="http://schemas.microsoft.com/office/drawing/2014/main" id="{BAC7682C-789E-56D5-D3C1-5A0A38E1DC20}"/>
                    </a:ext>
                  </a:extLst>
                </p:cNvPr>
                <p:cNvPicPr>
                  <a:picLocks noChangeAspect="1"/>
                </p:cNvPicPr>
                <p:nvPr/>
              </p:nvPicPr>
              <p:blipFill>
                <a:blip r:embed="rId8"/>
                <a:stretch>
                  <a:fillRect/>
                </a:stretch>
              </p:blipFill>
              <p:spPr>
                <a:xfrm>
                  <a:off x="321880" y="3366361"/>
                  <a:ext cx="2576791" cy="447568"/>
                </a:xfrm>
                <a:prstGeom prst="rect">
                  <a:avLst/>
                </a:prstGeom>
              </p:spPr>
            </p:pic>
            <p:pic>
              <p:nvPicPr>
                <p:cNvPr id="26" name="Picture 25" descr="Diagram&#10;&#10;Description automatically generated">
                  <a:extLst>
                    <a:ext uri="{FF2B5EF4-FFF2-40B4-BE49-F238E27FC236}">
                      <a16:creationId xmlns:a16="http://schemas.microsoft.com/office/drawing/2014/main" id="{667A4AB6-37CA-99C7-927D-CE5AE4A20688}"/>
                    </a:ext>
                  </a:extLst>
                </p:cNvPr>
                <p:cNvPicPr>
                  <a:picLocks noChangeAspect="1"/>
                </p:cNvPicPr>
                <p:nvPr/>
              </p:nvPicPr>
              <p:blipFill>
                <a:blip r:embed="rId9"/>
                <a:stretch>
                  <a:fillRect/>
                </a:stretch>
              </p:blipFill>
              <p:spPr>
                <a:xfrm>
                  <a:off x="2907907" y="3332776"/>
                  <a:ext cx="2576791" cy="514737"/>
                </a:xfrm>
                <a:prstGeom prst="rect">
                  <a:avLst/>
                </a:prstGeom>
              </p:spPr>
            </p:pic>
            <p:pic>
              <p:nvPicPr>
                <p:cNvPr id="29" name="Picture 29">
                  <a:extLst>
                    <a:ext uri="{FF2B5EF4-FFF2-40B4-BE49-F238E27FC236}">
                      <a16:creationId xmlns:a16="http://schemas.microsoft.com/office/drawing/2014/main" id="{106D0496-BD37-442B-98EA-13A88BA6E4C0}"/>
                    </a:ext>
                  </a:extLst>
                </p:cNvPr>
                <p:cNvPicPr>
                  <a:picLocks noChangeAspect="1"/>
                </p:cNvPicPr>
                <p:nvPr/>
              </p:nvPicPr>
              <p:blipFill>
                <a:blip r:embed="rId10"/>
                <a:stretch>
                  <a:fillRect/>
                </a:stretch>
              </p:blipFill>
              <p:spPr>
                <a:xfrm>
                  <a:off x="5543576" y="3463240"/>
                  <a:ext cx="399450" cy="253809"/>
                </a:xfrm>
                <a:prstGeom prst="rect">
                  <a:avLst/>
                </a:prstGeom>
              </p:spPr>
            </p:pic>
          </p:grpSp>
          <p:sp>
            <p:nvSpPr>
              <p:cNvPr id="6" name="Rectangle 5">
                <a:extLst>
                  <a:ext uri="{FF2B5EF4-FFF2-40B4-BE49-F238E27FC236}">
                    <a16:creationId xmlns:a16="http://schemas.microsoft.com/office/drawing/2014/main" id="{CE95DB0E-CB16-EEAB-1B78-E1DD3CAEF5AC}"/>
                  </a:ext>
                </a:extLst>
              </p:cNvPr>
              <p:cNvSpPr/>
              <p:nvPr/>
            </p:nvSpPr>
            <p:spPr>
              <a:xfrm>
                <a:off x="3163117" y="3250310"/>
                <a:ext cx="2866819" cy="681149"/>
              </a:xfrm>
              <a:prstGeom prst="rect">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956136B6-CF87-E453-2275-0A6FAB1C1312}"/>
              </a:ext>
            </a:extLst>
          </p:cNvPr>
          <p:cNvGrpSpPr/>
          <p:nvPr/>
        </p:nvGrpSpPr>
        <p:grpSpPr>
          <a:xfrm>
            <a:off x="439613" y="2226152"/>
            <a:ext cx="5315610" cy="613737"/>
            <a:chOff x="321879" y="1715972"/>
            <a:chExt cx="6051446" cy="685849"/>
          </a:xfrm>
        </p:grpSpPr>
        <p:grpSp>
          <p:nvGrpSpPr>
            <p:cNvPr id="2" name="Group 1">
              <a:extLst>
                <a:ext uri="{FF2B5EF4-FFF2-40B4-BE49-F238E27FC236}">
                  <a16:creationId xmlns:a16="http://schemas.microsoft.com/office/drawing/2014/main" id="{052F1E7D-E4E5-7348-89B0-E4EFF1F8FA33}"/>
                </a:ext>
              </a:extLst>
            </p:cNvPr>
            <p:cNvGrpSpPr/>
            <p:nvPr/>
          </p:nvGrpSpPr>
          <p:grpSpPr>
            <a:xfrm>
              <a:off x="321879" y="1749061"/>
              <a:ext cx="6042132" cy="620101"/>
              <a:chOff x="321879" y="2170941"/>
              <a:chExt cx="6042132" cy="620101"/>
            </a:xfrm>
          </p:grpSpPr>
          <p:pic>
            <p:nvPicPr>
              <p:cNvPr id="21" name="Picture 21" descr="A picture containing antenna&#10;&#10;Description automatically generated">
                <a:extLst>
                  <a:ext uri="{FF2B5EF4-FFF2-40B4-BE49-F238E27FC236}">
                    <a16:creationId xmlns:a16="http://schemas.microsoft.com/office/drawing/2014/main" id="{E5A34939-097C-F40C-2F88-5824CA9CC09E}"/>
                  </a:ext>
                </a:extLst>
              </p:cNvPr>
              <p:cNvPicPr>
                <a:picLocks noChangeAspect="1"/>
              </p:cNvPicPr>
              <p:nvPr/>
            </p:nvPicPr>
            <p:blipFill>
              <a:blip r:embed="rId11"/>
              <a:stretch>
                <a:fillRect/>
              </a:stretch>
            </p:blipFill>
            <p:spPr>
              <a:xfrm>
                <a:off x="5813910" y="2288638"/>
                <a:ext cx="550101" cy="378936"/>
              </a:xfrm>
              <a:prstGeom prst="rect">
                <a:avLst/>
              </a:prstGeom>
            </p:spPr>
          </p:pic>
          <p:pic>
            <p:nvPicPr>
              <p:cNvPr id="19" name="Picture 17" descr="Diagram&#10;&#10;Description automatically generated">
                <a:extLst>
                  <a:ext uri="{FF2B5EF4-FFF2-40B4-BE49-F238E27FC236}">
                    <a16:creationId xmlns:a16="http://schemas.microsoft.com/office/drawing/2014/main" id="{3A8AF567-C40A-1201-8126-88859AE62DAC}"/>
                  </a:ext>
                </a:extLst>
              </p:cNvPr>
              <p:cNvPicPr>
                <a:picLocks noChangeAspect="1"/>
              </p:cNvPicPr>
              <p:nvPr/>
            </p:nvPicPr>
            <p:blipFill>
              <a:blip r:embed="rId8"/>
              <a:stretch>
                <a:fillRect/>
              </a:stretch>
            </p:blipFill>
            <p:spPr>
              <a:xfrm>
                <a:off x="321879" y="2277974"/>
                <a:ext cx="2643545" cy="464384"/>
              </a:xfrm>
              <a:prstGeom prst="rect">
                <a:avLst/>
              </a:prstGeom>
            </p:spPr>
          </p:pic>
          <p:pic>
            <p:nvPicPr>
              <p:cNvPr id="24" name="Picture 24" descr="Text&#10;&#10;Description automatically generated">
                <a:extLst>
                  <a:ext uri="{FF2B5EF4-FFF2-40B4-BE49-F238E27FC236}">
                    <a16:creationId xmlns:a16="http://schemas.microsoft.com/office/drawing/2014/main" id="{ED723850-9A1E-1E8B-46C9-8ED53213A3AA}"/>
                  </a:ext>
                </a:extLst>
              </p:cNvPr>
              <p:cNvPicPr>
                <a:picLocks noChangeAspect="1"/>
              </p:cNvPicPr>
              <p:nvPr/>
            </p:nvPicPr>
            <p:blipFill>
              <a:blip r:embed="rId5"/>
              <a:stretch>
                <a:fillRect/>
              </a:stretch>
            </p:blipFill>
            <p:spPr>
              <a:xfrm>
                <a:off x="3069651" y="2191494"/>
                <a:ext cx="1802633" cy="548828"/>
              </a:xfrm>
              <a:prstGeom prst="rect">
                <a:avLst/>
              </a:prstGeom>
            </p:spPr>
          </p:pic>
          <p:pic>
            <p:nvPicPr>
              <p:cNvPr id="41" name="Picture 41" descr="Text&#10;&#10;Description automatically generated">
                <a:extLst>
                  <a:ext uri="{FF2B5EF4-FFF2-40B4-BE49-F238E27FC236}">
                    <a16:creationId xmlns:a16="http://schemas.microsoft.com/office/drawing/2014/main" id="{ED84DF5E-9CC8-E478-AA4A-6B7CD54AA8F3}"/>
                  </a:ext>
                </a:extLst>
              </p:cNvPr>
              <p:cNvPicPr>
                <a:picLocks noChangeAspect="1"/>
              </p:cNvPicPr>
              <p:nvPr/>
            </p:nvPicPr>
            <p:blipFill>
              <a:blip r:embed="rId12"/>
              <a:stretch>
                <a:fillRect/>
              </a:stretch>
            </p:blipFill>
            <p:spPr>
              <a:xfrm>
                <a:off x="4873115" y="2170941"/>
                <a:ext cx="914203" cy="620101"/>
              </a:xfrm>
              <a:prstGeom prst="rect">
                <a:avLst/>
              </a:prstGeom>
            </p:spPr>
          </p:pic>
        </p:grpSp>
        <p:sp>
          <p:nvSpPr>
            <p:cNvPr id="7" name="Rectangle 6">
              <a:extLst>
                <a:ext uri="{FF2B5EF4-FFF2-40B4-BE49-F238E27FC236}">
                  <a16:creationId xmlns:a16="http://schemas.microsoft.com/office/drawing/2014/main" id="{2F1B70C2-710A-0968-66CF-A2883E4B06A9}"/>
                </a:ext>
              </a:extLst>
            </p:cNvPr>
            <p:cNvSpPr/>
            <p:nvPr/>
          </p:nvSpPr>
          <p:spPr>
            <a:xfrm>
              <a:off x="3350886" y="1715972"/>
              <a:ext cx="3022439" cy="685849"/>
            </a:xfrm>
            <a:prstGeom prst="rect">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225038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320842" y="0"/>
            <a:ext cx="8891336" cy="744652"/>
          </a:xfrm>
        </p:spPr>
        <p:txBody>
          <a:bodyPr>
            <a:noAutofit/>
          </a:bodyPr>
          <a:lstStyle/>
          <a:p>
            <a:pPr algn="l"/>
            <a:r>
              <a:rPr lang="en-US" sz="3800" dirty="0"/>
              <a:t>Convergence of MSLR-with-memory SGD</a:t>
            </a:r>
            <a:endParaRPr lang="en-US" sz="3800" dirty="0">
              <a:cs typeface="Calibri"/>
            </a:endParaRPr>
          </a:p>
        </p:txBody>
      </p:sp>
      <p:sp>
        <p:nvSpPr>
          <p:cNvPr id="2" name="TextBox 1">
            <a:extLst>
              <a:ext uri="{FF2B5EF4-FFF2-40B4-BE49-F238E27FC236}">
                <a16:creationId xmlns:a16="http://schemas.microsoft.com/office/drawing/2014/main" id="{7BE9938C-8922-95EA-7E73-3DA2F937027C}"/>
              </a:ext>
            </a:extLst>
          </p:cNvPr>
          <p:cNvSpPr txBox="1"/>
          <p:nvPr/>
        </p:nvSpPr>
        <p:spPr>
          <a:xfrm>
            <a:off x="533399" y="620485"/>
            <a:ext cx="807311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optimality gap is zero for the former case regardless of whether a fixed or a decreasing </a:t>
            </a:r>
            <a:r>
              <a:rPr lang="en-US" dirty="0" err="1">
                <a:ea typeface="+mn-lt"/>
                <a:cs typeface="+mn-lt"/>
              </a:rPr>
              <a:t>stepsize</a:t>
            </a:r>
            <a:r>
              <a:rPr lang="en-US" dirty="0">
                <a:ea typeface="+mn-lt"/>
                <a:cs typeface="+mn-lt"/>
              </a:rPr>
              <a:t> is used, and nonzero for the latter. This improvement is due to the </a:t>
            </a:r>
            <a:r>
              <a:rPr lang="en-US" dirty="0" err="1">
                <a:ea typeface="+mn-lt"/>
                <a:cs typeface="+mn-lt"/>
              </a:rPr>
              <a:t>memoryful</a:t>
            </a:r>
            <a:r>
              <a:rPr lang="en-US" dirty="0">
                <a:ea typeface="+mn-lt"/>
                <a:cs typeface="+mn-lt"/>
              </a:rPr>
              <a:t> property of MSLR-with-memory, since for a memoryless MSLR (including RMSLR), the optimality gap for fixed </a:t>
            </a:r>
            <a:r>
              <a:rPr lang="en-US" dirty="0" err="1">
                <a:ea typeface="+mn-lt"/>
                <a:cs typeface="+mn-lt"/>
              </a:rPr>
              <a:t>stepsizes</a:t>
            </a:r>
            <a:r>
              <a:rPr lang="en-US" dirty="0">
                <a:ea typeface="+mn-lt"/>
                <a:cs typeface="+mn-lt"/>
              </a:rPr>
              <a:t> would remain nonzero [13]. </a:t>
            </a:r>
            <a:endParaRPr lang="en-US">
              <a:ea typeface="+mn-lt"/>
              <a:cs typeface="+mn-lt"/>
            </a:endParaRPr>
          </a:p>
          <a:p>
            <a:endParaRPr lang="en-US" dirty="0">
              <a:ea typeface="+mn-lt"/>
              <a:cs typeface="+mn-lt"/>
            </a:endParaRPr>
          </a:p>
          <a:p>
            <a:r>
              <a:rPr lang="en-US" dirty="0">
                <a:ea typeface="+mn-lt"/>
                <a:cs typeface="+mn-lt"/>
              </a:rPr>
              <a:t>The reason is that, in the latter case, the presence of noise (M ̸= 0) causes the optimality gap to be nonzero, since the expected objective values do not converge to the minimizer but to a noise-dependent neighborhood of it. However, a stochastic learning rate injects its SF to the optimality-gap expression and directly controls the gap. Therefore, if appropriately chosen, the SF is able to cancel the effects of the noise and guide the iterates through this neighborhood towards the minimizer. Mathematically, this is observed in equation (26) where the SF expectation causes the optimality-gap to convergence to zero. For a deterministic learning rate, this added degree of freedom of controlling the limiting value of the optimality gap through the SF is absent. This shows the importance of being able to freely choose the properties of the learning-rate randomness, similarly to the stochastic-learning rate schemes introduced in this work. </a:t>
            </a:r>
          </a:p>
        </p:txBody>
      </p:sp>
    </p:spTree>
    <p:extLst>
      <p:ext uri="{BB962C8B-B14F-4D97-AF65-F5344CB8AC3E}">
        <p14:creationId xmlns:p14="http://schemas.microsoft.com/office/powerpoint/2010/main" val="4286690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179512" y="-11097"/>
            <a:ext cx="7086600" cy="828513"/>
          </a:xfrm>
        </p:spPr>
        <p:txBody>
          <a:bodyPr>
            <a:noAutofit/>
          </a:bodyPr>
          <a:lstStyle/>
          <a:p>
            <a:pPr algn="l"/>
            <a:r>
              <a:rPr lang="en-US" sz="4000" dirty="0"/>
              <a:t>Online learning</a:t>
            </a:r>
          </a:p>
        </p:txBody>
      </p:sp>
      <p:graphicFrame>
        <p:nvGraphicFramePr>
          <p:cNvPr id="4" name="Αντικείμενο 3"/>
          <p:cNvGraphicFramePr>
            <a:graphicFrameLocks noChangeAspect="1"/>
          </p:cNvGraphicFramePr>
          <p:nvPr>
            <p:extLst>
              <p:ext uri="{D42A27DB-BD31-4B8C-83A1-F6EECF244321}">
                <p14:modId xmlns:p14="http://schemas.microsoft.com/office/powerpoint/2010/main" val="1223743696"/>
              </p:ext>
            </p:extLst>
          </p:nvPr>
        </p:nvGraphicFramePr>
        <p:xfrm>
          <a:off x="3525796" y="1416949"/>
          <a:ext cx="4392488" cy="673695"/>
        </p:xfrm>
        <a:graphic>
          <a:graphicData uri="http://schemas.openxmlformats.org/presentationml/2006/ole">
            <mc:AlternateContent xmlns:mc="http://schemas.openxmlformats.org/markup-compatibility/2006">
              <mc:Choice xmlns:v="urn:schemas-microsoft-com:vml" Requires="v">
                <p:oleObj name="Equation" r:id="rId2" imgW="2070000" imgH="317160" progId="Equation.DSMT4">
                  <p:embed/>
                </p:oleObj>
              </mc:Choice>
              <mc:Fallback>
                <p:oleObj name="Equation" r:id="rId2" imgW="2070000" imgH="317160" progId="Equation.DSMT4">
                  <p:embed/>
                  <p:pic>
                    <p:nvPicPr>
                      <p:cNvPr id="4" name="Αντικείμενο 3"/>
                      <p:cNvPicPr/>
                      <p:nvPr/>
                    </p:nvPicPr>
                    <p:blipFill>
                      <a:blip r:embed="rId3"/>
                      <a:stretch>
                        <a:fillRect/>
                      </a:stretch>
                    </p:blipFill>
                    <p:spPr>
                      <a:xfrm>
                        <a:off x="3525796" y="1416949"/>
                        <a:ext cx="4392488" cy="673695"/>
                      </a:xfrm>
                      <a:prstGeom prst="rect">
                        <a:avLst/>
                      </a:prstGeom>
                    </p:spPr>
                  </p:pic>
                </p:oleObj>
              </mc:Fallback>
            </mc:AlternateContent>
          </a:graphicData>
        </a:graphic>
      </p:graphicFrame>
      <p:sp>
        <p:nvSpPr>
          <p:cNvPr id="10" name="Title 1">
            <a:extLst>
              <a:ext uri="{FF2B5EF4-FFF2-40B4-BE49-F238E27FC236}">
                <a16:creationId xmlns:a16="http://schemas.microsoft.com/office/drawing/2014/main" id="{17BD7E2F-5A69-3645-B739-78961F64F892}"/>
              </a:ext>
            </a:extLst>
          </p:cNvPr>
          <p:cNvSpPr txBox="1">
            <a:spLocks/>
          </p:cNvSpPr>
          <p:nvPr/>
        </p:nvSpPr>
        <p:spPr>
          <a:xfrm>
            <a:off x="331912" y="2791530"/>
            <a:ext cx="7086600" cy="82851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a:t>Define the online algorithm:</a:t>
            </a:r>
          </a:p>
        </p:txBody>
      </p:sp>
      <p:graphicFrame>
        <p:nvGraphicFramePr>
          <p:cNvPr id="5" name="Αντικείμενο 4"/>
          <p:cNvGraphicFramePr>
            <a:graphicFrameLocks noChangeAspect="1"/>
          </p:cNvGraphicFramePr>
          <p:nvPr>
            <p:extLst>
              <p:ext uri="{D42A27DB-BD31-4B8C-83A1-F6EECF244321}">
                <p14:modId xmlns:p14="http://schemas.microsoft.com/office/powerpoint/2010/main" val="3994398469"/>
              </p:ext>
            </p:extLst>
          </p:nvPr>
        </p:nvGraphicFramePr>
        <p:xfrm>
          <a:off x="4139952" y="2791530"/>
          <a:ext cx="1655936" cy="876672"/>
        </p:xfrm>
        <a:graphic>
          <a:graphicData uri="http://schemas.openxmlformats.org/presentationml/2006/ole">
            <mc:AlternateContent xmlns:mc="http://schemas.openxmlformats.org/markup-compatibility/2006">
              <mc:Choice xmlns:v="urn:schemas-microsoft-com:vml" Requires="v">
                <p:oleObj name="Equation" r:id="rId4" imgW="863280" imgH="457200" progId="Equation.DSMT4">
                  <p:embed/>
                </p:oleObj>
              </mc:Choice>
              <mc:Fallback>
                <p:oleObj name="Equation" r:id="rId4" imgW="863280" imgH="457200" progId="Equation.DSMT4">
                  <p:embed/>
                  <p:pic>
                    <p:nvPicPr>
                      <p:cNvPr id="5" name="Αντικείμενο 4"/>
                      <p:cNvPicPr/>
                      <p:nvPr/>
                    </p:nvPicPr>
                    <p:blipFill>
                      <a:blip r:embed="rId5"/>
                      <a:stretch>
                        <a:fillRect/>
                      </a:stretch>
                    </p:blipFill>
                    <p:spPr>
                      <a:xfrm>
                        <a:off x="4139952" y="2791530"/>
                        <a:ext cx="1655936" cy="876672"/>
                      </a:xfrm>
                      <a:prstGeom prst="rect">
                        <a:avLst/>
                      </a:prstGeom>
                    </p:spPr>
                  </p:pic>
                </p:oleObj>
              </mc:Fallback>
            </mc:AlternateContent>
          </a:graphicData>
        </a:graphic>
      </p:graphicFrame>
      <p:sp>
        <p:nvSpPr>
          <p:cNvPr id="12" name="Title 1">
            <a:extLst>
              <a:ext uri="{FF2B5EF4-FFF2-40B4-BE49-F238E27FC236}">
                <a16:creationId xmlns:a16="http://schemas.microsoft.com/office/drawing/2014/main" id="{17BD7E2F-5A69-3645-B739-78961F64F892}"/>
              </a:ext>
            </a:extLst>
          </p:cNvPr>
          <p:cNvSpPr txBox="1">
            <a:spLocks/>
          </p:cNvSpPr>
          <p:nvPr/>
        </p:nvSpPr>
        <p:spPr>
          <a:xfrm>
            <a:off x="331912" y="1297154"/>
            <a:ext cx="7086600" cy="82851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a:t>Regret up to </a:t>
            </a:r>
            <a:r>
              <a:rPr lang="en-US" sz="2400" dirty="0" err="1"/>
              <a:t>timestep</a:t>
            </a:r>
            <a:r>
              <a:rPr lang="en-US" sz="2400" dirty="0"/>
              <a:t> </a:t>
            </a:r>
            <a:r>
              <a:rPr lang="en-US" sz="2400" i="1" dirty="0"/>
              <a:t>T</a:t>
            </a:r>
            <a:r>
              <a:rPr lang="en-US" sz="2400" dirty="0"/>
              <a:t>:</a:t>
            </a:r>
          </a:p>
        </p:txBody>
      </p:sp>
      <p:graphicFrame>
        <p:nvGraphicFramePr>
          <p:cNvPr id="8" name="Αντικείμενο 7"/>
          <p:cNvGraphicFramePr>
            <a:graphicFrameLocks noChangeAspect="1"/>
          </p:cNvGraphicFramePr>
          <p:nvPr>
            <p:extLst>
              <p:ext uri="{D42A27DB-BD31-4B8C-83A1-F6EECF244321}">
                <p14:modId xmlns:p14="http://schemas.microsoft.com/office/powerpoint/2010/main" val="4270169115"/>
              </p:ext>
            </p:extLst>
          </p:nvPr>
        </p:nvGraphicFramePr>
        <p:xfrm>
          <a:off x="1442110" y="4725976"/>
          <a:ext cx="2925883" cy="580132"/>
        </p:xfrm>
        <a:graphic>
          <a:graphicData uri="http://schemas.openxmlformats.org/presentationml/2006/ole">
            <mc:AlternateContent xmlns:mc="http://schemas.openxmlformats.org/markup-compatibility/2006">
              <mc:Choice xmlns:v="urn:schemas-microsoft-com:vml" Requires="v">
                <p:oleObj name="Equation" r:id="rId6" imgW="1473120" imgH="291960" progId="Equation.DSMT4">
                  <p:embed/>
                </p:oleObj>
              </mc:Choice>
              <mc:Fallback>
                <p:oleObj name="Equation" r:id="rId6" imgW="1473120" imgH="291960" progId="Equation.DSMT4">
                  <p:embed/>
                  <p:pic>
                    <p:nvPicPr>
                      <p:cNvPr id="8" name="Αντικείμενο 7"/>
                      <p:cNvPicPr/>
                      <p:nvPr/>
                    </p:nvPicPr>
                    <p:blipFill>
                      <a:blip r:embed="rId7"/>
                      <a:stretch>
                        <a:fillRect/>
                      </a:stretch>
                    </p:blipFill>
                    <p:spPr>
                      <a:xfrm>
                        <a:off x="1442110" y="4725976"/>
                        <a:ext cx="2925883" cy="580132"/>
                      </a:xfrm>
                      <a:prstGeom prst="rect">
                        <a:avLst/>
                      </a:prstGeom>
                    </p:spPr>
                  </p:pic>
                </p:oleObj>
              </mc:Fallback>
            </mc:AlternateContent>
          </a:graphicData>
        </a:graphic>
      </p:graphicFrame>
      <p:sp>
        <p:nvSpPr>
          <p:cNvPr id="14" name="Title 1">
            <a:extLst>
              <a:ext uri="{FF2B5EF4-FFF2-40B4-BE49-F238E27FC236}">
                <a16:creationId xmlns:a16="http://schemas.microsoft.com/office/drawing/2014/main" id="{17BD7E2F-5A69-3645-B739-78961F64F892}"/>
              </a:ext>
            </a:extLst>
          </p:cNvPr>
          <p:cNvSpPr txBox="1">
            <a:spLocks/>
          </p:cNvSpPr>
          <p:nvPr/>
        </p:nvSpPr>
        <p:spPr>
          <a:xfrm>
            <a:off x="360506" y="4537514"/>
            <a:ext cx="7883902" cy="82851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dirty="0"/>
              <a:t>Where                                               is the projection of     on   </a:t>
            </a:r>
            <a:r>
              <a:rPr lang="en-US" sz="2400" i="1" dirty="0"/>
              <a:t>  </a:t>
            </a:r>
            <a:r>
              <a:rPr lang="en-US" sz="2400" dirty="0"/>
              <a:t>. </a:t>
            </a:r>
          </a:p>
        </p:txBody>
      </p:sp>
      <p:graphicFrame>
        <p:nvGraphicFramePr>
          <p:cNvPr id="9" name="Αντικείμενο 8"/>
          <p:cNvGraphicFramePr>
            <a:graphicFrameLocks noChangeAspect="1"/>
          </p:cNvGraphicFramePr>
          <p:nvPr>
            <p:extLst>
              <p:ext uri="{D42A27DB-BD31-4B8C-83A1-F6EECF244321}">
                <p14:modId xmlns:p14="http://schemas.microsoft.com/office/powerpoint/2010/main" val="929071448"/>
              </p:ext>
            </p:extLst>
          </p:nvPr>
        </p:nvGraphicFramePr>
        <p:xfrm>
          <a:off x="6876256" y="4820088"/>
          <a:ext cx="288032" cy="340401"/>
        </p:xfrm>
        <a:graphic>
          <a:graphicData uri="http://schemas.openxmlformats.org/presentationml/2006/ole">
            <mc:AlternateContent xmlns:mc="http://schemas.openxmlformats.org/markup-compatibility/2006">
              <mc:Choice xmlns:v="urn:schemas-microsoft-com:vml" Requires="v">
                <p:oleObj name="Equation" r:id="rId8" imgW="139680" imgH="164880" progId="Equation.DSMT4">
                  <p:embed/>
                </p:oleObj>
              </mc:Choice>
              <mc:Fallback>
                <p:oleObj name="Equation" r:id="rId8" imgW="139680" imgH="164880" progId="Equation.DSMT4">
                  <p:embed/>
                  <p:pic>
                    <p:nvPicPr>
                      <p:cNvPr id="9" name="Αντικείμενο 8"/>
                      <p:cNvPicPr/>
                      <p:nvPr/>
                    </p:nvPicPr>
                    <p:blipFill>
                      <a:blip r:embed="rId9"/>
                      <a:stretch>
                        <a:fillRect/>
                      </a:stretch>
                    </p:blipFill>
                    <p:spPr>
                      <a:xfrm>
                        <a:off x="6876256" y="4820088"/>
                        <a:ext cx="288032" cy="340401"/>
                      </a:xfrm>
                      <a:prstGeom prst="rect">
                        <a:avLst/>
                      </a:prstGeom>
                    </p:spPr>
                  </p:pic>
                </p:oleObj>
              </mc:Fallback>
            </mc:AlternateContent>
          </a:graphicData>
        </a:graphic>
      </p:graphicFrame>
      <p:graphicFrame>
        <p:nvGraphicFramePr>
          <p:cNvPr id="11" name="Αντικείμενο 10"/>
          <p:cNvGraphicFramePr>
            <a:graphicFrameLocks noChangeAspect="1"/>
          </p:cNvGraphicFramePr>
          <p:nvPr>
            <p:extLst>
              <p:ext uri="{D42A27DB-BD31-4B8C-83A1-F6EECF244321}">
                <p14:modId xmlns:p14="http://schemas.microsoft.com/office/powerpoint/2010/main" val="197517627"/>
              </p:ext>
            </p:extLst>
          </p:nvPr>
        </p:nvGraphicFramePr>
        <p:xfrm>
          <a:off x="7513098" y="4763097"/>
          <a:ext cx="385459" cy="357927"/>
        </p:xfrm>
        <a:graphic>
          <a:graphicData uri="http://schemas.openxmlformats.org/presentationml/2006/ole">
            <mc:AlternateContent xmlns:mc="http://schemas.openxmlformats.org/markup-compatibility/2006">
              <mc:Choice xmlns:v="urn:schemas-microsoft-com:vml" Requires="v">
                <p:oleObj name="Equation" r:id="rId10" imgW="177480" imgH="164880" progId="Equation.DSMT4">
                  <p:embed/>
                </p:oleObj>
              </mc:Choice>
              <mc:Fallback>
                <p:oleObj name="Equation" r:id="rId10" imgW="177480" imgH="164880" progId="Equation.DSMT4">
                  <p:embed/>
                  <p:pic>
                    <p:nvPicPr>
                      <p:cNvPr id="11" name="Αντικείμενο 10"/>
                      <p:cNvPicPr/>
                      <p:nvPr/>
                    </p:nvPicPr>
                    <p:blipFill>
                      <a:blip r:embed="rId11"/>
                      <a:stretch>
                        <a:fillRect/>
                      </a:stretch>
                    </p:blipFill>
                    <p:spPr>
                      <a:xfrm>
                        <a:off x="7513098" y="4763097"/>
                        <a:ext cx="385459" cy="357927"/>
                      </a:xfrm>
                      <a:prstGeom prst="rect">
                        <a:avLst/>
                      </a:prstGeom>
                    </p:spPr>
                  </p:pic>
                </p:oleObj>
              </mc:Fallback>
            </mc:AlternateContent>
          </a:graphicData>
        </a:graphic>
      </p:graphicFrame>
    </p:spTree>
    <p:extLst>
      <p:ext uri="{BB962C8B-B14F-4D97-AF65-F5344CB8AC3E}">
        <p14:creationId xmlns:p14="http://schemas.microsoft.com/office/powerpoint/2010/main" val="2653125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Ορθογώνιο 16"/>
          <p:cNvSpPr/>
          <p:nvPr/>
        </p:nvSpPr>
        <p:spPr>
          <a:xfrm>
            <a:off x="1000909" y="2410341"/>
            <a:ext cx="7003688" cy="42041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l-GR"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0" y="0"/>
            <a:ext cx="8229600" cy="764704"/>
          </a:xfrm>
        </p:spPr>
        <p:txBody>
          <a:bodyPr>
            <a:noAutofit/>
          </a:bodyPr>
          <a:lstStyle/>
          <a:p>
            <a:pPr algn="l"/>
            <a:r>
              <a:rPr lang="en-US" sz="4000" dirty="0"/>
              <a:t>Convergence of online MSLR SGD</a:t>
            </a:r>
          </a:p>
        </p:txBody>
      </p:sp>
      <p:graphicFrame>
        <p:nvGraphicFramePr>
          <p:cNvPr id="6" name="Αντικείμενο 5"/>
          <p:cNvGraphicFramePr>
            <a:graphicFrameLocks noChangeAspect="1"/>
          </p:cNvGraphicFramePr>
          <p:nvPr>
            <p:extLst>
              <p:ext uri="{D42A27DB-BD31-4B8C-83A1-F6EECF244321}">
                <p14:modId xmlns:p14="http://schemas.microsoft.com/office/powerpoint/2010/main" val="3969463450"/>
              </p:ext>
            </p:extLst>
          </p:nvPr>
        </p:nvGraphicFramePr>
        <p:xfrm>
          <a:off x="1962150" y="4714875"/>
          <a:ext cx="2190750" cy="841375"/>
        </p:xfrm>
        <a:graphic>
          <a:graphicData uri="http://schemas.openxmlformats.org/presentationml/2006/ole">
            <mc:AlternateContent xmlns:mc="http://schemas.openxmlformats.org/markup-compatibility/2006">
              <mc:Choice xmlns:v="urn:schemas-microsoft-com:vml" Requires="v">
                <p:oleObj name="Equation" r:id="rId2" imgW="1257120" imgH="482400" progId="Equation.DSMT4">
                  <p:embed/>
                </p:oleObj>
              </mc:Choice>
              <mc:Fallback>
                <p:oleObj name="Equation" r:id="rId2" imgW="1257120" imgH="482400" progId="Equation.DSMT4">
                  <p:embed/>
                  <p:pic>
                    <p:nvPicPr>
                      <p:cNvPr id="6" name="Αντικείμενο 5"/>
                      <p:cNvPicPr/>
                      <p:nvPr/>
                    </p:nvPicPr>
                    <p:blipFill>
                      <a:blip r:embed="rId3"/>
                      <a:stretch>
                        <a:fillRect/>
                      </a:stretch>
                    </p:blipFill>
                    <p:spPr>
                      <a:xfrm>
                        <a:off x="1962150" y="4714875"/>
                        <a:ext cx="2190750" cy="841375"/>
                      </a:xfrm>
                      <a:prstGeom prst="rect">
                        <a:avLst/>
                      </a:prstGeom>
                    </p:spPr>
                  </p:pic>
                </p:oleObj>
              </mc:Fallback>
            </mc:AlternateContent>
          </a:graphicData>
        </a:graphic>
      </p:graphicFrame>
      <p:graphicFrame>
        <p:nvGraphicFramePr>
          <p:cNvPr id="7" name="Αντικείμενο 6"/>
          <p:cNvGraphicFramePr>
            <a:graphicFrameLocks noChangeAspect="1"/>
          </p:cNvGraphicFramePr>
          <p:nvPr>
            <p:extLst>
              <p:ext uri="{D42A27DB-BD31-4B8C-83A1-F6EECF244321}">
                <p14:modId xmlns:p14="http://schemas.microsoft.com/office/powerpoint/2010/main" val="3345421081"/>
              </p:ext>
            </p:extLst>
          </p:nvPr>
        </p:nvGraphicFramePr>
        <p:xfrm>
          <a:off x="4835679" y="3213616"/>
          <a:ext cx="1271587" cy="423863"/>
        </p:xfrm>
        <a:graphic>
          <a:graphicData uri="http://schemas.openxmlformats.org/presentationml/2006/ole">
            <mc:AlternateContent xmlns:mc="http://schemas.openxmlformats.org/markup-compatibility/2006">
              <mc:Choice xmlns:v="urn:schemas-microsoft-com:vml" Requires="v">
                <p:oleObj name="Equation" r:id="rId4" imgW="685800" imgH="228600" progId="Equation.DSMT4">
                  <p:embed/>
                </p:oleObj>
              </mc:Choice>
              <mc:Fallback>
                <p:oleObj name="Equation" r:id="rId4" imgW="685800" imgH="228600" progId="Equation.DSMT4">
                  <p:embed/>
                  <p:pic>
                    <p:nvPicPr>
                      <p:cNvPr id="7" name="Αντικείμενο 6"/>
                      <p:cNvPicPr/>
                      <p:nvPr/>
                    </p:nvPicPr>
                    <p:blipFill>
                      <a:blip r:embed="rId5"/>
                      <a:stretch>
                        <a:fillRect/>
                      </a:stretch>
                    </p:blipFill>
                    <p:spPr>
                      <a:xfrm>
                        <a:off x="4835679" y="3213616"/>
                        <a:ext cx="1271587" cy="423863"/>
                      </a:xfrm>
                      <a:prstGeom prst="rect">
                        <a:avLst/>
                      </a:prstGeom>
                    </p:spPr>
                  </p:pic>
                </p:oleObj>
              </mc:Fallback>
            </mc:AlternateContent>
          </a:graphicData>
        </a:graphic>
      </p:graphicFrame>
      <p:graphicFrame>
        <p:nvGraphicFramePr>
          <p:cNvPr id="8" name="Αντικείμενο 7"/>
          <p:cNvGraphicFramePr>
            <a:graphicFrameLocks noChangeAspect="1"/>
          </p:cNvGraphicFramePr>
          <p:nvPr>
            <p:extLst>
              <p:ext uri="{D42A27DB-BD31-4B8C-83A1-F6EECF244321}">
                <p14:modId xmlns:p14="http://schemas.microsoft.com/office/powerpoint/2010/main" val="1388566740"/>
              </p:ext>
            </p:extLst>
          </p:nvPr>
        </p:nvGraphicFramePr>
        <p:xfrm>
          <a:off x="2952487" y="3795891"/>
          <a:ext cx="1038225" cy="698500"/>
        </p:xfrm>
        <a:graphic>
          <a:graphicData uri="http://schemas.openxmlformats.org/presentationml/2006/ole">
            <mc:AlternateContent xmlns:mc="http://schemas.openxmlformats.org/markup-compatibility/2006">
              <mc:Choice xmlns:v="urn:schemas-microsoft-com:vml" Requires="v">
                <p:oleObj name="Equation" r:id="rId6" imgW="622080" imgH="419040" progId="Equation.DSMT4">
                  <p:embed/>
                </p:oleObj>
              </mc:Choice>
              <mc:Fallback>
                <p:oleObj name="Equation" r:id="rId6" imgW="622080" imgH="419040" progId="Equation.DSMT4">
                  <p:embed/>
                  <p:pic>
                    <p:nvPicPr>
                      <p:cNvPr id="8" name="Αντικείμενο 7"/>
                      <p:cNvPicPr/>
                      <p:nvPr/>
                    </p:nvPicPr>
                    <p:blipFill>
                      <a:blip r:embed="rId7"/>
                      <a:stretch>
                        <a:fillRect/>
                      </a:stretch>
                    </p:blipFill>
                    <p:spPr>
                      <a:xfrm>
                        <a:off x="2952487" y="3795891"/>
                        <a:ext cx="1038225" cy="698500"/>
                      </a:xfrm>
                      <a:prstGeom prst="rect">
                        <a:avLst/>
                      </a:prstGeom>
                    </p:spPr>
                  </p:pic>
                </p:oleObj>
              </mc:Fallback>
            </mc:AlternateContent>
          </a:graphicData>
        </a:graphic>
      </p:graphicFrame>
      <p:graphicFrame>
        <p:nvGraphicFramePr>
          <p:cNvPr id="9" name="Αντικείμενο 8"/>
          <p:cNvGraphicFramePr>
            <a:graphicFrameLocks noChangeAspect="1"/>
          </p:cNvGraphicFramePr>
          <p:nvPr>
            <p:extLst>
              <p:ext uri="{D42A27DB-BD31-4B8C-83A1-F6EECF244321}">
                <p14:modId xmlns:p14="http://schemas.microsoft.com/office/powerpoint/2010/main" val="1894599613"/>
              </p:ext>
            </p:extLst>
          </p:nvPr>
        </p:nvGraphicFramePr>
        <p:xfrm>
          <a:off x="5029301" y="3819318"/>
          <a:ext cx="1419225" cy="730250"/>
        </p:xfrm>
        <a:graphic>
          <a:graphicData uri="http://schemas.openxmlformats.org/presentationml/2006/ole">
            <mc:AlternateContent xmlns:mc="http://schemas.openxmlformats.org/markup-compatibility/2006">
              <mc:Choice xmlns:v="urn:schemas-microsoft-com:vml" Requires="v">
                <p:oleObj name="Equation" r:id="rId8" imgW="888840" imgH="457200" progId="Equation.DSMT4">
                  <p:embed/>
                </p:oleObj>
              </mc:Choice>
              <mc:Fallback>
                <p:oleObj name="Equation" r:id="rId8" imgW="888840" imgH="457200" progId="Equation.DSMT4">
                  <p:embed/>
                  <p:pic>
                    <p:nvPicPr>
                      <p:cNvPr id="9" name="Αντικείμενο 8"/>
                      <p:cNvPicPr/>
                      <p:nvPr/>
                    </p:nvPicPr>
                    <p:blipFill>
                      <a:blip r:embed="rId9"/>
                      <a:stretch>
                        <a:fillRect/>
                      </a:stretch>
                    </p:blipFill>
                    <p:spPr>
                      <a:xfrm>
                        <a:off x="5029301" y="3819318"/>
                        <a:ext cx="1419225" cy="730250"/>
                      </a:xfrm>
                      <a:prstGeom prst="rect">
                        <a:avLst/>
                      </a:prstGeom>
                    </p:spPr>
                  </p:pic>
                </p:oleObj>
              </mc:Fallback>
            </mc:AlternateContent>
          </a:graphicData>
        </a:graphic>
      </p:graphicFrame>
      <p:sp>
        <p:nvSpPr>
          <p:cNvPr id="10" name="TextBox 9"/>
          <p:cNvSpPr txBox="1"/>
          <p:nvPr/>
        </p:nvSpPr>
        <p:spPr>
          <a:xfrm>
            <a:off x="1016748" y="3194716"/>
            <a:ext cx="3818931" cy="461665"/>
          </a:xfrm>
          <a:prstGeom prst="rect">
            <a:avLst/>
          </a:prstGeom>
          <a:noFill/>
        </p:spPr>
        <p:txBody>
          <a:bodyPr wrap="none" rtlCol="0">
            <a:spAutoFit/>
          </a:bodyPr>
          <a:lstStyle/>
          <a:p>
            <a:r>
              <a:rPr lang="en-US" sz="2400" dirty="0">
                <a:latin typeface="Times New Roman" pitchFamily="18" charset="0"/>
                <a:cs typeface="Times New Roman" pitchFamily="18" charset="0"/>
              </a:rPr>
              <a:t>Bounded </a:t>
            </a:r>
            <a:r>
              <a:rPr lang="en-US" sz="2400" dirty="0" err="1">
                <a:latin typeface="Times New Roman" pitchFamily="18" charset="0"/>
                <a:cs typeface="Times New Roman" pitchFamily="18" charset="0"/>
              </a:rPr>
              <a:t>stochasticity</a:t>
            </a:r>
            <a:r>
              <a:rPr lang="en-US" sz="2400" dirty="0">
                <a:latin typeface="Times New Roman" pitchFamily="18" charset="0"/>
                <a:cs typeface="Times New Roman" pitchFamily="18" charset="0"/>
              </a:rPr>
              <a:t> factor:</a:t>
            </a:r>
            <a:endParaRPr lang="el-GR" sz="2400" dirty="0">
              <a:latin typeface="Times New Roman" pitchFamily="18" charset="0"/>
              <a:cs typeface="Times New Roman" pitchFamily="18" charset="0"/>
            </a:endParaRPr>
          </a:p>
        </p:txBody>
      </p:sp>
      <p:sp>
        <p:nvSpPr>
          <p:cNvPr id="12" name="TextBox 11"/>
          <p:cNvSpPr txBox="1"/>
          <p:nvPr/>
        </p:nvSpPr>
        <p:spPr>
          <a:xfrm>
            <a:off x="1006817" y="3931434"/>
            <a:ext cx="1911421" cy="461665"/>
          </a:xfrm>
          <a:prstGeom prst="rect">
            <a:avLst/>
          </a:prstGeom>
          <a:noFill/>
        </p:spPr>
        <p:txBody>
          <a:bodyPr wrap="none" rtlCol="0">
            <a:spAutoFit/>
          </a:bodyPr>
          <a:lstStyle/>
          <a:p>
            <a:r>
              <a:rPr lang="en-US" sz="2400" dirty="0">
                <a:latin typeface="Times New Roman" pitchFamily="18" charset="0"/>
                <a:cs typeface="Times New Roman" pitchFamily="18" charset="0"/>
              </a:rPr>
              <a:t>Learning rate:</a:t>
            </a:r>
            <a:endParaRPr lang="el-GR" sz="2400" dirty="0">
              <a:latin typeface="Times New Roman" pitchFamily="18" charset="0"/>
              <a:cs typeface="Times New Roman" pitchFamily="18" charset="0"/>
            </a:endParaRPr>
          </a:p>
        </p:txBody>
      </p:sp>
      <p:sp>
        <p:nvSpPr>
          <p:cNvPr id="13" name="TextBox 12"/>
          <p:cNvSpPr txBox="1"/>
          <p:nvPr/>
        </p:nvSpPr>
        <p:spPr>
          <a:xfrm>
            <a:off x="4122648" y="3898466"/>
            <a:ext cx="739305" cy="461665"/>
          </a:xfrm>
          <a:prstGeom prst="rect">
            <a:avLst/>
          </a:prstGeom>
          <a:noFill/>
        </p:spPr>
        <p:txBody>
          <a:bodyPr wrap="none" rtlCol="0">
            <a:spAutoFit/>
          </a:bodyPr>
          <a:lstStyle/>
          <a:p>
            <a:r>
              <a:rPr lang="en-US" sz="2400" dirty="0">
                <a:latin typeface="Times New Roman" pitchFamily="18" charset="0"/>
                <a:cs typeface="Times New Roman" pitchFamily="18" charset="0"/>
              </a:rPr>
              <a:t>with</a:t>
            </a:r>
            <a:endParaRPr lang="el-GR" sz="2400" dirty="0">
              <a:latin typeface="Times New Roman" pitchFamily="18" charset="0"/>
              <a:cs typeface="Times New Roman" pitchFamily="18" charset="0"/>
            </a:endParaRPr>
          </a:p>
        </p:txBody>
      </p:sp>
      <p:sp>
        <p:nvSpPr>
          <p:cNvPr id="14" name="TextBox 13"/>
          <p:cNvSpPr txBox="1"/>
          <p:nvPr/>
        </p:nvSpPr>
        <p:spPr>
          <a:xfrm>
            <a:off x="995974" y="4904008"/>
            <a:ext cx="894797" cy="461665"/>
          </a:xfrm>
          <a:prstGeom prst="rect">
            <a:avLst/>
          </a:prstGeom>
          <a:noFill/>
        </p:spPr>
        <p:txBody>
          <a:bodyPr wrap="none" rtlCol="0">
            <a:spAutoFit/>
          </a:bodyPr>
          <a:lstStyle/>
          <a:p>
            <a:r>
              <a:rPr lang="en-US" sz="2400" dirty="0">
                <a:latin typeface="Times New Roman" pitchFamily="18" charset="0"/>
                <a:cs typeface="Times New Roman" pitchFamily="18" charset="0"/>
              </a:rPr>
              <a:t>Then:</a:t>
            </a:r>
            <a:endParaRPr lang="el-GR" sz="2400" dirty="0">
              <a:latin typeface="Times New Roman" pitchFamily="18" charset="0"/>
              <a:cs typeface="Times New Roman" pitchFamily="18" charset="0"/>
            </a:endParaRPr>
          </a:p>
        </p:txBody>
      </p:sp>
      <p:sp>
        <p:nvSpPr>
          <p:cNvPr id="15" name="TextBox 14"/>
          <p:cNvSpPr txBox="1"/>
          <p:nvPr/>
        </p:nvSpPr>
        <p:spPr>
          <a:xfrm>
            <a:off x="1006817" y="2554682"/>
            <a:ext cx="2699778" cy="461665"/>
          </a:xfrm>
          <a:prstGeom prst="rect">
            <a:avLst/>
          </a:prstGeom>
          <a:noFill/>
        </p:spPr>
        <p:txBody>
          <a:bodyPr wrap="none" rtlCol="0">
            <a:spAutoFit/>
          </a:bodyPr>
          <a:lstStyle/>
          <a:p>
            <a:r>
              <a:rPr lang="en-US" sz="2400" dirty="0">
                <a:latin typeface="Times New Roman" pitchFamily="18" charset="0"/>
                <a:cs typeface="Times New Roman" pitchFamily="18" charset="0"/>
              </a:rPr>
              <a:t>Decreasing </a:t>
            </a:r>
            <a:r>
              <a:rPr lang="en-US" sz="2400" dirty="0" err="1">
                <a:latin typeface="Times New Roman" pitchFamily="18" charset="0"/>
                <a:cs typeface="Times New Roman" pitchFamily="18" charset="0"/>
              </a:rPr>
              <a:t>stepsize</a:t>
            </a:r>
            <a:r>
              <a:rPr lang="en-US" sz="2400" dirty="0">
                <a:latin typeface="Times New Roman" pitchFamily="18" charset="0"/>
                <a:cs typeface="Times New Roman" pitchFamily="18" charset="0"/>
              </a:rPr>
              <a:t>:</a:t>
            </a:r>
            <a:endParaRPr lang="el-GR" sz="2400" dirty="0">
              <a:latin typeface="Times New Roman" pitchFamily="18" charset="0"/>
              <a:cs typeface="Times New Roman" pitchFamily="18" charset="0"/>
            </a:endParaRPr>
          </a:p>
        </p:txBody>
      </p:sp>
      <p:graphicFrame>
        <p:nvGraphicFramePr>
          <p:cNvPr id="11" name="Αντικείμενο 10"/>
          <p:cNvGraphicFramePr>
            <a:graphicFrameLocks noChangeAspect="1"/>
          </p:cNvGraphicFramePr>
          <p:nvPr>
            <p:extLst>
              <p:ext uri="{D42A27DB-BD31-4B8C-83A1-F6EECF244321}">
                <p14:modId xmlns:p14="http://schemas.microsoft.com/office/powerpoint/2010/main" val="1286670445"/>
              </p:ext>
            </p:extLst>
          </p:nvPr>
        </p:nvGraphicFramePr>
        <p:xfrm>
          <a:off x="3797765" y="2410341"/>
          <a:ext cx="1217613" cy="803275"/>
        </p:xfrm>
        <a:graphic>
          <a:graphicData uri="http://schemas.openxmlformats.org/presentationml/2006/ole">
            <mc:AlternateContent xmlns:mc="http://schemas.openxmlformats.org/markup-compatibility/2006">
              <mc:Choice xmlns:v="urn:schemas-microsoft-com:vml" Requires="v">
                <p:oleObj name="Equation" r:id="rId10" imgW="634680" imgH="419040" progId="Equation.DSMT4">
                  <p:embed/>
                </p:oleObj>
              </mc:Choice>
              <mc:Fallback>
                <p:oleObj name="Equation" r:id="rId10" imgW="634680" imgH="419040" progId="Equation.DSMT4">
                  <p:embed/>
                  <p:pic>
                    <p:nvPicPr>
                      <p:cNvPr id="11" name="Αντικείμενο 10"/>
                      <p:cNvPicPr/>
                      <p:nvPr/>
                    </p:nvPicPr>
                    <p:blipFill>
                      <a:blip r:embed="rId11"/>
                      <a:stretch>
                        <a:fillRect/>
                      </a:stretch>
                    </p:blipFill>
                    <p:spPr>
                      <a:xfrm>
                        <a:off x="3797765" y="2410341"/>
                        <a:ext cx="1217613" cy="803275"/>
                      </a:xfrm>
                      <a:prstGeom prst="rect">
                        <a:avLst/>
                      </a:prstGeom>
                    </p:spPr>
                  </p:pic>
                </p:oleObj>
              </mc:Fallback>
            </mc:AlternateContent>
          </a:graphicData>
        </a:graphic>
      </p:graphicFrame>
      <p:graphicFrame>
        <p:nvGraphicFramePr>
          <p:cNvPr id="2" name="Αντικείμενο 1"/>
          <p:cNvGraphicFramePr>
            <a:graphicFrameLocks noChangeAspect="1"/>
          </p:cNvGraphicFramePr>
          <p:nvPr>
            <p:extLst>
              <p:ext uri="{D42A27DB-BD31-4B8C-83A1-F6EECF244321}">
                <p14:modId xmlns:p14="http://schemas.microsoft.com/office/powerpoint/2010/main" val="107532559"/>
              </p:ext>
            </p:extLst>
          </p:nvPr>
        </p:nvGraphicFramePr>
        <p:xfrm>
          <a:off x="2758257" y="6056136"/>
          <a:ext cx="2566988" cy="398462"/>
        </p:xfrm>
        <a:graphic>
          <a:graphicData uri="http://schemas.openxmlformats.org/presentationml/2006/ole">
            <mc:AlternateContent xmlns:mc="http://schemas.openxmlformats.org/markup-compatibility/2006">
              <mc:Choice xmlns:v="urn:schemas-microsoft-com:vml" Requires="v">
                <p:oleObj name="Equation" r:id="rId12" imgW="1473120" imgH="228600" progId="Equation.DSMT4">
                  <p:embed/>
                </p:oleObj>
              </mc:Choice>
              <mc:Fallback>
                <p:oleObj name="Equation" r:id="rId12" imgW="1473120" imgH="228600" progId="Equation.DSMT4">
                  <p:embed/>
                  <p:pic>
                    <p:nvPicPr>
                      <p:cNvPr id="2" name="Αντικείμενο 1"/>
                      <p:cNvPicPr>
                        <a:picLocks noChangeAspect="1" noChangeArrowheads="1"/>
                      </p:cNvPicPr>
                      <p:nvPr/>
                    </p:nvPicPr>
                    <p:blipFill>
                      <a:blip r:embed="rId13"/>
                      <a:srcRect/>
                      <a:stretch>
                        <a:fillRect/>
                      </a:stretch>
                    </p:blipFill>
                    <p:spPr bwMode="auto">
                      <a:xfrm>
                        <a:off x="2758257" y="6056136"/>
                        <a:ext cx="256698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p:nvSpPr>
        <p:spPr>
          <a:xfrm>
            <a:off x="995974" y="5643098"/>
            <a:ext cx="1667444" cy="461665"/>
          </a:xfrm>
          <a:prstGeom prst="rect">
            <a:avLst/>
          </a:prstGeom>
          <a:noFill/>
        </p:spPr>
        <p:txBody>
          <a:bodyPr wrap="none" rtlCol="0">
            <a:spAutoFit/>
          </a:bodyPr>
          <a:lstStyle/>
          <a:p>
            <a:r>
              <a:rPr lang="en-US" sz="2400" dirty="0">
                <a:latin typeface="Times New Roman" pitchFamily="18" charset="0"/>
                <a:cs typeface="Times New Roman" pitchFamily="18" charset="0"/>
              </a:rPr>
              <a:t>This means:</a:t>
            </a:r>
            <a:endParaRPr lang="el-GR" sz="2400" dirty="0">
              <a:latin typeface="Times New Roman" pitchFamily="18" charset="0"/>
              <a:cs typeface="Times New Roman" pitchFamily="18" charset="0"/>
            </a:endParaRPr>
          </a:p>
        </p:txBody>
      </p:sp>
      <p:graphicFrame>
        <p:nvGraphicFramePr>
          <p:cNvPr id="18" name="Αντικείμενο 17"/>
          <p:cNvGraphicFramePr>
            <a:graphicFrameLocks noChangeAspect="1"/>
          </p:cNvGraphicFramePr>
          <p:nvPr>
            <p:extLst>
              <p:ext uri="{D42A27DB-BD31-4B8C-83A1-F6EECF244321}">
                <p14:modId xmlns:p14="http://schemas.microsoft.com/office/powerpoint/2010/main" val="1178548017"/>
              </p:ext>
            </p:extLst>
          </p:nvPr>
        </p:nvGraphicFramePr>
        <p:xfrm>
          <a:off x="7548996" y="935216"/>
          <a:ext cx="266697" cy="313983"/>
        </p:xfrm>
        <a:graphic>
          <a:graphicData uri="http://schemas.openxmlformats.org/presentationml/2006/ole">
            <mc:AlternateContent xmlns:mc="http://schemas.openxmlformats.org/markup-compatibility/2006">
              <mc:Choice xmlns:v="urn:schemas-microsoft-com:vml" Requires="v">
                <p:oleObj name="Equation" r:id="rId14" imgW="139680" imgH="164880" progId="Equation.DSMT4">
                  <p:embed/>
                </p:oleObj>
              </mc:Choice>
              <mc:Fallback>
                <p:oleObj name="Equation" r:id="rId14" imgW="139680" imgH="164880" progId="Equation.DSMT4">
                  <p:embed/>
                  <p:pic>
                    <p:nvPicPr>
                      <p:cNvPr id="18" name="Αντικείμενο 17"/>
                      <p:cNvPicPr>
                        <a:picLocks noChangeAspect="1" noChangeArrowheads="1"/>
                      </p:cNvPicPr>
                      <p:nvPr/>
                    </p:nvPicPr>
                    <p:blipFill>
                      <a:blip r:embed="rId15"/>
                      <a:srcRect/>
                      <a:stretch>
                        <a:fillRect/>
                      </a:stretch>
                    </p:blipFill>
                    <p:spPr bwMode="auto">
                      <a:xfrm>
                        <a:off x="7548996" y="935216"/>
                        <a:ext cx="266697" cy="313983"/>
                      </a:xfrm>
                      <a:prstGeom prst="rect">
                        <a:avLst/>
                      </a:prstGeom>
                      <a:noFill/>
                      <a:ln>
                        <a:noFill/>
                      </a:ln>
                    </p:spPr>
                  </p:pic>
                </p:oleObj>
              </mc:Fallback>
            </mc:AlternateContent>
          </a:graphicData>
        </a:graphic>
      </p:graphicFrame>
      <p:graphicFrame>
        <p:nvGraphicFramePr>
          <p:cNvPr id="19" name="Αντικείμενο 18"/>
          <p:cNvGraphicFramePr>
            <a:graphicFrameLocks noChangeAspect="1"/>
          </p:cNvGraphicFramePr>
          <p:nvPr>
            <p:extLst>
              <p:ext uri="{D42A27DB-BD31-4B8C-83A1-F6EECF244321}">
                <p14:modId xmlns:p14="http://schemas.microsoft.com/office/powerpoint/2010/main" val="2809692068"/>
              </p:ext>
            </p:extLst>
          </p:nvPr>
        </p:nvGraphicFramePr>
        <p:xfrm>
          <a:off x="6973641" y="1322631"/>
          <a:ext cx="338138" cy="338138"/>
        </p:xfrm>
        <a:graphic>
          <a:graphicData uri="http://schemas.openxmlformats.org/presentationml/2006/ole">
            <mc:AlternateContent xmlns:mc="http://schemas.openxmlformats.org/markup-compatibility/2006">
              <mc:Choice xmlns:v="urn:schemas-microsoft-com:vml" Requires="v">
                <p:oleObj name="Equation" r:id="rId16" imgW="164880" imgH="164880" progId="Equation.DSMT4">
                  <p:embed/>
                </p:oleObj>
              </mc:Choice>
              <mc:Fallback>
                <p:oleObj name="Equation" r:id="rId16" imgW="164880" imgH="164880" progId="Equation.DSMT4">
                  <p:embed/>
                  <p:pic>
                    <p:nvPicPr>
                      <p:cNvPr id="19" name="Αντικείμενο 18"/>
                      <p:cNvPicPr>
                        <a:picLocks noChangeAspect="1" noChangeArrowheads="1"/>
                      </p:cNvPicPr>
                      <p:nvPr/>
                    </p:nvPicPr>
                    <p:blipFill>
                      <a:blip r:embed="rId17"/>
                      <a:srcRect/>
                      <a:stretch>
                        <a:fillRect/>
                      </a:stretch>
                    </p:blipFill>
                    <p:spPr bwMode="auto">
                      <a:xfrm>
                        <a:off x="6973641" y="1322631"/>
                        <a:ext cx="338138" cy="338138"/>
                      </a:xfrm>
                      <a:prstGeom prst="rect">
                        <a:avLst/>
                      </a:prstGeom>
                      <a:noFill/>
                      <a:ln>
                        <a:noFill/>
                      </a:ln>
                    </p:spPr>
                  </p:pic>
                </p:oleObj>
              </mc:Fallback>
            </mc:AlternateContent>
          </a:graphicData>
        </a:graphic>
      </p:graphicFrame>
      <p:sp>
        <p:nvSpPr>
          <p:cNvPr id="21" name="TextBox 20"/>
          <p:cNvSpPr txBox="1"/>
          <p:nvPr/>
        </p:nvSpPr>
        <p:spPr>
          <a:xfrm>
            <a:off x="3600317" y="898650"/>
            <a:ext cx="4043928" cy="430887"/>
          </a:xfrm>
          <a:prstGeom prst="rect">
            <a:avLst/>
          </a:prstGeom>
          <a:noFill/>
        </p:spPr>
        <p:txBody>
          <a:bodyPr wrap="none" rtlCol="0">
            <a:spAutoFit/>
          </a:bodyPr>
          <a:lstStyle/>
          <a:p>
            <a:r>
              <a:rPr lang="en-US" sz="2200" dirty="0">
                <a:latin typeface="+mj-lt"/>
                <a:cs typeface="Times New Roman" pitchFamily="18" charset="0"/>
              </a:rPr>
              <a:t>Bounded gradient norm constant:</a:t>
            </a:r>
            <a:endParaRPr lang="el-GR" sz="2200" dirty="0">
              <a:latin typeface="+mj-lt"/>
              <a:cs typeface="Times New Roman" pitchFamily="18" charset="0"/>
            </a:endParaRPr>
          </a:p>
        </p:txBody>
      </p:sp>
      <p:sp>
        <p:nvSpPr>
          <p:cNvPr id="22" name="TextBox 21"/>
          <p:cNvSpPr txBox="1"/>
          <p:nvPr/>
        </p:nvSpPr>
        <p:spPr>
          <a:xfrm>
            <a:off x="3600317" y="1291645"/>
            <a:ext cx="3449855" cy="430887"/>
          </a:xfrm>
          <a:prstGeom prst="rect">
            <a:avLst/>
          </a:prstGeom>
          <a:noFill/>
        </p:spPr>
        <p:txBody>
          <a:bodyPr wrap="none" rtlCol="0">
            <a:spAutoFit/>
          </a:bodyPr>
          <a:lstStyle/>
          <a:p>
            <a:r>
              <a:rPr lang="en-US" sz="2200" dirty="0">
                <a:latin typeface="+mj-lt"/>
                <a:cs typeface="Times New Roman" pitchFamily="18" charset="0"/>
              </a:rPr>
              <a:t>Bounded diameter constant:</a:t>
            </a:r>
            <a:endParaRPr lang="el-GR" sz="2200" dirty="0">
              <a:latin typeface="+mj-lt"/>
              <a:cs typeface="Times New Roman" pitchFamily="18" charset="0"/>
            </a:endParaRPr>
          </a:p>
        </p:txBody>
      </p:sp>
      <p:sp>
        <p:nvSpPr>
          <p:cNvPr id="24" name="TextBox 23"/>
          <p:cNvSpPr txBox="1"/>
          <p:nvPr/>
        </p:nvSpPr>
        <p:spPr>
          <a:xfrm>
            <a:off x="992027" y="1948676"/>
            <a:ext cx="6574236" cy="461665"/>
          </a:xfrm>
          <a:prstGeom prst="rect">
            <a:avLst/>
          </a:prstGeom>
          <a:noFill/>
        </p:spPr>
        <p:txBody>
          <a:bodyPr wrap="none" rtlCol="0">
            <a:spAutoFit/>
          </a:bodyPr>
          <a:lstStyle/>
          <a:p>
            <a:r>
              <a:rPr lang="en-US" sz="2400" dirty="0">
                <a:latin typeface="Times New Roman" pitchFamily="18" charset="0"/>
                <a:cs typeface="Times New Roman" pitchFamily="18" charset="0"/>
              </a:rPr>
              <a:t>Theorem 3: Decreasing </a:t>
            </a:r>
            <a:r>
              <a:rPr lang="en-US" sz="2400" dirty="0" err="1">
                <a:latin typeface="Times New Roman" pitchFamily="18" charset="0"/>
                <a:cs typeface="Times New Roman" pitchFamily="18" charset="0"/>
              </a:rPr>
              <a:t>stepsize</a:t>
            </a:r>
            <a:r>
              <a:rPr lang="en-US" sz="2400" dirty="0">
                <a:latin typeface="Times New Roman" pitchFamily="18" charset="0"/>
                <a:cs typeface="Times New Roman" pitchFamily="18" charset="0"/>
              </a:rPr>
              <a:t> online MSLR SGD</a:t>
            </a:r>
            <a:endParaRPr lang="el-GR" sz="2400" dirty="0">
              <a:latin typeface="Times New Roman" pitchFamily="18" charset="0"/>
              <a:cs typeface="Times New Roman" pitchFamily="18" charset="0"/>
            </a:endParaRPr>
          </a:p>
        </p:txBody>
      </p:sp>
    </p:spTree>
    <p:extLst>
      <p:ext uri="{BB962C8B-B14F-4D97-AF65-F5344CB8AC3E}">
        <p14:creationId xmlns:p14="http://schemas.microsoft.com/office/powerpoint/2010/main" val="2806518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C4B8F-B541-9FD2-87F7-BBA884635D95}"/>
              </a:ext>
            </a:extLst>
          </p:cNvPr>
          <p:cNvSpPr txBox="1"/>
          <p:nvPr/>
        </p:nvSpPr>
        <p:spPr>
          <a:xfrm>
            <a:off x="664028" y="5388428"/>
            <a:ext cx="80227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Stochastic learning rate preserves the expected regret rate of the regret </a:t>
            </a:r>
            <a:endParaRPr lang="en-US"/>
          </a:p>
          <a:p>
            <a:r>
              <a:rPr lang="en-US" dirty="0"/>
              <a:t>bounds:                   ,  as in the deterministic case.</a:t>
            </a:r>
            <a:endParaRPr lang="en-US" dirty="0">
              <a:cs typeface="Calibri"/>
            </a:endParaRPr>
          </a:p>
        </p:txBody>
      </p:sp>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230605" y="30079"/>
            <a:ext cx="9081836" cy="764704"/>
          </a:xfrm>
        </p:spPr>
        <p:txBody>
          <a:bodyPr>
            <a:noAutofit/>
          </a:bodyPr>
          <a:lstStyle/>
          <a:p>
            <a:pPr algn="l"/>
            <a:r>
              <a:rPr lang="en-US" sz="3600" dirty="0"/>
              <a:t>Convergence of online MSLR-w/-memory SGD</a:t>
            </a:r>
            <a:endParaRPr lang="en-US" sz="3600" dirty="0">
              <a:cs typeface="Calibri"/>
            </a:endParaRPr>
          </a:p>
        </p:txBody>
      </p:sp>
      <p:pic>
        <p:nvPicPr>
          <p:cNvPr id="13" name="Picture 17" descr="Text, letter&#10;&#10;Description automatically generated">
            <a:extLst>
              <a:ext uri="{FF2B5EF4-FFF2-40B4-BE49-F238E27FC236}">
                <a16:creationId xmlns:a16="http://schemas.microsoft.com/office/drawing/2014/main" id="{809A22D6-7EAF-4B76-404F-C3198DA2C60D}"/>
              </a:ext>
            </a:extLst>
          </p:cNvPr>
          <p:cNvPicPr>
            <a:picLocks noChangeAspect="1"/>
          </p:cNvPicPr>
          <p:nvPr/>
        </p:nvPicPr>
        <p:blipFill>
          <a:blip r:embed="rId2"/>
          <a:stretch>
            <a:fillRect/>
          </a:stretch>
        </p:blipFill>
        <p:spPr>
          <a:xfrm>
            <a:off x="752261" y="1248104"/>
            <a:ext cx="7495672" cy="3887977"/>
          </a:xfrm>
          <a:prstGeom prst="rect">
            <a:avLst/>
          </a:prstGeom>
          <a:ln w="28575">
            <a:solidFill>
              <a:srgbClr val="4472C4"/>
            </a:solidFill>
          </a:ln>
        </p:spPr>
      </p:pic>
      <p:sp>
        <p:nvSpPr>
          <p:cNvPr id="18" name="TextBox 17">
            <a:extLst>
              <a:ext uri="{FF2B5EF4-FFF2-40B4-BE49-F238E27FC236}">
                <a16:creationId xmlns:a16="http://schemas.microsoft.com/office/drawing/2014/main" id="{C331B1A7-7CBD-7BC4-FF63-E80607FE64A6}"/>
              </a:ext>
            </a:extLst>
          </p:cNvPr>
          <p:cNvSpPr txBox="1"/>
          <p:nvPr/>
        </p:nvSpPr>
        <p:spPr>
          <a:xfrm>
            <a:off x="601866" y="791219"/>
            <a:ext cx="714475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Times New Roman"/>
              </a:rPr>
              <a:t>Theorem 2: Convergence of Online MSLR-w/-memory SGD</a:t>
            </a:r>
            <a:r>
              <a:rPr lang="en-US" sz="2200" dirty="0">
                <a:latin typeface="Times New Roman"/>
                <a:cs typeface="Times New Roman"/>
              </a:rPr>
              <a:t>​</a:t>
            </a:r>
            <a:endParaRPr lang="en-US" sz="2200">
              <a:cs typeface="Calibri"/>
            </a:endParaRPr>
          </a:p>
        </p:txBody>
      </p:sp>
      <p:pic>
        <p:nvPicPr>
          <p:cNvPr id="2" name="Picture 2" descr="A picture containing text, clock, gauge&#10;&#10;Description automatically generated">
            <a:extLst>
              <a:ext uri="{FF2B5EF4-FFF2-40B4-BE49-F238E27FC236}">
                <a16:creationId xmlns:a16="http://schemas.microsoft.com/office/drawing/2014/main" id="{00009BA2-8406-F3B8-9F9D-3478B7A952B3}"/>
              </a:ext>
            </a:extLst>
          </p:cNvPr>
          <p:cNvPicPr>
            <a:picLocks noChangeAspect="1"/>
          </p:cNvPicPr>
          <p:nvPr/>
        </p:nvPicPr>
        <p:blipFill>
          <a:blip r:embed="rId3"/>
          <a:stretch>
            <a:fillRect/>
          </a:stretch>
        </p:blipFill>
        <p:spPr>
          <a:xfrm>
            <a:off x="1589995" y="5705475"/>
            <a:ext cx="760640" cy="367393"/>
          </a:xfrm>
          <a:prstGeom prst="rect">
            <a:avLst/>
          </a:prstGeom>
        </p:spPr>
      </p:pic>
      <p:sp>
        <p:nvSpPr>
          <p:cNvPr id="4" name="Rectangle 3">
            <a:extLst>
              <a:ext uri="{FF2B5EF4-FFF2-40B4-BE49-F238E27FC236}">
                <a16:creationId xmlns:a16="http://schemas.microsoft.com/office/drawing/2014/main" id="{0A49A7A6-71D7-983F-386B-ED3A6CFA4CAD}"/>
              </a:ext>
            </a:extLst>
          </p:cNvPr>
          <p:cNvSpPr/>
          <p:nvPr/>
        </p:nvSpPr>
        <p:spPr>
          <a:xfrm>
            <a:off x="7296664" y="3033583"/>
            <a:ext cx="914399" cy="91439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1560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2005" y="30079"/>
            <a:ext cx="9147150" cy="764704"/>
          </a:xfrm>
        </p:spPr>
        <p:txBody>
          <a:bodyPr>
            <a:noAutofit/>
          </a:bodyPr>
          <a:lstStyle/>
          <a:p>
            <a:r>
              <a:rPr lang="en-US" sz="3600" dirty="0"/>
              <a:t>Experiments</a:t>
            </a:r>
            <a:endParaRPr lang="en-US" dirty="0">
              <a:cs typeface="Calibri"/>
            </a:endParaRPr>
          </a:p>
        </p:txBody>
      </p:sp>
      <p:pic>
        <p:nvPicPr>
          <p:cNvPr id="6" name="Picture 6" descr="Text, letter&#10;&#10;Description automatically generated">
            <a:extLst>
              <a:ext uri="{FF2B5EF4-FFF2-40B4-BE49-F238E27FC236}">
                <a16:creationId xmlns:a16="http://schemas.microsoft.com/office/drawing/2014/main" id="{E22DB037-2562-19A0-87AB-0772041CCAF6}"/>
              </a:ext>
            </a:extLst>
          </p:cNvPr>
          <p:cNvPicPr>
            <a:picLocks noChangeAspect="1"/>
          </p:cNvPicPr>
          <p:nvPr/>
        </p:nvPicPr>
        <p:blipFill>
          <a:blip r:embed="rId2"/>
          <a:stretch>
            <a:fillRect/>
          </a:stretch>
        </p:blipFill>
        <p:spPr>
          <a:xfrm>
            <a:off x="635093" y="823819"/>
            <a:ext cx="3938052" cy="2283538"/>
          </a:xfrm>
          <a:prstGeom prst="rect">
            <a:avLst/>
          </a:prstGeom>
        </p:spPr>
      </p:pic>
      <p:sp>
        <p:nvSpPr>
          <p:cNvPr id="7" name="TextBox 6">
            <a:extLst>
              <a:ext uri="{FF2B5EF4-FFF2-40B4-BE49-F238E27FC236}">
                <a16:creationId xmlns:a16="http://schemas.microsoft.com/office/drawing/2014/main" id="{E7255862-1A52-7013-1FD3-B481F2BFB011}"/>
              </a:ext>
            </a:extLst>
          </p:cNvPr>
          <p:cNvSpPr txBox="1"/>
          <p:nvPr/>
        </p:nvSpPr>
        <p:spPr>
          <a:xfrm>
            <a:off x="566057" y="5932714"/>
            <a:ext cx="38644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β-Resetting-Uniform-Multiplicative-SLR-w/-memory</a:t>
            </a:r>
            <a:r>
              <a:rPr lang="en-US" dirty="0">
                <a:cs typeface="Calibri"/>
              </a:rPr>
              <a:t>:​</a:t>
            </a:r>
            <a:endParaRPr lang="en-US" dirty="0"/>
          </a:p>
        </p:txBody>
      </p:sp>
      <p:pic>
        <p:nvPicPr>
          <p:cNvPr id="9" name="Picture 10">
            <a:extLst>
              <a:ext uri="{FF2B5EF4-FFF2-40B4-BE49-F238E27FC236}">
                <a16:creationId xmlns:a16="http://schemas.microsoft.com/office/drawing/2014/main" id="{5D49E3D4-A56B-48BD-C1CF-C9594010A8DB}"/>
              </a:ext>
            </a:extLst>
          </p:cNvPr>
          <p:cNvPicPr>
            <a:picLocks noChangeAspect="1"/>
          </p:cNvPicPr>
          <p:nvPr/>
        </p:nvPicPr>
        <p:blipFill>
          <a:blip r:embed="rId3"/>
          <a:stretch>
            <a:fillRect/>
          </a:stretch>
        </p:blipFill>
        <p:spPr>
          <a:xfrm>
            <a:off x="489857" y="4146501"/>
            <a:ext cx="3592285" cy="284942"/>
          </a:xfrm>
          <a:prstGeom prst="rect">
            <a:avLst/>
          </a:prstGeom>
        </p:spPr>
      </p:pic>
      <p:pic>
        <p:nvPicPr>
          <p:cNvPr id="19" name="Picture 2" descr="Chart&#10;&#10;Description automatically generated">
            <a:extLst>
              <a:ext uri="{FF2B5EF4-FFF2-40B4-BE49-F238E27FC236}">
                <a16:creationId xmlns:a16="http://schemas.microsoft.com/office/drawing/2014/main" id="{34C0F58F-E258-0005-C6EC-3C26DAA7F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379" y="3702511"/>
            <a:ext cx="3860947" cy="257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0" descr="A picture containing text, furniture, table&#10;&#10;Description automatically generated">
            <a:extLst>
              <a:ext uri="{FF2B5EF4-FFF2-40B4-BE49-F238E27FC236}">
                <a16:creationId xmlns:a16="http://schemas.microsoft.com/office/drawing/2014/main" id="{BEF675BE-AD86-72D6-DE98-E8F48396C8EF}"/>
              </a:ext>
            </a:extLst>
          </p:cNvPr>
          <p:cNvPicPr>
            <a:picLocks noChangeAspect="1"/>
          </p:cNvPicPr>
          <p:nvPr/>
        </p:nvPicPr>
        <p:blipFill>
          <a:blip r:embed="rId5"/>
          <a:stretch>
            <a:fillRect/>
          </a:stretch>
        </p:blipFill>
        <p:spPr>
          <a:xfrm>
            <a:off x="609600" y="4505514"/>
            <a:ext cx="2231572" cy="513972"/>
          </a:xfrm>
          <a:prstGeom prst="rect">
            <a:avLst/>
          </a:prstGeom>
        </p:spPr>
      </p:pic>
      <p:pic>
        <p:nvPicPr>
          <p:cNvPr id="21" name="Picture 21" descr="A picture containing text&#10;&#10;Description automatically generated">
            <a:extLst>
              <a:ext uri="{FF2B5EF4-FFF2-40B4-BE49-F238E27FC236}">
                <a16:creationId xmlns:a16="http://schemas.microsoft.com/office/drawing/2014/main" id="{2E655FBE-B29D-C77F-4AFF-36C729F27DB3}"/>
              </a:ext>
            </a:extLst>
          </p:cNvPr>
          <p:cNvPicPr>
            <a:picLocks noChangeAspect="1"/>
          </p:cNvPicPr>
          <p:nvPr/>
        </p:nvPicPr>
        <p:blipFill>
          <a:blip r:embed="rId6"/>
          <a:stretch>
            <a:fillRect/>
          </a:stretch>
        </p:blipFill>
        <p:spPr>
          <a:xfrm>
            <a:off x="566057" y="5197999"/>
            <a:ext cx="2743200" cy="359088"/>
          </a:xfrm>
          <a:prstGeom prst="rect">
            <a:avLst/>
          </a:prstGeom>
        </p:spPr>
      </p:pic>
    </p:spTree>
    <p:extLst>
      <p:ext uri="{BB962C8B-B14F-4D97-AF65-F5344CB8AC3E}">
        <p14:creationId xmlns:p14="http://schemas.microsoft.com/office/powerpoint/2010/main" val="339554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0"/>
            <a:ext cx="8735888" cy="828513"/>
          </a:xfrm>
        </p:spPr>
        <p:txBody>
          <a:bodyPr>
            <a:noAutofit/>
          </a:bodyPr>
          <a:lstStyle/>
          <a:p>
            <a:pPr algn="l"/>
            <a:r>
              <a:rPr lang="en-US" sz="4600" dirty="0"/>
              <a:t>Gradient optimization-algorithms</a:t>
            </a:r>
          </a:p>
        </p:txBody>
      </p:sp>
      <p:sp>
        <p:nvSpPr>
          <p:cNvPr id="4" name="Ορθογώνιο 3"/>
          <p:cNvSpPr/>
          <p:nvPr/>
        </p:nvSpPr>
        <p:spPr>
          <a:xfrm>
            <a:off x="395536" y="980728"/>
            <a:ext cx="7344816" cy="5078313"/>
          </a:xfrm>
          <a:prstGeom prst="rect">
            <a:avLst/>
          </a:prstGeom>
        </p:spPr>
        <p:txBody>
          <a:bodyPr wrap="square">
            <a:spAutoFit/>
          </a:bodyPr>
          <a:lstStyle/>
          <a:p>
            <a:r>
              <a:rPr lang="en-US" i="1" dirty="0"/>
              <a:t>First-order gradient algorithms:</a:t>
            </a:r>
            <a:endParaRPr lang="el-GR" i="1" dirty="0"/>
          </a:p>
          <a:p>
            <a:endParaRPr lang="en-US" i="1" dirty="0"/>
          </a:p>
          <a:p>
            <a:r>
              <a:rPr lang="en-US" u="sng" dirty="0"/>
              <a:t>Advantages:</a:t>
            </a:r>
            <a:r>
              <a:rPr lang="en-US" dirty="0"/>
              <a:t> simple, easy to implement both in software and in hardware, low-cost iterations</a:t>
            </a:r>
          </a:p>
          <a:p>
            <a:endParaRPr lang="en-US" dirty="0"/>
          </a:p>
          <a:p>
            <a:r>
              <a:rPr lang="en-US" u="sng" dirty="0"/>
              <a:t>Disadvantages:</a:t>
            </a:r>
            <a:r>
              <a:rPr lang="en-US" dirty="0"/>
              <a:t> Slow in directions of low curvature, bouncy in directions of high curvature</a:t>
            </a:r>
          </a:p>
          <a:p>
            <a:endParaRPr lang="en-US" dirty="0"/>
          </a:p>
          <a:p>
            <a:r>
              <a:rPr lang="en-US" i="1" dirty="0"/>
              <a:t>Second-order gradient algorithms:</a:t>
            </a:r>
            <a:endParaRPr lang="el-GR" i="1" dirty="0"/>
          </a:p>
          <a:p>
            <a:endParaRPr lang="en-US" i="1" dirty="0"/>
          </a:p>
          <a:p>
            <a:r>
              <a:rPr lang="en-US" u="sng" dirty="0"/>
              <a:t>Advantages:</a:t>
            </a:r>
            <a:r>
              <a:rPr lang="en-US" dirty="0"/>
              <a:t> significantly better convergence properties</a:t>
            </a:r>
          </a:p>
          <a:p>
            <a:r>
              <a:rPr lang="en-US" dirty="0"/>
              <a:t>Example, Newton methods: scale invariance means poorly scaled parameters are easier to optimize; avoids problems with high- and low- curvature directions</a:t>
            </a:r>
          </a:p>
          <a:p>
            <a:endParaRPr lang="en-US" dirty="0"/>
          </a:p>
          <a:p>
            <a:r>
              <a:rPr lang="en-US" u="sng" dirty="0"/>
              <a:t>Disadvantages:</a:t>
            </a:r>
            <a:r>
              <a:rPr lang="en-US" dirty="0"/>
              <a:t>  runtime and memory costs</a:t>
            </a:r>
          </a:p>
          <a:p>
            <a:r>
              <a:rPr lang="en-US" dirty="0"/>
              <a:t>Example, Newton method: computation of second order gradient demands</a:t>
            </a:r>
          </a:p>
          <a:p>
            <a:r>
              <a:rPr lang="en-US" dirty="0"/>
              <a:t>           memory storage and              computing effort for the Hessian inverse</a:t>
            </a:r>
          </a:p>
        </p:txBody>
      </p:sp>
      <p:graphicFrame>
        <p:nvGraphicFramePr>
          <p:cNvPr id="5" name="Αντικείμενο 4"/>
          <p:cNvGraphicFramePr>
            <a:graphicFrameLocks noChangeAspect="1"/>
          </p:cNvGraphicFramePr>
          <p:nvPr>
            <p:extLst>
              <p:ext uri="{D42A27DB-BD31-4B8C-83A1-F6EECF244321}">
                <p14:modId xmlns:p14="http://schemas.microsoft.com/office/powerpoint/2010/main" val="2939778305"/>
              </p:ext>
            </p:extLst>
          </p:nvPr>
        </p:nvGraphicFramePr>
        <p:xfrm>
          <a:off x="413291" y="5638314"/>
          <a:ext cx="662428" cy="372616"/>
        </p:xfrm>
        <a:graphic>
          <a:graphicData uri="http://schemas.openxmlformats.org/presentationml/2006/ole">
            <mc:AlternateContent xmlns:mc="http://schemas.openxmlformats.org/markup-compatibility/2006">
              <mc:Choice xmlns:v="urn:schemas-microsoft-com:vml" Requires="v">
                <p:oleObj name="Equation" r:id="rId3" imgW="406080" imgH="228600" progId="Equation.DSMT4">
                  <p:embed/>
                </p:oleObj>
              </mc:Choice>
              <mc:Fallback>
                <p:oleObj name="Equation" r:id="rId3" imgW="406080" imgH="228600" progId="Equation.DSMT4">
                  <p:embed/>
                  <p:pic>
                    <p:nvPicPr>
                      <p:cNvPr id="5" name="Αντικείμενο 4"/>
                      <p:cNvPicPr/>
                      <p:nvPr/>
                    </p:nvPicPr>
                    <p:blipFill>
                      <a:blip r:embed="rId4"/>
                      <a:stretch>
                        <a:fillRect/>
                      </a:stretch>
                    </p:blipFill>
                    <p:spPr>
                      <a:xfrm>
                        <a:off x="413291" y="5638314"/>
                        <a:ext cx="662428" cy="372616"/>
                      </a:xfrm>
                      <a:prstGeom prst="rect">
                        <a:avLst/>
                      </a:prstGeom>
                    </p:spPr>
                  </p:pic>
                </p:oleObj>
              </mc:Fallback>
            </mc:AlternateContent>
          </a:graphicData>
        </a:graphic>
      </p:graphicFrame>
      <p:graphicFrame>
        <p:nvGraphicFramePr>
          <p:cNvPr id="6" name="Αντικείμενο 5"/>
          <p:cNvGraphicFramePr>
            <a:graphicFrameLocks noChangeAspect="1"/>
          </p:cNvGraphicFramePr>
          <p:nvPr>
            <p:extLst>
              <p:ext uri="{D42A27DB-BD31-4B8C-83A1-F6EECF244321}">
                <p14:modId xmlns:p14="http://schemas.microsoft.com/office/powerpoint/2010/main" val="3779706187"/>
              </p:ext>
            </p:extLst>
          </p:nvPr>
        </p:nvGraphicFramePr>
        <p:xfrm>
          <a:off x="3059113" y="5649913"/>
          <a:ext cx="663575" cy="371475"/>
        </p:xfrm>
        <a:graphic>
          <a:graphicData uri="http://schemas.openxmlformats.org/presentationml/2006/ole">
            <mc:AlternateContent xmlns:mc="http://schemas.openxmlformats.org/markup-compatibility/2006">
              <mc:Choice xmlns:v="urn:schemas-microsoft-com:vml" Requires="v">
                <p:oleObj name="Equation" r:id="rId5" imgW="406080" imgH="228600" progId="Equation.DSMT4">
                  <p:embed/>
                </p:oleObj>
              </mc:Choice>
              <mc:Fallback>
                <p:oleObj name="Equation" r:id="rId5" imgW="406080" imgH="228600" progId="Equation.DSMT4">
                  <p:embed/>
                  <p:pic>
                    <p:nvPicPr>
                      <p:cNvPr id="6" name="Αντικείμενο 5"/>
                      <p:cNvPicPr>
                        <a:picLocks noChangeAspect="1" noChangeArrowheads="1"/>
                      </p:cNvPicPr>
                      <p:nvPr/>
                    </p:nvPicPr>
                    <p:blipFill>
                      <a:blip r:embed="rId6"/>
                      <a:srcRect/>
                      <a:stretch>
                        <a:fillRect/>
                      </a:stretch>
                    </p:blipFill>
                    <p:spPr bwMode="auto">
                      <a:xfrm>
                        <a:off x="3059113" y="5649913"/>
                        <a:ext cx="6635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41473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E3F0-6827-6815-E058-53AC322DB2AC}"/>
              </a:ext>
            </a:extLst>
          </p:cNvPr>
          <p:cNvSpPr>
            <a:spLocks noGrp="1"/>
          </p:cNvSpPr>
          <p:nvPr>
            <p:ph type="title"/>
          </p:nvPr>
        </p:nvSpPr>
        <p:spPr>
          <a:xfrm>
            <a:off x="457200" y="2805917"/>
            <a:ext cx="8229600" cy="1143000"/>
          </a:xfrm>
        </p:spPr>
        <p:txBody>
          <a:bodyPr>
            <a:noAutofit/>
          </a:bodyPr>
          <a:lstStyle/>
          <a:p>
            <a:r>
              <a:rPr lang="en-US" sz="9600" dirty="0">
                <a:cs typeface="Calibri"/>
              </a:rPr>
              <a:t>Experiments</a:t>
            </a:r>
            <a:endParaRPr lang="en-US" sz="9600">
              <a:cs typeface="Calibri"/>
            </a:endParaRPr>
          </a:p>
        </p:txBody>
      </p:sp>
    </p:spTree>
    <p:extLst>
      <p:ext uri="{BB962C8B-B14F-4D97-AF65-F5344CB8AC3E}">
        <p14:creationId xmlns:p14="http://schemas.microsoft.com/office/powerpoint/2010/main" val="2477242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56474"/>
            <a:ext cx="8563736" cy="828513"/>
          </a:xfrm>
        </p:spPr>
        <p:txBody>
          <a:bodyPr>
            <a:noAutofit/>
          </a:bodyPr>
          <a:lstStyle/>
          <a:p>
            <a:pPr algn="l"/>
            <a:r>
              <a:rPr lang="en-US" sz="4000" dirty="0">
                <a:ea typeface="+mj-lt"/>
                <a:cs typeface="+mj-lt"/>
              </a:rPr>
              <a:t>The algorithm MSLR-with-memory SGD:</a:t>
            </a:r>
          </a:p>
        </p:txBody>
      </p:sp>
      <p:sp>
        <p:nvSpPr>
          <p:cNvPr id="10" name="TextBox 9">
            <a:extLst>
              <a:ext uri="{FF2B5EF4-FFF2-40B4-BE49-F238E27FC236}">
                <a16:creationId xmlns:a16="http://schemas.microsoft.com/office/drawing/2014/main" id="{25EC7842-7CD6-B4DE-5B7F-90B14AA0B1F3}"/>
              </a:ext>
            </a:extLst>
          </p:cNvPr>
          <p:cNvSpPr txBox="1"/>
          <p:nvPr/>
        </p:nvSpPr>
        <p:spPr>
          <a:xfrm>
            <a:off x="561473" y="882315"/>
            <a:ext cx="571550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dirty="0">
              <a:cs typeface="Calibri"/>
            </a:endParaRPr>
          </a:p>
        </p:txBody>
      </p:sp>
      <p:sp>
        <p:nvSpPr>
          <p:cNvPr id="12" name="TextBox 11">
            <a:extLst>
              <a:ext uri="{FF2B5EF4-FFF2-40B4-BE49-F238E27FC236}">
                <a16:creationId xmlns:a16="http://schemas.microsoft.com/office/drawing/2014/main" id="{740D5FCB-342E-D6B8-A0F6-8C01A6272DCE}"/>
              </a:ext>
            </a:extLst>
          </p:cNvPr>
          <p:cNvSpPr txBox="1"/>
          <p:nvPr/>
        </p:nvSpPr>
        <p:spPr>
          <a:xfrm>
            <a:off x="685558" y="5618709"/>
            <a:ext cx="785471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cs typeface="Calibri"/>
              </a:rPr>
              <a:t>Not practical since </a:t>
            </a:r>
            <a:r>
              <a:rPr lang="en-US" sz="2600" i="1" dirty="0">
                <a:cs typeface="Calibri"/>
              </a:rPr>
              <a:t>q</a:t>
            </a:r>
            <a:r>
              <a:rPr lang="en-US" sz="2600" i="1" baseline="-25000" dirty="0">
                <a:cs typeface="Calibri"/>
              </a:rPr>
              <a:t>t</a:t>
            </a:r>
            <a:r>
              <a:rPr lang="en-US" sz="2600" dirty="0">
                <a:cs typeface="Calibri"/>
              </a:rPr>
              <a:t> needs to store an ever-increasing number of variables – leads to memory issues</a:t>
            </a:r>
            <a:endParaRPr lang="en-US" sz="2600">
              <a:cs typeface="Calibri"/>
            </a:endParaRPr>
          </a:p>
        </p:txBody>
      </p:sp>
      <p:grpSp>
        <p:nvGrpSpPr>
          <p:cNvPr id="8" name="Group 7">
            <a:extLst>
              <a:ext uri="{FF2B5EF4-FFF2-40B4-BE49-F238E27FC236}">
                <a16:creationId xmlns:a16="http://schemas.microsoft.com/office/drawing/2014/main" id="{A1997975-4A8B-8821-551F-4559EBCE26B5}"/>
              </a:ext>
            </a:extLst>
          </p:cNvPr>
          <p:cNvGrpSpPr/>
          <p:nvPr/>
        </p:nvGrpSpPr>
        <p:grpSpPr>
          <a:xfrm>
            <a:off x="680933" y="1004223"/>
            <a:ext cx="7355018" cy="4456809"/>
            <a:chOff x="680933" y="1004223"/>
            <a:chExt cx="7355018" cy="4456809"/>
          </a:xfrm>
        </p:grpSpPr>
        <p:pic>
          <p:nvPicPr>
            <p:cNvPr id="4" name="Picture 9" descr="Text&#10;&#10;Description automatically generated">
              <a:extLst>
                <a:ext uri="{FF2B5EF4-FFF2-40B4-BE49-F238E27FC236}">
                  <a16:creationId xmlns:a16="http://schemas.microsoft.com/office/drawing/2014/main" id="{61C960BB-E626-F27C-A0DC-30B166095D58}"/>
                </a:ext>
              </a:extLst>
            </p:cNvPr>
            <p:cNvPicPr>
              <a:picLocks noChangeAspect="1"/>
            </p:cNvPicPr>
            <p:nvPr/>
          </p:nvPicPr>
          <p:blipFill>
            <a:blip r:embed="rId2"/>
            <a:stretch>
              <a:fillRect/>
            </a:stretch>
          </p:blipFill>
          <p:spPr>
            <a:xfrm>
              <a:off x="680933" y="1004223"/>
              <a:ext cx="7355018" cy="4456809"/>
            </a:xfrm>
            <a:prstGeom prst="rect">
              <a:avLst/>
            </a:prstGeom>
          </p:spPr>
        </p:pic>
        <p:pic>
          <p:nvPicPr>
            <p:cNvPr id="5" name="Picture 4">
              <a:extLst>
                <a:ext uri="{FF2B5EF4-FFF2-40B4-BE49-F238E27FC236}">
                  <a16:creationId xmlns:a16="http://schemas.microsoft.com/office/drawing/2014/main" id="{C6530888-7ADF-F623-E19B-18306E7ACA3A}"/>
                </a:ext>
              </a:extLst>
            </p:cNvPr>
            <p:cNvPicPr>
              <a:picLocks noChangeAspect="1"/>
            </p:cNvPicPr>
            <p:nvPr/>
          </p:nvPicPr>
          <p:blipFill>
            <a:blip r:embed="rId3"/>
            <a:stretch>
              <a:fillRect/>
            </a:stretch>
          </p:blipFill>
          <p:spPr>
            <a:xfrm>
              <a:off x="1653419" y="3702410"/>
              <a:ext cx="233844" cy="266431"/>
            </a:xfrm>
            <a:prstGeom prst="rect">
              <a:avLst/>
            </a:prstGeom>
          </p:spPr>
        </p:pic>
        <p:pic>
          <p:nvPicPr>
            <p:cNvPr id="7" name="Picture 4">
              <a:extLst>
                <a:ext uri="{FF2B5EF4-FFF2-40B4-BE49-F238E27FC236}">
                  <a16:creationId xmlns:a16="http://schemas.microsoft.com/office/drawing/2014/main" id="{70580793-1762-A4DB-509F-A81C92462DFC}"/>
                </a:ext>
              </a:extLst>
            </p:cNvPr>
            <p:cNvPicPr>
              <a:picLocks noChangeAspect="1"/>
            </p:cNvPicPr>
            <p:nvPr/>
          </p:nvPicPr>
          <p:blipFill>
            <a:blip r:embed="rId3"/>
            <a:stretch>
              <a:fillRect/>
            </a:stretch>
          </p:blipFill>
          <p:spPr>
            <a:xfrm>
              <a:off x="2605101" y="4055611"/>
              <a:ext cx="233844" cy="266431"/>
            </a:xfrm>
            <a:prstGeom prst="rect">
              <a:avLst/>
            </a:prstGeom>
          </p:spPr>
        </p:pic>
      </p:grpSp>
      <p:pic>
        <p:nvPicPr>
          <p:cNvPr id="6" name="Picture 5">
            <a:extLst>
              <a:ext uri="{FF2B5EF4-FFF2-40B4-BE49-F238E27FC236}">
                <a16:creationId xmlns:a16="http://schemas.microsoft.com/office/drawing/2014/main" id="{8709B8C7-2241-2BBC-AB63-6A88E43EF811}"/>
              </a:ext>
            </a:extLst>
          </p:cNvPr>
          <p:cNvPicPr>
            <a:picLocks noChangeAspect="1"/>
          </p:cNvPicPr>
          <p:nvPr/>
        </p:nvPicPr>
        <p:blipFill>
          <a:blip r:embed="rId3"/>
          <a:stretch>
            <a:fillRect/>
          </a:stretch>
        </p:blipFill>
        <p:spPr>
          <a:xfrm>
            <a:off x="3306927" y="5758175"/>
            <a:ext cx="273088" cy="305675"/>
          </a:xfrm>
          <a:prstGeom prst="rect">
            <a:avLst/>
          </a:prstGeom>
        </p:spPr>
      </p:pic>
    </p:spTree>
    <p:extLst>
      <p:ext uri="{BB962C8B-B14F-4D97-AF65-F5344CB8AC3E}">
        <p14:creationId xmlns:p14="http://schemas.microsoft.com/office/powerpoint/2010/main" val="1028165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116632"/>
            <a:ext cx="8600573" cy="828513"/>
          </a:xfrm>
        </p:spPr>
        <p:txBody>
          <a:bodyPr>
            <a:noAutofit/>
          </a:bodyPr>
          <a:lstStyle/>
          <a:p>
            <a:pPr algn="l"/>
            <a:r>
              <a:rPr lang="en-US" sz="4000" dirty="0"/>
              <a:t>In Practice:</a:t>
            </a:r>
            <a:endParaRPr lang="en-US" dirty="0"/>
          </a:p>
        </p:txBody>
      </p:sp>
      <p:pic>
        <p:nvPicPr>
          <p:cNvPr id="6" name="Picture 6" descr="Text, letter&#10;&#10;Description automatically generated">
            <a:extLst>
              <a:ext uri="{FF2B5EF4-FFF2-40B4-BE49-F238E27FC236}">
                <a16:creationId xmlns:a16="http://schemas.microsoft.com/office/drawing/2014/main" id="{C2B7001B-6948-DB5E-F03F-13690191AF29}"/>
              </a:ext>
            </a:extLst>
          </p:cNvPr>
          <p:cNvPicPr>
            <a:picLocks noChangeAspect="1"/>
          </p:cNvPicPr>
          <p:nvPr/>
        </p:nvPicPr>
        <p:blipFill>
          <a:blip r:embed="rId2"/>
          <a:stretch>
            <a:fillRect/>
          </a:stretch>
        </p:blipFill>
        <p:spPr>
          <a:xfrm>
            <a:off x="362951" y="943564"/>
            <a:ext cx="8107279" cy="4700165"/>
          </a:xfrm>
          <a:prstGeom prst="rect">
            <a:avLst/>
          </a:prstGeom>
        </p:spPr>
      </p:pic>
      <p:sp>
        <p:nvSpPr>
          <p:cNvPr id="4" name="TextBox 3">
            <a:extLst>
              <a:ext uri="{FF2B5EF4-FFF2-40B4-BE49-F238E27FC236}">
                <a16:creationId xmlns:a16="http://schemas.microsoft.com/office/drawing/2014/main" id="{64DDE767-CDC4-10F9-08F0-F518ED574ED5}"/>
              </a:ext>
            </a:extLst>
          </p:cNvPr>
          <p:cNvSpPr txBox="1"/>
          <p:nvPr/>
        </p:nvSpPr>
        <p:spPr>
          <a:xfrm>
            <a:off x="636503" y="5775688"/>
            <a:ext cx="8198104"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cs typeface="Calibri"/>
              </a:rPr>
              <a:t>Minimal added cost by the MSLR-w/-memory scheme</a:t>
            </a:r>
          </a:p>
        </p:txBody>
      </p:sp>
    </p:spTree>
    <p:extLst>
      <p:ext uri="{BB962C8B-B14F-4D97-AF65-F5344CB8AC3E}">
        <p14:creationId xmlns:p14="http://schemas.microsoft.com/office/powerpoint/2010/main" val="1302731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116632"/>
            <a:ext cx="8855663" cy="828513"/>
          </a:xfrm>
        </p:spPr>
        <p:txBody>
          <a:bodyPr>
            <a:noAutofit/>
          </a:bodyPr>
          <a:lstStyle/>
          <a:p>
            <a:pPr algn="l"/>
            <a:r>
              <a:rPr lang="en-US" sz="4000" dirty="0"/>
              <a:t>The algorithm RUMSLR-w/-memory SGD:</a:t>
            </a:r>
            <a:endParaRPr lang="en-US" sz="4000" dirty="0">
              <a:cs typeface="Calibri"/>
            </a:endParaRPr>
          </a:p>
        </p:txBody>
      </p:sp>
      <p:pic>
        <p:nvPicPr>
          <p:cNvPr id="3" name="Picture 3" descr="Text, letter&#10;&#10;Description automatically generated">
            <a:extLst>
              <a:ext uri="{FF2B5EF4-FFF2-40B4-BE49-F238E27FC236}">
                <a16:creationId xmlns:a16="http://schemas.microsoft.com/office/drawing/2014/main" id="{309D5BD9-DDF9-9F42-A712-957FBB8F7F58}"/>
              </a:ext>
            </a:extLst>
          </p:cNvPr>
          <p:cNvPicPr>
            <a:picLocks noChangeAspect="1"/>
          </p:cNvPicPr>
          <p:nvPr/>
        </p:nvPicPr>
        <p:blipFill>
          <a:blip r:embed="rId2"/>
          <a:stretch>
            <a:fillRect/>
          </a:stretch>
        </p:blipFill>
        <p:spPr>
          <a:xfrm>
            <a:off x="390892" y="936829"/>
            <a:ext cx="8130326" cy="4497548"/>
          </a:xfrm>
          <a:prstGeom prst="rect">
            <a:avLst/>
          </a:prstGeom>
        </p:spPr>
      </p:pic>
      <p:sp>
        <p:nvSpPr>
          <p:cNvPr id="9" name="TextBox 8">
            <a:extLst>
              <a:ext uri="{FF2B5EF4-FFF2-40B4-BE49-F238E27FC236}">
                <a16:creationId xmlns:a16="http://schemas.microsoft.com/office/drawing/2014/main" id="{A9245BBC-1076-99B8-CD04-28C22F6FC3D0}"/>
              </a:ext>
            </a:extLst>
          </p:cNvPr>
          <p:cNvSpPr txBox="1"/>
          <p:nvPr/>
        </p:nvSpPr>
        <p:spPr>
          <a:xfrm>
            <a:off x="421880" y="5906317"/>
            <a:ext cx="57144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In this paper, the distribution resets according to :</a:t>
            </a:r>
          </a:p>
        </p:txBody>
      </p:sp>
    </p:spTree>
    <p:extLst>
      <p:ext uri="{BB962C8B-B14F-4D97-AF65-F5344CB8AC3E}">
        <p14:creationId xmlns:p14="http://schemas.microsoft.com/office/powerpoint/2010/main" val="2645389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116632"/>
            <a:ext cx="8855663" cy="828513"/>
          </a:xfrm>
        </p:spPr>
        <p:txBody>
          <a:bodyPr>
            <a:noAutofit/>
          </a:bodyPr>
          <a:lstStyle/>
          <a:p>
            <a:pPr algn="l"/>
            <a:r>
              <a:rPr lang="en-US" sz="4000" dirty="0"/>
              <a:t>The algorithm RUMSLR-w/-memory SGD:</a:t>
            </a:r>
            <a:endParaRPr lang="en-US" sz="4000" dirty="0">
              <a:cs typeface="Calibri"/>
            </a:endParaRPr>
          </a:p>
        </p:txBody>
      </p:sp>
      <p:pic>
        <p:nvPicPr>
          <p:cNvPr id="4" name="Picture 4" descr="Text, letter&#10;&#10;Description automatically generated">
            <a:extLst>
              <a:ext uri="{FF2B5EF4-FFF2-40B4-BE49-F238E27FC236}">
                <a16:creationId xmlns:a16="http://schemas.microsoft.com/office/drawing/2014/main" id="{C25F4BD4-B4FD-16A7-8691-55C0742C0396}"/>
              </a:ext>
            </a:extLst>
          </p:cNvPr>
          <p:cNvPicPr>
            <a:picLocks noChangeAspect="1"/>
          </p:cNvPicPr>
          <p:nvPr/>
        </p:nvPicPr>
        <p:blipFill>
          <a:blip r:embed="rId2"/>
          <a:stretch>
            <a:fillRect/>
          </a:stretch>
        </p:blipFill>
        <p:spPr>
          <a:xfrm>
            <a:off x="620065" y="1072953"/>
            <a:ext cx="7589912" cy="4250970"/>
          </a:xfrm>
          <a:prstGeom prst="rect">
            <a:avLst/>
          </a:prstGeom>
        </p:spPr>
      </p:pic>
      <p:pic>
        <p:nvPicPr>
          <p:cNvPr id="6" name="Picture 10">
            <a:extLst>
              <a:ext uri="{FF2B5EF4-FFF2-40B4-BE49-F238E27FC236}">
                <a16:creationId xmlns:a16="http://schemas.microsoft.com/office/drawing/2014/main" id="{AE717FB7-ED6A-41EB-16B1-ED65CEDA455D}"/>
              </a:ext>
            </a:extLst>
          </p:cNvPr>
          <p:cNvPicPr>
            <a:picLocks noChangeAspect="1"/>
          </p:cNvPicPr>
          <p:nvPr/>
        </p:nvPicPr>
        <p:blipFill>
          <a:blip r:embed="rId3"/>
          <a:stretch>
            <a:fillRect/>
          </a:stretch>
        </p:blipFill>
        <p:spPr>
          <a:xfrm>
            <a:off x="3815840" y="5804586"/>
            <a:ext cx="4230011" cy="333997"/>
          </a:xfrm>
          <a:prstGeom prst="rect">
            <a:avLst/>
          </a:prstGeom>
        </p:spPr>
      </p:pic>
      <p:grpSp>
        <p:nvGrpSpPr>
          <p:cNvPr id="11" name="Group 10">
            <a:extLst>
              <a:ext uri="{FF2B5EF4-FFF2-40B4-BE49-F238E27FC236}">
                <a16:creationId xmlns:a16="http://schemas.microsoft.com/office/drawing/2014/main" id="{DC22DD92-CA04-D7E8-2ABA-08C5A6E38703}"/>
              </a:ext>
            </a:extLst>
          </p:cNvPr>
          <p:cNvGrpSpPr/>
          <p:nvPr/>
        </p:nvGrpSpPr>
        <p:grpSpPr>
          <a:xfrm>
            <a:off x="500742" y="5725886"/>
            <a:ext cx="3675289" cy="492443"/>
            <a:chOff x="664028" y="5442857"/>
            <a:chExt cx="3675289" cy="492443"/>
          </a:xfrm>
        </p:grpSpPr>
        <p:sp>
          <p:nvSpPr>
            <p:cNvPr id="8" name="TextBox 7">
              <a:extLst>
                <a:ext uri="{FF2B5EF4-FFF2-40B4-BE49-F238E27FC236}">
                  <a16:creationId xmlns:a16="http://schemas.microsoft.com/office/drawing/2014/main" id="{6D367D23-EB89-1648-910B-32819F9BC932}"/>
                </a:ext>
              </a:extLst>
            </p:cNvPr>
            <p:cNvSpPr txBox="1"/>
            <p:nvPr/>
          </p:nvSpPr>
          <p:spPr>
            <a:xfrm>
              <a:off x="2286000" y="5442857"/>
              <a:ext cx="2053317"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cs typeface="Calibri"/>
                </a:rPr>
                <a:t>Case when</a:t>
              </a:r>
              <a:endParaRPr lang="en-US"/>
            </a:p>
          </p:txBody>
        </p:sp>
        <p:sp>
          <p:nvSpPr>
            <p:cNvPr id="10" name="TextBox 9">
              <a:extLst>
                <a:ext uri="{FF2B5EF4-FFF2-40B4-BE49-F238E27FC236}">
                  <a16:creationId xmlns:a16="http://schemas.microsoft.com/office/drawing/2014/main" id="{FB7F1DB7-E62D-769F-54B1-22540B33F8AE}"/>
                </a:ext>
              </a:extLst>
            </p:cNvPr>
            <p:cNvSpPr txBox="1"/>
            <p:nvPr/>
          </p:nvSpPr>
          <p:spPr>
            <a:xfrm>
              <a:off x="664028" y="5442857"/>
              <a:ext cx="232546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cs typeface="Calibri"/>
                </a:rPr>
                <a:t>This paper:</a:t>
              </a:r>
            </a:p>
          </p:txBody>
        </p:sp>
      </p:grpSp>
      <p:sp>
        <p:nvSpPr>
          <p:cNvPr id="14" name="Rectangle 13">
            <a:extLst>
              <a:ext uri="{FF2B5EF4-FFF2-40B4-BE49-F238E27FC236}">
                <a16:creationId xmlns:a16="http://schemas.microsoft.com/office/drawing/2014/main" id="{C5E5A613-5926-63B5-938C-D11DCFFABA53}"/>
              </a:ext>
            </a:extLst>
          </p:cNvPr>
          <p:cNvSpPr/>
          <p:nvPr/>
        </p:nvSpPr>
        <p:spPr>
          <a:xfrm>
            <a:off x="6685324" y="5728735"/>
            <a:ext cx="492520" cy="453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A6A89098-7423-9F55-86E8-A2D2DB55B64F}"/>
              </a:ext>
            </a:extLst>
          </p:cNvPr>
          <p:cNvSpPr txBox="1"/>
          <p:nvPr/>
        </p:nvSpPr>
        <p:spPr>
          <a:xfrm>
            <a:off x="6555816" y="5731679"/>
            <a:ext cx="83983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t>and</a:t>
            </a:r>
            <a:endParaRPr lang="en-US" sz="2600" dirty="0">
              <a:cs typeface="Calibri"/>
            </a:endParaRPr>
          </a:p>
        </p:txBody>
      </p:sp>
    </p:spTree>
    <p:extLst>
      <p:ext uri="{BB962C8B-B14F-4D97-AF65-F5344CB8AC3E}">
        <p14:creationId xmlns:p14="http://schemas.microsoft.com/office/powerpoint/2010/main" val="2572041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320019" y="253988"/>
            <a:ext cx="8745195" cy="828513"/>
          </a:xfrm>
        </p:spPr>
        <p:txBody>
          <a:bodyPr>
            <a:noAutofit/>
          </a:bodyPr>
          <a:lstStyle/>
          <a:p>
            <a:pPr algn="l"/>
            <a:r>
              <a:rPr lang="en-US" sz="3600" dirty="0">
                <a:cs typeface="Calibri"/>
              </a:rPr>
              <a:t>Example of a Resetting-Uniform Stochasticity Factor:  </a:t>
            </a:r>
            <a:r>
              <a:rPr lang="en-US" sz="3600" i="1" dirty="0">
                <a:cs typeface="Calibri"/>
              </a:rPr>
              <a:t>c</a:t>
            </a:r>
            <a:r>
              <a:rPr lang="en-US" sz="3600" i="1" baseline="-25000" dirty="0">
                <a:cs typeface="Calibri"/>
              </a:rPr>
              <a:t>1</a:t>
            </a:r>
            <a:r>
              <a:rPr lang="en-US" sz="3600" dirty="0">
                <a:cs typeface="Calibri"/>
              </a:rPr>
              <a:t>=0.8</a:t>
            </a:r>
            <a:r>
              <a:rPr lang="en-US" sz="3600" dirty="0">
                <a:ea typeface="+mj-lt"/>
                <a:cs typeface="+mj-lt"/>
              </a:rPr>
              <a:t>, </a:t>
            </a:r>
            <a:r>
              <a:rPr lang="en-US" sz="3600" i="1" dirty="0">
                <a:ea typeface="+mj-lt"/>
                <a:cs typeface="+mj-lt"/>
              </a:rPr>
              <a:t>c</a:t>
            </a:r>
            <a:r>
              <a:rPr lang="en-US" sz="3600" i="1" baseline="-25000" dirty="0">
                <a:ea typeface="+mj-lt"/>
                <a:cs typeface="+mj-lt"/>
              </a:rPr>
              <a:t>2</a:t>
            </a:r>
            <a:r>
              <a:rPr lang="en-US" sz="3600" dirty="0">
                <a:ea typeface="+mj-lt"/>
                <a:cs typeface="+mj-lt"/>
              </a:rPr>
              <a:t>=1.2, </a:t>
            </a:r>
            <a:r>
              <a:rPr lang="en-US" sz="3600" i="1" dirty="0">
                <a:ea typeface="+mj-lt"/>
                <a:cs typeface="+mj-lt"/>
              </a:rPr>
              <a:t>β</a:t>
            </a:r>
            <a:r>
              <a:rPr lang="en-US" sz="3600" dirty="0">
                <a:ea typeface="+mj-lt"/>
                <a:cs typeface="+mj-lt"/>
              </a:rPr>
              <a:t>=100.</a:t>
            </a:r>
          </a:p>
        </p:txBody>
      </p:sp>
      <p:graphicFrame>
        <p:nvGraphicFramePr>
          <p:cNvPr id="12" name="Αντικείμενο 11"/>
          <p:cNvGraphicFramePr>
            <a:graphicFrameLocks noChangeAspect="1"/>
          </p:cNvGraphicFramePr>
          <p:nvPr>
            <p:extLst>
              <p:ext uri="{D42A27DB-BD31-4B8C-83A1-F6EECF244321}">
                <p14:modId xmlns:p14="http://schemas.microsoft.com/office/powerpoint/2010/main" val="2451893122"/>
              </p:ext>
            </p:extLst>
          </p:nvPr>
        </p:nvGraphicFramePr>
        <p:xfrm>
          <a:off x="5435560" y="1669738"/>
          <a:ext cx="2819059" cy="623859"/>
        </p:xfrm>
        <a:graphic>
          <a:graphicData uri="http://schemas.openxmlformats.org/presentationml/2006/ole">
            <mc:AlternateContent xmlns:mc="http://schemas.openxmlformats.org/markup-compatibility/2006">
              <mc:Choice xmlns:v="urn:schemas-microsoft-com:vml" Requires="v">
                <p:oleObj name="Equation" r:id="rId2" imgW="1155600" imgH="228600" progId="Equation.DSMT4">
                  <p:embed/>
                </p:oleObj>
              </mc:Choice>
              <mc:Fallback>
                <p:oleObj name="Equation" r:id="rId2" imgW="1155600" imgH="228600" progId="Equation.DSMT4">
                  <p:embed/>
                  <p:pic>
                    <p:nvPicPr>
                      <p:cNvPr id="12" name="Αντικείμενο 11"/>
                      <p:cNvPicPr/>
                      <p:nvPr/>
                    </p:nvPicPr>
                    <p:blipFill>
                      <a:blip r:embed="rId3"/>
                      <a:stretch>
                        <a:fillRect/>
                      </a:stretch>
                    </p:blipFill>
                    <p:spPr>
                      <a:xfrm>
                        <a:off x="5435560" y="1669738"/>
                        <a:ext cx="2819059" cy="623859"/>
                      </a:xfrm>
                      <a:prstGeom prst="rect">
                        <a:avLst/>
                      </a:prstGeom>
                    </p:spPr>
                  </p:pic>
                </p:oleObj>
              </mc:Fallback>
            </mc:AlternateContent>
          </a:graphicData>
        </a:graphic>
      </p:graphicFrame>
      <p:graphicFrame>
        <p:nvGraphicFramePr>
          <p:cNvPr id="6" name="Αντικείμενο 5"/>
          <p:cNvGraphicFramePr>
            <a:graphicFrameLocks noChangeAspect="1"/>
          </p:cNvGraphicFramePr>
          <p:nvPr>
            <p:extLst>
              <p:ext uri="{D42A27DB-BD31-4B8C-83A1-F6EECF244321}">
                <p14:modId xmlns:p14="http://schemas.microsoft.com/office/powerpoint/2010/main" val="2672641444"/>
              </p:ext>
            </p:extLst>
          </p:nvPr>
        </p:nvGraphicFramePr>
        <p:xfrm>
          <a:off x="2228973" y="1671216"/>
          <a:ext cx="3207581" cy="659384"/>
        </p:xfrm>
        <a:graphic>
          <a:graphicData uri="http://schemas.openxmlformats.org/presentationml/2006/ole">
            <mc:AlternateContent xmlns:mc="http://schemas.openxmlformats.org/markup-compatibility/2006">
              <mc:Choice xmlns:v="urn:schemas-microsoft-com:vml" Requires="v">
                <p:oleObj name="Equation" r:id="rId4" imgW="1218960" imgH="253800" progId="Equation.DSMT4">
                  <p:embed/>
                </p:oleObj>
              </mc:Choice>
              <mc:Fallback>
                <p:oleObj name="Equation" r:id="rId4" imgW="1218960" imgH="253800" progId="Equation.DSMT4">
                  <p:embed/>
                  <p:pic>
                    <p:nvPicPr>
                      <p:cNvPr id="6" name="Αντικείμενο 5"/>
                      <p:cNvPicPr/>
                      <p:nvPr/>
                    </p:nvPicPr>
                    <p:blipFill>
                      <a:blip r:embed="rId5"/>
                      <a:stretch>
                        <a:fillRect/>
                      </a:stretch>
                    </p:blipFill>
                    <p:spPr>
                      <a:xfrm>
                        <a:off x="2228973" y="1671216"/>
                        <a:ext cx="3207581" cy="659384"/>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C43ADE94-22B7-520B-58DC-613B44F19B0D}"/>
              </a:ext>
            </a:extLst>
          </p:cNvPr>
          <p:cNvSpPr txBox="1"/>
          <p:nvPr/>
        </p:nvSpPr>
        <p:spPr>
          <a:xfrm>
            <a:off x="826099" y="1620804"/>
            <a:ext cx="27432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800" dirty="0"/>
              <a:t>Then</a:t>
            </a:r>
            <a:endParaRPr lang="en-US" sz="3800" dirty="0">
              <a:cs typeface="Calibri"/>
            </a:endParaRPr>
          </a:p>
        </p:txBody>
      </p:sp>
      <p:pic>
        <p:nvPicPr>
          <p:cNvPr id="14" name="Picture 2" descr="Chart&#10;&#10;Description automatically generated">
            <a:extLst>
              <a:ext uri="{FF2B5EF4-FFF2-40B4-BE49-F238E27FC236}">
                <a16:creationId xmlns:a16="http://schemas.microsoft.com/office/drawing/2014/main" id="{5BFEC235-D4DE-829E-A2DD-03877AD8CC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5958" y="2457663"/>
            <a:ext cx="6408204" cy="427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a:extLst>
              <a:ext uri="{FF2B5EF4-FFF2-40B4-BE49-F238E27FC236}">
                <a16:creationId xmlns:a16="http://schemas.microsoft.com/office/drawing/2014/main" id="{12A8CFC9-9096-A162-0AFF-463B4CDF3747}"/>
              </a:ext>
            </a:extLst>
          </p:cNvPr>
          <p:cNvSpPr txBox="1"/>
          <p:nvPr/>
        </p:nvSpPr>
        <p:spPr>
          <a:xfrm>
            <a:off x="-1564185" y="2960290"/>
            <a:ext cx="14873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(Recall)</a:t>
            </a:r>
            <a:endParaRPr lang="en-US" sz="3200">
              <a:cs typeface="Calibri"/>
            </a:endParaRPr>
          </a:p>
        </p:txBody>
      </p:sp>
    </p:spTree>
    <p:extLst>
      <p:ext uri="{BB962C8B-B14F-4D97-AF65-F5344CB8AC3E}">
        <p14:creationId xmlns:p14="http://schemas.microsoft.com/office/powerpoint/2010/main" val="1266523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116632"/>
            <a:ext cx="8855663" cy="828513"/>
          </a:xfrm>
        </p:spPr>
        <p:txBody>
          <a:bodyPr>
            <a:noAutofit/>
          </a:bodyPr>
          <a:lstStyle/>
          <a:p>
            <a:pPr algn="l"/>
            <a:r>
              <a:rPr lang="en-US" sz="4000" dirty="0"/>
              <a:t>The algorithm RUMSLR-w/-memory SGD:</a:t>
            </a:r>
            <a:endParaRPr lang="en-US" sz="4000" dirty="0">
              <a:cs typeface="Calibri"/>
            </a:endParaRPr>
          </a:p>
        </p:txBody>
      </p:sp>
      <p:pic>
        <p:nvPicPr>
          <p:cNvPr id="5" name="Picture 2" descr="Chart&#10;&#10;Description automatically generated">
            <a:extLst>
              <a:ext uri="{FF2B5EF4-FFF2-40B4-BE49-F238E27FC236}">
                <a16:creationId xmlns:a16="http://schemas.microsoft.com/office/drawing/2014/main" id="{E80B2F17-7699-0DBD-098A-0496EC88C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5289" y="3388555"/>
            <a:ext cx="4204337" cy="2799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0">
            <a:extLst>
              <a:ext uri="{FF2B5EF4-FFF2-40B4-BE49-F238E27FC236}">
                <a16:creationId xmlns:a16="http://schemas.microsoft.com/office/drawing/2014/main" id="{3A7D6CFD-67D4-1A36-4F0F-3099BD0F3A1C}"/>
              </a:ext>
            </a:extLst>
          </p:cNvPr>
          <p:cNvPicPr>
            <a:picLocks noChangeAspect="1"/>
          </p:cNvPicPr>
          <p:nvPr/>
        </p:nvPicPr>
        <p:blipFill>
          <a:blip r:embed="rId3"/>
          <a:stretch>
            <a:fillRect/>
          </a:stretch>
        </p:blipFill>
        <p:spPr>
          <a:xfrm>
            <a:off x="303445" y="3243874"/>
            <a:ext cx="3592285" cy="284942"/>
          </a:xfrm>
          <a:prstGeom prst="rect">
            <a:avLst/>
          </a:prstGeom>
        </p:spPr>
      </p:pic>
    </p:spTree>
    <p:extLst>
      <p:ext uri="{BB962C8B-B14F-4D97-AF65-F5344CB8AC3E}">
        <p14:creationId xmlns:p14="http://schemas.microsoft.com/office/powerpoint/2010/main" val="3907691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2671010" y="-2578"/>
            <a:ext cx="9081836" cy="764704"/>
          </a:xfrm>
        </p:spPr>
        <p:txBody>
          <a:bodyPr>
            <a:noAutofit/>
          </a:bodyPr>
          <a:lstStyle/>
          <a:p>
            <a:pPr algn="l"/>
            <a:r>
              <a:rPr lang="en-US" sz="4200" dirty="0"/>
              <a:t>Experiments</a:t>
            </a:r>
            <a:endParaRPr lang="en-US" sz="4200">
              <a:cs typeface="Calibri"/>
            </a:endParaRPr>
          </a:p>
        </p:txBody>
      </p:sp>
      <p:sp>
        <p:nvSpPr>
          <p:cNvPr id="4" name="TextBox 3">
            <a:extLst>
              <a:ext uri="{FF2B5EF4-FFF2-40B4-BE49-F238E27FC236}">
                <a16:creationId xmlns:a16="http://schemas.microsoft.com/office/drawing/2014/main" id="{61044E87-2C95-59F9-DA80-68DC066B8B5C}"/>
              </a:ext>
            </a:extLst>
          </p:cNvPr>
          <p:cNvSpPr txBox="1"/>
          <p:nvPr/>
        </p:nvSpPr>
        <p:spPr>
          <a:xfrm>
            <a:off x="964462" y="4139836"/>
            <a:ext cx="73921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2" name="TextBox 1">
            <a:extLst>
              <a:ext uri="{FF2B5EF4-FFF2-40B4-BE49-F238E27FC236}">
                <a16:creationId xmlns:a16="http://schemas.microsoft.com/office/drawing/2014/main" id="{B999D739-B6FD-27B2-C446-6C076B5354C3}"/>
              </a:ext>
            </a:extLst>
          </p:cNvPr>
          <p:cNvSpPr txBox="1"/>
          <p:nvPr/>
        </p:nvSpPr>
        <p:spPr>
          <a:xfrm>
            <a:off x="248081" y="611328"/>
            <a:ext cx="8721025"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i="1" dirty="0">
                <a:cs typeface="Calibri"/>
              </a:rPr>
              <a:t>Minimize training cross-entropy</a:t>
            </a:r>
            <a:r>
              <a:rPr lang="en-US" sz="1600" dirty="0">
                <a:cs typeface="Calibri"/>
              </a:rPr>
              <a:t> loss of neural networks for MNIST, CIFAR-10 and CIFAR-100.</a:t>
            </a:r>
          </a:p>
          <a:p>
            <a:endParaRPr lang="en-US" sz="1600" dirty="0">
              <a:cs typeface="Calibri"/>
            </a:endParaRPr>
          </a:p>
          <a:p>
            <a:pPr marL="285750" indent="-285750">
              <a:buFont typeface="Arial,Sans-Serif"/>
              <a:buChar char="•"/>
            </a:pPr>
            <a:r>
              <a:rPr lang="en-US" sz="1600" i="1" dirty="0">
                <a:ea typeface="+mn-lt"/>
                <a:cs typeface="+mn-lt"/>
              </a:rPr>
              <a:t>Compare optimization performance between deterministic- and stochastic-learning-rate schemes</a:t>
            </a:r>
            <a:r>
              <a:rPr lang="en-US" sz="1600" dirty="0">
                <a:ea typeface="+mn-lt"/>
                <a:cs typeface="+mn-lt"/>
              </a:rPr>
              <a:t>.</a:t>
            </a:r>
          </a:p>
          <a:p>
            <a:endParaRPr lang="en-US" sz="1600" dirty="0">
              <a:cs typeface="Calibri"/>
            </a:endParaRPr>
          </a:p>
          <a:p>
            <a:pPr marL="285750" indent="-285750">
              <a:buFont typeface="Arial"/>
              <a:buChar char="•"/>
            </a:pPr>
            <a:r>
              <a:rPr lang="en-US" sz="1600" i="1" u="sng" dirty="0">
                <a:cs typeface="Calibri"/>
              </a:rPr>
              <a:t>Optimizers</a:t>
            </a:r>
            <a:r>
              <a:rPr lang="en-US" sz="1600" dirty="0">
                <a:cs typeface="Calibri"/>
              </a:rPr>
              <a:t>: </a:t>
            </a:r>
            <a:r>
              <a:rPr lang="en-US" sz="1600" u="sng" dirty="0">
                <a:cs typeface="Calibri"/>
              </a:rPr>
              <a:t>SGD</a:t>
            </a:r>
            <a:r>
              <a:rPr lang="en-US" sz="1600" dirty="0">
                <a:cs typeface="Calibri"/>
              </a:rPr>
              <a:t>, and two momentum versions. </a:t>
            </a:r>
            <a:r>
              <a:rPr lang="en-US" sz="1600" u="sng" dirty="0">
                <a:cs typeface="Calibri"/>
              </a:rPr>
              <a:t>ADAM</a:t>
            </a:r>
            <a:r>
              <a:rPr lang="en-US" sz="1600" dirty="0">
                <a:cs typeface="Calibri"/>
              </a:rPr>
              <a:t> and derivatives (AMSGRAD ADAMW).</a:t>
            </a:r>
          </a:p>
          <a:p>
            <a:pPr marL="285750" indent="-285750">
              <a:buFont typeface="Arial"/>
              <a:buChar char="•"/>
            </a:pPr>
            <a:endParaRPr lang="en-US" sz="1600" dirty="0">
              <a:cs typeface="Calibri"/>
            </a:endParaRPr>
          </a:p>
          <a:p>
            <a:pPr marL="285750" indent="-285750">
              <a:buFont typeface="Arial"/>
              <a:buChar char="•"/>
            </a:pPr>
            <a:r>
              <a:rPr lang="en-US" sz="1600" i="1" dirty="0">
                <a:cs typeface="Calibri"/>
              </a:rPr>
              <a:t>Hyperparameters such as </a:t>
            </a:r>
            <a:r>
              <a:rPr lang="en-US" sz="1600" i="1" dirty="0" err="1">
                <a:cs typeface="Calibri"/>
              </a:rPr>
              <a:t>stepsizes</a:t>
            </a:r>
            <a:r>
              <a:rPr lang="en-US" sz="1600" i="1" dirty="0">
                <a:cs typeface="Calibri"/>
              </a:rPr>
              <a:t>, momentums are chosen via grid search for each algorithm.</a:t>
            </a:r>
          </a:p>
          <a:p>
            <a:pPr marL="285750" indent="-285750">
              <a:buFont typeface="Arial"/>
              <a:buChar char="•"/>
            </a:pPr>
            <a:endParaRPr lang="en-US" sz="1600" dirty="0">
              <a:cs typeface="Calibri"/>
            </a:endParaRPr>
          </a:p>
          <a:p>
            <a:pPr marL="285750" indent="-285750">
              <a:buFont typeface="Arial"/>
              <a:buChar char="•"/>
            </a:pPr>
            <a:r>
              <a:rPr lang="en-US" sz="1600" i="1" dirty="0">
                <a:cs typeface="Calibri"/>
              </a:rPr>
              <a:t>All plots concern the average performance over 20 runs with different random seeds so that any observed optimization gains will not be due to an advantageous initial point of a single run, but because of the specific learning rate.</a:t>
            </a:r>
          </a:p>
          <a:p>
            <a:pPr marL="285750" indent="-285750">
              <a:buFont typeface="Arial"/>
              <a:buChar char="•"/>
            </a:pPr>
            <a:endParaRPr lang="en-US" sz="1600" dirty="0">
              <a:cs typeface="+mn-lt"/>
            </a:endParaRPr>
          </a:p>
          <a:p>
            <a:r>
              <a:rPr lang="en-US" sz="1600" i="1" dirty="0">
                <a:cs typeface="+mn-lt"/>
              </a:rPr>
              <a:t>Other experimental details:</a:t>
            </a:r>
          </a:p>
          <a:p>
            <a:endParaRPr lang="en-US" sz="1600" i="1" dirty="0">
              <a:ea typeface="+mn-lt"/>
              <a:cs typeface="+mn-lt"/>
            </a:endParaRPr>
          </a:p>
          <a:p>
            <a:pPr marL="285750" indent="-285750">
              <a:buFont typeface="Arial,Sans-Serif"/>
              <a:buChar char="•"/>
            </a:pPr>
            <a:r>
              <a:rPr lang="en-US" sz="1600" i="1" u="sng" dirty="0">
                <a:ea typeface="+mn-lt"/>
                <a:cs typeface="+mn-lt"/>
              </a:rPr>
              <a:t>Stochastic learning rate for experiments</a:t>
            </a:r>
            <a:r>
              <a:rPr lang="en-US" sz="1600" dirty="0">
                <a:ea typeface="+mn-lt"/>
                <a:cs typeface="+mn-lt"/>
              </a:rPr>
              <a:t>: β-RUMLSR-w/-memory.</a:t>
            </a:r>
          </a:p>
          <a:p>
            <a:pPr marL="285750" indent="-285750">
              <a:buFont typeface="Arial,Sans-Serif"/>
              <a:buChar char="•"/>
            </a:pPr>
            <a:endParaRPr lang="en-US" sz="1600" dirty="0">
              <a:ea typeface="+mn-lt"/>
              <a:cs typeface="+mn-lt"/>
            </a:endParaRPr>
          </a:p>
          <a:p>
            <a:pPr marL="285750" indent="-285750">
              <a:buFont typeface="Arial,Sans-Serif"/>
              <a:buChar char="•"/>
            </a:pPr>
            <a:r>
              <a:rPr lang="en-US" sz="1600" i="1" u="sng" dirty="0">
                <a:ea typeface="+mn-lt"/>
                <a:cs typeface="+mn-lt"/>
              </a:rPr>
              <a:t>Hyperparameters</a:t>
            </a:r>
            <a:r>
              <a:rPr lang="en-US" sz="1600" dirty="0">
                <a:ea typeface="+mn-lt"/>
                <a:cs typeface="+mn-lt"/>
              </a:rPr>
              <a:t>: </a:t>
            </a:r>
            <a:r>
              <a:rPr lang="en-US" sz="1600" u="sng" dirty="0">
                <a:ea typeface="+mn-lt"/>
                <a:cs typeface="+mn-lt"/>
              </a:rPr>
              <a:t>resetting parameter β</a:t>
            </a:r>
            <a:r>
              <a:rPr lang="en-US" sz="1600" dirty="0">
                <a:ea typeface="+mn-lt"/>
                <a:cs typeface="+mn-lt"/>
              </a:rPr>
              <a:t> = 100,  </a:t>
            </a:r>
            <a:r>
              <a:rPr lang="en-US" sz="1600" u="sng" dirty="0">
                <a:cs typeface="Calibri"/>
              </a:rPr>
              <a:t>c1, c2</a:t>
            </a:r>
            <a:r>
              <a:rPr lang="en-US" sz="1600" dirty="0">
                <a:cs typeface="Calibri"/>
              </a:rPr>
              <a:t> = 0.7 and 1.3 for MNIST; 0.8 and 1.2 for CIFAR-10; 0.9 and 1.1 for CIFAR100 (AMSGRAD uses 0.85, 1.15),  </a:t>
            </a:r>
            <a:r>
              <a:rPr lang="en-US" sz="1600" u="sng" dirty="0">
                <a:cs typeface="Calibri"/>
              </a:rPr>
              <a:t>batch size</a:t>
            </a:r>
            <a:r>
              <a:rPr lang="en-US" sz="1600" dirty="0">
                <a:cs typeface="Calibri"/>
              </a:rPr>
              <a:t> = 128.  </a:t>
            </a:r>
            <a:endParaRPr lang="en-US" sz="1600" dirty="0">
              <a:ea typeface="+mn-lt"/>
              <a:cs typeface="+mn-lt"/>
            </a:endParaRPr>
          </a:p>
          <a:p>
            <a:pPr marL="285750" indent="-285750">
              <a:buFont typeface="Arial,Sans-Serif"/>
              <a:buChar char="•"/>
            </a:pPr>
            <a:endParaRPr lang="en-US" sz="1600" dirty="0">
              <a:ea typeface="+mn-lt"/>
              <a:cs typeface="+mn-lt"/>
            </a:endParaRPr>
          </a:p>
          <a:p>
            <a:pPr marL="285750" indent="-285750">
              <a:buFont typeface="Arial,Sans-Serif"/>
              <a:buChar char="•"/>
            </a:pPr>
            <a:r>
              <a:rPr lang="en-US" sz="1600" u="sng" dirty="0">
                <a:cs typeface="Calibri"/>
              </a:rPr>
              <a:t>MNIST:</a:t>
            </a:r>
            <a:r>
              <a:rPr lang="en-US" sz="1600" dirty="0">
                <a:cs typeface="Calibri"/>
              </a:rPr>
              <a:t> logistic regression and diminishing </a:t>
            </a:r>
            <a:r>
              <a:rPr lang="en-US" sz="1600" dirty="0" err="1">
                <a:cs typeface="Calibri"/>
              </a:rPr>
              <a:t>stepsize</a:t>
            </a:r>
            <a:r>
              <a:rPr lang="en-US" sz="1600" dirty="0">
                <a:cs typeface="Calibri"/>
              </a:rPr>
              <a:t>                         .    </a:t>
            </a:r>
            <a:br>
              <a:rPr lang="en-US" sz="1600" dirty="0">
                <a:cs typeface="Calibri"/>
              </a:rPr>
            </a:br>
            <a:r>
              <a:rPr lang="en-US" sz="1600" dirty="0">
                <a:cs typeface="Calibri"/>
              </a:rPr>
              <a:t>CIFAR-10</a:t>
            </a:r>
            <a:r>
              <a:rPr lang="en-US" sz="1600" u="sng" dirty="0">
                <a:ea typeface="+mn-lt"/>
                <a:cs typeface="+mn-lt"/>
              </a:rPr>
              <a:t> and CIFAR-100</a:t>
            </a:r>
            <a:r>
              <a:rPr lang="en-US" sz="1600" dirty="0">
                <a:ea typeface="+mn-lt"/>
                <a:cs typeface="+mn-lt"/>
              </a:rPr>
              <a:t>: </a:t>
            </a:r>
            <a:r>
              <a:rPr lang="en-US" sz="1600" dirty="0" err="1">
                <a:ea typeface="+mn-lt"/>
                <a:cs typeface="+mn-lt"/>
              </a:rPr>
              <a:t>Pytorch's</a:t>
            </a:r>
            <a:r>
              <a:rPr lang="en-US" sz="1600" dirty="0">
                <a:ea typeface="+mn-lt"/>
                <a:cs typeface="+mn-lt"/>
              </a:rPr>
              <a:t> ResNet18 and </a:t>
            </a:r>
            <a:r>
              <a:rPr lang="en-US" sz="1600" i="1" dirty="0">
                <a:ea typeface="+mn-lt"/>
                <a:cs typeface="+mn-lt"/>
              </a:rPr>
              <a:t>fixed </a:t>
            </a:r>
            <a:r>
              <a:rPr lang="en-US" sz="1600" dirty="0" err="1">
                <a:ea typeface="+mn-lt"/>
                <a:cs typeface="+mn-lt"/>
              </a:rPr>
              <a:t>stepsize</a:t>
            </a:r>
            <a:r>
              <a:rPr lang="en-US" sz="1600" dirty="0">
                <a:ea typeface="+mn-lt"/>
                <a:cs typeface="+mn-lt"/>
              </a:rPr>
              <a:t>    .</a:t>
            </a:r>
          </a:p>
          <a:p>
            <a:pPr marL="285750" indent="-285750">
              <a:buFont typeface="Arial"/>
              <a:buChar char="•"/>
            </a:pPr>
            <a:endParaRPr lang="en-US" sz="1600" dirty="0">
              <a:ea typeface="+mn-lt"/>
              <a:cs typeface="+mn-lt"/>
            </a:endParaRPr>
          </a:p>
          <a:p>
            <a:pPr marL="285750" indent="-285750">
              <a:buFont typeface="Arial,Sans-Serif"/>
              <a:buChar char="•"/>
            </a:pPr>
            <a:r>
              <a:rPr lang="en-US" sz="1600" i="1" u="sng" dirty="0">
                <a:ea typeface="+mn-lt"/>
                <a:cs typeface="+mn-lt"/>
              </a:rPr>
              <a:t>Fixed Stepsizes</a:t>
            </a:r>
            <a:r>
              <a:rPr lang="en-US" sz="1600" dirty="0">
                <a:ea typeface="+mn-lt"/>
                <a:cs typeface="+mn-lt"/>
              </a:rPr>
              <a:t>: </a:t>
            </a:r>
            <a:r>
              <a:rPr lang="en-US" sz="1600" u="sng" dirty="0">
                <a:ea typeface="+mn-lt"/>
                <a:cs typeface="+mn-lt"/>
              </a:rPr>
              <a:t>SG</a:t>
            </a:r>
            <a:r>
              <a:rPr lang="en-US" sz="1600" dirty="0">
                <a:ea typeface="+mn-lt"/>
                <a:cs typeface="+mn-lt"/>
              </a:rPr>
              <a:t>D: 0.1, </a:t>
            </a:r>
            <a:r>
              <a:rPr lang="en-US" sz="1600" u="sng" dirty="0">
                <a:ea typeface="+mn-lt"/>
                <a:cs typeface="+mn-lt"/>
              </a:rPr>
              <a:t>both SGD-with-momentum</a:t>
            </a:r>
            <a:r>
              <a:rPr lang="en-US" sz="1600" dirty="0">
                <a:ea typeface="+mn-lt"/>
                <a:cs typeface="+mn-lt"/>
              </a:rPr>
              <a:t>: 0.01, </a:t>
            </a:r>
            <a:r>
              <a:rPr lang="en-US" sz="1600" u="sng" dirty="0">
                <a:ea typeface="+mn-lt"/>
                <a:cs typeface="+mn-lt"/>
              </a:rPr>
              <a:t>all ADAM-related algorithms</a:t>
            </a:r>
            <a:r>
              <a:rPr lang="en-US" sz="1600" dirty="0">
                <a:ea typeface="+mn-lt"/>
                <a:cs typeface="+mn-lt"/>
              </a:rPr>
              <a:t>: </a:t>
            </a:r>
            <a:r>
              <a:rPr lang="en-US" sz="1600" dirty="0">
                <a:cs typeface="Calibri"/>
              </a:rPr>
              <a:t>0.001</a:t>
            </a:r>
            <a:r>
              <a:rPr lang="en-US" sz="1600" dirty="0">
                <a:ea typeface="+mn-lt"/>
                <a:cs typeface="+mn-lt"/>
              </a:rPr>
              <a:t>.</a:t>
            </a:r>
          </a:p>
          <a:p>
            <a:pPr marL="285750" indent="-285750">
              <a:buFont typeface="Arial"/>
              <a:buChar char="•"/>
            </a:pPr>
            <a:endParaRPr lang="en-US" sz="1600" dirty="0">
              <a:cs typeface="Calibri"/>
            </a:endParaRPr>
          </a:p>
        </p:txBody>
      </p:sp>
      <p:pic>
        <p:nvPicPr>
          <p:cNvPr id="9" name="Picture 9" descr="A picture containing text&#10;&#10;Description automatically generated">
            <a:extLst>
              <a:ext uri="{FF2B5EF4-FFF2-40B4-BE49-F238E27FC236}">
                <a16:creationId xmlns:a16="http://schemas.microsoft.com/office/drawing/2014/main" id="{27BC1D0F-6CA8-8F07-395A-900B52F691CB}"/>
              </a:ext>
            </a:extLst>
          </p:cNvPr>
          <p:cNvPicPr>
            <a:picLocks noChangeAspect="1"/>
          </p:cNvPicPr>
          <p:nvPr/>
        </p:nvPicPr>
        <p:blipFill>
          <a:blip r:embed="rId2"/>
          <a:stretch>
            <a:fillRect/>
          </a:stretch>
        </p:blipFill>
        <p:spPr>
          <a:xfrm>
            <a:off x="4838265" y="5290457"/>
            <a:ext cx="1085851" cy="308883"/>
          </a:xfrm>
          <a:prstGeom prst="rect">
            <a:avLst/>
          </a:prstGeom>
        </p:spPr>
      </p:pic>
      <p:pic>
        <p:nvPicPr>
          <p:cNvPr id="7" name="Picture 7">
            <a:extLst>
              <a:ext uri="{FF2B5EF4-FFF2-40B4-BE49-F238E27FC236}">
                <a16:creationId xmlns:a16="http://schemas.microsoft.com/office/drawing/2014/main" id="{2D04ACB2-3187-739B-CE68-40FDEABB4973}"/>
              </a:ext>
            </a:extLst>
          </p:cNvPr>
          <p:cNvPicPr>
            <a:picLocks noChangeAspect="1"/>
          </p:cNvPicPr>
          <p:nvPr/>
        </p:nvPicPr>
        <p:blipFill>
          <a:blip r:embed="rId3"/>
          <a:stretch>
            <a:fillRect/>
          </a:stretch>
        </p:blipFill>
        <p:spPr>
          <a:xfrm>
            <a:off x="5803487" y="5600694"/>
            <a:ext cx="129268" cy="242661"/>
          </a:xfrm>
          <a:prstGeom prst="rect">
            <a:avLst/>
          </a:prstGeom>
        </p:spPr>
      </p:pic>
    </p:spTree>
    <p:extLst>
      <p:ext uri="{BB962C8B-B14F-4D97-AF65-F5344CB8AC3E}">
        <p14:creationId xmlns:p14="http://schemas.microsoft.com/office/powerpoint/2010/main" val="1633284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2671010" y="-2578"/>
            <a:ext cx="9081836" cy="764704"/>
          </a:xfrm>
        </p:spPr>
        <p:txBody>
          <a:bodyPr>
            <a:noAutofit/>
          </a:bodyPr>
          <a:lstStyle/>
          <a:p>
            <a:pPr algn="l"/>
            <a:r>
              <a:rPr lang="en-US" sz="4800" dirty="0"/>
              <a:t>Results - MNIST</a:t>
            </a:r>
            <a:endParaRPr lang="en-US" sz="4800" dirty="0">
              <a:cs typeface="Calibri"/>
            </a:endParaRPr>
          </a:p>
        </p:txBody>
      </p:sp>
      <p:sp>
        <p:nvSpPr>
          <p:cNvPr id="4" name="TextBox 3">
            <a:extLst>
              <a:ext uri="{FF2B5EF4-FFF2-40B4-BE49-F238E27FC236}">
                <a16:creationId xmlns:a16="http://schemas.microsoft.com/office/drawing/2014/main" id="{61044E87-2C95-59F9-DA80-68DC066B8B5C}"/>
              </a:ext>
            </a:extLst>
          </p:cNvPr>
          <p:cNvSpPr txBox="1"/>
          <p:nvPr/>
        </p:nvSpPr>
        <p:spPr>
          <a:xfrm>
            <a:off x="709372" y="4374884"/>
            <a:ext cx="79219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Plots verify convergence of the SGD algorithm using a stochastic learning rate, in specific β−RUMSLR-with-memory, in a convex setting by using logistic regression.</a:t>
            </a:r>
            <a:endParaRPr lang="en-US" dirty="0">
              <a:cs typeface="Calibri"/>
            </a:endParaRPr>
          </a:p>
        </p:txBody>
      </p:sp>
      <p:sp>
        <p:nvSpPr>
          <p:cNvPr id="6" name="TextBox 5">
            <a:extLst>
              <a:ext uri="{FF2B5EF4-FFF2-40B4-BE49-F238E27FC236}">
                <a16:creationId xmlns:a16="http://schemas.microsoft.com/office/drawing/2014/main" id="{876517CF-30E8-D236-29CF-A94E5C5B0F9E}"/>
              </a:ext>
            </a:extLst>
          </p:cNvPr>
          <p:cNvSpPr txBox="1"/>
          <p:nvPr/>
        </p:nvSpPr>
        <p:spPr>
          <a:xfrm>
            <a:off x="372824" y="5747424"/>
            <a:ext cx="82653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7" name="Picture 7" descr="Chart, line chart&#10;&#10;Description automatically generated">
            <a:extLst>
              <a:ext uri="{FF2B5EF4-FFF2-40B4-BE49-F238E27FC236}">
                <a16:creationId xmlns:a16="http://schemas.microsoft.com/office/drawing/2014/main" id="{3B3D4C19-FA74-D947-26C8-7E56BE109AB3}"/>
              </a:ext>
            </a:extLst>
          </p:cNvPr>
          <p:cNvPicPr>
            <a:picLocks noChangeAspect="1"/>
          </p:cNvPicPr>
          <p:nvPr/>
        </p:nvPicPr>
        <p:blipFill>
          <a:blip r:embed="rId2"/>
          <a:stretch>
            <a:fillRect/>
          </a:stretch>
        </p:blipFill>
        <p:spPr>
          <a:xfrm>
            <a:off x="374787" y="1017385"/>
            <a:ext cx="8463104" cy="2927247"/>
          </a:xfrm>
          <a:prstGeom prst="rect">
            <a:avLst/>
          </a:prstGeom>
        </p:spPr>
      </p:pic>
      <p:pic>
        <p:nvPicPr>
          <p:cNvPr id="10" name="Picture 10">
            <a:extLst>
              <a:ext uri="{FF2B5EF4-FFF2-40B4-BE49-F238E27FC236}">
                <a16:creationId xmlns:a16="http://schemas.microsoft.com/office/drawing/2014/main" id="{505EFE9A-48D8-708C-B15C-49695A542A33}"/>
              </a:ext>
            </a:extLst>
          </p:cNvPr>
          <p:cNvPicPr>
            <a:picLocks noChangeAspect="1"/>
          </p:cNvPicPr>
          <p:nvPr/>
        </p:nvPicPr>
        <p:blipFill>
          <a:blip r:embed="rId3"/>
          <a:stretch>
            <a:fillRect/>
          </a:stretch>
        </p:blipFill>
        <p:spPr>
          <a:xfrm>
            <a:off x="2422765" y="3819525"/>
            <a:ext cx="28396" cy="131914"/>
          </a:xfrm>
          <a:prstGeom prst="rect">
            <a:avLst/>
          </a:prstGeom>
        </p:spPr>
      </p:pic>
      <p:pic>
        <p:nvPicPr>
          <p:cNvPr id="12" name="Picture 10">
            <a:extLst>
              <a:ext uri="{FF2B5EF4-FFF2-40B4-BE49-F238E27FC236}">
                <a16:creationId xmlns:a16="http://schemas.microsoft.com/office/drawing/2014/main" id="{B0C567C1-64F3-AAA0-ECE1-85DEC5CA180F}"/>
              </a:ext>
            </a:extLst>
          </p:cNvPr>
          <p:cNvPicPr>
            <a:picLocks noChangeAspect="1"/>
          </p:cNvPicPr>
          <p:nvPr/>
        </p:nvPicPr>
        <p:blipFill>
          <a:blip r:embed="rId3"/>
          <a:stretch>
            <a:fillRect/>
          </a:stretch>
        </p:blipFill>
        <p:spPr>
          <a:xfrm>
            <a:off x="6743160" y="3819524"/>
            <a:ext cx="28396" cy="131914"/>
          </a:xfrm>
          <a:prstGeom prst="rect">
            <a:avLst/>
          </a:prstGeom>
        </p:spPr>
      </p:pic>
      <p:pic>
        <p:nvPicPr>
          <p:cNvPr id="2" name="Picture 2">
            <a:extLst>
              <a:ext uri="{FF2B5EF4-FFF2-40B4-BE49-F238E27FC236}">
                <a16:creationId xmlns:a16="http://schemas.microsoft.com/office/drawing/2014/main" id="{56130699-6D8B-0E3D-85AA-0DCD8EDFDCCC}"/>
              </a:ext>
            </a:extLst>
          </p:cNvPr>
          <p:cNvPicPr>
            <a:picLocks noChangeAspect="1"/>
          </p:cNvPicPr>
          <p:nvPr/>
        </p:nvPicPr>
        <p:blipFill>
          <a:blip r:embed="rId4"/>
          <a:stretch>
            <a:fillRect/>
          </a:stretch>
        </p:blipFill>
        <p:spPr>
          <a:xfrm>
            <a:off x="2313277" y="3768292"/>
            <a:ext cx="661266" cy="204644"/>
          </a:xfrm>
          <a:prstGeom prst="rect">
            <a:avLst/>
          </a:prstGeom>
        </p:spPr>
      </p:pic>
      <p:pic>
        <p:nvPicPr>
          <p:cNvPr id="8" name="Picture 2">
            <a:extLst>
              <a:ext uri="{FF2B5EF4-FFF2-40B4-BE49-F238E27FC236}">
                <a16:creationId xmlns:a16="http://schemas.microsoft.com/office/drawing/2014/main" id="{71B82995-E77F-8A81-0572-03794EB3FE34}"/>
              </a:ext>
            </a:extLst>
          </p:cNvPr>
          <p:cNvPicPr>
            <a:picLocks noChangeAspect="1"/>
          </p:cNvPicPr>
          <p:nvPr/>
        </p:nvPicPr>
        <p:blipFill>
          <a:blip r:embed="rId4"/>
          <a:stretch>
            <a:fillRect/>
          </a:stretch>
        </p:blipFill>
        <p:spPr>
          <a:xfrm>
            <a:off x="6631277" y="3768292"/>
            <a:ext cx="661266" cy="204644"/>
          </a:xfrm>
          <a:prstGeom prst="rect">
            <a:avLst/>
          </a:prstGeom>
        </p:spPr>
      </p:pic>
    </p:spTree>
    <p:extLst>
      <p:ext uri="{BB962C8B-B14F-4D97-AF65-F5344CB8AC3E}">
        <p14:creationId xmlns:p14="http://schemas.microsoft.com/office/powerpoint/2010/main" val="1999658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2083181" y="-2578"/>
            <a:ext cx="9081836" cy="764704"/>
          </a:xfrm>
        </p:spPr>
        <p:txBody>
          <a:bodyPr>
            <a:noAutofit/>
          </a:bodyPr>
          <a:lstStyle/>
          <a:p>
            <a:pPr algn="l"/>
            <a:r>
              <a:rPr lang="en-US" dirty="0"/>
              <a:t>Results – CIFAR-10</a:t>
            </a:r>
            <a:endParaRPr lang="en-US">
              <a:cs typeface="Calibri"/>
            </a:endParaRPr>
          </a:p>
        </p:txBody>
      </p:sp>
      <p:pic>
        <p:nvPicPr>
          <p:cNvPr id="3" name="Picture 3" descr="Chart&#10;&#10;Description automatically generated">
            <a:extLst>
              <a:ext uri="{FF2B5EF4-FFF2-40B4-BE49-F238E27FC236}">
                <a16:creationId xmlns:a16="http://schemas.microsoft.com/office/drawing/2014/main" id="{5321696C-69E2-7ADB-B8D3-B374CA0D9747}"/>
              </a:ext>
            </a:extLst>
          </p:cNvPr>
          <p:cNvPicPr>
            <a:picLocks noChangeAspect="1"/>
          </p:cNvPicPr>
          <p:nvPr/>
        </p:nvPicPr>
        <p:blipFill>
          <a:blip r:embed="rId2"/>
          <a:stretch>
            <a:fillRect/>
          </a:stretch>
        </p:blipFill>
        <p:spPr>
          <a:xfrm>
            <a:off x="232397" y="904345"/>
            <a:ext cx="8688803" cy="3180714"/>
          </a:xfrm>
          <a:prstGeom prst="rect">
            <a:avLst/>
          </a:prstGeom>
        </p:spPr>
      </p:pic>
      <p:sp>
        <p:nvSpPr>
          <p:cNvPr id="4" name="TextBox 3">
            <a:extLst>
              <a:ext uri="{FF2B5EF4-FFF2-40B4-BE49-F238E27FC236}">
                <a16:creationId xmlns:a16="http://schemas.microsoft.com/office/drawing/2014/main" id="{61044E87-2C95-59F9-DA80-68DC066B8B5C}"/>
              </a:ext>
            </a:extLst>
          </p:cNvPr>
          <p:cNvSpPr txBox="1"/>
          <p:nvPr/>
        </p:nvSpPr>
        <p:spPr>
          <a:xfrm>
            <a:off x="964462" y="4139836"/>
            <a:ext cx="73921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Plots illustrating β-RUMSLR-with-memory (* starred) and deterministic learning rate (- - dashed) for CIFAR-10.</a:t>
            </a:r>
            <a:endParaRPr lang="en-US" dirty="0">
              <a:cs typeface="Calibri"/>
            </a:endParaRPr>
          </a:p>
        </p:txBody>
      </p:sp>
      <p:sp>
        <p:nvSpPr>
          <p:cNvPr id="6" name="TextBox 5">
            <a:extLst>
              <a:ext uri="{FF2B5EF4-FFF2-40B4-BE49-F238E27FC236}">
                <a16:creationId xmlns:a16="http://schemas.microsoft.com/office/drawing/2014/main" id="{876517CF-30E8-D236-29CF-A94E5C5B0F9E}"/>
              </a:ext>
            </a:extLst>
          </p:cNvPr>
          <p:cNvSpPr txBox="1"/>
          <p:nvPr/>
        </p:nvSpPr>
        <p:spPr>
          <a:xfrm>
            <a:off x="372824" y="5170481"/>
            <a:ext cx="82653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2" name="TextBox 1">
            <a:extLst>
              <a:ext uri="{FF2B5EF4-FFF2-40B4-BE49-F238E27FC236}">
                <a16:creationId xmlns:a16="http://schemas.microsoft.com/office/drawing/2014/main" id="{C9778637-621B-318B-DD6C-E9086B3492E0}"/>
              </a:ext>
            </a:extLst>
          </p:cNvPr>
          <p:cNvSpPr txBox="1"/>
          <p:nvPr/>
        </p:nvSpPr>
        <p:spPr>
          <a:xfrm>
            <a:off x="903513" y="5170715"/>
            <a:ext cx="734377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latin typeface="Calibri"/>
                <a:cs typeface="Calibri"/>
              </a:rPr>
              <a:t>The stochastic learning rate demonstrates significantly faster convergence</a:t>
            </a:r>
            <a:r>
              <a:rPr lang="en-US" dirty="0">
                <a:latin typeface="Calibri"/>
                <a:cs typeface="Calibri"/>
              </a:rPr>
              <a:t> compared to a deterministic learning rate. The minimization performance for CIFAR-10 is greatly enhanced by employing β-RUMSLR.</a:t>
            </a:r>
          </a:p>
        </p:txBody>
      </p:sp>
    </p:spTree>
    <p:extLst>
      <p:ext uri="{BB962C8B-B14F-4D97-AF65-F5344CB8AC3E}">
        <p14:creationId xmlns:p14="http://schemas.microsoft.com/office/powerpoint/2010/main" val="182317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228600"/>
            <a:ext cx="8231832" cy="828513"/>
          </a:xfrm>
        </p:spPr>
        <p:txBody>
          <a:bodyPr>
            <a:noAutofit/>
          </a:bodyPr>
          <a:lstStyle/>
          <a:p>
            <a:pPr algn="l"/>
            <a:r>
              <a:rPr lang="en-US" sz="4800" dirty="0"/>
              <a:t>Empirical Risk Minimization</a:t>
            </a:r>
          </a:p>
        </p:txBody>
      </p:sp>
      <p:sp>
        <p:nvSpPr>
          <p:cNvPr id="5" name="Ορθογώνιο 4"/>
          <p:cNvSpPr/>
          <p:nvPr/>
        </p:nvSpPr>
        <p:spPr>
          <a:xfrm>
            <a:off x="539552" y="1058339"/>
            <a:ext cx="7344816" cy="1200329"/>
          </a:xfrm>
          <a:prstGeom prst="rect">
            <a:avLst/>
          </a:prstGeom>
        </p:spPr>
        <p:txBody>
          <a:bodyPr wrap="square">
            <a:spAutoFit/>
          </a:bodyPr>
          <a:lstStyle/>
          <a:p>
            <a:endParaRPr lang="en-US" dirty="0"/>
          </a:p>
          <a:p>
            <a:endParaRPr lang="en-US" dirty="0"/>
          </a:p>
          <a:p>
            <a:endParaRPr lang="en-US" dirty="0"/>
          </a:p>
          <a:p>
            <a:endParaRPr lang="el-GR" i="1" dirty="0"/>
          </a:p>
        </p:txBody>
      </p:sp>
      <p:sp>
        <p:nvSpPr>
          <p:cNvPr id="7" name="TextBox 6"/>
          <p:cNvSpPr txBox="1"/>
          <p:nvPr/>
        </p:nvSpPr>
        <p:spPr>
          <a:xfrm>
            <a:off x="3920809" y="1268760"/>
            <a:ext cx="5223191" cy="1200329"/>
          </a:xfrm>
          <a:prstGeom prst="rect">
            <a:avLst/>
          </a:prstGeom>
          <a:noFill/>
        </p:spPr>
        <p:txBody>
          <a:bodyPr wrap="square" rtlCol="0">
            <a:spAutoFit/>
          </a:bodyPr>
          <a:lstStyle/>
          <a:p>
            <a:r>
              <a:rPr lang="en-US" sz="2400" dirty="0"/>
              <a:t>Find model parameters                that </a:t>
            </a:r>
          </a:p>
          <a:p>
            <a:r>
              <a:rPr lang="en-US" sz="2400" dirty="0"/>
              <a:t>best fit the data. Optimization problem </a:t>
            </a:r>
          </a:p>
          <a:p>
            <a:r>
              <a:rPr lang="en-US" sz="2400" dirty="0"/>
              <a:t>is large-scale if dimension </a:t>
            </a:r>
            <a:r>
              <a:rPr lang="en-US" sz="2400" i="1" dirty="0"/>
              <a:t>d</a:t>
            </a:r>
            <a:r>
              <a:rPr lang="en-US" sz="2400" dirty="0"/>
              <a:t> large.</a:t>
            </a:r>
            <a:endParaRPr lang="el-GR" sz="2400" i="1" dirty="0"/>
          </a:p>
        </p:txBody>
      </p:sp>
      <p:graphicFrame>
        <p:nvGraphicFramePr>
          <p:cNvPr id="23" name="Αντικείμενο 22"/>
          <p:cNvGraphicFramePr>
            <a:graphicFrameLocks noChangeAspect="1"/>
          </p:cNvGraphicFramePr>
          <p:nvPr>
            <p:extLst>
              <p:ext uri="{D42A27DB-BD31-4B8C-83A1-F6EECF244321}">
                <p14:modId xmlns:p14="http://schemas.microsoft.com/office/powerpoint/2010/main" val="3245999539"/>
              </p:ext>
            </p:extLst>
          </p:nvPr>
        </p:nvGraphicFramePr>
        <p:xfrm>
          <a:off x="598740" y="5816221"/>
          <a:ext cx="908050" cy="431800"/>
        </p:xfrm>
        <a:graphic>
          <a:graphicData uri="http://schemas.openxmlformats.org/presentationml/2006/ole">
            <mc:AlternateContent xmlns:mc="http://schemas.openxmlformats.org/markup-compatibility/2006">
              <mc:Choice xmlns:v="urn:schemas-microsoft-com:vml" Requires="v">
                <p:oleObj name="Equation" r:id="rId2" imgW="482400" imgH="228600" progId="Equation.DSMT4">
                  <p:embed/>
                </p:oleObj>
              </mc:Choice>
              <mc:Fallback>
                <p:oleObj name="Equation" r:id="rId2" imgW="482400" imgH="228600" progId="Equation.DSMT4">
                  <p:embed/>
                  <p:pic>
                    <p:nvPicPr>
                      <p:cNvPr id="23" name="Αντικείμενο 22"/>
                      <p:cNvPicPr/>
                      <p:nvPr/>
                    </p:nvPicPr>
                    <p:blipFill>
                      <a:blip r:embed="rId3"/>
                      <a:stretch>
                        <a:fillRect/>
                      </a:stretch>
                    </p:blipFill>
                    <p:spPr>
                      <a:xfrm>
                        <a:off x="598740" y="5816221"/>
                        <a:ext cx="908050" cy="431800"/>
                      </a:xfrm>
                      <a:prstGeom prst="rect">
                        <a:avLst/>
                      </a:prstGeom>
                    </p:spPr>
                  </p:pic>
                </p:oleObj>
              </mc:Fallback>
            </mc:AlternateContent>
          </a:graphicData>
        </a:graphic>
      </p:graphicFrame>
      <p:sp>
        <p:nvSpPr>
          <p:cNvPr id="24" name="TextBox 23"/>
          <p:cNvSpPr txBox="1"/>
          <p:nvPr/>
        </p:nvSpPr>
        <p:spPr>
          <a:xfrm>
            <a:off x="1506789" y="5798926"/>
            <a:ext cx="4816524" cy="830997"/>
          </a:xfrm>
          <a:prstGeom prst="rect">
            <a:avLst/>
          </a:prstGeom>
          <a:noFill/>
        </p:spPr>
        <p:txBody>
          <a:bodyPr wrap="square" rtlCol="0">
            <a:spAutoFit/>
          </a:bodyPr>
          <a:lstStyle/>
          <a:p>
            <a:r>
              <a:rPr lang="en-US" sz="2400" dirty="0"/>
              <a:t>: model output for input     given    ,  </a:t>
            </a:r>
          </a:p>
          <a:p>
            <a:r>
              <a:rPr lang="en-US" sz="2400" dirty="0"/>
              <a:t>  sometimes denoted as </a:t>
            </a:r>
            <a:endParaRPr lang="el-GR" sz="2400" dirty="0"/>
          </a:p>
        </p:txBody>
      </p:sp>
      <p:graphicFrame>
        <p:nvGraphicFramePr>
          <p:cNvPr id="27" name="Αντικείμενο 26"/>
          <p:cNvGraphicFramePr>
            <a:graphicFrameLocks noChangeAspect="1"/>
          </p:cNvGraphicFramePr>
          <p:nvPr>
            <p:extLst>
              <p:ext uri="{D42A27DB-BD31-4B8C-83A1-F6EECF244321}">
                <p14:modId xmlns:p14="http://schemas.microsoft.com/office/powerpoint/2010/main" val="1662893643"/>
              </p:ext>
            </p:extLst>
          </p:nvPr>
        </p:nvGraphicFramePr>
        <p:xfrm>
          <a:off x="323528" y="1701548"/>
          <a:ext cx="3283498" cy="855365"/>
        </p:xfrm>
        <a:graphic>
          <a:graphicData uri="http://schemas.openxmlformats.org/presentationml/2006/ole">
            <mc:AlternateContent xmlns:mc="http://schemas.openxmlformats.org/markup-compatibility/2006">
              <mc:Choice xmlns:v="urn:schemas-microsoft-com:vml" Requires="v">
                <p:oleObj name="Equation" r:id="rId4" imgW="1511280" imgH="393480" progId="Equation.DSMT4">
                  <p:embed/>
                </p:oleObj>
              </mc:Choice>
              <mc:Fallback>
                <p:oleObj name="Equation" r:id="rId4" imgW="1511280" imgH="393480" progId="Equation.DSMT4">
                  <p:embed/>
                  <p:pic>
                    <p:nvPicPr>
                      <p:cNvPr id="27" name="Αντικείμενο 26"/>
                      <p:cNvPicPr/>
                      <p:nvPr/>
                    </p:nvPicPr>
                    <p:blipFill>
                      <a:blip r:embed="rId5"/>
                      <a:stretch>
                        <a:fillRect/>
                      </a:stretch>
                    </p:blipFill>
                    <p:spPr>
                      <a:xfrm>
                        <a:off x="323528" y="1701548"/>
                        <a:ext cx="3283498" cy="855365"/>
                      </a:xfrm>
                      <a:prstGeom prst="rect">
                        <a:avLst/>
                      </a:prstGeom>
                    </p:spPr>
                  </p:pic>
                </p:oleObj>
              </mc:Fallback>
            </mc:AlternateContent>
          </a:graphicData>
        </a:graphic>
      </p:graphicFrame>
      <p:graphicFrame>
        <p:nvGraphicFramePr>
          <p:cNvPr id="28" name="Αντικείμενο 27"/>
          <p:cNvGraphicFramePr>
            <a:graphicFrameLocks noChangeAspect="1"/>
          </p:cNvGraphicFramePr>
          <p:nvPr>
            <p:extLst>
              <p:ext uri="{D42A27DB-BD31-4B8C-83A1-F6EECF244321}">
                <p14:modId xmlns:p14="http://schemas.microsoft.com/office/powerpoint/2010/main" val="2314569980"/>
              </p:ext>
            </p:extLst>
          </p:nvPr>
        </p:nvGraphicFramePr>
        <p:xfrm>
          <a:off x="4580201" y="5816221"/>
          <a:ext cx="328613" cy="492920"/>
        </p:xfrm>
        <a:graphic>
          <a:graphicData uri="http://schemas.openxmlformats.org/presentationml/2006/ole">
            <mc:AlternateContent xmlns:mc="http://schemas.openxmlformats.org/markup-compatibility/2006">
              <mc:Choice xmlns:v="urn:schemas-microsoft-com:vml" Requires="v">
                <p:oleObj name="Equation" r:id="rId6" imgW="152280" imgH="228600" progId="Equation.DSMT4">
                  <p:embed/>
                </p:oleObj>
              </mc:Choice>
              <mc:Fallback>
                <p:oleObj name="Equation" r:id="rId6" imgW="152280" imgH="228600" progId="Equation.DSMT4">
                  <p:embed/>
                  <p:pic>
                    <p:nvPicPr>
                      <p:cNvPr id="28" name="Αντικείμενο 27"/>
                      <p:cNvPicPr/>
                      <p:nvPr/>
                    </p:nvPicPr>
                    <p:blipFill>
                      <a:blip r:embed="rId7"/>
                      <a:stretch>
                        <a:fillRect/>
                      </a:stretch>
                    </p:blipFill>
                    <p:spPr>
                      <a:xfrm>
                        <a:off x="4580201" y="5816221"/>
                        <a:ext cx="328613" cy="492920"/>
                      </a:xfrm>
                      <a:prstGeom prst="rect">
                        <a:avLst/>
                      </a:prstGeom>
                    </p:spPr>
                  </p:pic>
                </p:oleObj>
              </mc:Fallback>
            </mc:AlternateContent>
          </a:graphicData>
        </a:graphic>
      </p:graphicFrame>
      <p:graphicFrame>
        <p:nvGraphicFramePr>
          <p:cNvPr id="29" name="Αντικείμενο 28"/>
          <p:cNvGraphicFramePr>
            <a:graphicFrameLocks noChangeAspect="1"/>
          </p:cNvGraphicFramePr>
          <p:nvPr>
            <p:extLst>
              <p:ext uri="{D42A27DB-BD31-4B8C-83A1-F6EECF244321}">
                <p14:modId xmlns:p14="http://schemas.microsoft.com/office/powerpoint/2010/main" val="3606337551"/>
              </p:ext>
            </p:extLst>
          </p:nvPr>
        </p:nvGraphicFramePr>
        <p:xfrm>
          <a:off x="5593859" y="5844776"/>
          <a:ext cx="288032" cy="403245"/>
        </p:xfrm>
        <a:graphic>
          <a:graphicData uri="http://schemas.openxmlformats.org/presentationml/2006/ole">
            <mc:AlternateContent xmlns:mc="http://schemas.openxmlformats.org/markup-compatibility/2006">
              <mc:Choice xmlns:v="urn:schemas-microsoft-com:vml" Requires="v">
                <p:oleObj name="Equation" r:id="rId8" imgW="126720" imgH="177480" progId="Equation.DSMT4">
                  <p:embed/>
                </p:oleObj>
              </mc:Choice>
              <mc:Fallback>
                <p:oleObj name="Equation" r:id="rId8" imgW="126720" imgH="177480" progId="Equation.DSMT4">
                  <p:embed/>
                  <p:pic>
                    <p:nvPicPr>
                      <p:cNvPr id="29" name="Αντικείμενο 28"/>
                      <p:cNvPicPr/>
                      <p:nvPr/>
                    </p:nvPicPr>
                    <p:blipFill>
                      <a:blip r:embed="rId9"/>
                      <a:stretch>
                        <a:fillRect/>
                      </a:stretch>
                    </p:blipFill>
                    <p:spPr>
                      <a:xfrm>
                        <a:off x="5593859" y="5844776"/>
                        <a:ext cx="288032" cy="403245"/>
                      </a:xfrm>
                      <a:prstGeom prst="rect">
                        <a:avLst/>
                      </a:prstGeom>
                    </p:spPr>
                  </p:pic>
                </p:oleObj>
              </mc:Fallback>
            </mc:AlternateContent>
          </a:graphicData>
        </a:graphic>
      </p:graphicFrame>
      <p:graphicFrame>
        <p:nvGraphicFramePr>
          <p:cNvPr id="30" name="Αντικείμενο 29"/>
          <p:cNvGraphicFramePr>
            <a:graphicFrameLocks noChangeAspect="1"/>
          </p:cNvGraphicFramePr>
          <p:nvPr>
            <p:extLst>
              <p:ext uri="{D42A27DB-BD31-4B8C-83A1-F6EECF244321}">
                <p14:modId xmlns:p14="http://schemas.microsoft.com/office/powerpoint/2010/main" val="767321478"/>
              </p:ext>
            </p:extLst>
          </p:nvPr>
        </p:nvGraphicFramePr>
        <p:xfrm>
          <a:off x="4546795" y="6177141"/>
          <a:ext cx="328613" cy="492920"/>
        </p:xfrm>
        <a:graphic>
          <a:graphicData uri="http://schemas.openxmlformats.org/presentationml/2006/ole">
            <mc:AlternateContent xmlns:mc="http://schemas.openxmlformats.org/markup-compatibility/2006">
              <mc:Choice xmlns:v="urn:schemas-microsoft-com:vml" Requires="v">
                <p:oleObj name="Equation" r:id="rId10" imgW="152280" imgH="228600" progId="Equation.DSMT4">
                  <p:embed/>
                </p:oleObj>
              </mc:Choice>
              <mc:Fallback>
                <p:oleObj name="Equation" r:id="rId10" imgW="152280" imgH="228600" progId="Equation.DSMT4">
                  <p:embed/>
                  <p:pic>
                    <p:nvPicPr>
                      <p:cNvPr id="30" name="Αντικείμενο 29"/>
                      <p:cNvPicPr/>
                      <p:nvPr/>
                    </p:nvPicPr>
                    <p:blipFill>
                      <a:blip r:embed="rId11"/>
                      <a:stretch>
                        <a:fillRect/>
                      </a:stretch>
                    </p:blipFill>
                    <p:spPr>
                      <a:xfrm>
                        <a:off x="4546795" y="6177141"/>
                        <a:ext cx="328613" cy="492920"/>
                      </a:xfrm>
                      <a:prstGeom prst="rect">
                        <a:avLst/>
                      </a:prstGeom>
                    </p:spPr>
                  </p:pic>
                </p:oleObj>
              </mc:Fallback>
            </mc:AlternateContent>
          </a:graphicData>
        </a:graphic>
      </p:graphicFrame>
      <p:graphicFrame>
        <p:nvGraphicFramePr>
          <p:cNvPr id="37" name="Αντικείμενο 36"/>
          <p:cNvGraphicFramePr>
            <a:graphicFrameLocks noChangeAspect="1"/>
          </p:cNvGraphicFramePr>
          <p:nvPr>
            <p:extLst>
              <p:ext uri="{D42A27DB-BD31-4B8C-83A1-F6EECF244321}">
                <p14:modId xmlns:p14="http://schemas.microsoft.com/office/powerpoint/2010/main" val="959202485"/>
              </p:ext>
            </p:extLst>
          </p:nvPr>
        </p:nvGraphicFramePr>
        <p:xfrm>
          <a:off x="225634" y="3171276"/>
          <a:ext cx="1289050" cy="455613"/>
        </p:xfrm>
        <a:graphic>
          <a:graphicData uri="http://schemas.openxmlformats.org/presentationml/2006/ole">
            <mc:AlternateContent xmlns:mc="http://schemas.openxmlformats.org/markup-compatibility/2006">
              <mc:Choice xmlns:v="urn:schemas-microsoft-com:vml" Requires="v">
                <p:oleObj name="Equation" r:id="rId12" imgW="685800" imgH="241200" progId="Equation.DSMT4">
                  <p:embed/>
                </p:oleObj>
              </mc:Choice>
              <mc:Fallback>
                <p:oleObj name="Equation" r:id="rId12" imgW="685800" imgH="241200" progId="Equation.DSMT4">
                  <p:embed/>
                  <p:pic>
                    <p:nvPicPr>
                      <p:cNvPr id="37" name="Αντικείμενο 36"/>
                      <p:cNvPicPr/>
                      <p:nvPr/>
                    </p:nvPicPr>
                    <p:blipFill>
                      <a:blip r:embed="rId13"/>
                      <a:stretch>
                        <a:fillRect/>
                      </a:stretch>
                    </p:blipFill>
                    <p:spPr>
                      <a:xfrm>
                        <a:off x="225634" y="3171276"/>
                        <a:ext cx="1289050" cy="455613"/>
                      </a:xfrm>
                      <a:prstGeom prst="rect">
                        <a:avLst/>
                      </a:prstGeom>
                    </p:spPr>
                  </p:pic>
                </p:oleObj>
              </mc:Fallback>
            </mc:AlternateContent>
          </a:graphicData>
        </a:graphic>
      </p:graphicFrame>
      <p:sp>
        <p:nvSpPr>
          <p:cNvPr id="38" name="TextBox 37"/>
          <p:cNvSpPr txBox="1"/>
          <p:nvPr/>
        </p:nvSpPr>
        <p:spPr>
          <a:xfrm>
            <a:off x="1488522" y="3652965"/>
            <a:ext cx="4218663" cy="461665"/>
          </a:xfrm>
          <a:prstGeom prst="rect">
            <a:avLst/>
          </a:prstGeom>
          <a:noFill/>
        </p:spPr>
        <p:txBody>
          <a:bodyPr wrap="square" rtlCol="0">
            <a:spAutoFit/>
          </a:bodyPr>
          <a:lstStyle/>
          <a:p>
            <a:r>
              <a:rPr lang="en-US" sz="2400" dirty="0"/>
              <a:t>: input</a:t>
            </a:r>
            <a:r>
              <a:rPr lang="el-GR" sz="2400" dirty="0"/>
              <a:t> (</a:t>
            </a:r>
            <a:r>
              <a:rPr lang="en-US" sz="2400" dirty="0"/>
              <a:t>examples)</a:t>
            </a:r>
          </a:p>
        </p:txBody>
      </p:sp>
      <p:graphicFrame>
        <p:nvGraphicFramePr>
          <p:cNvPr id="39" name="Αντικείμενο 38"/>
          <p:cNvGraphicFramePr>
            <a:graphicFrameLocks noChangeAspect="1"/>
          </p:cNvGraphicFramePr>
          <p:nvPr>
            <p:extLst>
              <p:ext uri="{D42A27DB-BD31-4B8C-83A1-F6EECF244321}">
                <p14:modId xmlns:p14="http://schemas.microsoft.com/office/powerpoint/2010/main" val="302413134"/>
              </p:ext>
            </p:extLst>
          </p:nvPr>
        </p:nvGraphicFramePr>
        <p:xfrm>
          <a:off x="1223827" y="3626889"/>
          <a:ext cx="328613" cy="492920"/>
        </p:xfrm>
        <a:graphic>
          <a:graphicData uri="http://schemas.openxmlformats.org/presentationml/2006/ole">
            <mc:AlternateContent xmlns:mc="http://schemas.openxmlformats.org/markup-compatibility/2006">
              <mc:Choice xmlns:v="urn:schemas-microsoft-com:vml" Requires="v">
                <p:oleObj name="Equation" r:id="rId14" imgW="152280" imgH="228600" progId="Equation.DSMT4">
                  <p:embed/>
                </p:oleObj>
              </mc:Choice>
              <mc:Fallback>
                <p:oleObj name="Equation" r:id="rId14" imgW="152280" imgH="228600" progId="Equation.DSMT4">
                  <p:embed/>
                  <p:pic>
                    <p:nvPicPr>
                      <p:cNvPr id="39" name="Αντικείμενο 38"/>
                      <p:cNvPicPr/>
                      <p:nvPr/>
                    </p:nvPicPr>
                    <p:blipFill>
                      <a:blip r:embed="rId7"/>
                      <a:stretch>
                        <a:fillRect/>
                      </a:stretch>
                    </p:blipFill>
                    <p:spPr>
                      <a:xfrm>
                        <a:off x="1223827" y="3626889"/>
                        <a:ext cx="328613" cy="492920"/>
                      </a:xfrm>
                      <a:prstGeom prst="rect">
                        <a:avLst/>
                      </a:prstGeom>
                    </p:spPr>
                  </p:pic>
                </p:oleObj>
              </mc:Fallback>
            </mc:AlternateContent>
          </a:graphicData>
        </a:graphic>
      </p:graphicFrame>
      <p:graphicFrame>
        <p:nvGraphicFramePr>
          <p:cNvPr id="41" name="Αντικείμενο 40"/>
          <p:cNvGraphicFramePr>
            <a:graphicFrameLocks noChangeAspect="1"/>
          </p:cNvGraphicFramePr>
          <p:nvPr>
            <p:extLst>
              <p:ext uri="{D42A27DB-BD31-4B8C-83A1-F6EECF244321}">
                <p14:modId xmlns:p14="http://schemas.microsoft.com/office/powerpoint/2010/main" val="4016786065"/>
              </p:ext>
            </p:extLst>
          </p:nvPr>
        </p:nvGraphicFramePr>
        <p:xfrm>
          <a:off x="1197061" y="4051061"/>
          <a:ext cx="328613" cy="492920"/>
        </p:xfrm>
        <a:graphic>
          <a:graphicData uri="http://schemas.openxmlformats.org/presentationml/2006/ole">
            <mc:AlternateContent xmlns:mc="http://schemas.openxmlformats.org/markup-compatibility/2006">
              <mc:Choice xmlns:v="urn:schemas-microsoft-com:vml" Requires="v">
                <p:oleObj name="Equation" r:id="rId15" imgW="152280" imgH="228600" progId="Equation.DSMT4">
                  <p:embed/>
                </p:oleObj>
              </mc:Choice>
              <mc:Fallback>
                <p:oleObj name="Equation" r:id="rId15" imgW="152280" imgH="228600" progId="Equation.DSMT4">
                  <p:embed/>
                  <p:pic>
                    <p:nvPicPr>
                      <p:cNvPr id="41" name="Αντικείμενο 40"/>
                      <p:cNvPicPr/>
                      <p:nvPr/>
                    </p:nvPicPr>
                    <p:blipFill>
                      <a:blip r:embed="rId16"/>
                      <a:stretch>
                        <a:fillRect/>
                      </a:stretch>
                    </p:blipFill>
                    <p:spPr>
                      <a:xfrm>
                        <a:off x="1197061" y="4051061"/>
                        <a:ext cx="328613" cy="492920"/>
                      </a:xfrm>
                      <a:prstGeom prst="rect">
                        <a:avLst/>
                      </a:prstGeom>
                    </p:spPr>
                  </p:pic>
                </p:oleObj>
              </mc:Fallback>
            </mc:AlternateContent>
          </a:graphicData>
        </a:graphic>
      </p:graphicFrame>
      <p:sp>
        <p:nvSpPr>
          <p:cNvPr id="42" name="TextBox 41"/>
          <p:cNvSpPr txBox="1"/>
          <p:nvPr/>
        </p:nvSpPr>
        <p:spPr>
          <a:xfrm>
            <a:off x="1488522" y="3191300"/>
            <a:ext cx="4218663" cy="461665"/>
          </a:xfrm>
          <a:prstGeom prst="rect">
            <a:avLst/>
          </a:prstGeom>
          <a:noFill/>
        </p:spPr>
        <p:txBody>
          <a:bodyPr wrap="square" rtlCol="0">
            <a:spAutoFit/>
          </a:bodyPr>
          <a:lstStyle/>
          <a:p>
            <a:r>
              <a:rPr lang="en-US" sz="2400" dirty="0"/>
              <a:t>: data</a:t>
            </a:r>
          </a:p>
        </p:txBody>
      </p:sp>
      <p:sp>
        <p:nvSpPr>
          <p:cNvPr id="43" name="Ορθογώνιο 42"/>
          <p:cNvSpPr/>
          <p:nvPr/>
        </p:nvSpPr>
        <p:spPr>
          <a:xfrm>
            <a:off x="1512547" y="4082316"/>
            <a:ext cx="2762295" cy="461665"/>
          </a:xfrm>
          <a:prstGeom prst="rect">
            <a:avLst/>
          </a:prstGeom>
        </p:spPr>
        <p:txBody>
          <a:bodyPr wrap="none">
            <a:spAutoFit/>
          </a:bodyPr>
          <a:lstStyle/>
          <a:p>
            <a:r>
              <a:rPr lang="en-US" sz="2400" dirty="0"/>
              <a:t>: true output (labels)</a:t>
            </a:r>
          </a:p>
        </p:txBody>
      </p:sp>
      <p:sp>
        <p:nvSpPr>
          <p:cNvPr id="45" name="TextBox 44"/>
          <p:cNvSpPr txBox="1"/>
          <p:nvPr/>
        </p:nvSpPr>
        <p:spPr>
          <a:xfrm>
            <a:off x="1464069" y="4659775"/>
            <a:ext cx="6531835" cy="461665"/>
          </a:xfrm>
          <a:prstGeom prst="rect">
            <a:avLst/>
          </a:prstGeom>
          <a:noFill/>
        </p:spPr>
        <p:txBody>
          <a:bodyPr wrap="square" rtlCol="0">
            <a:spAutoFit/>
          </a:bodyPr>
          <a:lstStyle/>
          <a:p>
            <a:r>
              <a:rPr lang="en-US" sz="2400" dirty="0"/>
              <a:t> : model parameters (e.g. neural network weights)</a:t>
            </a:r>
          </a:p>
        </p:txBody>
      </p:sp>
      <p:graphicFrame>
        <p:nvGraphicFramePr>
          <p:cNvPr id="47" name="Αντικείμενο 46"/>
          <p:cNvGraphicFramePr>
            <a:graphicFrameLocks noChangeAspect="1"/>
          </p:cNvGraphicFramePr>
          <p:nvPr>
            <p:extLst>
              <p:ext uri="{D42A27DB-BD31-4B8C-83A1-F6EECF244321}">
                <p14:modId xmlns:p14="http://schemas.microsoft.com/office/powerpoint/2010/main" val="1891231305"/>
              </p:ext>
            </p:extLst>
          </p:nvPr>
        </p:nvGraphicFramePr>
        <p:xfrm>
          <a:off x="1231256" y="4725286"/>
          <a:ext cx="288032" cy="403245"/>
        </p:xfrm>
        <a:graphic>
          <a:graphicData uri="http://schemas.openxmlformats.org/presentationml/2006/ole">
            <mc:AlternateContent xmlns:mc="http://schemas.openxmlformats.org/markup-compatibility/2006">
              <mc:Choice xmlns:v="urn:schemas-microsoft-com:vml" Requires="v">
                <p:oleObj name="Equation" r:id="rId17" imgW="126720" imgH="177480" progId="Equation.DSMT4">
                  <p:embed/>
                </p:oleObj>
              </mc:Choice>
              <mc:Fallback>
                <p:oleObj name="Equation" r:id="rId17" imgW="126720" imgH="177480" progId="Equation.DSMT4">
                  <p:embed/>
                  <p:pic>
                    <p:nvPicPr>
                      <p:cNvPr id="47" name="Αντικείμενο 46"/>
                      <p:cNvPicPr/>
                      <p:nvPr/>
                    </p:nvPicPr>
                    <p:blipFill>
                      <a:blip r:embed="rId9"/>
                      <a:stretch>
                        <a:fillRect/>
                      </a:stretch>
                    </p:blipFill>
                    <p:spPr>
                      <a:xfrm>
                        <a:off x="1231256" y="4725286"/>
                        <a:ext cx="288032" cy="403245"/>
                      </a:xfrm>
                      <a:prstGeom prst="rect">
                        <a:avLst/>
                      </a:prstGeom>
                    </p:spPr>
                  </p:pic>
                </p:oleObj>
              </mc:Fallback>
            </mc:AlternateContent>
          </a:graphicData>
        </a:graphic>
      </p:graphicFrame>
      <p:graphicFrame>
        <p:nvGraphicFramePr>
          <p:cNvPr id="51" name="Αντικείμενο 50"/>
          <p:cNvGraphicFramePr>
            <a:graphicFrameLocks noChangeAspect="1"/>
          </p:cNvGraphicFramePr>
          <p:nvPr>
            <p:extLst>
              <p:ext uri="{D42A27DB-BD31-4B8C-83A1-F6EECF244321}">
                <p14:modId xmlns:p14="http://schemas.microsoft.com/office/powerpoint/2010/main" val="3254778004"/>
              </p:ext>
            </p:extLst>
          </p:nvPr>
        </p:nvGraphicFramePr>
        <p:xfrm>
          <a:off x="996814" y="2757785"/>
          <a:ext cx="454025" cy="384175"/>
        </p:xfrm>
        <a:graphic>
          <a:graphicData uri="http://schemas.openxmlformats.org/presentationml/2006/ole">
            <mc:AlternateContent xmlns:mc="http://schemas.openxmlformats.org/markup-compatibility/2006">
              <mc:Choice xmlns:v="urn:schemas-microsoft-com:vml" Requires="v">
                <p:oleObj name="Equation" r:id="rId18" imgW="241200" imgH="203040" progId="Equation.DSMT4">
                  <p:embed/>
                </p:oleObj>
              </mc:Choice>
              <mc:Fallback>
                <p:oleObj name="Equation" r:id="rId18" imgW="241200" imgH="203040" progId="Equation.DSMT4">
                  <p:embed/>
                  <p:pic>
                    <p:nvPicPr>
                      <p:cNvPr id="51" name="Αντικείμενο 50"/>
                      <p:cNvPicPr/>
                      <p:nvPr/>
                    </p:nvPicPr>
                    <p:blipFill>
                      <a:blip r:embed="rId19"/>
                      <a:stretch>
                        <a:fillRect/>
                      </a:stretch>
                    </p:blipFill>
                    <p:spPr>
                      <a:xfrm>
                        <a:off x="996814" y="2757785"/>
                        <a:ext cx="454025" cy="384175"/>
                      </a:xfrm>
                      <a:prstGeom prst="rect">
                        <a:avLst/>
                      </a:prstGeom>
                    </p:spPr>
                  </p:pic>
                </p:oleObj>
              </mc:Fallback>
            </mc:AlternateContent>
          </a:graphicData>
        </a:graphic>
      </p:graphicFrame>
      <p:sp>
        <p:nvSpPr>
          <p:cNvPr id="52" name="TextBox 51"/>
          <p:cNvSpPr txBox="1"/>
          <p:nvPr/>
        </p:nvSpPr>
        <p:spPr>
          <a:xfrm>
            <a:off x="1451238" y="2742249"/>
            <a:ext cx="6832698" cy="461665"/>
          </a:xfrm>
          <a:prstGeom prst="rect">
            <a:avLst/>
          </a:prstGeom>
          <a:noFill/>
        </p:spPr>
        <p:txBody>
          <a:bodyPr wrap="square" rtlCol="0">
            <a:spAutoFit/>
          </a:bodyPr>
          <a:lstStyle/>
          <a:p>
            <a:r>
              <a:rPr lang="en-US" sz="2400" dirty="0"/>
              <a:t>: loss function (e.g. squared loss, cross-entropy loss)</a:t>
            </a:r>
          </a:p>
        </p:txBody>
      </p:sp>
      <p:graphicFrame>
        <p:nvGraphicFramePr>
          <p:cNvPr id="53" name="Αντικείμενο 52"/>
          <p:cNvGraphicFramePr>
            <a:graphicFrameLocks noChangeAspect="1"/>
          </p:cNvGraphicFramePr>
          <p:nvPr>
            <p:extLst>
              <p:ext uri="{D42A27DB-BD31-4B8C-83A1-F6EECF244321}">
                <p14:modId xmlns:p14="http://schemas.microsoft.com/office/powerpoint/2010/main" val="2030273483"/>
              </p:ext>
            </p:extLst>
          </p:nvPr>
        </p:nvGraphicFramePr>
        <p:xfrm>
          <a:off x="1010897" y="5384405"/>
          <a:ext cx="501650" cy="384175"/>
        </p:xfrm>
        <a:graphic>
          <a:graphicData uri="http://schemas.openxmlformats.org/presentationml/2006/ole">
            <mc:AlternateContent xmlns:mc="http://schemas.openxmlformats.org/markup-compatibility/2006">
              <mc:Choice xmlns:v="urn:schemas-microsoft-com:vml" Requires="v">
                <p:oleObj name="Equation" r:id="rId20" imgW="266400" imgH="203040" progId="Equation.DSMT4">
                  <p:embed/>
                </p:oleObj>
              </mc:Choice>
              <mc:Fallback>
                <p:oleObj name="Equation" r:id="rId20" imgW="266400" imgH="203040" progId="Equation.DSMT4">
                  <p:embed/>
                  <p:pic>
                    <p:nvPicPr>
                      <p:cNvPr id="53" name="Αντικείμενο 52"/>
                      <p:cNvPicPr/>
                      <p:nvPr/>
                    </p:nvPicPr>
                    <p:blipFill>
                      <a:blip r:embed="rId21"/>
                      <a:stretch>
                        <a:fillRect/>
                      </a:stretch>
                    </p:blipFill>
                    <p:spPr>
                      <a:xfrm>
                        <a:off x="1010897" y="5384405"/>
                        <a:ext cx="501650" cy="384175"/>
                      </a:xfrm>
                      <a:prstGeom prst="rect">
                        <a:avLst/>
                      </a:prstGeom>
                    </p:spPr>
                  </p:pic>
                </p:oleObj>
              </mc:Fallback>
            </mc:AlternateContent>
          </a:graphicData>
        </a:graphic>
      </p:graphicFrame>
      <p:sp>
        <p:nvSpPr>
          <p:cNvPr id="54" name="TextBox 53"/>
          <p:cNvSpPr txBox="1"/>
          <p:nvPr/>
        </p:nvSpPr>
        <p:spPr>
          <a:xfrm>
            <a:off x="1512547" y="5337261"/>
            <a:ext cx="4816524" cy="461665"/>
          </a:xfrm>
          <a:prstGeom prst="rect">
            <a:avLst/>
          </a:prstGeom>
          <a:noFill/>
        </p:spPr>
        <p:txBody>
          <a:bodyPr wrap="square" rtlCol="0">
            <a:spAutoFit/>
          </a:bodyPr>
          <a:lstStyle/>
          <a:p>
            <a:r>
              <a:rPr lang="en-US" sz="2400" dirty="0"/>
              <a:t>: model (e.g. neural network)</a:t>
            </a:r>
            <a:endParaRPr lang="el-GR" sz="2400" dirty="0"/>
          </a:p>
        </p:txBody>
      </p:sp>
      <p:graphicFrame>
        <p:nvGraphicFramePr>
          <p:cNvPr id="3" name="Αντικείμενο 2"/>
          <p:cNvGraphicFramePr>
            <a:graphicFrameLocks noChangeAspect="1"/>
          </p:cNvGraphicFramePr>
          <p:nvPr>
            <p:extLst>
              <p:ext uri="{D42A27DB-BD31-4B8C-83A1-F6EECF244321}">
                <p14:modId xmlns:p14="http://schemas.microsoft.com/office/powerpoint/2010/main" val="4151115541"/>
              </p:ext>
            </p:extLst>
          </p:nvPr>
        </p:nvGraphicFramePr>
        <p:xfrm>
          <a:off x="6911826" y="1260223"/>
          <a:ext cx="966787" cy="441325"/>
        </p:xfrm>
        <a:graphic>
          <a:graphicData uri="http://schemas.openxmlformats.org/presentationml/2006/ole">
            <mc:AlternateContent xmlns:mc="http://schemas.openxmlformats.org/markup-compatibility/2006">
              <mc:Choice xmlns:v="urn:schemas-microsoft-com:vml" Requires="v">
                <p:oleObj name="Equation" r:id="rId22" imgW="444240" imgH="203040" progId="Equation.DSMT4">
                  <p:embed/>
                </p:oleObj>
              </mc:Choice>
              <mc:Fallback>
                <p:oleObj name="Equation" r:id="rId22" imgW="444240" imgH="203040" progId="Equation.DSMT4">
                  <p:embed/>
                  <p:pic>
                    <p:nvPicPr>
                      <p:cNvPr id="3" name="Αντικείμενο 2"/>
                      <p:cNvPicPr>
                        <a:picLocks noChangeAspect="1" noChangeArrowheads="1"/>
                      </p:cNvPicPr>
                      <p:nvPr/>
                    </p:nvPicPr>
                    <p:blipFill>
                      <a:blip r:embed="rId23"/>
                      <a:srcRect/>
                      <a:stretch>
                        <a:fillRect/>
                      </a:stretch>
                    </p:blipFill>
                    <p:spPr bwMode="auto">
                      <a:xfrm>
                        <a:off x="6911826" y="1260223"/>
                        <a:ext cx="9667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208963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2083181" y="-2578"/>
            <a:ext cx="9081836" cy="764704"/>
          </a:xfrm>
        </p:spPr>
        <p:txBody>
          <a:bodyPr>
            <a:noAutofit/>
          </a:bodyPr>
          <a:lstStyle/>
          <a:p>
            <a:pPr algn="l"/>
            <a:r>
              <a:rPr lang="en-US" dirty="0"/>
              <a:t>Results – CIFAR-100</a:t>
            </a:r>
            <a:endParaRPr lang="en-US" dirty="0">
              <a:cs typeface="Calibri"/>
            </a:endParaRPr>
          </a:p>
        </p:txBody>
      </p:sp>
      <p:sp>
        <p:nvSpPr>
          <p:cNvPr id="4" name="TextBox 3">
            <a:extLst>
              <a:ext uri="{FF2B5EF4-FFF2-40B4-BE49-F238E27FC236}">
                <a16:creationId xmlns:a16="http://schemas.microsoft.com/office/drawing/2014/main" id="{61044E87-2C95-59F9-DA80-68DC066B8B5C}"/>
              </a:ext>
            </a:extLst>
          </p:cNvPr>
          <p:cNvSpPr txBox="1"/>
          <p:nvPr/>
        </p:nvSpPr>
        <p:spPr>
          <a:xfrm>
            <a:off x="964462" y="4172493"/>
            <a:ext cx="73921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Plots illustrating β-RUMSLR-with-memory (* starred) and deterministic learning rate (- - dashed) for CIFAR-100.</a:t>
            </a:r>
            <a:endParaRPr lang="en-US" dirty="0">
              <a:cs typeface="Calibri"/>
            </a:endParaRPr>
          </a:p>
        </p:txBody>
      </p:sp>
      <p:sp>
        <p:nvSpPr>
          <p:cNvPr id="2" name="TextBox 1">
            <a:extLst>
              <a:ext uri="{FF2B5EF4-FFF2-40B4-BE49-F238E27FC236}">
                <a16:creationId xmlns:a16="http://schemas.microsoft.com/office/drawing/2014/main" id="{C9778637-621B-318B-DD6C-E9086B3492E0}"/>
              </a:ext>
            </a:extLst>
          </p:cNvPr>
          <p:cNvSpPr txBox="1"/>
          <p:nvPr/>
        </p:nvSpPr>
        <p:spPr>
          <a:xfrm>
            <a:off x="903513" y="5170715"/>
            <a:ext cx="76485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cs typeface="Calibri"/>
              </a:rPr>
              <a:t>The minimization performance for CIFAR-100 is greatly enhanced by employing a stochastic learning rate compared to a deterministic learning rate.</a:t>
            </a:r>
          </a:p>
        </p:txBody>
      </p:sp>
      <p:pic>
        <p:nvPicPr>
          <p:cNvPr id="8" name="Picture 8" descr="Chart, histogram&#10;&#10;Description automatically generated">
            <a:extLst>
              <a:ext uri="{FF2B5EF4-FFF2-40B4-BE49-F238E27FC236}">
                <a16:creationId xmlns:a16="http://schemas.microsoft.com/office/drawing/2014/main" id="{3C9183BE-96CE-C598-F5A9-CB486343C2EE}"/>
              </a:ext>
            </a:extLst>
          </p:cNvPr>
          <p:cNvPicPr>
            <a:picLocks noChangeAspect="1"/>
          </p:cNvPicPr>
          <p:nvPr/>
        </p:nvPicPr>
        <p:blipFill>
          <a:blip r:embed="rId2"/>
          <a:stretch>
            <a:fillRect/>
          </a:stretch>
        </p:blipFill>
        <p:spPr>
          <a:xfrm>
            <a:off x="228600" y="930833"/>
            <a:ext cx="8686798" cy="3221965"/>
          </a:xfrm>
          <a:prstGeom prst="rect">
            <a:avLst/>
          </a:prstGeom>
        </p:spPr>
      </p:pic>
    </p:spTree>
    <p:extLst>
      <p:ext uri="{BB962C8B-B14F-4D97-AF65-F5344CB8AC3E}">
        <p14:creationId xmlns:p14="http://schemas.microsoft.com/office/powerpoint/2010/main" val="2927234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2083181" y="-2578"/>
            <a:ext cx="9081836" cy="764704"/>
          </a:xfrm>
        </p:spPr>
        <p:txBody>
          <a:bodyPr>
            <a:noAutofit/>
          </a:bodyPr>
          <a:lstStyle/>
          <a:p>
            <a:pPr algn="l"/>
            <a:r>
              <a:rPr lang="en-US" dirty="0"/>
              <a:t>Results – CIFAR-100</a:t>
            </a:r>
            <a:endParaRPr lang="en-US" dirty="0">
              <a:cs typeface="Calibri"/>
            </a:endParaRPr>
          </a:p>
        </p:txBody>
      </p:sp>
      <p:sp>
        <p:nvSpPr>
          <p:cNvPr id="4" name="TextBox 3">
            <a:extLst>
              <a:ext uri="{FF2B5EF4-FFF2-40B4-BE49-F238E27FC236}">
                <a16:creationId xmlns:a16="http://schemas.microsoft.com/office/drawing/2014/main" id="{61044E87-2C95-59F9-DA80-68DC066B8B5C}"/>
              </a:ext>
            </a:extLst>
          </p:cNvPr>
          <p:cNvSpPr txBox="1"/>
          <p:nvPr/>
        </p:nvSpPr>
        <p:spPr>
          <a:xfrm>
            <a:off x="964462" y="4172493"/>
            <a:ext cx="73921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Plots illustrating β-RUMSLR-with-memory (* starred) and deterministic learning rate (- - dashed) for CIFAR-100.</a:t>
            </a:r>
            <a:endParaRPr lang="en-US" dirty="0">
              <a:cs typeface="Calibri"/>
            </a:endParaRPr>
          </a:p>
        </p:txBody>
      </p:sp>
      <p:sp>
        <p:nvSpPr>
          <p:cNvPr id="2" name="TextBox 1">
            <a:extLst>
              <a:ext uri="{FF2B5EF4-FFF2-40B4-BE49-F238E27FC236}">
                <a16:creationId xmlns:a16="http://schemas.microsoft.com/office/drawing/2014/main" id="{C9778637-621B-318B-DD6C-E9086B3492E0}"/>
              </a:ext>
            </a:extLst>
          </p:cNvPr>
          <p:cNvSpPr txBox="1"/>
          <p:nvPr/>
        </p:nvSpPr>
        <p:spPr>
          <a:xfrm>
            <a:off x="903513" y="5170715"/>
            <a:ext cx="76485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cs typeface="Calibri"/>
              </a:rPr>
              <a:t>The minimization-performance for CIFAR-100 is greatly enhanced by employing a stochastic learning rate compared to a deterministic learning rate.</a:t>
            </a:r>
          </a:p>
        </p:txBody>
      </p:sp>
      <p:pic>
        <p:nvPicPr>
          <p:cNvPr id="8" name="Picture 8" descr="Chart, histogram&#10;&#10;Description automatically generated">
            <a:extLst>
              <a:ext uri="{FF2B5EF4-FFF2-40B4-BE49-F238E27FC236}">
                <a16:creationId xmlns:a16="http://schemas.microsoft.com/office/drawing/2014/main" id="{3C9183BE-96CE-C598-F5A9-CB486343C2EE}"/>
              </a:ext>
            </a:extLst>
          </p:cNvPr>
          <p:cNvPicPr>
            <a:picLocks noChangeAspect="1"/>
          </p:cNvPicPr>
          <p:nvPr/>
        </p:nvPicPr>
        <p:blipFill>
          <a:blip r:embed="rId2"/>
          <a:stretch>
            <a:fillRect/>
          </a:stretch>
        </p:blipFill>
        <p:spPr>
          <a:xfrm>
            <a:off x="228600" y="930833"/>
            <a:ext cx="8686798" cy="3221965"/>
          </a:xfrm>
          <a:prstGeom prst="rect">
            <a:avLst/>
          </a:prstGeom>
        </p:spPr>
      </p:pic>
    </p:spTree>
    <p:extLst>
      <p:ext uri="{BB962C8B-B14F-4D97-AF65-F5344CB8AC3E}">
        <p14:creationId xmlns:p14="http://schemas.microsoft.com/office/powerpoint/2010/main" val="2731993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5" descr="Chart, line chart&#10;&#10;Description automatically generated">
            <a:extLst>
              <a:ext uri="{FF2B5EF4-FFF2-40B4-BE49-F238E27FC236}">
                <a16:creationId xmlns:a16="http://schemas.microsoft.com/office/drawing/2014/main" id="{1DEDA0C6-493D-4D2F-430D-D60C631A196D}"/>
              </a:ext>
            </a:extLst>
          </p:cNvPr>
          <p:cNvPicPr>
            <a:picLocks noChangeAspect="1"/>
          </p:cNvPicPr>
          <p:nvPr/>
        </p:nvPicPr>
        <p:blipFill>
          <a:blip r:embed="rId2"/>
          <a:stretch>
            <a:fillRect/>
          </a:stretch>
        </p:blipFill>
        <p:spPr>
          <a:xfrm>
            <a:off x="244633" y="2876258"/>
            <a:ext cx="8650385" cy="3199192"/>
          </a:xfrm>
          <a:prstGeom prst="rect">
            <a:avLst/>
          </a:prstGeom>
        </p:spPr>
      </p:pic>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2487783" y="-2578"/>
            <a:ext cx="4196270" cy="764704"/>
          </a:xfrm>
        </p:spPr>
        <p:txBody>
          <a:bodyPr>
            <a:noAutofit/>
          </a:bodyPr>
          <a:lstStyle/>
          <a:p>
            <a:pPr algn="l"/>
            <a:r>
              <a:rPr lang="en-US" dirty="0"/>
              <a:t>Extra – CIFAR-10</a:t>
            </a:r>
          </a:p>
        </p:txBody>
      </p:sp>
      <p:sp>
        <p:nvSpPr>
          <p:cNvPr id="7" name="TextBox 6">
            <a:extLst>
              <a:ext uri="{FF2B5EF4-FFF2-40B4-BE49-F238E27FC236}">
                <a16:creationId xmlns:a16="http://schemas.microsoft.com/office/drawing/2014/main" id="{F951712E-17E4-F091-C860-D8DE73695058}"/>
              </a:ext>
            </a:extLst>
          </p:cNvPr>
          <p:cNvSpPr txBox="1"/>
          <p:nvPr/>
        </p:nvSpPr>
        <p:spPr>
          <a:xfrm>
            <a:off x="681241" y="859763"/>
            <a:ext cx="801930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ea typeface="+mn-lt"/>
                <a:cs typeface="+mn-lt"/>
              </a:rPr>
              <a:t>Q:</a:t>
            </a:r>
            <a:r>
              <a:rPr lang="en-US" sz="2000" dirty="0">
                <a:ea typeface="+mn-lt"/>
                <a:cs typeface="+mn-lt"/>
              </a:rPr>
              <a:t> How do we know that the observed performance increase is due to the Memory component of the stochastic learning rate, and not just due to its Resetting nature?</a:t>
            </a:r>
            <a:endParaRPr lang="en-US" sz="2000">
              <a:cs typeface="Calibri"/>
            </a:endParaRPr>
          </a:p>
        </p:txBody>
      </p:sp>
      <p:sp>
        <p:nvSpPr>
          <p:cNvPr id="9" name="TextBox 8">
            <a:extLst>
              <a:ext uri="{FF2B5EF4-FFF2-40B4-BE49-F238E27FC236}">
                <a16:creationId xmlns:a16="http://schemas.microsoft.com/office/drawing/2014/main" id="{B7922131-E251-31A1-CC80-946F810B11A5}"/>
              </a:ext>
            </a:extLst>
          </p:cNvPr>
          <p:cNvSpPr txBox="1"/>
          <p:nvPr/>
        </p:nvSpPr>
        <p:spPr>
          <a:xfrm>
            <a:off x="681240" y="1996235"/>
            <a:ext cx="80193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ea typeface="+mn-lt"/>
                <a:cs typeface="+mn-lt"/>
              </a:rPr>
              <a:t>A:</a:t>
            </a:r>
            <a:r>
              <a:rPr lang="en-US" sz="2000" dirty="0">
                <a:ea typeface="+mn-lt"/>
                <a:cs typeface="+mn-lt"/>
              </a:rPr>
              <a:t> The Resetting-Multiplicative-Stochastic-Learning rate without Memory fails to produce noticeable gains! </a:t>
            </a:r>
            <a:endParaRPr lang="en-US" sz="2000" dirty="0">
              <a:cs typeface="Calibri"/>
            </a:endParaRPr>
          </a:p>
        </p:txBody>
      </p:sp>
      <p:cxnSp>
        <p:nvCxnSpPr>
          <p:cNvPr id="13" name="Straight Arrow Connector 12">
            <a:extLst>
              <a:ext uri="{FF2B5EF4-FFF2-40B4-BE49-F238E27FC236}">
                <a16:creationId xmlns:a16="http://schemas.microsoft.com/office/drawing/2014/main" id="{9A242882-66B1-010E-82CF-10CD93D87262}"/>
              </a:ext>
            </a:extLst>
          </p:cNvPr>
          <p:cNvCxnSpPr/>
          <p:nvPr/>
        </p:nvCxnSpPr>
        <p:spPr>
          <a:xfrm flipH="1">
            <a:off x="-495760" y="5531368"/>
            <a:ext cx="182048" cy="6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3BE1E8B0-23C9-5354-74AF-56A9CC74F927}"/>
              </a:ext>
            </a:extLst>
          </p:cNvPr>
          <p:cNvSpPr txBox="1"/>
          <p:nvPr/>
        </p:nvSpPr>
        <p:spPr>
          <a:xfrm>
            <a:off x="421880" y="6171219"/>
            <a:ext cx="89619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err="1">
                <a:cs typeface="Calibri"/>
              </a:rPr>
              <a:t>Unifrom</a:t>
            </a:r>
            <a:r>
              <a:rPr lang="en-US" i="1" dirty="0">
                <a:cs typeface="Calibri"/>
              </a:rPr>
              <a:t>-SLR:</a:t>
            </a:r>
            <a:r>
              <a:rPr lang="en-US" b="1" i="1" dirty="0">
                <a:cs typeface="Calibri"/>
              </a:rPr>
              <a:t> Memory + Resetting &gt; Memory + </a:t>
            </a:r>
            <a:r>
              <a:rPr lang="en-US" b="1" i="1" dirty="0" err="1">
                <a:cs typeface="Calibri"/>
              </a:rPr>
              <a:t>NonResetting</a:t>
            </a:r>
            <a:r>
              <a:rPr lang="en-US" b="1" i="1" dirty="0">
                <a:cs typeface="Calibri"/>
              </a:rPr>
              <a:t> &gt; </a:t>
            </a:r>
            <a:r>
              <a:rPr lang="en-US" b="1" i="1" dirty="0" err="1">
                <a:cs typeface="Calibri"/>
              </a:rPr>
              <a:t>NoMemory</a:t>
            </a:r>
            <a:r>
              <a:rPr lang="en-US" b="1" i="1" dirty="0">
                <a:cs typeface="Calibri"/>
              </a:rPr>
              <a:t> + Resetting</a:t>
            </a:r>
          </a:p>
        </p:txBody>
      </p:sp>
    </p:spTree>
    <p:extLst>
      <p:ext uri="{BB962C8B-B14F-4D97-AF65-F5344CB8AC3E}">
        <p14:creationId xmlns:p14="http://schemas.microsoft.com/office/powerpoint/2010/main" val="1845722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5" descr="Chart, line chart&#10;&#10;Description automatically generated">
            <a:extLst>
              <a:ext uri="{FF2B5EF4-FFF2-40B4-BE49-F238E27FC236}">
                <a16:creationId xmlns:a16="http://schemas.microsoft.com/office/drawing/2014/main" id="{1DEDA0C6-493D-4D2F-430D-D60C631A196D}"/>
              </a:ext>
            </a:extLst>
          </p:cNvPr>
          <p:cNvPicPr>
            <a:picLocks noChangeAspect="1"/>
          </p:cNvPicPr>
          <p:nvPr/>
        </p:nvPicPr>
        <p:blipFill>
          <a:blip r:embed="rId2"/>
          <a:stretch>
            <a:fillRect/>
          </a:stretch>
        </p:blipFill>
        <p:spPr>
          <a:xfrm>
            <a:off x="244633" y="2876258"/>
            <a:ext cx="8650385" cy="3199192"/>
          </a:xfrm>
          <a:prstGeom prst="rect">
            <a:avLst/>
          </a:prstGeom>
        </p:spPr>
      </p:pic>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2487783" y="-2578"/>
            <a:ext cx="4196270" cy="764704"/>
          </a:xfrm>
        </p:spPr>
        <p:txBody>
          <a:bodyPr>
            <a:noAutofit/>
          </a:bodyPr>
          <a:lstStyle/>
          <a:p>
            <a:pPr algn="l"/>
            <a:r>
              <a:rPr lang="en-US" dirty="0"/>
              <a:t>Extra – CIFAR-10</a:t>
            </a:r>
          </a:p>
        </p:txBody>
      </p:sp>
      <p:sp>
        <p:nvSpPr>
          <p:cNvPr id="7" name="TextBox 6">
            <a:extLst>
              <a:ext uri="{FF2B5EF4-FFF2-40B4-BE49-F238E27FC236}">
                <a16:creationId xmlns:a16="http://schemas.microsoft.com/office/drawing/2014/main" id="{F951712E-17E4-F091-C860-D8DE73695058}"/>
              </a:ext>
            </a:extLst>
          </p:cNvPr>
          <p:cNvSpPr txBox="1"/>
          <p:nvPr/>
        </p:nvSpPr>
        <p:spPr>
          <a:xfrm>
            <a:off x="681241" y="859763"/>
            <a:ext cx="801930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ea typeface="+mn-lt"/>
                <a:cs typeface="+mn-lt"/>
              </a:rPr>
              <a:t>Q:</a:t>
            </a:r>
            <a:r>
              <a:rPr lang="en-US" sz="2000" dirty="0">
                <a:ea typeface="+mn-lt"/>
                <a:cs typeface="+mn-lt"/>
              </a:rPr>
              <a:t> How do we know that the observed performance increase is due to the Memory component of the stochastic learning rate, and not just due to its Resetting nature?</a:t>
            </a:r>
            <a:endParaRPr lang="en-US" sz="2000">
              <a:cs typeface="Calibri"/>
            </a:endParaRPr>
          </a:p>
        </p:txBody>
      </p:sp>
      <p:sp>
        <p:nvSpPr>
          <p:cNvPr id="9" name="TextBox 8">
            <a:extLst>
              <a:ext uri="{FF2B5EF4-FFF2-40B4-BE49-F238E27FC236}">
                <a16:creationId xmlns:a16="http://schemas.microsoft.com/office/drawing/2014/main" id="{B7922131-E251-31A1-CC80-946F810B11A5}"/>
              </a:ext>
            </a:extLst>
          </p:cNvPr>
          <p:cNvSpPr txBox="1"/>
          <p:nvPr/>
        </p:nvSpPr>
        <p:spPr>
          <a:xfrm>
            <a:off x="681240" y="1996235"/>
            <a:ext cx="80193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ea typeface="+mn-lt"/>
                <a:cs typeface="+mn-lt"/>
              </a:rPr>
              <a:t>A:</a:t>
            </a:r>
            <a:r>
              <a:rPr lang="en-US" sz="2000" dirty="0">
                <a:ea typeface="+mn-lt"/>
                <a:cs typeface="+mn-lt"/>
              </a:rPr>
              <a:t> The Resetting-Multiplicative-Stochastic-Learning rate without Memory fails to produce noticeable gains! </a:t>
            </a:r>
            <a:endParaRPr lang="en-US" sz="2000" dirty="0">
              <a:cs typeface="Calibri"/>
            </a:endParaRPr>
          </a:p>
        </p:txBody>
      </p:sp>
      <p:sp>
        <p:nvSpPr>
          <p:cNvPr id="10" name="TextBox 9">
            <a:extLst>
              <a:ext uri="{FF2B5EF4-FFF2-40B4-BE49-F238E27FC236}">
                <a16:creationId xmlns:a16="http://schemas.microsoft.com/office/drawing/2014/main" id="{98C1D976-FBB1-CFA6-F49A-216F283699DC}"/>
              </a:ext>
            </a:extLst>
          </p:cNvPr>
          <p:cNvSpPr txBox="1"/>
          <p:nvPr/>
        </p:nvSpPr>
        <p:spPr>
          <a:xfrm>
            <a:off x="448594" y="6256191"/>
            <a:ext cx="801930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ea typeface="+mn-lt"/>
                <a:cs typeface="+mn-lt"/>
              </a:rPr>
              <a:t>(No memory: </a:t>
            </a:r>
            <a:r>
              <a:rPr lang="en-US" sz="2000" i="1" dirty="0">
                <a:ea typeface="+mn-lt"/>
                <a:cs typeface="+mn-lt"/>
              </a:rPr>
              <a:t>q</a:t>
            </a:r>
            <a:r>
              <a:rPr lang="en-US" sz="2400" i="1" baseline="-25000" dirty="0">
                <a:ea typeface="+mn-lt"/>
                <a:cs typeface="+mn-lt"/>
              </a:rPr>
              <a:t>t</a:t>
            </a:r>
            <a:r>
              <a:rPr lang="en-US" sz="2000" i="1" dirty="0">
                <a:ea typeface="+mn-lt"/>
                <a:cs typeface="+mn-lt"/>
              </a:rPr>
              <a:t> = </a:t>
            </a:r>
            <a:r>
              <a:rPr lang="en-US" sz="2000" i="1" dirty="0" err="1">
                <a:ea typeface="+mn-lt"/>
                <a:cs typeface="+mn-lt"/>
              </a:rPr>
              <a:t>v</a:t>
            </a:r>
            <a:r>
              <a:rPr lang="en-US" sz="2400" i="1" baseline="-25000" dirty="0" err="1">
                <a:ea typeface="+mn-lt"/>
                <a:cs typeface="+mn-lt"/>
              </a:rPr>
              <a:t>t</a:t>
            </a:r>
            <a:r>
              <a:rPr lang="en-US" sz="2000" b="1" i="1" dirty="0">
                <a:ea typeface="+mn-lt"/>
                <a:cs typeface="+mn-lt"/>
              </a:rPr>
              <a:t> )</a:t>
            </a:r>
            <a:endParaRPr lang="en-US" sz="2800" i="1" baseline="-25000" dirty="0">
              <a:cs typeface="Calibri"/>
            </a:endParaRPr>
          </a:p>
        </p:txBody>
      </p:sp>
      <p:cxnSp>
        <p:nvCxnSpPr>
          <p:cNvPr id="13" name="Straight Arrow Connector 12">
            <a:extLst>
              <a:ext uri="{FF2B5EF4-FFF2-40B4-BE49-F238E27FC236}">
                <a16:creationId xmlns:a16="http://schemas.microsoft.com/office/drawing/2014/main" id="{9A242882-66B1-010E-82CF-10CD93D87262}"/>
              </a:ext>
            </a:extLst>
          </p:cNvPr>
          <p:cNvCxnSpPr/>
          <p:nvPr/>
        </p:nvCxnSpPr>
        <p:spPr>
          <a:xfrm flipH="1">
            <a:off x="-495760" y="5531368"/>
            <a:ext cx="182048" cy="6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6650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5" descr="Chart, line chart&#10;&#10;Description automatically generated">
            <a:extLst>
              <a:ext uri="{FF2B5EF4-FFF2-40B4-BE49-F238E27FC236}">
                <a16:creationId xmlns:a16="http://schemas.microsoft.com/office/drawing/2014/main" id="{1DEDA0C6-493D-4D2F-430D-D60C631A196D}"/>
              </a:ext>
            </a:extLst>
          </p:cNvPr>
          <p:cNvPicPr>
            <a:picLocks noChangeAspect="1"/>
          </p:cNvPicPr>
          <p:nvPr/>
        </p:nvPicPr>
        <p:blipFill>
          <a:blip r:embed="rId2"/>
          <a:stretch>
            <a:fillRect/>
          </a:stretch>
        </p:blipFill>
        <p:spPr>
          <a:xfrm>
            <a:off x="256923" y="3053325"/>
            <a:ext cx="8650385" cy="3199192"/>
          </a:xfrm>
          <a:prstGeom prst="rect">
            <a:avLst/>
          </a:prstGeom>
        </p:spPr>
      </p:pic>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2487783" y="-2578"/>
            <a:ext cx="4762712" cy="764704"/>
          </a:xfrm>
        </p:spPr>
        <p:txBody>
          <a:bodyPr>
            <a:noAutofit/>
          </a:bodyPr>
          <a:lstStyle/>
          <a:p>
            <a:pPr algn="l"/>
            <a:r>
              <a:rPr lang="en-US" dirty="0"/>
              <a:t>Extra 2 – CIFAR-10</a:t>
            </a:r>
          </a:p>
        </p:txBody>
      </p:sp>
      <p:sp>
        <p:nvSpPr>
          <p:cNvPr id="7" name="TextBox 6">
            <a:extLst>
              <a:ext uri="{FF2B5EF4-FFF2-40B4-BE49-F238E27FC236}">
                <a16:creationId xmlns:a16="http://schemas.microsoft.com/office/drawing/2014/main" id="{F951712E-17E4-F091-C860-D8DE73695058}"/>
              </a:ext>
            </a:extLst>
          </p:cNvPr>
          <p:cNvSpPr txBox="1"/>
          <p:nvPr/>
        </p:nvSpPr>
        <p:spPr>
          <a:xfrm>
            <a:off x="681241" y="945795"/>
            <a:ext cx="801930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ea typeface="+mn-lt"/>
                <a:cs typeface="+mn-lt"/>
              </a:rPr>
              <a:t>Q:</a:t>
            </a:r>
            <a:r>
              <a:rPr lang="en-US" sz="2000" dirty="0">
                <a:ea typeface="+mn-lt"/>
                <a:cs typeface="+mn-lt"/>
              </a:rPr>
              <a:t> How do we know that the observed performance increase is due to the Memory component of the stochastic learning rate, and not just due to its Resetting nature?</a:t>
            </a:r>
            <a:endParaRPr lang="en-US" sz="2000">
              <a:cs typeface="Calibri"/>
            </a:endParaRPr>
          </a:p>
        </p:txBody>
      </p:sp>
      <p:sp>
        <p:nvSpPr>
          <p:cNvPr id="9" name="TextBox 8">
            <a:extLst>
              <a:ext uri="{FF2B5EF4-FFF2-40B4-BE49-F238E27FC236}">
                <a16:creationId xmlns:a16="http://schemas.microsoft.com/office/drawing/2014/main" id="{B7922131-E251-31A1-CC80-946F810B11A5}"/>
              </a:ext>
            </a:extLst>
          </p:cNvPr>
          <p:cNvSpPr txBox="1"/>
          <p:nvPr/>
        </p:nvSpPr>
        <p:spPr>
          <a:xfrm>
            <a:off x="681240" y="2119138"/>
            <a:ext cx="80193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ea typeface="+mn-lt"/>
                <a:cs typeface="+mn-lt"/>
              </a:rPr>
              <a:t>A:</a:t>
            </a:r>
            <a:r>
              <a:rPr lang="en-US" sz="2000" dirty="0">
                <a:ea typeface="+mn-lt"/>
                <a:cs typeface="+mn-lt"/>
              </a:rPr>
              <a:t> The Resetting-Multiplicative-Stochastic-Learning rate without Memory fails to produce noticeable gains! </a:t>
            </a:r>
            <a:endParaRPr lang="en-US" sz="2000">
              <a:cs typeface="Calibri"/>
            </a:endParaRPr>
          </a:p>
        </p:txBody>
      </p:sp>
    </p:spTree>
    <p:extLst>
      <p:ext uri="{BB962C8B-B14F-4D97-AF65-F5344CB8AC3E}">
        <p14:creationId xmlns:p14="http://schemas.microsoft.com/office/powerpoint/2010/main" val="1095553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BD7E2F-5A69-3645-B739-78961F64F892}"/>
              </a:ext>
            </a:extLst>
          </p:cNvPr>
          <p:cNvSpPr>
            <a:spLocks noGrp="1"/>
          </p:cNvSpPr>
          <p:nvPr>
            <p:ph type="title"/>
          </p:nvPr>
        </p:nvSpPr>
        <p:spPr>
          <a:xfrm>
            <a:off x="3128210" y="30079"/>
            <a:ext cx="9081836" cy="764704"/>
          </a:xfrm>
        </p:spPr>
        <p:txBody>
          <a:bodyPr>
            <a:noAutofit/>
          </a:bodyPr>
          <a:lstStyle/>
          <a:p>
            <a:pPr algn="l"/>
            <a:r>
              <a:rPr lang="en-US" sz="4800" dirty="0"/>
              <a:t>Conclusions</a:t>
            </a:r>
            <a:endParaRPr lang="en-US" dirty="0"/>
          </a:p>
        </p:txBody>
      </p:sp>
      <p:sp>
        <p:nvSpPr>
          <p:cNvPr id="9" name="TextBox 8">
            <a:extLst>
              <a:ext uri="{FF2B5EF4-FFF2-40B4-BE49-F238E27FC236}">
                <a16:creationId xmlns:a16="http://schemas.microsoft.com/office/drawing/2014/main" id="{32E337F8-41DB-1C55-C40A-50CBAB3FE33A}"/>
              </a:ext>
            </a:extLst>
          </p:cNvPr>
          <p:cNvSpPr txBox="1"/>
          <p:nvPr/>
        </p:nvSpPr>
        <p:spPr>
          <a:xfrm>
            <a:off x="130628" y="1883228"/>
            <a:ext cx="931408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work introduced learning-rate schemes that make the learning rate stochastic by multiplicatively equipping it with a function of random variables, which are coined stochastic factors. </a:t>
            </a:r>
          </a:p>
          <a:p>
            <a:endParaRPr lang="en-US" dirty="0"/>
          </a:p>
          <a:p>
            <a:r>
              <a:rPr lang="en-US" dirty="0"/>
              <a:t>Convergence of the SGD algorithm employing stochastic learning rate schemes with memory of past stochastic factors was theoretically analyzed and compared with known results for the algorithm’s deterministic-learning-rate version. </a:t>
            </a:r>
            <a:endParaRPr lang="en-US"/>
          </a:p>
          <a:p>
            <a:endParaRPr lang="en-US" dirty="0"/>
          </a:p>
          <a:p>
            <a:pPr algn="l"/>
            <a:r>
              <a:rPr lang="en-US" dirty="0"/>
              <a:t>Empirical results on popular algorithms demonstrated noticeable increase in optimization performance, presenting stochastic-learning-rate schemes as a viable option for enhancing performance.</a:t>
            </a:r>
            <a:endParaRPr lang="en-US">
              <a:cs typeface="Calibri"/>
            </a:endParaRPr>
          </a:p>
        </p:txBody>
      </p:sp>
    </p:spTree>
    <p:extLst>
      <p:ext uri="{BB962C8B-B14F-4D97-AF65-F5344CB8AC3E}">
        <p14:creationId xmlns:p14="http://schemas.microsoft.com/office/powerpoint/2010/main" val="2298806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5"/>
          <p:cNvSpPr txBox="1"/>
          <p:nvPr/>
        </p:nvSpPr>
        <p:spPr>
          <a:xfrm>
            <a:off x="246805" y="1199287"/>
            <a:ext cx="8650024" cy="3359061"/>
          </a:xfrm>
          <a:prstGeom prst="rect">
            <a:avLst/>
          </a:prstGeom>
          <a:noFill/>
        </p:spPr>
        <p:txBody>
          <a:bodyPr wrap="square" lIns="91440" tIns="45720" rIns="91440" bIns="45720" rtlCol="0" anchor="t">
            <a:spAutoFit/>
          </a:bodyPr>
          <a:lstStyle/>
          <a:p>
            <a:pPr marL="342900" indent="-342900">
              <a:lnSpc>
                <a:spcPct val="150000"/>
              </a:lnSpc>
              <a:buFont typeface="Arial" panose="020B0604020202020204" pitchFamily="34" charset="0"/>
              <a:buChar char="•"/>
            </a:pPr>
            <a:r>
              <a:rPr lang="en-US" sz="2400" dirty="0"/>
              <a:t>In-depth empirical testing performance studies.</a:t>
            </a:r>
            <a:endParaRPr lang="en-US" sz="2400" dirty="0">
              <a:cs typeface="Calibri"/>
            </a:endParaRPr>
          </a:p>
          <a:p>
            <a:pPr marL="342900" indent="-342900">
              <a:lnSpc>
                <a:spcPct val="150000"/>
              </a:lnSpc>
              <a:buFont typeface="Arial" panose="020B0604020202020204" pitchFamily="34" charset="0"/>
              <a:buChar char="•"/>
            </a:pPr>
            <a:r>
              <a:rPr lang="en-US" sz="2400" dirty="0"/>
              <a:t>Convergence analysis of algorithms except SGD.</a:t>
            </a:r>
          </a:p>
          <a:p>
            <a:pPr marL="342900" indent="-342900">
              <a:lnSpc>
                <a:spcPct val="150000"/>
              </a:lnSpc>
              <a:buFont typeface="Arial" panose="020B0604020202020204" pitchFamily="34" charset="0"/>
              <a:buChar char="•"/>
            </a:pPr>
            <a:r>
              <a:rPr lang="en-US" sz="2400" dirty="0"/>
              <a:t>Investigation of the effect of various stochastic factor distributions and hyperparameters on algorithm performance.</a:t>
            </a:r>
          </a:p>
          <a:p>
            <a:pPr marL="342900" indent="-342900">
              <a:lnSpc>
                <a:spcPct val="150000"/>
              </a:lnSpc>
              <a:buFont typeface="Arial,Sans-Serif" panose="020B0604020202020204" pitchFamily="34" charset="0"/>
              <a:buChar char="•"/>
            </a:pPr>
            <a:r>
              <a:rPr lang="en-US" sz="2400" dirty="0">
                <a:ea typeface="+mn-lt"/>
                <a:cs typeface="+mn-lt"/>
              </a:rPr>
              <a:t>Almost-surely convergence rate analysis.</a:t>
            </a:r>
          </a:p>
          <a:p>
            <a:pPr marL="342900" indent="-342900">
              <a:lnSpc>
                <a:spcPct val="150000"/>
              </a:lnSpc>
              <a:buFont typeface="Arial" panose="020B0604020202020204" pitchFamily="34" charset="0"/>
              <a:buChar char="•"/>
            </a:pPr>
            <a:endParaRPr lang="en-US" sz="2400" dirty="0">
              <a:cs typeface="Calibri"/>
            </a:endParaRPr>
          </a:p>
        </p:txBody>
      </p:sp>
      <p:sp>
        <p:nvSpPr>
          <p:cNvPr id="8" name="Ορθογώνιο 7"/>
          <p:cNvSpPr/>
          <p:nvPr/>
        </p:nvSpPr>
        <p:spPr>
          <a:xfrm>
            <a:off x="528241" y="491401"/>
            <a:ext cx="5573834" cy="707886"/>
          </a:xfrm>
          <a:prstGeom prst="rect">
            <a:avLst/>
          </a:prstGeom>
        </p:spPr>
        <p:txBody>
          <a:bodyPr wrap="none">
            <a:spAutoFit/>
          </a:bodyPr>
          <a:lstStyle/>
          <a:p>
            <a:pPr>
              <a:spcBef>
                <a:spcPct val="0"/>
              </a:spcBef>
            </a:pPr>
            <a:r>
              <a:rPr lang="en-US" sz="4000" dirty="0"/>
              <a:t>Directions for future work</a:t>
            </a:r>
          </a:p>
        </p:txBody>
      </p:sp>
    </p:spTree>
    <p:extLst>
      <p:ext uri="{BB962C8B-B14F-4D97-AF65-F5344CB8AC3E}">
        <p14:creationId xmlns:p14="http://schemas.microsoft.com/office/powerpoint/2010/main" val="345255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228600"/>
            <a:ext cx="8231832" cy="828513"/>
          </a:xfrm>
        </p:spPr>
        <p:txBody>
          <a:bodyPr>
            <a:noAutofit/>
          </a:bodyPr>
          <a:lstStyle/>
          <a:p>
            <a:pPr algn="l"/>
            <a:r>
              <a:rPr lang="en-US" sz="4800" dirty="0"/>
              <a:t>Stochastic learning rate SGD</a:t>
            </a:r>
          </a:p>
        </p:txBody>
      </p:sp>
      <p:sp>
        <p:nvSpPr>
          <p:cNvPr id="5" name="Ορθογώνιο 4"/>
          <p:cNvSpPr/>
          <p:nvPr/>
        </p:nvSpPr>
        <p:spPr>
          <a:xfrm>
            <a:off x="539552" y="1058339"/>
            <a:ext cx="7344816" cy="1200329"/>
          </a:xfrm>
          <a:prstGeom prst="rect">
            <a:avLst/>
          </a:prstGeom>
        </p:spPr>
        <p:txBody>
          <a:bodyPr wrap="square">
            <a:spAutoFit/>
          </a:bodyPr>
          <a:lstStyle/>
          <a:p>
            <a:endParaRPr lang="en-US" dirty="0"/>
          </a:p>
          <a:p>
            <a:endParaRPr lang="en-US" dirty="0"/>
          </a:p>
          <a:p>
            <a:endParaRPr lang="en-US" dirty="0"/>
          </a:p>
          <a:p>
            <a:endParaRPr lang="el-GR" i="1" dirty="0"/>
          </a:p>
        </p:txBody>
      </p:sp>
      <p:graphicFrame>
        <p:nvGraphicFramePr>
          <p:cNvPr id="6" name="Αντικείμενο 5"/>
          <p:cNvGraphicFramePr>
            <a:graphicFrameLocks noChangeAspect="1"/>
          </p:cNvGraphicFramePr>
          <p:nvPr>
            <p:extLst>
              <p:ext uri="{D42A27DB-BD31-4B8C-83A1-F6EECF244321}">
                <p14:modId xmlns:p14="http://schemas.microsoft.com/office/powerpoint/2010/main" val="894654986"/>
              </p:ext>
            </p:extLst>
          </p:nvPr>
        </p:nvGraphicFramePr>
        <p:xfrm>
          <a:off x="547986" y="4042684"/>
          <a:ext cx="3672408" cy="555490"/>
        </p:xfrm>
        <a:graphic>
          <a:graphicData uri="http://schemas.openxmlformats.org/presentationml/2006/ole">
            <mc:AlternateContent xmlns:mc="http://schemas.openxmlformats.org/markup-compatibility/2006">
              <mc:Choice xmlns:v="urn:schemas-microsoft-com:vml" Requires="v">
                <p:oleObj name="Equation" r:id="rId2" imgW="1511280" imgH="228600" progId="Equation.DSMT4">
                  <p:embed/>
                </p:oleObj>
              </mc:Choice>
              <mc:Fallback>
                <p:oleObj name="Equation" r:id="rId2" imgW="1511280" imgH="228600" progId="Equation.DSMT4">
                  <p:embed/>
                  <p:pic>
                    <p:nvPicPr>
                      <p:cNvPr id="6" name="Αντικείμενο 5"/>
                      <p:cNvPicPr/>
                      <p:nvPr/>
                    </p:nvPicPr>
                    <p:blipFill>
                      <a:blip r:embed="rId3"/>
                      <a:stretch>
                        <a:fillRect/>
                      </a:stretch>
                    </p:blipFill>
                    <p:spPr>
                      <a:xfrm>
                        <a:off x="547986" y="4042684"/>
                        <a:ext cx="3672408" cy="555490"/>
                      </a:xfrm>
                      <a:prstGeom prst="rect">
                        <a:avLst/>
                      </a:prstGeom>
                    </p:spPr>
                  </p:pic>
                </p:oleObj>
              </mc:Fallback>
            </mc:AlternateContent>
          </a:graphicData>
        </a:graphic>
      </p:graphicFrame>
      <p:sp>
        <p:nvSpPr>
          <p:cNvPr id="7" name="TextBox 6"/>
          <p:cNvSpPr txBox="1"/>
          <p:nvPr/>
        </p:nvSpPr>
        <p:spPr>
          <a:xfrm>
            <a:off x="4058737" y="1672165"/>
            <a:ext cx="4462184" cy="461665"/>
          </a:xfrm>
          <a:prstGeom prst="rect">
            <a:avLst/>
          </a:prstGeom>
          <a:noFill/>
        </p:spPr>
        <p:txBody>
          <a:bodyPr wrap="none" rtlCol="0">
            <a:spAutoFit/>
          </a:bodyPr>
          <a:lstStyle/>
          <a:p>
            <a:r>
              <a:rPr lang="en-US" sz="2400" u="sng" dirty="0"/>
              <a:t>Stochastic Gradient Descent (</a:t>
            </a:r>
            <a:r>
              <a:rPr lang="en-US" sz="2400" i="1" u="sng" dirty="0"/>
              <a:t>SGD</a:t>
            </a:r>
            <a:r>
              <a:rPr lang="en-US" sz="2400" u="sng" dirty="0"/>
              <a:t>)</a:t>
            </a:r>
            <a:endParaRPr lang="el-GR" sz="2400" u="sng" dirty="0"/>
          </a:p>
        </p:txBody>
      </p:sp>
      <p:sp>
        <p:nvSpPr>
          <p:cNvPr id="8" name="Ορθογώνιο 7"/>
          <p:cNvSpPr/>
          <p:nvPr/>
        </p:nvSpPr>
        <p:spPr>
          <a:xfrm>
            <a:off x="4716015" y="4052971"/>
            <a:ext cx="4033668" cy="830997"/>
          </a:xfrm>
          <a:prstGeom prst="rect">
            <a:avLst/>
          </a:prstGeom>
        </p:spPr>
        <p:txBody>
          <a:bodyPr wrap="none">
            <a:spAutoFit/>
          </a:bodyPr>
          <a:lstStyle/>
          <a:p>
            <a:r>
              <a:rPr lang="en-US" sz="2400" u="sng" dirty="0"/>
              <a:t>Multiplicative Stochastic </a:t>
            </a:r>
          </a:p>
          <a:p>
            <a:r>
              <a:rPr lang="en-US" sz="2400" u="sng" dirty="0"/>
              <a:t>Learning Rate SGD (</a:t>
            </a:r>
            <a:r>
              <a:rPr lang="en-US" sz="2400" i="1" u="sng" dirty="0"/>
              <a:t>MSLR SGD</a:t>
            </a:r>
            <a:r>
              <a:rPr lang="en-US" sz="2400" u="sng" dirty="0"/>
              <a:t>)</a:t>
            </a:r>
            <a:endParaRPr lang="el-GR" sz="2400" u="sng" dirty="0"/>
          </a:p>
        </p:txBody>
      </p:sp>
      <p:sp>
        <p:nvSpPr>
          <p:cNvPr id="10" name="Ορθογώνιο 9"/>
          <p:cNvSpPr/>
          <p:nvPr/>
        </p:nvSpPr>
        <p:spPr>
          <a:xfrm>
            <a:off x="5376863" y="5796847"/>
            <a:ext cx="3009029" cy="461665"/>
          </a:xfrm>
          <a:prstGeom prst="rect">
            <a:avLst/>
          </a:prstGeom>
        </p:spPr>
        <p:txBody>
          <a:bodyPr wrap="none">
            <a:spAutoFit/>
          </a:bodyPr>
          <a:lstStyle/>
          <a:p>
            <a:r>
              <a:rPr lang="en-US" sz="2400" i="1" u="sng" dirty="0"/>
              <a:t>MSLR SGD w/ memory</a:t>
            </a:r>
            <a:endParaRPr lang="el-GR" sz="2400" i="1" u="sng" dirty="0"/>
          </a:p>
        </p:txBody>
      </p:sp>
      <p:graphicFrame>
        <p:nvGraphicFramePr>
          <p:cNvPr id="11" name="Αντικείμενο 10"/>
          <p:cNvGraphicFramePr>
            <a:graphicFrameLocks noChangeAspect="1"/>
          </p:cNvGraphicFramePr>
          <p:nvPr>
            <p:extLst>
              <p:ext uri="{D42A27DB-BD31-4B8C-83A1-F6EECF244321}">
                <p14:modId xmlns:p14="http://schemas.microsoft.com/office/powerpoint/2010/main" val="2521286427"/>
              </p:ext>
            </p:extLst>
          </p:nvPr>
        </p:nvGraphicFramePr>
        <p:xfrm>
          <a:off x="472934" y="5846763"/>
          <a:ext cx="3960812" cy="442912"/>
        </p:xfrm>
        <a:graphic>
          <a:graphicData uri="http://schemas.openxmlformats.org/presentationml/2006/ole">
            <mc:AlternateContent xmlns:mc="http://schemas.openxmlformats.org/markup-compatibility/2006">
              <mc:Choice xmlns:v="urn:schemas-microsoft-com:vml" Requires="v">
                <p:oleObj name="Equation" r:id="rId4" imgW="2044440" imgH="228600" progId="Equation.DSMT4">
                  <p:embed/>
                </p:oleObj>
              </mc:Choice>
              <mc:Fallback>
                <p:oleObj name="Equation" r:id="rId4" imgW="2044440" imgH="228600" progId="Equation.DSMT4">
                  <p:embed/>
                  <p:pic>
                    <p:nvPicPr>
                      <p:cNvPr id="11" name="Αντικείμενο 10"/>
                      <p:cNvPicPr/>
                      <p:nvPr/>
                    </p:nvPicPr>
                    <p:blipFill>
                      <a:blip r:embed="rId5"/>
                      <a:stretch>
                        <a:fillRect/>
                      </a:stretch>
                    </p:blipFill>
                    <p:spPr>
                      <a:xfrm>
                        <a:off x="472934" y="5846763"/>
                        <a:ext cx="3960812" cy="442912"/>
                      </a:xfrm>
                      <a:prstGeom prst="rect">
                        <a:avLst/>
                      </a:prstGeom>
                    </p:spPr>
                  </p:pic>
                </p:oleObj>
              </mc:Fallback>
            </mc:AlternateContent>
          </a:graphicData>
        </a:graphic>
      </p:graphicFrame>
      <p:graphicFrame>
        <p:nvGraphicFramePr>
          <p:cNvPr id="12" name="Αντικείμενο 11"/>
          <p:cNvGraphicFramePr>
            <a:graphicFrameLocks noChangeAspect="1"/>
          </p:cNvGraphicFramePr>
          <p:nvPr>
            <p:extLst>
              <p:ext uri="{D42A27DB-BD31-4B8C-83A1-F6EECF244321}">
                <p14:modId xmlns:p14="http://schemas.microsoft.com/office/powerpoint/2010/main" val="467549774"/>
              </p:ext>
            </p:extLst>
          </p:nvPr>
        </p:nvGraphicFramePr>
        <p:xfrm>
          <a:off x="4433746" y="5881457"/>
          <a:ext cx="648073" cy="362921"/>
        </p:xfrm>
        <a:graphic>
          <a:graphicData uri="http://schemas.openxmlformats.org/presentationml/2006/ole">
            <mc:AlternateContent xmlns:mc="http://schemas.openxmlformats.org/markup-compatibility/2006">
              <mc:Choice xmlns:v="urn:schemas-microsoft-com:vml" Requires="v">
                <p:oleObj name="Equation" r:id="rId6" imgW="317160" imgH="177480" progId="Equation.DSMT4">
                  <p:embed/>
                </p:oleObj>
              </mc:Choice>
              <mc:Fallback>
                <p:oleObj name="Equation" r:id="rId6" imgW="317160" imgH="177480" progId="Equation.DSMT4">
                  <p:embed/>
                  <p:pic>
                    <p:nvPicPr>
                      <p:cNvPr id="12" name="Αντικείμενο 11"/>
                      <p:cNvPicPr/>
                      <p:nvPr/>
                    </p:nvPicPr>
                    <p:blipFill>
                      <a:blip r:embed="rId7"/>
                      <a:stretch>
                        <a:fillRect/>
                      </a:stretch>
                    </p:blipFill>
                    <p:spPr>
                      <a:xfrm>
                        <a:off x="4433746" y="5881457"/>
                        <a:ext cx="648073" cy="362921"/>
                      </a:xfrm>
                      <a:prstGeom prst="rect">
                        <a:avLst/>
                      </a:prstGeom>
                    </p:spPr>
                  </p:pic>
                </p:oleObj>
              </mc:Fallback>
            </mc:AlternateContent>
          </a:graphicData>
        </a:graphic>
      </p:graphicFrame>
      <p:graphicFrame>
        <p:nvGraphicFramePr>
          <p:cNvPr id="13" name="Αντικείμενο 12"/>
          <p:cNvGraphicFramePr>
            <a:graphicFrameLocks noChangeAspect="1"/>
          </p:cNvGraphicFramePr>
          <p:nvPr>
            <p:extLst>
              <p:ext uri="{D42A27DB-BD31-4B8C-83A1-F6EECF244321}">
                <p14:modId xmlns:p14="http://schemas.microsoft.com/office/powerpoint/2010/main" val="3270971239"/>
              </p:ext>
            </p:extLst>
          </p:nvPr>
        </p:nvGraphicFramePr>
        <p:xfrm>
          <a:off x="611560" y="1642114"/>
          <a:ext cx="3101602" cy="521765"/>
        </p:xfrm>
        <a:graphic>
          <a:graphicData uri="http://schemas.openxmlformats.org/presentationml/2006/ole">
            <mc:AlternateContent xmlns:mc="http://schemas.openxmlformats.org/markup-compatibility/2006">
              <mc:Choice xmlns:v="urn:schemas-microsoft-com:vml" Requires="v">
                <p:oleObj name="Equation" r:id="rId8" imgW="1358640" imgH="228600" progId="Equation.DSMT4">
                  <p:embed/>
                </p:oleObj>
              </mc:Choice>
              <mc:Fallback>
                <p:oleObj name="Equation" r:id="rId8" imgW="1358640" imgH="228600" progId="Equation.DSMT4">
                  <p:embed/>
                  <p:pic>
                    <p:nvPicPr>
                      <p:cNvPr id="13" name="Αντικείμενο 12"/>
                      <p:cNvPicPr/>
                      <p:nvPr/>
                    </p:nvPicPr>
                    <p:blipFill>
                      <a:blip r:embed="rId9"/>
                      <a:stretch>
                        <a:fillRect/>
                      </a:stretch>
                    </p:blipFill>
                    <p:spPr>
                      <a:xfrm>
                        <a:off x="611560" y="1642114"/>
                        <a:ext cx="3101602" cy="521765"/>
                      </a:xfrm>
                      <a:prstGeom prst="rect">
                        <a:avLst/>
                      </a:prstGeom>
                    </p:spPr>
                  </p:pic>
                </p:oleObj>
              </mc:Fallback>
            </mc:AlternateContent>
          </a:graphicData>
        </a:graphic>
      </p:graphicFrame>
      <p:graphicFrame>
        <p:nvGraphicFramePr>
          <p:cNvPr id="14" name="Αντικείμενο 13"/>
          <p:cNvGraphicFramePr>
            <a:graphicFrameLocks noChangeAspect="1"/>
          </p:cNvGraphicFramePr>
          <p:nvPr>
            <p:extLst>
              <p:ext uri="{D42A27DB-BD31-4B8C-83A1-F6EECF244321}">
                <p14:modId xmlns:p14="http://schemas.microsoft.com/office/powerpoint/2010/main" val="2985060137"/>
              </p:ext>
            </p:extLst>
          </p:nvPr>
        </p:nvGraphicFramePr>
        <p:xfrm>
          <a:off x="4145714" y="2032434"/>
          <a:ext cx="288032" cy="432048"/>
        </p:xfrm>
        <a:graphic>
          <a:graphicData uri="http://schemas.openxmlformats.org/presentationml/2006/ole">
            <mc:AlternateContent xmlns:mc="http://schemas.openxmlformats.org/markup-compatibility/2006">
              <mc:Choice xmlns:v="urn:schemas-microsoft-com:vml" Requires="v">
                <p:oleObj name="Equation" r:id="rId10" imgW="152280" imgH="228600" progId="Equation.DSMT4">
                  <p:embed/>
                </p:oleObj>
              </mc:Choice>
              <mc:Fallback>
                <p:oleObj name="Equation" r:id="rId10" imgW="152280" imgH="228600" progId="Equation.DSMT4">
                  <p:embed/>
                  <p:pic>
                    <p:nvPicPr>
                      <p:cNvPr id="14" name="Αντικείμενο 13"/>
                      <p:cNvPicPr/>
                      <p:nvPr/>
                    </p:nvPicPr>
                    <p:blipFill>
                      <a:blip r:embed="rId11"/>
                      <a:stretch>
                        <a:fillRect/>
                      </a:stretch>
                    </p:blipFill>
                    <p:spPr>
                      <a:xfrm>
                        <a:off x="4145714" y="2032434"/>
                        <a:ext cx="288032" cy="432048"/>
                      </a:xfrm>
                      <a:prstGeom prst="rect">
                        <a:avLst/>
                      </a:prstGeom>
                    </p:spPr>
                  </p:pic>
                </p:oleObj>
              </mc:Fallback>
            </mc:AlternateContent>
          </a:graphicData>
        </a:graphic>
      </p:graphicFrame>
      <p:sp>
        <p:nvSpPr>
          <p:cNvPr id="15" name="TextBox 14"/>
          <p:cNvSpPr txBox="1"/>
          <p:nvPr/>
        </p:nvSpPr>
        <p:spPr>
          <a:xfrm>
            <a:off x="4319156" y="2032434"/>
            <a:ext cx="4574201" cy="461665"/>
          </a:xfrm>
          <a:prstGeom prst="rect">
            <a:avLst/>
          </a:prstGeom>
          <a:noFill/>
        </p:spPr>
        <p:txBody>
          <a:bodyPr wrap="none" rtlCol="0">
            <a:spAutoFit/>
          </a:bodyPr>
          <a:lstStyle/>
          <a:p>
            <a:r>
              <a:rPr lang="en-US" sz="2400" dirty="0"/>
              <a:t>: deterministic </a:t>
            </a:r>
            <a:r>
              <a:rPr lang="en-US" sz="2400" dirty="0" err="1"/>
              <a:t>stepsize</a:t>
            </a:r>
            <a:r>
              <a:rPr lang="en-US" sz="2400" dirty="0"/>
              <a:t> (e.g.            )</a:t>
            </a:r>
            <a:endParaRPr lang="el-GR" sz="2400" dirty="0"/>
          </a:p>
        </p:txBody>
      </p:sp>
      <p:graphicFrame>
        <p:nvGraphicFramePr>
          <p:cNvPr id="16" name="Αντικείμενο 15"/>
          <p:cNvGraphicFramePr>
            <a:graphicFrameLocks noChangeAspect="1"/>
          </p:cNvGraphicFramePr>
          <p:nvPr>
            <p:extLst>
              <p:ext uri="{D42A27DB-BD31-4B8C-83A1-F6EECF244321}">
                <p14:modId xmlns:p14="http://schemas.microsoft.com/office/powerpoint/2010/main" val="3324156925"/>
              </p:ext>
            </p:extLst>
          </p:nvPr>
        </p:nvGraphicFramePr>
        <p:xfrm>
          <a:off x="4824413" y="4883956"/>
          <a:ext cx="265112" cy="433388"/>
        </p:xfrm>
        <a:graphic>
          <a:graphicData uri="http://schemas.openxmlformats.org/presentationml/2006/ole">
            <mc:AlternateContent xmlns:mc="http://schemas.openxmlformats.org/markup-compatibility/2006">
              <mc:Choice xmlns:v="urn:schemas-microsoft-com:vml" Requires="v">
                <p:oleObj name="Equation" r:id="rId12" imgW="139680" imgH="228600" progId="Equation.DSMT4">
                  <p:embed/>
                </p:oleObj>
              </mc:Choice>
              <mc:Fallback>
                <p:oleObj name="Equation" r:id="rId12" imgW="139680" imgH="228600" progId="Equation.DSMT4">
                  <p:embed/>
                  <p:pic>
                    <p:nvPicPr>
                      <p:cNvPr id="16" name="Αντικείμενο 15"/>
                      <p:cNvPicPr/>
                      <p:nvPr/>
                    </p:nvPicPr>
                    <p:blipFill>
                      <a:blip r:embed="rId13"/>
                      <a:stretch>
                        <a:fillRect/>
                      </a:stretch>
                    </p:blipFill>
                    <p:spPr>
                      <a:xfrm>
                        <a:off x="4824413" y="4883956"/>
                        <a:ext cx="265112" cy="433388"/>
                      </a:xfrm>
                      <a:prstGeom prst="rect">
                        <a:avLst/>
                      </a:prstGeom>
                    </p:spPr>
                  </p:pic>
                </p:oleObj>
              </mc:Fallback>
            </mc:AlternateContent>
          </a:graphicData>
        </a:graphic>
      </p:graphicFrame>
      <p:sp>
        <p:nvSpPr>
          <p:cNvPr id="17" name="TextBox 16"/>
          <p:cNvSpPr txBox="1"/>
          <p:nvPr/>
        </p:nvSpPr>
        <p:spPr>
          <a:xfrm>
            <a:off x="4987469" y="4883968"/>
            <a:ext cx="2688813" cy="461665"/>
          </a:xfrm>
          <a:prstGeom prst="rect">
            <a:avLst/>
          </a:prstGeom>
          <a:noFill/>
        </p:spPr>
        <p:txBody>
          <a:bodyPr wrap="none" rtlCol="0">
            <a:spAutoFit/>
          </a:bodyPr>
          <a:lstStyle/>
          <a:p>
            <a:r>
              <a:rPr lang="en-US" sz="2400" dirty="0"/>
              <a:t>: </a:t>
            </a:r>
            <a:r>
              <a:rPr lang="en-US" sz="2400" dirty="0" err="1"/>
              <a:t>stochasticity</a:t>
            </a:r>
            <a:r>
              <a:rPr lang="en-US" sz="2400" dirty="0"/>
              <a:t> factor</a:t>
            </a:r>
            <a:endParaRPr lang="el-GR" sz="2400" dirty="0"/>
          </a:p>
        </p:txBody>
      </p:sp>
      <p:graphicFrame>
        <p:nvGraphicFramePr>
          <p:cNvPr id="23" name="Αντικείμενο 22"/>
          <p:cNvGraphicFramePr>
            <a:graphicFrameLocks noChangeAspect="1"/>
          </p:cNvGraphicFramePr>
          <p:nvPr>
            <p:extLst>
              <p:ext uri="{D42A27DB-BD31-4B8C-83A1-F6EECF244321}">
                <p14:modId xmlns:p14="http://schemas.microsoft.com/office/powerpoint/2010/main" val="922244380"/>
              </p:ext>
            </p:extLst>
          </p:nvPr>
        </p:nvGraphicFramePr>
        <p:xfrm>
          <a:off x="4183462" y="2976826"/>
          <a:ext cx="311150" cy="431800"/>
        </p:xfrm>
        <a:graphic>
          <a:graphicData uri="http://schemas.openxmlformats.org/presentationml/2006/ole">
            <mc:AlternateContent xmlns:mc="http://schemas.openxmlformats.org/markup-compatibility/2006">
              <mc:Choice xmlns:v="urn:schemas-microsoft-com:vml" Requires="v">
                <p:oleObj name="Equation" r:id="rId14" imgW="164880" imgH="228600" progId="Equation.DSMT4">
                  <p:embed/>
                </p:oleObj>
              </mc:Choice>
              <mc:Fallback>
                <p:oleObj name="Equation" r:id="rId14" imgW="164880" imgH="228600" progId="Equation.DSMT4">
                  <p:embed/>
                  <p:pic>
                    <p:nvPicPr>
                      <p:cNvPr id="23" name="Αντικείμενο 22"/>
                      <p:cNvPicPr/>
                      <p:nvPr/>
                    </p:nvPicPr>
                    <p:blipFill>
                      <a:blip r:embed="rId15"/>
                      <a:stretch>
                        <a:fillRect/>
                      </a:stretch>
                    </p:blipFill>
                    <p:spPr>
                      <a:xfrm>
                        <a:off x="4183462" y="2976826"/>
                        <a:ext cx="311150" cy="431800"/>
                      </a:xfrm>
                      <a:prstGeom prst="rect">
                        <a:avLst/>
                      </a:prstGeom>
                    </p:spPr>
                  </p:pic>
                </p:oleObj>
              </mc:Fallback>
            </mc:AlternateContent>
          </a:graphicData>
        </a:graphic>
      </p:graphicFrame>
      <p:sp>
        <p:nvSpPr>
          <p:cNvPr id="24" name="TextBox 23"/>
          <p:cNvSpPr txBox="1"/>
          <p:nvPr/>
        </p:nvSpPr>
        <p:spPr>
          <a:xfrm>
            <a:off x="4367444" y="2977126"/>
            <a:ext cx="3952172" cy="830997"/>
          </a:xfrm>
          <a:prstGeom prst="rect">
            <a:avLst/>
          </a:prstGeom>
          <a:noFill/>
        </p:spPr>
        <p:txBody>
          <a:bodyPr wrap="none" rtlCol="0">
            <a:spAutoFit/>
          </a:bodyPr>
          <a:lstStyle/>
          <a:p>
            <a:r>
              <a:rPr lang="en-US" sz="2400" dirty="0"/>
              <a:t>: gradient of the ERM function</a:t>
            </a:r>
          </a:p>
          <a:p>
            <a:r>
              <a:rPr lang="en-US" sz="2400" dirty="0"/>
              <a:t>   w.r.t. </a:t>
            </a:r>
            <a:endParaRPr lang="el-GR" sz="2400" dirty="0"/>
          </a:p>
        </p:txBody>
      </p:sp>
      <p:graphicFrame>
        <p:nvGraphicFramePr>
          <p:cNvPr id="25" name="Αντικείμενο 24"/>
          <p:cNvGraphicFramePr>
            <a:graphicFrameLocks noChangeAspect="1"/>
          </p:cNvGraphicFramePr>
          <p:nvPr>
            <p:extLst>
              <p:ext uri="{D42A27DB-BD31-4B8C-83A1-F6EECF244321}">
                <p14:modId xmlns:p14="http://schemas.microsoft.com/office/powerpoint/2010/main" val="2967239212"/>
              </p:ext>
            </p:extLst>
          </p:nvPr>
        </p:nvGraphicFramePr>
        <p:xfrm>
          <a:off x="4165607" y="2494400"/>
          <a:ext cx="288032" cy="432048"/>
        </p:xfrm>
        <a:graphic>
          <a:graphicData uri="http://schemas.openxmlformats.org/presentationml/2006/ole">
            <mc:AlternateContent xmlns:mc="http://schemas.openxmlformats.org/markup-compatibility/2006">
              <mc:Choice xmlns:v="urn:schemas-microsoft-com:vml" Requires="v">
                <p:oleObj name="Equation" r:id="rId16" imgW="152280" imgH="228600" progId="Equation.DSMT4">
                  <p:embed/>
                </p:oleObj>
              </mc:Choice>
              <mc:Fallback>
                <p:oleObj name="Equation" r:id="rId16" imgW="152280" imgH="228600" progId="Equation.DSMT4">
                  <p:embed/>
                  <p:pic>
                    <p:nvPicPr>
                      <p:cNvPr id="25" name="Αντικείμενο 24"/>
                      <p:cNvPicPr/>
                      <p:nvPr/>
                    </p:nvPicPr>
                    <p:blipFill>
                      <a:blip r:embed="rId17"/>
                      <a:stretch>
                        <a:fillRect/>
                      </a:stretch>
                    </p:blipFill>
                    <p:spPr>
                      <a:xfrm>
                        <a:off x="4165607" y="2494400"/>
                        <a:ext cx="288032" cy="432048"/>
                      </a:xfrm>
                      <a:prstGeom prst="rect">
                        <a:avLst/>
                      </a:prstGeom>
                    </p:spPr>
                  </p:pic>
                </p:oleObj>
              </mc:Fallback>
            </mc:AlternateContent>
          </a:graphicData>
        </a:graphic>
      </p:graphicFrame>
      <p:sp>
        <p:nvSpPr>
          <p:cNvPr id="26" name="TextBox 25"/>
          <p:cNvSpPr txBox="1"/>
          <p:nvPr/>
        </p:nvSpPr>
        <p:spPr>
          <a:xfrm>
            <a:off x="4339049" y="2494400"/>
            <a:ext cx="3684085" cy="461665"/>
          </a:xfrm>
          <a:prstGeom prst="rect">
            <a:avLst/>
          </a:prstGeom>
          <a:noFill/>
        </p:spPr>
        <p:txBody>
          <a:bodyPr wrap="none" rtlCol="0">
            <a:spAutoFit/>
          </a:bodyPr>
          <a:lstStyle/>
          <a:p>
            <a:r>
              <a:rPr lang="en-US" sz="2400" dirty="0"/>
              <a:t>: parameter to be estimated</a:t>
            </a:r>
            <a:endParaRPr lang="el-GR" sz="2400" dirty="0"/>
          </a:p>
        </p:txBody>
      </p:sp>
      <p:graphicFrame>
        <p:nvGraphicFramePr>
          <p:cNvPr id="3" name="Αντικείμενο 2"/>
          <p:cNvGraphicFramePr>
            <a:graphicFrameLocks noChangeAspect="1"/>
          </p:cNvGraphicFramePr>
          <p:nvPr>
            <p:extLst>
              <p:ext uri="{D42A27DB-BD31-4B8C-83A1-F6EECF244321}">
                <p14:modId xmlns:p14="http://schemas.microsoft.com/office/powerpoint/2010/main" val="3313077804"/>
              </p:ext>
            </p:extLst>
          </p:nvPr>
        </p:nvGraphicFramePr>
        <p:xfrm>
          <a:off x="7929822" y="1890549"/>
          <a:ext cx="742950" cy="746125"/>
        </p:xfrm>
        <a:graphic>
          <a:graphicData uri="http://schemas.openxmlformats.org/presentationml/2006/ole">
            <mc:AlternateContent xmlns:mc="http://schemas.openxmlformats.org/markup-compatibility/2006">
              <mc:Choice xmlns:v="urn:schemas-microsoft-com:vml" Requires="v">
                <p:oleObj name="Equation" r:id="rId18" imgW="393480" imgH="393480" progId="Equation.DSMT4">
                  <p:embed/>
                </p:oleObj>
              </mc:Choice>
              <mc:Fallback>
                <p:oleObj name="Equation" r:id="rId18" imgW="393480" imgH="393480" progId="Equation.DSMT4">
                  <p:embed/>
                  <p:pic>
                    <p:nvPicPr>
                      <p:cNvPr id="3" name="Αντικείμενο 2"/>
                      <p:cNvPicPr>
                        <a:picLocks noChangeAspect="1" noChangeArrowheads="1"/>
                      </p:cNvPicPr>
                      <p:nvPr/>
                    </p:nvPicPr>
                    <p:blipFill>
                      <a:blip r:embed="rId19"/>
                      <a:srcRect/>
                      <a:stretch>
                        <a:fillRect/>
                      </a:stretch>
                    </p:blipFill>
                    <p:spPr bwMode="auto">
                      <a:xfrm>
                        <a:off x="7929822" y="1890549"/>
                        <a:ext cx="7429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Αντικείμενο 3"/>
          <p:cNvGraphicFramePr>
            <a:graphicFrameLocks noChangeAspect="1"/>
          </p:cNvGraphicFramePr>
          <p:nvPr>
            <p:extLst>
              <p:ext uri="{D42A27DB-BD31-4B8C-83A1-F6EECF244321}">
                <p14:modId xmlns:p14="http://schemas.microsoft.com/office/powerpoint/2010/main" val="62837158"/>
              </p:ext>
            </p:extLst>
          </p:nvPr>
        </p:nvGraphicFramePr>
        <p:xfrm>
          <a:off x="5376863" y="3392624"/>
          <a:ext cx="287338" cy="431800"/>
        </p:xfrm>
        <a:graphic>
          <a:graphicData uri="http://schemas.openxmlformats.org/presentationml/2006/ole">
            <mc:AlternateContent xmlns:mc="http://schemas.openxmlformats.org/markup-compatibility/2006">
              <mc:Choice xmlns:v="urn:schemas-microsoft-com:vml" Requires="v">
                <p:oleObj name="Equation" r:id="rId20" imgW="152280" imgH="228600" progId="Equation.DSMT4">
                  <p:embed/>
                </p:oleObj>
              </mc:Choice>
              <mc:Fallback>
                <p:oleObj name="Equation" r:id="rId20" imgW="152280" imgH="228600" progId="Equation.DSMT4">
                  <p:embed/>
                  <p:pic>
                    <p:nvPicPr>
                      <p:cNvPr id="4" name="Αντικείμενο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76863" y="3392624"/>
                        <a:ext cx="2873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Box 21"/>
          <p:cNvSpPr txBox="1"/>
          <p:nvPr/>
        </p:nvSpPr>
        <p:spPr>
          <a:xfrm>
            <a:off x="149531" y="1649208"/>
            <a:ext cx="433132" cy="461665"/>
          </a:xfrm>
          <a:prstGeom prst="rect">
            <a:avLst/>
          </a:prstGeom>
          <a:noFill/>
        </p:spPr>
        <p:txBody>
          <a:bodyPr wrap="none" rtlCol="0">
            <a:spAutoFit/>
          </a:bodyPr>
          <a:lstStyle/>
          <a:p>
            <a:r>
              <a:rPr lang="en-US" sz="2400" dirty="0"/>
              <a:t>1)</a:t>
            </a:r>
            <a:endParaRPr lang="el-GR" sz="2400" dirty="0"/>
          </a:p>
        </p:txBody>
      </p:sp>
      <p:sp>
        <p:nvSpPr>
          <p:cNvPr id="27" name="TextBox 26"/>
          <p:cNvSpPr txBox="1"/>
          <p:nvPr/>
        </p:nvSpPr>
        <p:spPr>
          <a:xfrm>
            <a:off x="106420" y="4052971"/>
            <a:ext cx="433132" cy="461665"/>
          </a:xfrm>
          <a:prstGeom prst="rect">
            <a:avLst/>
          </a:prstGeom>
          <a:noFill/>
        </p:spPr>
        <p:txBody>
          <a:bodyPr wrap="none" rtlCol="0">
            <a:spAutoFit/>
          </a:bodyPr>
          <a:lstStyle/>
          <a:p>
            <a:r>
              <a:rPr lang="en-US" sz="2400" dirty="0"/>
              <a:t>2)</a:t>
            </a:r>
            <a:endParaRPr lang="el-GR" sz="2400" dirty="0"/>
          </a:p>
        </p:txBody>
      </p:sp>
      <p:sp>
        <p:nvSpPr>
          <p:cNvPr id="28" name="TextBox 27"/>
          <p:cNvSpPr txBox="1"/>
          <p:nvPr/>
        </p:nvSpPr>
        <p:spPr>
          <a:xfrm>
            <a:off x="72524" y="5840413"/>
            <a:ext cx="433132" cy="461665"/>
          </a:xfrm>
          <a:prstGeom prst="rect">
            <a:avLst/>
          </a:prstGeom>
          <a:noFill/>
        </p:spPr>
        <p:txBody>
          <a:bodyPr wrap="none" rtlCol="0">
            <a:spAutoFit/>
          </a:bodyPr>
          <a:lstStyle/>
          <a:p>
            <a:r>
              <a:rPr lang="en-US" sz="2400" dirty="0"/>
              <a:t>3)</a:t>
            </a:r>
            <a:endParaRPr lang="el-GR" sz="2400" dirty="0"/>
          </a:p>
        </p:txBody>
      </p:sp>
    </p:spTree>
    <p:extLst>
      <p:ext uri="{BB962C8B-B14F-4D97-AF65-F5344CB8AC3E}">
        <p14:creationId xmlns:p14="http://schemas.microsoft.com/office/powerpoint/2010/main" val="11250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116632"/>
            <a:ext cx="7943800" cy="828513"/>
          </a:xfrm>
        </p:spPr>
        <p:txBody>
          <a:bodyPr>
            <a:noAutofit/>
          </a:bodyPr>
          <a:lstStyle/>
          <a:p>
            <a:pPr algn="l"/>
            <a:r>
              <a:rPr lang="en-US" sz="4800" dirty="0" err="1"/>
              <a:t>Stochasticity</a:t>
            </a:r>
            <a:r>
              <a:rPr lang="en-US" sz="4800" dirty="0"/>
              <a:t> factor (MSLR)</a:t>
            </a:r>
          </a:p>
        </p:txBody>
      </p:sp>
      <p:graphicFrame>
        <p:nvGraphicFramePr>
          <p:cNvPr id="12" name="Αντικείμενο 11"/>
          <p:cNvGraphicFramePr>
            <a:graphicFrameLocks noChangeAspect="1"/>
          </p:cNvGraphicFramePr>
          <p:nvPr>
            <p:extLst>
              <p:ext uri="{D42A27DB-BD31-4B8C-83A1-F6EECF244321}">
                <p14:modId xmlns:p14="http://schemas.microsoft.com/office/powerpoint/2010/main" val="698921939"/>
              </p:ext>
            </p:extLst>
          </p:nvPr>
        </p:nvGraphicFramePr>
        <p:xfrm>
          <a:off x="4788024" y="1247723"/>
          <a:ext cx="833437" cy="515937"/>
        </p:xfrm>
        <a:graphic>
          <a:graphicData uri="http://schemas.openxmlformats.org/presentationml/2006/ole">
            <mc:AlternateContent xmlns:mc="http://schemas.openxmlformats.org/markup-compatibility/2006">
              <mc:Choice xmlns:v="urn:schemas-microsoft-com:vml" Requires="v">
                <p:oleObj name="Equation" r:id="rId2" imgW="368280" imgH="228600" progId="Equation.DSMT4">
                  <p:embed/>
                </p:oleObj>
              </mc:Choice>
              <mc:Fallback>
                <p:oleObj name="Equation" r:id="rId2" imgW="368280" imgH="228600" progId="Equation.DSMT4">
                  <p:embed/>
                  <p:pic>
                    <p:nvPicPr>
                      <p:cNvPr id="12" name="Αντικείμενο 11"/>
                      <p:cNvPicPr/>
                      <p:nvPr/>
                    </p:nvPicPr>
                    <p:blipFill>
                      <a:blip r:embed="rId3"/>
                      <a:stretch>
                        <a:fillRect/>
                      </a:stretch>
                    </p:blipFill>
                    <p:spPr>
                      <a:xfrm>
                        <a:off x="4788024" y="1247723"/>
                        <a:ext cx="833437" cy="515937"/>
                      </a:xfrm>
                      <a:prstGeom prst="rect">
                        <a:avLst/>
                      </a:prstGeom>
                    </p:spPr>
                  </p:pic>
                </p:oleObj>
              </mc:Fallback>
            </mc:AlternateContent>
          </a:graphicData>
        </a:graphic>
      </p:graphicFrame>
      <p:graphicFrame>
        <p:nvGraphicFramePr>
          <p:cNvPr id="6" name="Αντικείμενο 5"/>
          <p:cNvGraphicFramePr>
            <a:graphicFrameLocks noChangeAspect="1"/>
          </p:cNvGraphicFramePr>
          <p:nvPr>
            <p:extLst>
              <p:ext uri="{D42A27DB-BD31-4B8C-83A1-F6EECF244321}">
                <p14:modId xmlns:p14="http://schemas.microsoft.com/office/powerpoint/2010/main" val="627015858"/>
              </p:ext>
            </p:extLst>
          </p:nvPr>
        </p:nvGraphicFramePr>
        <p:xfrm>
          <a:off x="1619672" y="1141413"/>
          <a:ext cx="3071812" cy="639762"/>
        </p:xfrm>
        <a:graphic>
          <a:graphicData uri="http://schemas.openxmlformats.org/presentationml/2006/ole">
            <mc:AlternateContent xmlns:mc="http://schemas.openxmlformats.org/markup-compatibility/2006">
              <mc:Choice xmlns:v="urn:schemas-microsoft-com:vml" Requires="v">
                <p:oleObj name="Equation" r:id="rId4" imgW="1218960" imgH="253800" progId="Equation.DSMT4">
                  <p:embed/>
                </p:oleObj>
              </mc:Choice>
              <mc:Fallback>
                <p:oleObj name="Equation" r:id="rId4" imgW="1218960" imgH="253800" progId="Equation.DSMT4">
                  <p:embed/>
                  <p:pic>
                    <p:nvPicPr>
                      <p:cNvPr id="6" name="Αντικείμενο 5"/>
                      <p:cNvPicPr/>
                      <p:nvPr/>
                    </p:nvPicPr>
                    <p:blipFill>
                      <a:blip r:embed="rId5"/>
                      <a:stretch>
                        <a:fillRect/>
                      </a:stretch>
                    </p:blipFill>
                    <p:spPr>
                      <a:xfrm>
                        <a:off x="1619672" y="1141413"/>
                        <a:ext cx="3071812" cy="639762"/>
                      </a:xfrm>
                      <a:prstGeom prst="rect">
                        <a:avLst/>
                      </a:prstGeom>
                    </p:spPr>
                  </p:pic>
                </p:oleObj>
              </mc:Fallback>
            </mc:AlternateContent>
          </a:graphicData>
        </a:graphic>
      </p:graphicFrame>
      <p:pic>
        <p:nvPicPr>
          <p:cNvPr id="9244"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8387" y="1988840"/>
            <a:ext cx="576811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89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35496" y="116632"/>
            <a:ext cx="8136904" cy="828513"/>
          </a:xfrm>
        </p:spPr>
        <p:txBody>
          <a:bodyPr>
            <a:noAutofit/>
          </a:bodyPr>
          <a:lstStyle/>
          <a:p>
            <a:pPr algn="l"/>
            <a:r>
              <a:rPr lang="en-US" sz="4000" dirty="0"/>
              <a:t>Resetting </a:t>
            </a:r>
            <a:r>
              <a:rPr lang="en-US" sz="4000" dirty="0" err="1"/>
              <a:t>stochasticity</a:t>
            </a:r>
            <a:r>
              <a:rPr lang="en-US" sz="4000" dirty="0"/>
              <a:t> factor (RMSLR)</a:t>
            </a:r>
          </a:p>
        </p:txBody>
      </p:sp>
      <p:graphicFrame>
        <p:nvGraphicFramePr>
          <p:cNvPr id="12" name="Αντικείμενο 11"/>
          <p:cNvGraphicFramePr>
            <a:graphicFrameLocks noChangeAspect="1"/>
          </p:cNvGraphicFramePr>
          <p:nvPr>
            <p:extLst>
              <p:ext uri="{D42A27DB-BD31-4B8C-83A1-F6EECF244321}">
                <p14:modId xmlns:p14="http://schemas.microsoft.com/office/powerpoint/2010/main" val="793821080"/>
              </p:ext>
            </p:extLst>
          </p:nvPr>
        </p:nvGraphicFramePr>
        <p:xfrm>
          <a:off x="4788024" y="1228235"/>
          <a:ext cx="2613025" cy="515937"/>
        </p:xfrm>
        <a:graphic>
          <a:graphicData uri="http://schemas.openxmlformats.org/presentationml/2006/ole">
            <mc:AlternateContent xmlns:mc="http://schemas.openxmlformats.org/markup-compatibility/2006">
              <mc:Choice xmlns:v="urn:schemas-microsoft-com:vml" Requires="v">
                <p:oleObj name="Equation" r:id="rId2" imgW="1155600" imgH="228600" progId="Equation.DSMT4">
                  <p:embed/>
                </p:oleObj>
              </mc:Choice>
              <mc:Fallback>
                <p:oleObj name="Equation" r:id="rId2" imgW="1155600" imgH="228600" progId="Equation.DSMT4">
                  <p:embed/>
                  <p:pic>
                    <p:nvPicPr>
                      <p:cNvPr id="12" name="Αντικείμενο 11"/>
                      <p:cNvPicPr/>
                      <p:nvPr/>
                    </p:nvPicPr>
                    <p:blipFill>
                      <a:blip r:embed="rId3"/>
                      <a:stretch>
                        <a:fillRect/>
                      </a:stretch>
                    </p:blipFill>
                    <p:spPr>
                      <a:xfrm>
                        <a:off x="4788024" y="1228235"/>
                        <a:ext cx="2613025" cy="515937"/>
                      </a:xfrm>
                      <a:prstGeom prst="rect">
                        <a:avLst/>
                      </a:prstGeom>
                    </p:spPr>
                  </p:pic>
                </p:oleObj>
              </mc:Fallback>
            </mc:AlternateContent>
          </a:graphicData>
        </a:graphic>
      </p:graphicFrame>
      <p:graphicFrame>
        <p:nvGraphicFramePr>
          <p:cNvPr id="6" name="Αντικείμενο 5"/>
          <p:cNvGraphicFramePr>
            <a:graphicFrameLocks noChangeAspect="1"/>
          </p:cNvGraphicFramePr>
          <p:nvPr>
            <p:extLst>
              <p:ext uri="{D42A27DB-BD31-4B8C-83A1-F6EECF244321}">
                <p14:modId xmlns:p14="http://schemas.microsoft.com/office/powerpoint/2010/main" val="2462610262"/>
              </p:ext>
            </p:extLst>
          </p:nvPr>
        </p:nvGraphicFramePr>
        <p:xfrm>
          <a:off x="1571625" y="1141413"/>
          <a:ext cx="3070225" cy="639762"/>
        </p:xfrm>
        <a:graphic>
          <a:graphicData uri="http://schemas.openxmlformats.org/presentationml/2006/ole">
            <mc:AlternateContent xmlns:mc="http://schemas.openxmlformats.org/markup-compatibility/2006">
              <mc:Choice xmlns:v="urn:schemas-microsoft-com:vml" Requires="v">
                <p:oleObj name="Equation" r:id="rId4" imgW="1218960" imgH="253800" progId="Equation.DSMT4">
                  <p:embed/>
                </p:oleObj>
              </mc:Choice>
              <mc:Fallback>
                <p:oleObj name="Equation" r:id="rId4" imgW="1218960" imgH="253800" progId="Equation.DSMT4">
                  <p:embed/>
                  <p:pic>
                    <p:nvPicPr>
                      <p:cNvPr id="6" name="Αντικείμενο 5"/>
                      <p:cNvPicPr/>
                      <p:nvPr/>
                    </p:nvPicPr>
                    <p:blipFill>
                      <a:blip r:embed="rId5"/>
                      <a:stretch>
                        <a:fillRect/>
                      </a:stretch>
                    </p:blipFill>
                    <p:spPr>
                      <a:xfrm>
                        <a:off x="1571625" y="1141413"/>
                        <a:ext cx="3070225" cy="639762"/>
                      </a:xfrm>
                      <a:prstGeom prst="rect">
                        <a:avLst/>
                      </a:prstGeom>
                    </p:spPr>
                  </p:pic>
                </p:oleObj>
              </mc:Fallback>
            </mc:AlternateContent>
          </a:graphicData>
        </a:graphic>
      </p:graphicFrame>
      <p:grpSp>
        <p:nvGrpSpPr>
          <p:cNvPr id="15" name="Group 14">
            <a:extLst>
              <a:ext uri="{FF2B5EF4-FFF2-40B4-BE49-F238E27FC236}">
                <a16:creationId xmlns:a16="http://schemas.microsoft.com/office/drawing/2014/main" id="{FC712E6F-E90C-F3FB-E497-6446C9769198}"/>
              </a:ext>
            </a:extLst>
          </p:cNvPr>
          <p:cNvGrpSpPr/>
          <p:nvPr/>
        </p:nvGrpSpPr>
        <p:grpSpPr>
          <a:xfrm>
            <a:off x="1034096" y="2039739"/>
            <a:ext cx="6463087" cy="4356480"/>
            <a:chOff x="1034096" y="2039739"/>
            <a:chExt cx="6463087" cy="4356480"/>
          </a:xfrm>
        </p:grpSpPr>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979" y="2124083"/>
              <a:ext cx="6408204" cy="427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057C0926-5E02-CC99-9E04-C5F4917D714A}"/>
                </a:ext>
              </a:extLst>
            </p:cNvPr>
            <p:cNvSpPr/>
            <p:nvPr/>
          </p:nvSpPr>
          <p:spPr>
            <a:xfrm>
              <a:off x="5772886" y="2039739"/>
              <a:ext cx="492520" cy="453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err="1"/>
            </a:p>
          </p:txBody>
        </p:sp>
        <p:sp>
          <p:nvSpPr>
            <p:cNvPr id="11" name="Rectangle 10">
              <a:extLst>
                <a:ext uri="{FF2B5EF4-FFF2-40B4-BE49-F238E27FC236}">
                  <a16:creationId xmlns:a16="http://schemas.microsoft.com/office/drawing/2014/main" id="{2F6900E6-8C66-402B-48BD-F8A77DB80F3B}"/>
                </a:ext>
              </a:extLst>
            </p:cNvPr>
            <p:cNvSpPr/>
            <p:nvPr/>
          </p:nvSpPr>
          <p:spPr>
            <a:xfrm>
              <a:off x="1034096" y="4001970"/>
              <a:ext cx="492520" cy="453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err="1"/>
            </a:p>
          </p:txBody>
        </p:sp>
        <p:sp>
          <p:nvSpPr>
            <p:cNvPr id="13" name="TextBox 12">
              <a:extLst>
                <a:ext uri="{FF2B5EF4-FFF2-40B4-BE49-F238E27FC236}">
                  <a16:creationId xmlns:a16="http://schemas.microsoft.com/office/drawing/2014/main" id="{1289F588-FF7A-755A-FA7C-664AF62DCB20}"/>
                </a:ext>
              </a:extLst>
            </p:cNvPr>
            <p:cNvSpPr txBox="1"/>
            <p:nvPr/>
          </p:nvSpPr>
          <p:spPr>
            <a:xfrm>
              <a:off x="5690472" y="2079966"/>
              <a:ext cx="5832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i="1" dirty="0" err="1">
                  <a:cs typeface="Calibri"/>
                </a:rPr>
                <a:t>v</a:t>
              </a:r>
              <a:r>
                <a:rPr lang="en-US" i="1" baseline="-25000" dirty="0" err="1">
                  <a:cs typeface="Calibri"/>
                </a:rPr>
                <a:t>t</a:t>
              </a:r>
              <a:endParaRPr lang="en-US" i="1" baseline="-25000">
                <a:cs typeface="Calibri"/>
              </a:endParaRPr>
            </a:p>
          </p:txBody>
        </p:sp>
        <p:sp>
          <p:nvSpPr>
            <p:cNvPr id="14" name="TextBox 13">
              <a:extLst>
                <a:ext uri="{FF2B5EF4-FFF2-40B4-BE49-F238E27FC236}">
                  <a16:creationId xmlns:a16="http://schemas.microsoft.com/office/drawing/2014/main" id="{827FFF6A-2328-24BB-9723-C316F15DCAE5}"/>
                </a:ext>
              </a:extLst>
            </p:cNvPr>
            <p:cNvSpPr txBox="1"/>
            <p:nvPr/>
          </p:nvSpPr>
          <p:spPr>
            <a:xfrm rot="-5400000">
              <a:off x="1089038" y="3944086"/>
              <a:ext cx="5832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i="1" dirty="0" err="1">
                  <a:cs typeface="Calibri"/>
                </a:rPr>
                <a:t>v</a:t>
              </a:r>
              <a:r>
                <a:rPr lang="en-US" i="1" baseline="-25000" dirty="0" err="1">
                  <a:cs typeface="Calibri"/>
                </a:rPr>
                <a:t>t</a:t>
              </a:r>
              <a:endParaRPr lang="en-US" i="1" baseline="-25000">
                <a:cs typeface="Calibri"/>
              </a:endParaRPr>
            </a:p>
          </p:txBody>
        </p:sp>
      </p:grpSp>
    </p:spTree>
    <p:extLst>
      <p:ext uri="{BB962C8B-B14F-4D97-AF65-F5344CB8AC3E}">
        <p14:creationId xmlns:p14="http://schemas.microsoft.com/office/powerpoint/2010/main" val="251273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228600"/>
            <a:ext cx="8231832" cy="828513"/>
          </a:xfrm>
        </p:spPr>
        <p:txBody>
          <a:bodyPr>
            <a:noAutofit/>
          </a:bodyPr>
          <a:lstStyle/>
          <a:p>
            <a:pPr algn="l"/>
            <a:r>
              <a:rPr lang="en-US" sz="4800" dirty="0"/>
              <a:t>Stochastic learning rate SGD</a:t>
            </a:r>
          </a:p>
        </p:txBody>
      </p:sp>
      <p:sp>
        <p:nvSpPr>
          <p:cNvPr id="5" name="Ορθογώνιο 4"/>
          <p:cNvSpPr/>
          <p:nvPr/>
        </p:nvSpPr>
        <p:spPr>
          <a:xfrm>
            <a:off x="539552" y="1058339"/>
            <a:ext cx="7344816" cy="1200329"/>
          </a:xfrm>
          <a:prstGeom prst="rect">
            <a:avLst/>
          </a:prstGeom>
        </p:spPr>
        <p:txBody>
          <a:bodyPr wrap="square">
            <a:spAutoFit/>
          </a:bodyPr>
          <a:lstStyle/>
          <a:p>
            <a:endParaRPr lang="en-US" dirty="0"/>
          </a:p>
          <a:p>
            <a:endParaRPr lang="en-US" dirty="0"/>
          </a:p>
          <a:p>
            <a:endParaRPr lang="en-US" dirty="0"/>
          </a:p>
          <a:p>
            <a:endParaRPr lang="el-GR" i="1" dirty="0"/>
          </a:p>
        </p:txBody>
      </p:sp>
      <p:graphicFrame>
        <p:nvGraphicFramePr>
          <p:cNvPr id="6" name="Αντικείμενο 5"/>
          <p:cNvGraphicFramePr>
            <a:graphicFrameLocks noChangeAspect="1"/>
          </p:cNvGraphicFramePr>
          <p:nvPr/>
        </p:nvGraphicFramePr>
        <p:xfrm>
          <a:off x="547986" y="4042684"/>
          <a:ext cx="3672408" cy="555490"/>
        </p:xfrm>
        <a:graphic>
          <a:graphicData uri="http://schemas.openxmlformats.org/presentationml/2006/ole">
            <mc:AlternateContent xmlns:mc="http://schemas.openxmlformats.org/markup-compatibility/2006">
              <mc:Choice xmlns:v="urn:schemas-microsoft-com:vml" Requires="v">
                <p:oleObj name="Equation" r:id="rId2" imgW="1511280" imgH="228600" progId="Equation.DSMT4">
                  <p:embed/>
                </p:oleObj>
              </mc:Choice>
              <mc:Fallback>
                <p:oleObj name="Equation" r:id="rId2" imgW="1511280" imgH="228600" progId="Equation.DSMT4">
                  <p:embed/>
                  <p:pic>
                    <p:nvPicPr>
                      <p:cNvPr id="6" name="Αντικείμενο 5"/>
                      <p:cNvPicPr/>
                      <p:nvPr/>
                    </p:nvPicPr>
                    <p:blipFill>
                      <a:blip r:embed="rId3"/>
                      <a:stretch>
                        <a:fillRect/>
                      </a:stretch>
                    </p:blipFill>
                    <p:spPr>
                      <a:xfrm>
                        <a:off x="547986" y="4042684"/>
                        <a:ext cx="3672408" cy="555490"/>
                      </a:xfrm>
                      <a:prstGeom prst="rect">
                        <a:avLst/>
                      </a:prstGeom>
                    </p:spPr>
                  </p:pic>
                </p:oleObj>
              </mc:Fallback>
            </mc:AlternateContent>
          </a:graphicData>
        </a:graphic>
      </p:graphicFrame>
      <p:sp>
        <p:nvSpPr>
          <p:cNvPr id="7" name="TextBox 6"/>
          <p:cNvSpPr txBox="1"/>
          <p:nvPr/>
        </p:nvSpPr>
        <p:spPr>
          <a:xfrm>
            <a:off x="4058737" y="1672165"/>
            <a:ext cx="4462184" cy="461665"/>
          </a:xfrm>
          <a:prstGeom prst="rect">
            <a:avLst/>
          </a:prstGeom>
          <a:noFill/>
        </p:spPr>
        <p:txBody>
          <a:bodyPr wrap="none" rtlCol="0">
            <a:spAutoFit/>
          </a:bodyPr>
          <a:lstStyle/>
          <a:p>
            <a:r>
              <a:rPr lang="en-US" sz="2400" u="sng" dirty="0"/>
              <a:t>Stochastic Gradient Descent (</a:t>
            </a:r>
            <a:r>
              <a:rPr lang="en-US" sz="2400" i="1" u="sng" dirty="0"/>
              <a:t>SGD</a:t>
            </a:r>
            <a:r>
              <a:rPr lang="en-US" sz="2400" u="sng" dirty="0"/>
              <a:t>)</a:t>
            </a:r>
            <a:endParaRPr lang="el-GR" sz="2400" u="sng" dirty="0"/>
          </a:p>
        </p:txBody>
      </p:sp>
      <p:sp>
        <p:nvSpPr>
          <p:cNvPr id="8" name="Ορθογώνιο 7"/>
          <p:cNvSpPr/>
          <p:nvPr/>
        </p:nvSpPr>
        <p:spPr>
          <a:xfrm>
            <a:off x="4716015" y="4052971"/>
            <a:ext cx="4033668" cy="830997"/>
          </a:xfrm>
          <a:prstGeom prst="rect">
            <a:avLst/>
          </a:prstGeom>
        </p:spPr>
        <p:txBody>
          <a:bodyPr wrap="none">
            <a:spAutoFit/>
          </a:bodyPr>
          <a:lstStyle/>
          <a:p>
            <a:r>
              <a:rPr lang="en-US" sz="2400" u="sng" dirty="0"/>
              <a:t>Multiplicative Stochastic </a:t>
            </a:r>
          </a:p>
          <a:p>
            <a:r>
              <a:rPr lang="en-US" sz="2400" u="sng" dirty="0"/>
              <a:t>Learning Rate SGD (</a:t>
            </a:r>
            <a:r>
              <a:rPr lang="en-US" sz="2400" i="1" u="sng" dirty="0"/>
              <a:t>MSLR SGD</a:t>
            </a:r>
            <a:r>
              <a:rPr lang="en-US" sz="2400" u="sng" dirty="0"/>
              <a:t>)</a:t>
            </a:r>
            <a:endParaRPr lang="el-GR" sz="2400" u="sng" dirty="0"/>
          </a:p>
        </p:txBody>
      </p:sp>
      <p:sp>
        <p:nvSpPr>
          <p:cNvPr id="10" name="Ορθογώνιο 9"/>
          <p:cNvSpPr/>
          <p:nvPr/>
        </p:nvSpPr>
        <p:spPr>
          <a:xfrm>
            <a:off x="5376863" y="5796847"/>
            <a:ext cx="3009029" cy="461665"/>
          </a:xfrm>
          <a:prstGeom prst="rect">
            <a:avLst/>
          </a:prstGeom>
        </p:spPr>
        <p:txBody>
          <a:bodyPr wrap="none">
            <a:spAutoFit/>
          </a:bodyPr>
          <a:lstStyle/>
          <a:p>
            <a:r>
              <a:rPr lang="en-US" sz="2400" i="1" u="sng" dirty="0"/>
              <a:t>MSLR SGD w/ memory</a:t>
            </a:r>
            <a:endParaRPr lang="el-GR" sz="2400" i="1" u="sng" dirty="0"/>
          </a:p>
        </p:txBody>
      </p:sp>
      <p:graphicFrame>
        <p:nvGraphicFramePr>
          <p:cNvPr id="11" name="Αντικείμενο 10"/>
          <p:cNvGraphicFramePr>
            <a:graphicFrameLocks noChangeAspect="1"/>
          </p:cNvGraphicFramePr>
          <p:nvPr/>
        </p:nvGraphicFramePr>
        <p:xfrm>
          <a:off x="472934" y="5846763"/>
          <a:ext cx="3960812" cy="442912"/>
        </p:xfrm>
        <a:graphic>
          <a:graphicData uri="http://schemas.openxmlformats.org/presentationml/2006/ole">
            <mc:AlternateContent xmlns:mc="http://schemas.openxmlformats.org/markup-compatibility/2006">
              <mc:Choice xmlns:v="urn:schemas-microsoft-com:vml" Requires="v">
                <p:oleObj name="Equation" r:id="rId4" imgW="2044440" imgH="228600" progId="Equation.DSMT4">
                  <p:embed/>
                </p:oleObj>
              </mc:Choice>
              <mc:Fallback>
                <p:oleObj name="Equation" r:id="rId4" imgW="2044440" imgH="228600" progId="Equation.DSMT4">
                  <p:embed/>
                  <p:pic>
                    <p:nvPicPr>
                      <p:cNvPr id="11" name="Αντικείμενο 10"/>
                      <p:cNvPicPr/>
                      <p:nvPr/>
                    </p:nvPicPr>
                    <p:blipFill>
                      <a:blip r:embed="rId5"/>
                      <a:stretch>
                        <a:fillRect/>
                      </a:stretch>
                    </p:blipFill>
                    <p:spPr>
                      <a:xfrm>
                        <a:off x="472934" y="5846763"/>
                        <a:ext cx="3960812" cy="442912"/>
                      </a:xfrm>
                      <a:prstGeom prst="rect">
                        <a:avLst/>
                      </a:prstGeom>
                    </p:spPr>
                  </p:pic>
                </p:oleObj>
              </mc:Fallback>
            </mc:AlternateContent>
          </a:graphicData>
        </a:graphic>
      </p:graphicFrame>
      <p:graphicFrame>
        <p:nvGraphicFramePr>
          <p:cNvPr id="12" name="Αντικείμενο 11"/>
          <p:cNvGraphicFramePr>
            <a:graphicFrameLocks noChangeAspect="1"/>
          </p:cNvGraphicFramePr>
          <p:nvPr/>
        </p:nvGraphicFramePr>
        <p:xfrm>
          <a:off x="4433746" y="5881457"/>
          <a:ext cx="648073" cy="362921"/>
        </p:xfrm>
        <a:graphic>
          <a:graphicData uri="http://schemas.openxmlformats.org/presentationml/2006/ole">
            <mc:AlternateContent xmlns:mc="http://schemas.openxmlformats.org/markup-compatibility/2006">
              <mc:Choice xmlns:v="urn:schemas-microsoft-com:vml" Requires="v">
                <p:oleObj name="Equation" r:id="rId6" imgW="317160" imgH="177480" progId="Equation.DSMT4">
                  <p:embed/>
                </p:oleObj>
              </mc:Choice>
              <mc:Fallback>
                <p:oleObj name="Equation" r:id="rId6" imgW="317160" imgH="177480" progId="Equation.DSMT4">
                  <p:embed/>
                  <p:pic>
                    <p:nvPicPr>
                      <p:cNvPr id="12" name="Αντικείμενο 11"/>
                      <p:cNvPicPr/>
                      <p:nvPr/>
                    </p:nvPicPr>
                    <p:blipFill>
                      <a:blip r:embed="rId7"/>
                      <a:stretch>
                        <a:fillRect/>
                      </a:stretch>
                    </p:blipFill>
                    <p:spPr>
                      <a:xfrm>
                        <a:off x="4433746" y="5881457"/>
                        <a:ext cx="648073" cy="362921"/>
                      </a:xfrm>
                      <a:prstGeom prst="rect">
                        <a:avLst/>
                      </a:prstGeom>
                    </p:spPr>
                  </p:pic>
                </p:oleObj>
              </mc:Fallback>
            </mc:AlternateContent>
          </a:graphicData>
        </a:graphic>
      </p:graphicFrame>
      <p:graphicFrame>
        <p:nvGraphicFramePr>
          <p:cNvPr id="13" name="Αντικείμενο 12"/>
          <p:cNvGraphicFramePr>
            <a:graphicFrameLocks noChangeAspect="1"/>
          </p:cNvGraphicFramePr>
          <p:nvPr/>
        </p:nvGraphicFramePr>
        <p:xfrm>
          <a:off x="611560" y="1642114"/>
          <a:ext cx="3101602" cy="521765"/>
        </p:xfrm>
        <a:graphic>
          <a:graphicData uri="http://schemas.openxmlformats.org/presentationml/2006/ole">
            <mc:AlternateContent xmlns:mc="http://schemas.openxmlformats.org/markup-compatibility/2006">
              <mc:Choice xmlns:v="urn:schemas-microsoft-com:vml" Requires="v">
                <p:oleObj name="Equation" r:id="rId8" imgW="1358640" imgH="228600" progId="Equation.DSMT4">
                  <p:embed/>
                </p:oleObj>
              </mc:Choice>
              <mc:Fallback>
                <p:oleObj name="Equation" r:id="rId8" imgW="1358640" imgH="228600" progId="Equation.DSMT4">
                  <p:embed/>
                  <p:pic>
                    <p:nvPicPr>
                      <p:cNvPr id="13" name="Αντικείμενο 12"/>
                      <p:cNvPicPr/>
                      <p:nvPr/>
                    </p:nvPicPr>
                    <p:blipFill>
                      <a:blip r:embed="rId9"/>
                      <a:stretch>
                        <a:fillRect/>
                      </a:stretch>
                    </p:blipFill>
                    <p:spPr>
                      <a:xfrm>
                        <a:off x="611560" y="1642114"/>
                        <a:ext cx="3101602" cy="521765"/>
                      </a:xfrm>
                      <a:prstGeom prst="rect">
                        <a:avLst/>
                      </a:prstGeom>
                    </p:spPr>
                  </p:pic>
                </p:oleObj>
              </mc:Fallback>
            </mc:AlternateContent>
          </a:graphicData>
        </a:graphic>
      </p:graphicFrame>
      <p:graphicFrame>
        <p:nvGraphicFramePr>
          <p:cNvPr id="14" name="Αντικείμενο 13"/>
          <p:cNvGraphicFramePr>
            <a:graphicFrameLocks noChangeAspect="1"/>
          </p:cNvGraphicFramePr>
          <p:nvPr/>
        </p:nvGraphicFramePr>
        <p:xfrm>
          <a:off x="4145714" y="2032434"/>
          <a:ext cx="288032" cy="432048"/>
        </p:xfrm>
        <a:graphic>
          <a:graphicData uri="http://schemas.openxmlformats.org/presentationml/2006/ole">
            <mc:AlternateContent xmlns:mc="http://schemas.openxmlformats.org/markup-compatibility/2006">
              <mc:Choice xmlns:v="urn:schemas-microsoft-com:vml" Requires="v">
                <p:oleObj name="Equation" r:id="rId10" imgW="152280" imgH="228600" progId="Equation.DSMT4">
                  <p:embed/>
                </p:oleObj>
              </mc:Choice>
              <mc:Fallback>
                <p:oleObj name="Equation" r:id="rId10" imgW="152280" imgH="228600" progId="Equation.DSMT4">
                  <p:embed/>
                  <p:pic>
                    <p:nvPicPr>
                      <p:cNvPr id="14" name="Αντικείμενο 13"/>
                      <p:cNvPicPr/>
                      <p:nvPr/>
                    </p:nvPicPr>
                    <p:blipFill>
                      <a:blip r:embed="rId11"/>
                      <a:stretch>
                        <a:fillRect/>
                      </a:stretch>
                    </p:blipFill>
                    <p:spPr>
                      <a:xfrm>
                        <a:off x="4145714" y="2032434"/>
                        <a:ext cx="288032" cy="432048"/>
                      </a:xfrm>
                      <a:prstGeom prst="rect">
                        <a:avLst/>
                      </a:prstGeom>
                    </p:spPr>
                  </p:pic>
                </p:oleObj>
              </mc:Fallback>
            </mc:AlternateContent>
          </a:graphicData>
        </a:graphic>
      </p:graphicFrame>
      <p:sp>
        <p:nvSpPr>
          <p:cNvPr id="15" name="TextBox 14"/>
          <p:cNvSpPr txBox="1"/>
          <p:nvPr/>
        </p:nvSpPr>
        <p:spPr>
          <a:xfrm>
            <a:off x="4319156" y="2032434"/>
            <a:ext cx="4574201" cy="461665"/>
          </a:xfrm>
          <a:prstGeom prst="rect">
            <a:avLst/>
          </a:prstGeom>
          <a:noFill/>
        </p:spPr>
        <p:txBody>
          <a:bodyPr wrap="none" rtlCol="0">
            <a:spAutoFit/>
          </a:bodyPr>
          <a:lstStyle/>
          <a:p>
            <a:r>
              <a:rPr lang="en-US" sz="2400" dirty="0"/>
              <a:t>: deterministic </a:t>
            </a:r>
            <a:r>
              <a:rPr lang="en-US" sz="2400" dirty="0" err="1"/>
              <a:t>stepsize</a:t>
            </a:r>
            <a:r>
              <a:rPr lang="en-US" sz="2400" dirty="0"/>
              <a:t> (e.g.            )</a:t>
            </a:r>
            <a:endParaRPr lang="el-GR" sz="2400" dirty="0"/>
          </a:p>
        </p:txBody>
      </p:sp>
      <p:graphicFrame>
        <p:nvGraphicFramePr>
          <p:cNvPr id="16" name="Αντικείμενο 15"/>
          <p:cNvGraphicFramePr>
            <a:graphicFrameLocks noChangeAspect="1"/>
          </p:cNvGraphicFramePr>
          <p:nvPr/>
        </p:nvGraphicFramePr>
        <p:xfrm>
          <a:off x="4824413" y="4883956"/>
          <a:ext cx="265112" cy="433388"/>
        </p:xfrm>
        <a:graphic>
          <a:graphicData uri="http://schemas.openxmlformats.org/presentationml/2006/ole">
            <mc:AlternateContent xmlns:mc="http://schemas.openxmlformats.org/markup-compatibility/2006">
              <mc:Choice xmlns:v="urn:schemas-microsoft-com:vml" Requires="v">
                <p:oleObj name="Equation" r:id="rId12" imgW="139680" imgH="228600" progId="Equation.DSMT4">
                  <p:embed/>
                </p:oleObj>
              </mc:Choice>
              <mc:Fallback>
                <p:oleObj name="Equation" r:id="rId12" imgW="139680" imgH="228600" progId="Equation.DSMT4">
                  <p:embed/>
                  <p:pic>
                    <p:nvPicPr>
                      <p:cNvPr id="16" name="Αντικείμενο 15"/>
                      <p:cNvPicPr/>
                      <p:nvPr/>
                    </p:nvPicPr>
                    <p:blipFill>
                      <a:blip r:embed="rId13"/>
                      <a:stretch>
                        <a:fillRect/>
                      </a:stretch>
                    </p:blipFill>
                    <p:spPr>
                      <a:xfrm>
                        <a:off x="4824413" y="4883956"/>
                        <a:ext cx="265112" cy="433388"/>
                      </a:xfrm>
                      <a:prstGeom prst="rect">
                        <a:avLst/>
                      </a:prstGeom>
                    </p:spPr>
                  </p:pic>
                </p:oleObj>
              </mc:Fallback>
            </mc:AlternateContent>
          </a:graphicData>
        </a:graphic>
      </p:graphicFrame>
      <p:sp>
        <p:nvSpPr>
          <p:cNvPr id="17" name="TextBox 16"/>
          <p:cNvSpPr txBox="1"/>
          <p:nvPr/>
        </p:nvSpPr>
        <p:spPr>
          <a:xfrm>
            <a:off x="4987469" y="4883968"/>
            <a:ext cx="2688813" cy="461665"/>
          </a:xfrm>
          <a:prstGeom prst="rect">
            <a:avLst/>
          </a:prstGeom>
          <a:noFill/>
        </p:spPr>
        <p:txBody>
          <a:bodyPr wrap="none" rtlCol="0">
            <a:spAutoFit/>
          </a:bodyPr>
          <a:lstStyle/>
          <a:p>
            <a:r>
              <a:rPr lang="en-US" sz="2400" dirty="0"/>
              <a:t>: </a:t>
            </a:r>
            <a:r>
              <a:rPr lang="en-US" sz="2400" dirty="0" err="1"/>
              <a:t>stochasticity</a:t>
            </a:r>
            <a:r>
              <a:rPr lang="en-US" sz="2400" dirty="0"/>
              <a:t> factor</a:t>
            </a:r>
            <a:endParaRPr lang="el-GR" sz="2400" dirty="0"/>
          </a:p>
        </p:txBody>
      </p:sp>
      <p:graphicFrame>
        <p:nvGraphicFramePr>
          <p:cNvPr id="23" name="Αντικείμενο 22"/>
          <p:cNvGraphicFramePr>
            <a:graphicFrameLocks noChangeAspect="1"/>
          </p:cNvGraphicFramePr>
          <p:nvPr/>
        </p:nvGraphicFramePr>
        <p:xfrm>
          <a:off x="4183462" y="2976826"/>
          <a:ext cx="311150" cy="431800"/>
        </p:xfrm>
        <a:graphic>
          <a:graphicData uri="http://schemas.openxmlformats.org/presentationml/2006/ole">
            <mc:AlternateContent xmlns:mc="http://schemas.openxmlformats.org/markup-compatibility/2006">
              <mc:Choice xmlns:v="urn:schemas-microsoft-com:vml" Requires="v">
                <p:oleObj name="Equation" r:id="rId14" imgW="164880" imgH="228600" progId="Equation.DSMT4">
                  <p:embed/>
                </p:oleObj>
              </mc:Choice>
              <mc:Fallback>
                <p:oleObj name="Equation" r:id="rId14" imgW="164880" imgH="228600" progId="Equation.DSMT4">
                  <p:embed/>
                  <p:pic>
                    <p:nvPicPr>
                      <p:cNvPr id="23" name="Αντικείμενο 22"/>
                      <p:cNvPicPr/>
                      <p:nvPr/>
                    </p:nvPicPr>
                    <p:blipFill>
                      <a:blip r:embed="rId15"/>
                      <a:stretch>
                        <a:fillRect/>
                      </a:stretch>
                    </p:blipFill>
                    <p:spPr>
                      <a:xfrm>
                        <a:off x="4183462" y="2976826"/>
                        <a:ext cx="311150" cy="431800"/>
                      </a:xfrm>
                      <a:prstGeom prst="rect">
                        <a:avLst/>
                      </a:prstGeom>
                    </p:spPr>
                  </p:pic>
                </p:oleObj>
              </mc:Fallback>
            </mc:AlternateContent>
          </a:graphicData>
        </a:graphic>
      </p:graphicFrame>
      <p:sp>
        <p:nvSpPr>
          <p:cNvPr id="24" name="TextBox 23"/>
          <p:cNvSpPr txBox="1"/>
          <p:nvPr/>
        </p:nvSpPr>
        <p:spPr>
          <a:xfrm>
            <a:off x="4367444" y="2977126"/>
            <a:ext cx="3952172" cy="830997"/>
          </a:xfrm>
          <a:prstGeom prst="rect">
            <a:avLst/>
          </a:prstGeom>
          <a:noFill/>
        </p:spPr>
        <p:txBody>
          <a:bodyPr wrap="none" rtlCol="0">
            <a:spAutoFit/>
          </a:bodyPr>
          <a:lstStyle/>
          <a:p>
            <a:r>
              <a:rPr lang="en-US" sz="2400" dirty="0"/>
              <a:t>: gradient of the ERM function</a:t>
            </a:r>
          </a:p>
          <a:p>
            <a:r>
              <a:rPr lang="en-US" sz="2400" dirty="0"/>
              <a:t>   w.r.t. </a:t>
            </a:r>
            <a:endParaRPr lang="el-GR" sz="2400" dirty="0"/>
          </a:p>
        </p:txBody>
      </p:sp>
      <p:graphicFrame>
        <p:nvGraphicFramePr>
          <p:cNvPr id="25" name="Αντικείμενο 24"/>
          <p:cNvGraphicFramePr>
            <a:graphicFrameLocks noChangeAspect="1"/>
          </p:cNvGraphicFramePr>
          <p:nvPr/>
        </p:nvGraphicFramePr>
        <p:xfrm>
          <a:off x="4165607" y="2494400"/>
          <a:ext cx="288032" cy="432048"/>
        </p:xfrm>
        <a:graphic>
          <a:graphicData uri="http://schemas.openxmlformats.org/presentationml/2006/ole">
            <mc:AlternateContent xmlns:mc="http://schemas.openxmlformats.org/markup-compatibility/2006">
              <mc:Choice xmlns:v="urn:schemas-microsoft-com:vml" Requires="v">
                <p:oleObj name="Equation" r:id="rId16" imgW="152280" imgH="228600" progId="Equation.DSMT4">
                  <p:embed/>
                </p:oleObj>
              </mc:Choice>
              <mc:Fallback>
                <p:oleObj name="Equation" r:id="rId16" imgW="152280" imgH="228600" progId="Equation.DSMT4">
                  <p:embed/>
                  <p:pic>
                    <p:nvPicPr>
                      <p:cNvPr id="25" name="Αντικείμενο 24"/>
                      <p:cNvPicPr/>
                      <p:nvPr/>
                    </p:nvPicPr>
                    <p:blipFill>
                      <a:blip r:embed="rId17"/>
                      <a:stretch>
                        <a:fillRect/>
                      </a:stretch>
                    </p:blipFill>
                    <p:spPr>
                      <a:xfrm>
                        <a:off x="4165607" y="2494400"/>
                        <a:ext cx="288032" cy="432048"/>
                      </a:xfrm>
                      <a:prstGeom prst="rect">
                        <a:avLst/>
                      </a:prstGeom>
                    </p:spPr>
                  </p:pic>
                </p:oleObj>
              </mc:Fallback>
            </mc:AlternateContent>
          </a:graphicData>
        </a:graphic>
      </p:graphicFrame>
      <p:sp>
        <p:nvSpPr>
          <p:cNvPr id="26" name="TextBox 25"/>
          <p:cNvSpPr txBox="1"/>
          <p:nvPr/>
        </p:nvSpPr>
        <p:spPr>
          <a:xfrm>
            <a:off x="4339049" y="2494400"/>
            <a:ext cx="3684085" cy="461665"/>
          </a:xfrm>
          <a:prstGeom prst="rect">
            <a:avLst/>
          </a:prstGeom>
          <a:noFill/>
        </p:spPr>
        <p:txBody>
          <a:bodyPr wrap="none" rtlCol="0">
            <a:spAutoFit/>
          </a:bodyPr>
          <a:lstStyle/>
          <a:p>
            <a:r>
              <a:rPr lang="en-US" sz="2400" dirty="0"/>
              <a:t>: parameter to be estimated</a:t>
            </a:r>
            <a:endParaRPr lang="el-GR" sz="2400" dirty="0"/>
          </a:p>
        </p:txBody>
      </p:sp>
      <p:graphicFrame>
        <p:nvGraphicFramePr>
          <p:cNvPr id="3" name="Αντικείμενο 2"/>
          <p:cNvGraphicFramePr>
            <a:graphicFrameLocks noChangeAspect="1"/>
          </p:cNvGraphicFramePr>
          <p:nvPr/>
        </p:nvGraphicFramePr>
        <p:xfrm>
          <a:off x="7929822" y="1890549"/>
          <a:ext cx="742950" cy="746125"/>
        </p:xfrm>
        <a:graphic>
          <a:graphicData uri="http://schemas.openxmlformats.org/presentationml/2006/ole">
            <mc:AlternateContent xmlns:mc="http://schemas.openxmlformats.org/markup-compatibility/2006">
              <mc:Choice xmlns:v="urn:schemas-microsoft-com:vml" Requires="v">
                <p:oleObj name="Equation" r:id="rId18" imgW="393480" imgH="393480" progId="Equation.DSMT4">
                  <p:embed/>
                </p:oleObj>
              </mc:Choice>
              <mc:Fallback>
                <p:oleObj name="Equation" r:id="rId18" imgW="393480" imgH="393480" progId="Equation.DSMT4">
                  <p:embed/>
                  <p:pic>
                    <p:nvPicPr>
                      <p:cNvPr id="3" name="Αντικείμενο 2"/>
                      <p:cNvPicPr>
                        <a:picLocks noChangeAspect="1" noChangeArrowheads="1"/>
                      </p:cNvPicPr>
                      <p:nvPr/>
                    </p:nvPicPr>
                    <p:blipFill>
                      <a:blip r:embed="rId19"/>
                      <a:srcRect/>
                      <a:stretch>
                        <a:fillRect/>
                      </a:stretch>
                    </p:blipFill>
                    <p:spPr bwMode="auto">
                      <a:xfrm>
                        <a:off x="7929822" y="1890549"/>
                        <a:ext cx="7429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Αντικείμενο 3"/>
          <p:cNvGraphicFramePr>
            <a:graphicFrameLocks noChangeAspect="1"/>
          </p:cNvGraphicFramePr>
          <p:nvPr/>
        </p:nvGraphicFramePr>
        <p:xfrm>
          <a:off x="5376863" y="3392624"/>
          <a:ext cx="287338" cy="431800"/>
        </p:xfrm>
        <a:graphic>
          <a:graphicData uri="http://schemas.openxmlformats.org/presentationml/2006/ole">
            <mc:AlternateContent xmlns:mc="http://schemas.openxmlformats.org/markup-compatibility/2006">
              <mc:Choice xmlns:v="urn:schemas-microsoft-com:vml" Requires="v">
                <p:oleObj name="Equation" r:id="rId20" imgW="152280" imgH="228600" progId="Equation.DSMT4">
                  <p:embed/>
                </p:oleObj>
              </mc:Choice>
              <mc:Fallback>
                <p:oleObj name="Equation" r:id="rId20" imgW="152280" imgH="228600" progId="Equation.DSMT4">
                  <p:embed/>
                  <p:pic>
                    <p:nvPicPr>
                      <p:cNvPr id="4" name="Αντικείμενο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76863" y="3392624"/>
                        <a:ext cx="2873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Box 21"/>
          <p:cNvSpPr txBox="1"/>
          <p:nvPr/>
        </p:nvSpPr>
        <p:spPr>
          <a:xfrm>
            <a:off x="149531" y="1649208"/>
            <a:ext cx="433132" cy="461665"/>
          </a:xfrm>
          <a:prstGeom prst="rect">
            <a:avLst/>
          </a:prstGeom>
          <a:noFill/>
        </p:spPr>
        <p:txBody>
          <a:bodyPr wrap="none" rtlCol="0">
            <a:spAutoFit/>
          </a:bodyPr>
          <a:lstStyle/>
          <a:p>
            <a:r>
              <a:rPr lang="en-US" sz="2400" dirty="0"/>
              <a:t>1)</a:t>
            </a:r>
            <a:endParaRPr lang="el-GR" sz="2400" dirty="0"/>
          </a:p>
        </p:txBody>
      </p:sp>
      <p:sp>
        <p:nvSpPr>
          <p:cNvPr id="27" name="TextBox 26"/>
          <p:cNvSpPr txBox="1"/>
          <p:nvPr/>
        </p:nvSpPr>
        <p:spPr>
          <a:xfrm>
            <a:off x="106420" y="4052971"/>
            <a:ext cx="433132" cy="461665"/>
          </a:xfrm>
          <a:prstGeom prst="rect">
            <a:avLst/>
          </a:prstGeom>
          <a:noFill/>
        </p:spPr>
        <p:txBody>
          <a:bodyPr wrap="none" rtlCol="0">
            <a:spAutoFit/>
          </a:bodyPr>
          <a:lstStyle/>
          <a:p>
            <a:r>
              <a:rPr lang="en-US" sz="2400" dirty="0"/>
              <a:t>2)</a:t>
            </a:r>
            <a:endParaRPr lang="el-GR" sz="2400" dirty="0"/>
          </a:p>
        </p:txBody>
      </p:sp>
      <p:sp>
        <p:nvSpPr>
          <p:cNvPr id="28" name="TextBox 27"/>
          <p:cNvSpPr txBox="1"/>
          <p:nvPr/>
        </p:nvSpPr>
        <p:spPr>
          <a:xfrm>
            <a:off x="72524" y="5840413"/>
            <a:ext cx="433132" cy="461665"/>
          </a:xfrm>
          <a:prstGeom prst="rect">
            <a:avLst/>
          </a:prstGeom>
          <a:noFill/>
        </p:spPr>
        <p:txBody>
          <a:bodyPr wrap="none" rtlCol="0">
            <a:spAutoFit/>
          </a:bodyPr>
          <a:lstStyle/>
          <a:p>
            <a:r>
              <a:rPr lang="en-US" sz="2400" dirty="0"/>
              <a:t>3)</a:t>
            </a:r>
            <a:endParaRPr lang="el-GR" sz="2400" dirty="0"/>
          </a:p>
        </p:txBody>
      </p:sp>
    </p:spTree>
    <p:extLst>
      <p:ext uri="{BB962C8B-B14F-4D97-AF65-F5344CB8AC3E}">
        <p14:creationId xmlns:p14="http://schemas.microsoft.com/office/powerpoint/2010/main" val="245486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E2F-5A69-3645-B739-78961F64F892}"/>
              </a:ext>
            </a:extLst>
          </p:cNvPr>
          <p:cNvSpPr>
            <a:spLocks noGrp="1"/>
          </p:cNvSpPr>
          <p:nvPr>
            <p:ph type="title"/>
          </p:nvPr>
        </p:nvSpPr>
        <p:spPr>
          <a:xfrm>
            <a:off x="228600" y="116632"/>
            <a:ext cx="8563736" cy="828513"/>
          </a:xfrm>
        </p:spPr>
        <p:txBody>
          <a:bodyPr>
            <a:noAutofit/>
          </a:bodyPr>
          <a:lstStyle/>
          <a:p>
            <a:pPr algn="l"/>
            <a:r>
              <a:rPr lang="en-US" sz="4800" dirty="0"/>
              <a:t>MSLR w/ memory:</a:t>
            </a:r>
          </a:p>
        </p:txBody>
      </p:sp>
      <p:sp>
        <p:nvSpPr>
          <p:cNvPr id="9" name="Title 1"/>
          <p:cNvSpPr txBox="1">
            <a:spLocks/>
          </p:cNvSpPr>
          <p:nvPr/>
        </p:nvSpPr>
        <p:spPr>
          <a:xfrm>
            <a:off x="8792336" y="6396219"/>
            <a:ext cx="344304" cy="461781"/>
          </a:xfrm>
          <a:prstGeom prst="rect">
            <a:avLst/>
          </a:prstGeom>
        </p:spPr>
        <p:txBody>
          <a:bodyP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l-GR" sz="2000" b="0" i="0" u="none" strike="noStrike" kern="1200" cap="none" spc="0" normalizeH="0" baseline="0" noProof="0" dirty="0">
                <a:ln>
                  <a:noFill/>
                </a:ln>
                <a:solidFill>
                  <a:schemeClr val="tx1"/>
                </a:solidFill>
                <a:effectLst/>
                <a:uLnTx/>
                <a:uFillTx/>
                <a:latin typeface="+mj-lt"/>
                <a:ea typeface="+mj-ea"/>
                <a:cs typeface="+mj-cs"/>
              </a:rPr>
              <a:t>3</a:t>
            </a: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24744"/>
            <a:ext cx="7740376" cy="327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Αντικείμενο 2"/>
          <p:cNvGraphicFramePr>
            <a:graphicFrameLocks noChangeAspect="1"/>
          </p:cNvGraphicFramePr>
          <p:nvPr>
            <p:extLst>
              <p:ext uri="{D42A27DB-BD31-4B8C-83A1-F6EECF244321}">
                <p14:modId xmlns:p14="http://schemas.microsoft.com/office/powerpoint/2010/main" val="2196530892"/>
              </p:ext>
            </p:extLst>
          </p:nvPr>
        </p:nvGraphicFramePr>
        <p:xfrm>
          <a:off x="827584" y="5521512"/>
          <a:ext cx="2500892" cy="584624"/>
        </p:xfrm>
        <a:graphic>
          <a:graphicData uri="http://schemas.openxmlformats.org/presentationml/2006/ole">
            <mc:AlternateContent xmlns:mc="http://schemas.openxmlformats.org/markup-compatibility/2006">
              <mc:Choice xmlns:v="urn:schemas-microsoft-com:vml" Requires="v">
                <p:oleObj name="Equation" r:id="rId3" imgW="977760" imgH="228600" progId="Equation.DSMT4">
                  <p:embed/>
                </p:oleObj>
              </mc:Choice>
              <mc:Fallback>
                <p:oleObj name="Equation" r:id="rId3" imgW="977760" imgH="228600" progId="Equation.DSMT4">
                  <p:embed/>
                  <p:pic>
                    <p:nvPicPr>
                      <p:cNvPr id="3" name="Αντικείμενο 2"/>
                      <p:cNvPicPr/>
                      <p:nvPr/>
                    </p:nvPicPr>
                    <p:blipFill>
                      <a:blip r:embed="rId4"/>
                      <a:stretch>
                        <a:fillRect/>
                      </a:stretch>
                    </p:blipFill>
                    <p:spPr>
                      <a:xfrm>
                        <a:off x="827584" y="5521512"/>
                        <a:ext cx="2500892" cy="584624"/>
                      </a:xfrm>
                      <a:prstGeom prst="rect">
                        <a:avLst/>
                      </a:prstGeom>
                    </p:spPr>
                  </p:pic>
                </p:oleObj>
              </mc:Fallback>
            </mc:AlternateContent>
          </a:graphicData>
        </a:graphic>
      </p:graphicFrame>
      <p:graphicFrame>
        <p:nvGraphicFramePr>
          <p:cNvPr id="5" name="Αντικείμενο 4"/>
          <p:cNvGraphicFramePr>
            <a:graphicFrameLocks noChangeAspect="1"/>
          </p:cNvGraphicFramePr>
          <p:nvPr>
            <p:extLst>
              <p:ext uri="{D42A27DB-BD31-4B8C-83A1-F6EECF244321}">
                <p14:modId xmlns:p14="http://schemas.microsoft.com/office/powerpoint/2010/main" val="3758916177"/>
              </p:ext>
            </p:extLst>
          </p:nvPr>
        </p:nvGraphicFramePr>
        <p:xfrm>
          <a:off x="3143247" y="4889380"/>
          <a:ext cx="492125" cy="552450"/>
        </p:xfrm>
        <a:graphic>
          <a:graphicData uri="http://schemas.openxmlformats.org/presentationml/2006/ole">
            <mc:AlternateContent xmlns:mc="http://schemas.openxmlformats.org/markup-compatibility/2006">
              <mc:Choice xmlns:v="urn:schemas-microsoft-com:vml" Requires="v">
                <p:oleObj name="Equation" r:id="rId5" imgW="203040" imgH="228600" progId="Equation.DSMT4">
                  <p:embed/>
                </p:oleObj>
              </mc:Choice>
              <mc:Fallback>
                <p:oleObj name="Equation" r:id="rId5" imgW="203040" imgH="228600" progId="Equation.DSMT4">
                  <p:embed/>
                  <p:pic>
                    <p:nvPicPr>
                      <p:cNvPr id="5" name="Αντικείμενο 4"/>
                      <p:cNvPicPr/>
                      <p:nvPr/>
                    </p:nvPicPr>
                    <p:blipFill>
                      <a:blip r:embed="rId6"/>
                      <a:stretch>
                        <a:fillRect/>
                      </a:stretch>
                    </p:blipFill>
                    <p:spPr>
                      <a:xfrm>
                        <a:off x="3143247" y="4889380"/>
                        <a:ext cx="492125" cy="552450"/>
                      </a:xfrm>
                      <a:prstGeom prst="rect">
                        <a:avLst/>
                      </a:prstGeom>
                    </p:spPr>
                  </p:pic>
                </p:oleObj>
              </mc:Fallback>
            </mc:AlternateContent>
          </a:graphicData>
        </a:graphic>
      </p:graphicFrame>
      <p:sp>
        <p:nvSpPr>
          <p:cNvPr id="6" name="TextBox 5"/>
          <p:cNvSpPr txBox="1"/>
          <p:nvPr/>
        </p:nvSpPr>
        <p:spPr>
          <a:xfrm>
            <a:off x="683568" y="4947510"/>
            <a:ext cx="2494914" cy="461665"/>
          </a:xfrm>
          <a:prstGeom prst="rect">
            <a:avLst/>
          </a:prstGeom>
          <a:noFill/>
        </p:spPr>
        <p:txBody>
          <a:bodyPr wrap="none" rtlCol="0">
            <a:spAutoFit/>
          </a:bodyPr>
          <a:lstStyle/>
          <a:p>
            <a:r>
              <a:rPr lang="en-US" sz="2400" dirty="0"/>
              <a:t>Random variables:</a:t>
            </a:r>
            <a:endParaRPr lang="el-GR" sz="2400" dirty="0"/>
          </a:p>
        </p:txBody>
      </p:sp>
      <p:graphicFrame>
        <p:nvGraphicFramePr>
          <p:cNvPr id="7" name="Αντικείμενο 6"/>
          <p:cNvGraphicFramePr>
            <a:graphicFrameLocks noChangeAspect="1"/>
          </p:cNvGraphicFramePr>
          <p:nvPr>
            <p:extLst>
              <p:ext uri="{D42A27DB-BD31-4B8C-83A1-F6EECF244321}">
                <p14:modId xmlns:p14="http://schemas.microsoft.com/office/powerpoint/2010/main" val="3592615438"/>
              </p:ext>
            </p:extLst>
          </p:nvPr>
        </p:nvGraphicFramePr>
        <p:xfrm>
          <a:off x="3552048" y="4889380"/>
          <a:ext cx="331254" cy="542052"/>
        </p:xfrm>
        <a:graphic>
          <a:graphicData uri="http://schemas.openxmlformats.org/presentationml/2006/ole">
            <mc:AlternateContent xmlns:mc="http://schemas.openxmlformats.org/markup-compatibility/2006">
              <mc:Choice xmlns:v="urn:schemas-microsoft-com:vml" Requires="v">
                <p:oleObj name="Equation" r:id="rId7" imgW="139680" imgH="228600" progId="Equation.DSMT4">
                  <p:embed/>
                </p:oleObj>
              </mc:Choice>
              <mc:Fallback>
                <p:oleObj name="Equation" r:id="rId7" imgW="139680" imgH="228600" progId="Equation.DSMT4">
                  <p:embed/>
                  <p:pic>
                    <p:nvPicPr>
                      <p:cNvPr id="7" name="Αντικείμενο 6"/>
                      <p:cNvPicPr/>
                      <p:nvPr/>
                    </p:nvPicPr>
                    <p:blipFill>
                      <a:blip r:embed="rId8"/>
                      <a:stretch>
                        <a:fillRect/>
                      </a:stretch>
                    </p:blipFill>
                    <p:spPr>
                      <a:xfrm>
                        <a:off x="3552048" y="4889380"/>
                        <a:ext cx="331254" cy="542052"/>
                      </a:xfrm>
                      <a:prstGeom prst="rect">
                        <a:avLst/>
                      </a:prstGeom>
                    </p:spPr>
                  </p:pic>
                </p:oleObj>
              </mc:Fallback>
            </mc:AlternateContent>
          </a:graphicData>
        </a:graphic>
      </p:graphicFrame>
      <p:graphicFrame>
        <p:nvGraphicFramePr>
          <p:cNvPr id="8" name="Αντικείμενο 7"/>
          <p:cNvGraphicFramePr>
            <a:graphicFrameLocks noChangeAspect="1"/>
          </p:cNvGraphicFramePr>
          <p:nvPr>
            <p:extLst>
              <p:ext uri="{D42A27DB-BD31-4B8C-83A1-F6EECF244321}">
                <p14:modId xmlns:p14="http://schemas.microsoft.com/office/powerpoint/2010/main" val="3665873637"/>
              </p:ext>
            </p:extLst>
          </p:nvPr>
        </p:nvGraphicFramePr>
        <p:xfrm>
          <a:off x="3523262" y="5640506"/>
          <a:ext cx="720080" cy="403245"/>
        </p:xfrm>
        <a:graphic>
          <a:graphicData uri="http://schemas.openxmlformats.org/presentationml/2006/ole">
            <mc:AlternateContent xmlns:mc="http://schemas.openxmlformats.org/markup-compatibility/2006">
              <mc:Choice xmlns:v="urn:schemas-microsoft-com:vml" Requires="v">
                <p:oleObj name="Equation" r:id="rId9" imgW="317160" imgH="177480" progId="Equation.DSMT4">
                  <p:embed/>
                </p:oleObj>
              </mc:Choice>
              <mc:Fallback>
                <p:oleObj name="Equation" r:id="rId9" imgW="317160" imgH="177480" progId="Equation.DSMT4">
                  <p:embed/>
                  <p:pic>
                    <p:nvPicPr>
                      <p:cNvPr id="8" name="Αντικείμενο 7"/>
                      <p:cNvPicPr/>
                      <p:nvPr/>
                    </p:nvPicPr>
                    <p:blipFill>
                      <a:blip r:embed="rId10"/>
                      <a:stretch>
                        <a:fillRect/>
                      </a:stretch>
                    </p:blipFill>
                    <p:spPr>
                      <a:xfrm>
                        <a:off x="3523262" y="5640506"/>
                        <a:ext cx="720080" cy="403245"/>
                      </a:xfrm>
                      <a:prstGeom prst="rect">
                        <a:avLst/>
                      </a:prstGeom>
                    </p:spPr>
                  </p:pic>
                </p:oleObj>
              </mc:Fallback>
            </mc:AlternateContent>
          </a:graphicData>
        </a:graphic>
      </p:graphicFrame>
      <p:pic>
        <p:nvPicPr>
          <p:cNvPr id="717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584" y="1087717"/>
            <a:ext cx="8010525" cy="3316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284526" y="5698824"/>
            <a:ext cx="242374" cy="369332"/>
          </a:xfrm>
          <a:prstGeom prst="rect">
            <a:avLst/>
          </a:prstGeom>
          <a:noFill/>
        </p:spPr>
        <p:txBody>
          <a:bodyPr wrap="none" rtlCol="0">
            <a:spAutoFit/>
          </a:bodyPr>
          <a:lstStyle/>
          <a:p>
            <a:r>
              <a:rPr lang="en-US" dirty="0"/>
              <a:t>,</a:t>
            </a:r>
            <a:endParaRPr lang="el-GR" dirty="0"/>
          </a:p>
        </p:txBody>
      </p:sp>
      <p:pic>
        <p:nvPicPr>
          <p:cNvPr id="7209"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583" y="937166"/>
            <a:ext cx="8058150" cy="35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6107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107030</TotalTime>
  <Words>588</Words>
  <Application>Microsoft Office PowerPoint</Application>
  <PresentationFormat>On-screen Show (4:3)</PresentationFormat>
  <Paragraphs>126</Paragraphs>
  <Slides>46</Slides>
  <Notes>2</Notes>
  <HiddenSlides>23</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Large scale optimization</vt:lpstr>
      <vt:lpstr>Gradient optimization-algorithms</vt:lpstr>
      <vt:lpstr>Empirical Risk Minimization</vt:lpstr>
      <vt:lpstr>Stochastic learning rate SGD</vt:lpstr>
      <vt:lpstr>Stochasticity factor (MSLR)</vt:lpstr>
      <vt:lpstr>Resetting stochasticity factor (RMSLR)</vt:lpstr>
      <vt:lpstr>Stochastic learning rate SGD</vt:lpstr>
      <vt:lpstr>MSLR w/ memory:</vt:lpstr>
      <vt:lpstr>PowerPoint Presentation</vt:lpstr>
      <vt:lpstr>Stochastic learning rate SGD</vt:lpstr>
      <vt:lpstr>The algorithm MSLR-with-memory SGD:</vt:lpstr>
      <vt:lpstr>The algorithm MSLR-with-memory SGD:</vt:lpstr>
      <vt:lpstr>The algorithm MSLR-with-memory SGD:</vt:lpstr>
      <vt:lpstr>The algorithm MSLR-with-memory SGD:</vt:lpstr>
      <vt:lpstr>The algorithm MSLR-with-memory SGD:</vt:lpstr>
      <vt:lpstr>Convergence of MSLR-with-memory SGD</vt:lpstr>
      <vt:lpstr>Convergence of MSLR-with-memory SGD</vt:lpstr>
      <vt:lpstr>Convergence of MSLR-with-memory SGD</vt:lpstr>
      <vt:lpstr>Convergence of MSLR-with-memory SGD:</vt:lpstr>
      <vt:lpstr>Convergence of MSLR-with-memory SGD:</vt:lpstr>
      <vt:lpstr>Convergence of MSLR-with-memory SGD</vt:lpstr>
      <vt:lpstr>Convergence of MSLR-with-memory SGD</vt:lpstr>
      <vt:lpstr>Stochastic Learning Rate Advantage</vt:lpstr>
      <vt:lpstr>Convergence of MSLR-with-memory SGD</vt:lpstr>
      <vt:lpstr>Online learning</vt:lpstr>
      <vt:lpstr>Convergence of online MSLR SGD</vt:lpstr>
      <vt:lpstr>Convergence of online MSLR-w/-memory SGD</vt:lpstr>
      <vt:lpstr>Experiments</vt:lpstr>
      <vt:lpstr>Experiments</vt:lpstr>
      <vt:lpstr>The algorithm MSLR-with-memory SGD:</vt:lpstr>
      <vt:lpstr>In Practice:</vt:lpstr>
      <vt:lpstr>The algorithm RUMSLR-w/-memory SGD:</vt:lpstr>
      <vt:lpstr>The algorithm RUMSLR-w/-memory SGD:</vt:lpstr>
      <vt:lpstr>Example of a Resetting-Uniform Stochasticity Factor:  c1=0.8, c2=1.2, β=100.</vt:lpstr>
      <vt:lpstr>The algorithm RUMSLR-w/-memory SGD:</vt:lpstr>
      <vt:lpstr>Experiments</vt:lpstr>
      <vt:lpstr>Results - MNIST</vt:lpstr>
      <vt:lpstr>Results – CIFAR-10</vt:lpstr>
      <vt:lpstr>Results – CIFAR-100</vt:lpstr>
      <vt:lpstr>Results – CIFAR-100</vt:lpstr>
      <vt:lpstr>Extra – CIFAR-10</vt:lpstr>
      <vt:lpstr>Extra – CIFAR-10</vt:lpstr>
      <vt:lpstr>Extra 2 – CIFAR-10</vt:lpstr>
      <vt:lpstr>Conclusions</vt:lpstr>
      <vt:lpstr>PowerPoint Presentation</vt:lpstr>
    </vt:vector>
  </TitlesOfParts>
  <Company>California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optimization to power systems and electricity markets</dc:title>
  <dc:creator>Subhonmesh Bose</dc:creator>
  <cp:lastModifiedBy>HP</cp:lastModifiedBy>
  <cp:revision>5216</cp:revision>
  <cp:lastPrinted>2015-03-02T03:44:49Z</cp:lastPrinted>
  <dcterms:created xsi:type="dcterms:W3CDTF">2013-05-14T17:47:07Z</dcterms:created>
  <dcterms:modified xsi:type="dcterms:W3CDTF">2022-11-22T06:30:09Z</dcterms:modified>
</cp:coreProperties>
</file>