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096" r:id="rId2"/>
    <p:sldId id="2125" r:id="rId3"/>
    <p:sldId id="2113" r:id="rId4"/>
    <p:sldId id="2098" r:id="rId5"/>
    <p:sldId id="2099" r:id="rId6"/>
    <p:sldId id="2100" r:id="rId7"/>
    <p:sldId id="2103" r:id="rId8"/>
    <p:sldId id="2104" r:id="rId9"/>
    <p:sldId id="2101" r:id="rId10"/>
    <p:sldId id="2106" r:id="rId11"/>
    <p:sldId id="2107" r:id="rId12"/>
    <p:sldId id="2093" r:id="rId13"/>
    <p:sldId id="2108" r:id="rId14"/>
    <p:sldId id="2109" r:id="rId15"/>
    <p:sldId id="2110" r:id="rId16"/>
    <p:sldId id="2126" r:id="rId17"/>
    <p:sldId id="2111" r:id="rId18"/>
    <p:sldId id="2116" r:id="rId19"/>
    <p:sldId id="2119" r:id="rId20"/>
    <p:sldId id="2120" r:id="rId21"/>
    <p:sldId id="2117" r:id="rId22"/>
    <p:sldId id="2118" r:id="rId23"/>
    <p:sldId id="2122" r:id="rId24"/>
    <p:sldId id="2088" r:id="rId25"/>
    <p:sldId id="2087" r:id="rId26"/>
    <p:sldId id="2114" r:id="rId27"/>
    <p:sldId id="2112" r:id="rId28"/>
    <p:sldId id="2123" r:id="rId29"/>
    <p:sldId id="2089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C"/>
    <a:srgbClr val="D8E9F1"/>
    <a:srgbClr val="FDECD9"/>
    <a:srgbClr val="F2F2F2"/>
    <a:srgbClr val="69AD52"/>
    <a:srgbClr val="F49F41"/>
    <a:srgbClr val="4091B6"/>
    <a:srgbClr val="84B4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5" autoAdjust="0"/>
    <p:restoredTop sz="71678" autoAdjust="0"/>
  </p:normalViewPr>
  <p:slideViewPr>
    <p:cSldViewPr showGuides="1">
      <p:cViewPr varScale="1">
        <p:scale>
          <a:sx n="78" d="100"/>
          <a:sy n="78" d="100"/>
        </p:scale>
        <p:origin x="86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61328" y="8532440"/>
            <a:ext cx="720000" cy="36001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60D939C7-2787-4217-8D0E-CE3CB5A62EC6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7192" y="8532440"/>
            <a:ext cx="2663776" cy="36004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DE" sz="1000" dirty="0"/>
              <a:t>Footer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249000" y="8532440"/>
            <a:ext cx="360000" cy="36877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ctr"/>
            <a:fld id="{E5BBCCF6-F8A8-4C49-BF3D-CA1AA74CA975}" type="slidenum">
              <a:rPr lang="de-DE" sz="1000" smtClean="0"/>
              <a:pPr algn="ctr"/>
              <a:t>‹Nr.›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43861194"/>
      </p:ext>
    </p:extLst>
  </p:cSld>
  <p:clrMap bg1="lt1" tx1="dk1" bg2="lt2" tx2="dk2" accent1="accent1" accent2="accent2" accent3="accent3" accent4="accent4" accent5="accent5" accent6="accent6" hlink="hlink" folHlink="folHlink"/>
  <p:hf hdr="0"/>
  <p:extLst>
    <p:ext uri="{56416CCD-93CA-4268-BC5B-53C4BB910035}">
      <p15:sldGuideLst xmlns:p15="http://schemas.microsoft.com/office/powerpoint/2012/main">
        <p15:guide id="1" pos="302" userDrawn="1">
          <p15:clr>
            <a:srgbClr val="F26B43"/>
          </p15:clr>
        </p15:guide>
        <p15:guide id="2" pos="402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6672" y="899592"/>
            <a:ext cx="5040560" cy="2835315"/>
          </a:xfrm>
          <a:prstGeom prst="rect">
            <a:avLst/>
          </a:prstGeom>
          <a:noFill/>
          <a:ln w="6350">
            <a:solidFill>
              <a:schemeClr val="tx2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76672" y="4067944"/>
            <a:ext cx="5904000" cy="403244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61328" y="8532440"/>
            <a:ext cx="720000" cy="36001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77192" y="8532440"/>
            <a:ext cx="2663776" cy="36004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DE" sz="1000" dirty="0"/>
              <a:t>Footer</a:t>
            </a:r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3249000" y="8532440"/>
            <a:ext cx="360000" cy="36877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E5BBCCF6-F8A8-4C49-BF3D-CA1AA74CA975}" type="slidenum">
              <a:rPr lang="de-DE" sz="1000" smtClean="0"/>
              <a:t>‹Nr.›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84619873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lnSpc>
        <a:spcPct val="110000"/>
      </a:lnSpc>
      <a:spcBef>
        <a:spcPts val="600"/>
      </a:spcBef>
      <a:defRPr sz="1200" b="0" kern="1200">
        <a:solidFill>
          <a:schemeClr val="tx1"/>
        </a:solidFill>
        <a:latin typeface="+mn-lt"/>
        <a:ea typeface="+mn-ea"/>
        <a:cs typeface="+mn-cs"/>
      </a:defRPr>
    </a:lvl1pPr>
    <a:lvl2pPr marL="0" algn="l" defTabSz="914400" rtl="0" eaLnBrk="1" latinLnBrk="0" hangingPunct="1">
      <a:lnSpc>
        <a:spcPct val="110000"/>
      </a:lnSpc>
      <a:spcBef>
        <a:spcPts val="600"/>
      </a:spcBef>
      <a:spcAft>
        <a:spcPts val="0"/>
      </a:spcAft>
      <a:defRPr sz="1200" b="1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lnSpc>
        <a:spcPct val="110000"/>
      </a:lnSpc>
      <a:spcBef>
        <a:spcPts val="400"/>
      </a:spcBef>
      <a:spcAft>
        <a:spcPts val="0"/>
      </a:spcAft>
      <a:buClr>
        <a:schemeClr val="bg2"/>
      </a:buClr>
      <a:buSzPct val="100000"/>
      <a:buFont typeface="Wingdings 2" panose="05020102010507070707" pitchFamily="18" charset="2"/>
      <a:buChar char="¡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24000" indent="-144000" algn="l" defTabSz="914400" rtl="0" eaLnBrk="1" latinLnBrk="0" hangingPunct="1">
      <a:lnSpc>
        <a:spcPct val="110000"/>
      </a:lnSpc>
      <a:spcBef>
        <a:spcPts val="100"/>
      </a:spcBef>
      <a:spcAft>
        <a:spcPts val="0"/>
      </a:spcAft>
      <a:buClrTx/>
      <a:buSzPct val="100000"/>
      <a:buFont typeface="Wingdings 2" panose="05020102010507070707" pitchFamily="18" charset="2"/>
      <a:buChar char="¡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68000" indent="-144000" algn="l" defTabSz="914400" rtl="0" eaLnBrk="1" latinLnBrk="0" hangingPunct="1">
      <a:lnSpc>
        <a:spcPct val="110000"/>
      </a:lnSpc>
      <a:spcBef>
        <a:spcPts val="100"/>
      </a:spcBef>
      <a:spcAft>
        <a:spcPts val="0"/>
      </a:spcAft>
      <a:buClrTx/>
      <a:buSzPct val="100000"/>
      <a:buFont typeface="Wingdings 2" panose="05020102010507070707" pitchFamily="18" charset="2"/>
      <a:buChar char="¡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468000" indent="-144000" algn="l" defTabSz="914400" rtl="0" eaLnBrk="1" latinLnBrk="0" hangingPunct="1">
      <a:lnSpc>
        <a:spcPct val="110000"/>
      </a:lnSpc>
      <a:spcBef>
        <a:spcPts val="100"/>
      </a:spcBef>
      <a:spcAft>
        <a:spcPts val="0"/>
      </a:spcAft>
      <a:buClrTx/>
      <a:buSzPct val="100000"/>
      <a:buFont typeface="Wingdings 2" panose="05020102010507070707" pitchFamily="18" charset="2"/>
      <a:buChar char="¡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468000" indent="-144000" algn="l" defTabSz="914400" rtl="0" eaLnBrk="1" latinLnBrk="0" hangingPunct="1">
      <a:lnSpc>
        <a:spcPct val="110000"/>
      </a:lnSpc>
      <a:spcBef>
        <a:spcPts val="100"/>
      </a:spcBef>
      <a:spcAft>
        <a:spcPts val="0"/>
      </a:spcAft>
      <a:buClrTx/>
      <a:buSzPct val="100000"/>
      <a:buFont typeface="Wingdings 2" panose="05020102010507070707" pitchFamily="18" charset="2"/>
      <a:buChar char="¡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468000" indent="-144000" algn="l" defTabSz="914400" rtl="0" eaLnBrk="1" latinLnBrk="0" hangingPunct="1">
      <a:lnSpc>
        <a:spcPct val="110000"/>
      </a:lnSpc>
      <a:spcBef>
        <a:spcPts val="100"/>
      </a:spcBef>
      <a:spcAft>
        <a:spcPts val="0"/>
      </a:spcAft>
      <a:buClrTx/>
      <a:buSzPct val="100000"/>
      <a:buFont typeface="Wingdings 2" panose="05020102010507070707" pitchFamily="18" charset="2"/>
      <a:buChar char="¡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468000" indent="-144000" algn="l" defTabSz="914400" rtl="0" eaLnBrk="1" latinLnBrk="0" hangingPunct="1">
      <a:lnSpc>
        <a:spcPct val="110000"/>
      </a:lnSpc>
      <a:spcBef>
        <a:spcPts val="100"/>
      </a:spcBef>
      <a:spcAft>
        <a:spcPts val="0"/>
      </a:spcAft>
      <a:buClrTx/>
      <a:buSzPct val="100000"/>
      <a:buFont typeface="Wingdings 2" panose="05020102010507070707" pitchFamily="18" charset="2"/>
      <a:buChar char="¡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302" userDrawn="1">
          <p15:clr>
            <a:srgbClr val="F26B43"/>
          </p15:clr>
        </p15:guide>
        <p15:guide id="2" pos="402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ree_(data_structure)" TargetMode="External"/><Relationship Id="rId13" Type="http://schemas.openxmlformats.org/officeDocument/2006/relationships/hyperlink" Target="https://en.wikipedia.org/wiki/State_(computer_science)" TargetMode="External"/><Relationship Id="rId3" Type="http://schemas.openxmlformats.org/officeDocument/2006/relationships/hyperlink" Target="https://en.wikipedia.org/wiki/Programming_paradigm" TargetMode="External"/><Relationship Id="rId7" Type="http://schemas.openxmlformats.org/officeDocument/2006/relationships/hyperlink" Target="https://en.wikipedia.org/wiki/Declarative_programming" TargetMode="External"/><Relationship Id="rId12" Type="http://schemas.openxmlformats.org/officeDocument/2006/relationships/hyperlink" Target="https://en.wikipedia.org/wiki/Statement_(computer_scienc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Function_(computer_science)" TargetMode="External"/><Relationship Id="rId11" Type="http://schemas.openxmlformats.org/officeDocument/2006/relationships/hyperlink" Target="https://en.wikipedia.org/wiki/Imperative_programming" TargetMode="External"/><Relationship Id="rId5" Type="http://schemas.openxmlformats.org/officeDocument/2006/relationships/hyperlink" Target="https://en.wikipedia.org/wiki/Function_composition_(computer_science)" TargetMode="External"/><Relationship Id="rId10" Type="http://schemas.openxmlformats.org/officeDocument/2006/relationships/hyperlink" Target="https://en.wikipedia.org/wiki/Value_(computer_science)" TargetMode="External"/><Relationship Id="rId4" Type="http://schemas.openxmlformats.org/officeDocument/2006/relationships/hyperlink" Target="https://en.wikipedia.org/wiki/Function_application" TargetMode="External"/><Relationship Id="rId9" Type="http://schemas.openxmlformats.org/officeDocument/2006/relationships/hyperlink" Target="https://en.wikipedia.org/wiki/Expression_(computer_science)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baseline="0" dirty="0" smtClean="0"/>
              <a:t>talk is about functional programming, and why it’s an important topic for software developers.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</a:t>
            </a:r>
            <a:r>
              <a:rPr lang="en-US" baseline="0" dirty="0" err="1" smtClean="0"/>
              <a:t>ista</a:t>
            </a:r>
            <a:r>
              <a:rPr lang="en-US" baseline="0" dirty="0" smtClean="0"/>
              <a:t> we mainly use imperative or object-oriented languages like ABAB, Java, C#,...</a:t>
            </a:r>
          </a:p>
          <a:p>
            <a:r>
              <a:rPr lang="en-US" baseline="0" dirty="0" smtClean="0"/>
              <a:t>(And yes we also use some hybrid or multi-paradigm languages like Scala, </a:t>
            </a:r>
            <a:r>
              <a:rPr lang="en-US" baseline="0" dirty="0" err="1" smtClean="0"/>
              <a:t>Kotlin</a:t>
            </a:r>
            <a:r>
              <a:rPr lang="en-US" baseline="0" dirty="0" smtClean="0"/>
              <a:t>, JavaScript,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Those languages provide us with certain tools and patterns to structure our programs, work with data, handle state, have persistence, handle exceptions…</a:t>
            </a:r>
          </a:p>
          <a:p>
            <a:r>
              <a:rPr lang="en-US" baseline="0" dirty="0" smtClean="0"/>
              <a:t>So they shape the way how we look at things when solving problems.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Today I want to look at the same problems, but from a different angle. From the FP perspective.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 it’s stated in the subtitle: </a:t>
            </a:r>
            <a:r>
              <a:rPr lang="en-US" dirty="0" smtClean="0"/>
              <a:t>You don’t solve different problems in FP. But you solve them differently.</a:t>
            </a:r>
            <a:br>
              <a:rPr lang="en-US" dirty="0" smtClean="0"/>
            </a:br>
            <a:endParaRPr lang="en-US" baseline="0" dirty="0" smtClean="0"/>
          </a:p>
          <a:p>
            <a:r>
              <a:rPr lang="en-US" baseline="0" dirty="0" smtClean="0"/>
              <a:t>This talk will give you a brief overview of basic elements of functional programming.</a:t>
            </a:r>
          </a:p>
          <a:p>
            <a:r>
              <a:rPr lang="en-US" baseline="0" dirty="0" smtClean="0"/>
              <a:t>We want to get an idea how things are solved differently in FP. And how FP concepts might be helpful in our day to day work.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</a:t>
            </a:fld>
            <a:endParaRPr lang="de-DE" sz="10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5C106B52-A6D3-45B8-B2C4-2DD37143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5039020-AFAA-4D76-8074-42EC8EC57FEF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C638576-19C1-4451-8D19-71297D69DE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sz="1000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267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OK,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Numbers,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complexer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: Lists !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smtClean="0"/>
              <a:t>Footer</a:t>
            </a:r>
            <a:endParaRPr lang="de-DE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12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70419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lists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smtClean="0"/>
              <a:t>Footer</a:t>
            </a:r>
            <a:endParaRPr lang="de-DE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13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60631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modify</a:t>
            </a:r>
            <a:r>
              <a:rPr lang="de-DE" dirty="0" smtClean="0"/>
              <a:t> all </a:t>
            </a:r>
            <a:r>
              <a:rPr lang="de-DE" dirty="0" err="1" smtClean="0"/>
              <a:t>elements</a:t>
            </a:r>
            <a:r>
              <a:rPr lang="de-DE" dirty="0" smtClean="0"/>
              <a:t> in a </a:t>
            </a:r>
            <a:r>
              <a:rPr lang="de-DE" dirty="0" err="1" smtClean="0"/>
              <a:t>list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like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square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in a </a:t>
            </a:r>
            <a:r>
              <a:rPr lang="de-DE" dirty="0" err="1" smtClean="0"/>
              <a:t>list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smtClean="0"/>
              <a:t>Footer</a:t>
            </a:r>
            <a:endParaRPr lang="de-DE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14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711835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900113"/>
            <a:ext cx="5040313" cy="28352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higher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abstract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away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details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Again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naive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adding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list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smtClean="0"/>
              <a:t>Footer</a:t>
            </a:r>
            <a:endParaRPr lang="de-DE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15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41955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900113"/>
            <a:ext cx="5040313" cy="28352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Now</a:t>
            </a:r>
            <a:r>
              <a:rPr lang="de-DE" dirty="0" smtClean="0"/>
              <a:t> I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talk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a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imperative </a:t>
            </a:r>
            <a:r>
              <a:rPr lang="de-DE" dirty="0" err="1" smtClean="0"/>
              <a:t>and</a:t>
            </a:r>
            <a:r>
              <a:rPr lang="de-DE" dirty="0" smtClean="0"/>
              <a:t> OO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It‘s</a:t>
            </a:r>
            <a:r>
              <a:rPr lang="de-DE" dirty="0" smtClean="0"/>
              <a:t> also not </a:t>
            </a:r>
            <a:r>
              <a:rPr lang="de-DE" dirty="0" err="1" smtClean="0"/>
              <a:t>implemented</a:t>
            </a:r>
            <a:r>
              <a:rPr lang="de-DE" dirty="0" smtClean="0"/>
              <a:t> in all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r>
              <a:rPr lang="de-DE" dirty="0" smtClean="0"/>
              <a:t> aka </a:t>
            </a:r>
            <a:r>
              <a:rPr lang="de-DE" dirty="0" err="1" smtClean="0"/>
              <a:t>evaluation</a:t>
            </a:r>
            <a:r>
              <a:rPr lang="de-DE" dirty="0" smtClean="0"/>
              <a:t> on </a:t>
            </a:r>
            <a:r>
              <a:rPr lang="de-DE" dirty="0" err="1" smtClean="0"/>
              <a:t>demand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closer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concept</a:t>
            </a:r>
            <a:r>
              <a:rPr lang="de-DE" baseline="0" dirty="0" smtClean="0"/>
              <a:t>: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simple </a:t>
            </a:r>
            <a:r>
              <a:rPr lang="de-DE" dirty="0" err="1" smtClean="0"/>
              <a:t>example</a:t>
            </a:r>
            <a:r>
              <a:rPr lang="de-DE" dirty="0" smtClean="0"/>
              <a:t>: an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else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smtClean="0"/>
              <a:t>… after </a:t>
            </a:r>
            <a:r>
              <a:rPr lang="de-DE" dirty="0" err="1" smtClean="0"/>
              <a:t>myIf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course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useful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it‘s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rephrasing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standard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expression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But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meaningful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structures</a:t>
            </a:r>
            <a:r>
              <a:rPr lang="de-DE" baseline="0" dirty="0" smtClean="0"/>
              <a:t>, like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switch</a:t>
            </a:r>
            <a:r>
              <a:rPr lang="de-DE" baseline="0" dirty="0" smtClean="0"/>
              <a:t>: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smtClean="0"/>
              <a:t>Footer</a:t>
            </a:r>
            <a:endParaRPr lang="de-DE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16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808898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900113"/>
            <a:ext cx="5040313" cy="28352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demonstrate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evaluation</a:t>
            </a:r>
            <a:r>
              <a:rPr lang="de-DE" baseline="0" dirty="0" smtClean="0"/>
              <a:t>: </a:t>
            </a:r>
          </a:p>
          <a:p>
            <a:r>
              <a:rPr lang="de-DE" baseline="0" dirty="0" err="1" smtClean="0"/>
              <a:t>potentially</a:t>
            </a:r>
            <a:r>
              <a:rPr lang="de-DE" baseline="0" dirty="0" smtClean="0"/>
              <a:t> infinite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structures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smtClean="0"/>
              <a:t>Footer</a:t>
            </a:r>
            <a:endParaRPr lang="de-DE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17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531645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900113"/>
            <a:ext cx="5040313" cy="28352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So, </a:t>
            </a:r>
            <a:r>
              <a:rPr lang="de-DE" dirty="0" err="1" smtClean="0"/>
              <a:t>this</a:t>
            </a:r>
            <a:r>
              <a:rPr lang="de-DE" dirty="0" smtClean="0"/>
              <a:t> was </a:t>
            </a:r>
            <a:r>
              <a:rPr lang="de-DE" dirty="0" err="1" smtClean="0"/>
              <a:t>quite</a:t>
            </a:r>
            <a:r>
              <a:rPr lang="de-DE" dirty="0" smtClean="0"/>
              <a:t> a </a:t>
            </a:r>
            <a:r>
              <a:rPr lang="de-DE" dirty="0" err="1" smtClean="0"/>
              <a:t>ride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tag </a:t>
            </a:r>
            <a:r>
              <a:rPr lang="de-DE" dirty="0" err="1" smtClean="0"/>
              <a:t>cloud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doesn‘t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so </a:t>
            </a:r>
            <a:r>
              <a:rPr lang="de-DE" baseline="0" dirty="0" err="1" smtClean="0"/>
              <a:t>alien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45 </a:t>
            </a:r>
            <a:r>
              <a:rPr lang="de-DE" baseline="0" dirty="0" err="1" smtClean="0"/>
              <a:t>minutes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ago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I </a:t>
            </a:r>
            <a:r>
              <a:rPr lang="de-DE" baseline="0" dirty="0" err="1" smtClean="0"/>
              <a:t>think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grip</a:t>
            </a:r>
            <a:r>
              <a:rPr lang="de-DE" baseline="0" dirty="0" smtClean="0"/>
              <a:t> on at least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terms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While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already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noted</a:t>
            </a:r>
            <a:r>
              <a:rPr lang="de-DE" baseline="0" dirty="0" smtClean="0"/>
              <a:t> down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benefits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I‘d</a:t>
            </a:r>
            <a:r>
              <a:rPr lang="de-DE" baseline="0" dirty="0" smtClean="0"/>
              <a:t> like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recap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these</a:t>
            </a:r>
            <a:r>
              <a:rPr lang="de-DE" baseline="0" dirty="0" smtClean="0"/>
              <a:t> cool </a:t>
            </a:r>
            <a:r>
              <a:rPr lang="de-DE" baseline="0" dirty="0" err="1" smtClean="0"/>
              <a:t>things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My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FP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 will </a:t>
            </a:r>
            <a:r>
              <a:rPr lang="de-DE" baseline="0" dirty="0" err="1" smtClean="0"/>
              <a:t>help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better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designs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Why</a:t>
            </a:r>
            <a:r>
              <a:rPr lang="de-DE" baseline="0" dirty="0" smtClean="0"/>
              <a:t>?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allows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designs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smtClean="0"/>
              <a:t>Footer</a:t>
            </a:r>
            <a:endParaRPr lang="de-DE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21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41734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0" y="900113"/>
            <a:ext cx="5040313" cy="2835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Contact slide with scroll-over animation.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sz="100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24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212704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0" y="900113"/>
            <a:ext cx="5040313" cy="2835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Chapter </a:t>
            </a:r>
            <a:r>
              <a:rPr lang="en-GB" dirty="0" smtClean="0"/>
              <a:t>divider with fade animation.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sz="100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25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26459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6250" y="900113"/>
            <a:ext cx="5040313" cy="2835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Outro </a:t>
            </a:r>
            <a:r>
              <a:rPr lang="en-GB" dirty="0"/>
              <a:t>slide </a:t>
            </a:r>
            <a:r>
              <a:rPr lang="en-GB" dirty="0" smtClean="0"/>
              <a:t>(compulsory) with fade animation.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sz="100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29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15599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900113"/>
            <a:ext cx="5040313" cy="28352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Ok,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comes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agenda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,</a:t>
            </a:r>
          </a:p>
          <a:p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introduce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techniques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FP.</a:t>
            </a:r>
          </a:p>
          <a:p>
            <a:endParaRPr lang="de-DE" baseline="0" dirty="0" smtClean="0"/>
          </a:p>
          <a:p>
            <a:r>
              <a:rPr lang="de-DE" baseline="0" dirty="0" smtClean="0"/>
              <a:t>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second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briefly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discuss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things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so </a:t>
            </a:r>
            <a:r>
              <a:rPr lang="de-DE" baseline="0" dirty="0" err="1" smtClean="0"/>
              <a:t>far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beneficial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development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Finally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There‘ll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room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discussion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questions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without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further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ado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let‘s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.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2</a:t>
            </a:fld>
            <a:endParaRPr lang="de-DE" sz="10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1DA2E267-88D8-44C8-B145-E873C0AD95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83EFCF5-20B4-4891-9A9C-F22650A04BF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621D308A-E67C-48FD-962E-F792AA184E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sz="1000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8772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900113"/>
            <a:ext cx="5040313" cy="28352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imperative </a:t>
            </a:r>
            <a:r>
              <a:rPr lang="de-DE" dirty="0" err="1" smtClean="0"/>
              <a:t>or</a:t>
            </a:r>
            <a:r>
              <a:rPr lang="de-DE" dirty="0" smtClean="0"/>
              <a:t> OO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paradigm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This will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painful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Internet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FP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flooded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buzzwords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following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Wikipedia:</a:t>
            </a:r>
          </a:p>
          <a:p>
            <a:endParaRPr lang="de-DE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programming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gramming paradigm"/>
              </a:rPr>
              <a:t>programming paradigm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 programs are constructed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unction application"/>
              </a:rPr>
              <a:t>applying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Function composition (computer science)"/>
              </a:rPr>
              <a:t>composing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Function (computer science)"/>
              </a:rPr>
              <a:t>functions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eclarative programming"/>
              </a:rPr>
              <a:t>declarative programming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paradigm in which function definitions are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Tree (data structure)"/>
              </a:rPr>
              <a:t>trees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Expression (computer science)"/>
              </a:rPr>
              <a:t>expressions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each return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Value (computer science)"/>
              </a:rPr>
              <a:t>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rather than a sequence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Imperative programming"/>
              </a:rPr>
              <a:t>imperative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Statement (computer science)"/>
              </a:rPr>
              <a:t>statements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change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State (computer science)"/>
              </a:rPr>
              <a:t>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program.”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that explain anything?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maybe for some.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rest of us we’ll have to take a much closer look at those new terms and ideas, to really under stand what they mean.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how they matter for us.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we’ll take the time to look 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stuff one by one…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smtClean="0"/>
              <a:t>Footer</a:t>
            </a:r>
            <a:endParaRPr lang="de-DE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3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0421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comes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r>
              <a:rPr lang="de-DE" dirty="0" smtClean="0"/>
              <a:t>: …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I‘ve</a:t>
            </a:r>
            <a:r>
              <a:rPr lang="de-DE" dirty="0" smtClean="0"/>
              <a:t> </a:t>
            </a:r>
            <a:r>
              <a:rPr lang="de-DE" dirty="0" err="1" smtClean="0"/>
              <a:t>chosen</a:t>
            </a:r>
            <a:r>
              <a:rPr lang="de-DE" dirty="0" smtClean="0"/>
              <a:t> </a:t>
            </a:r>
            <a:r>
              <a:rPr lang="de-DE" dirty="0" err="1" smtClean="0"/>
              <a:t>Haskell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stick </a:t>
            </a:r>
            <a:r>
              <a:rPr lang="de-DE" baseline="0" dirty="0" err="1" smtClean="0"/>
              <a:t>most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purely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FP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.</a:t>
            </a:r>
            <a:br>
              <a:rPr lang="de-DE" baseline="0" dirty="0" smtClean="0"/>
            </a:br>
            <a:r>
              <a:rPr lang="de-DE" baseline="0" dirty="0" smtClean="0"/>
              <a:t>This will </a:t>
            </a:r>
            <a:r>
              <a:rPr lang="de-DE" baseline="0" dirty="0" err="1" smtClean="0"/>
              <a:t>allow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FP </a:t>
            </a:r>
            <a:r>
              <a:rPr lang="de-DE" baseline="0" dirty="0" err="1" smtClean="0"/>
              <a:t>ideas</a:t>
            </a:r>
            <a:r>
              <a:rPr lang="de-DE" baseline="0" dirty="0" smtClean="0"/>
              <a:t> in a </a:t>
            </a:r>
            <a:r>
              <a:rPr lang="de-DE" baseline="0" dirty="0" err="1" smtClean="0"/>
              <a:t>much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clearer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than</a:t>
            </a:r>
            <a:r>
              <a:rPr lang="de-DE" baseline="0" dirty="0" smtClean="0"/>
              <a:t> in hybrid </a:t>
            </a:r>
            <a:r>
              <a:rPr lang="de-DE" baseline="0" dirty="0" err="1" smtClean="0"/>
              <a:t>languages</a:t>
            </a:r>
            <a:r>
              <a:rPr lang="de-DE" baseline="0" dirty="0" smtClean="0"/>
              <a:t> like Scala, </a:t>
            </a:r>
            <a:r>
              <a:rPr lang="de-DE" baseline="0" dirty="0" err="1" smtClean="0"/>
              <a:t>Kotlin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Rust.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smtClean="0"/>
              <a:t>Footer</a:t>
            </a:r>
            <a:endParaRPr lang="de-DE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4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602598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OK,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citizens</a:t>
            </a:r>
            <a:r>
              <a:rPr lang="de-DE" dirty="0" smtClean="0"/>
              <a:t>, </a:t>
            </a:r>
            <a:r>
              <a:rPr lang="de-DE" dirty="0" err="1" smtClean="0"/>
              <a:t>part</a:t>
            </a:r>
            <a:r>
              <a:rPr lang="de-DE" dirty="0" smtClean="0"/>
              <a:t> 1: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smtClean="0"/>
              <a:t>Footer</a:t>
            </a:r>
            <a:endParaRPr lang="de-DE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5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61542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First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citizens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2.</a:t>
            </a:r>
          </a:p>
          <a:p>
            <a:endParaRPr lang="de-DE" dirty="0" smtClean="0"/>
          </a:p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play</a:t>
            </a:r>
            <a:r>
              <a:rPr lang="de-DE" dirty="0" smtClean="0"/>
              <a:t> a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square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double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just </a:t>
            </a:r>
            <a:r>
              <a:rPr lang="de-DE" dirty="0" err="1" smtClean="0"/>
              <a:t>defined</a:t>
            </a:r>
            <a:r>
              <a:rPr lang="de-DE" dirty="0" smtClean="0"/>
              <a:t>.</a:t>
            </a:r>
          </a:p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We</a:t>
            </a:r>
            <a:r>
              <a:rPr lang="de-DE" dirty="0" smtClean="0"/>
              <a:t> also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simple </a:t>
            </a:r>
            <a:r>
              <a:rPr lang="de-DE" dirty="0" err="1" smtClean="0"/>
              <a:t>predicate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odd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check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wether</a:t>
            </a:r>
            <a:r>
              <a:rPr lang="de-DE" baseline="0" dirty="0" smtClean="0"/>
              <a:t> an Integer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odd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elements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build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doubles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odd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numbers</a:t>
            </a:r>
            <a:r>
              <a:rPr lang="de-DE" baseline="0" dirty="0" smtClean="0"/>
              <a:t>: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squares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odd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numbers</a:t>
            </a:r>
            <a:r>
              <a:rPr lang="de-DE" baseline="0" dirty="0" smtClean="0"/>
              <a:t>: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looking</a:t>
            </a:r>
            <a:r>
              <a:rPr lang="de-DE" baseline="0" dirty="0" smtClean="0"/>
              <a:t> at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just </a:t>
            </a:r>
            <a:r>
              <a:rPr lang="de-DE" baseline="0" dirty="0" err="1" smtClean="0"/>
              <a:t>vary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actual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growth-function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let‘s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growth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generic</a:t>
            </a:r>
            <a:r>
              <a:rPr lang="de-DE" baseline="0" dirty="0" smtClean="0"/>
              <a:t>: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ifOdd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rewrite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initial 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follows</a:t>
            </a:r>
            <a:r>
              <a:rPr lang="de-DE" baseline="0" dirty="0" smtClean="0"/>
              <a:t>: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smtClean="0"/>
              <a:t>Footer</a:t>
            </a:r>
            <a:endParaRPr lang="de-DE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6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3383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900113"/>
            <a:ext cx="5040313" cy="28352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Coming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citizens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smtClean="0"/>
              <a:t>Footer</a:t>
            </a:r>
            <a:endParaRPr lang="de-DE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8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04471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900113"/>
            <a:ext cx="5040313" cy="28352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OK, so </a:t>
            </a:r>
            <a:r>
              <a:rPr lang="de-DE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learned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bit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values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explore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a simple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smtClean="0"/>
              <a:t>Footer</a:t>
            </a:r>
            <a:endParaRPr lang="de-DE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10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9003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900113"/>
            <a:ext cx="5040313" cy="28352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pattern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allows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write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original </a:t>
            </a:r>
            <a:r>
              <a:rPr lang="de-DE" baseline="0" dirty="0" err="1" smtClean="0"/>
              <a:t>mathematical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equations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modulo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syntax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restrictions</a:t>
            </a:r>
            <a:r>
              <a:rPr lang="de-DE" baseline="0" dirty="0" smtClean="0"/>
              <a:t>).</a:t>
            </a:r>
          </a:p>
          <a:p>
            <a:endParaRPr lang="de-DE" baseline="0" dirty="0" smtClean="0"/>
          </a:p>
          <a:p>
            <a:r>
              <a:rPr lang="de-DE" baseline="0" dirty="0" smtClean="0"/>
              <a:t>Next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helpful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reasoning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…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reached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</a:t>
            </a:r>
            <a:r>
              <a:rPr lang="de-DE" baseline="0" dirty="0" smtClean="0"/>
              <a:t> 2 = 2:</a:t>
            </a:r>
          </a:p>
          <a:p>
            <a:endParaRPr lang="de-DE" baseline="0" dirty="0" smtClean="0"/>
          </a:p>
          <a:p>
            <a:r>
              <a:rPr lang="de-DE" baseline="0" dirty="0" smtClean="0"/>
              <a:t>But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happen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nice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equations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suddenly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exception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raised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disk</a:t>
            </a:r>
            <a:r>
              <a:rPr lang="de-DE" baseline="0" dirty="0" smtClean="0"/>
              <a:t>?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fld id="{EF660D4A-C85E-421D-BAA6-C11D2F152E2B}" type="datetime1">
              <a:rPr lang="en-GB" sz="1000" smtClean="0"/>
              <a:t>15/01/2021</a:t>
            </a:fld>
            <a:endParaRPr lang="de-DE" sz="10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 smtClean="0"/>
              <a:t>Footer</a:t>
            </a:r>
            <a:endParaRPr lang="de-DE" sz="10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11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68725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| O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F5D2771-759F-4439-B726-822DBC40CB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21">
            <a:extLst>
              <a:ext uri="{FF2B5EF4-FFF2-40B4-BE49-F238E27FC236}">
                <a16:creationId xmlns="" xmlns:a16="http://schemas.microsoft.com/office/drawing/2014/main" id="{F42527CF-0C6A-45DF-AD03-6E0D04B1A71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4690522" y="3284984"/>
            <a:ext cx="2810957" cy="1224136"/>
            <a:chOff x="10267265" y="5877328"/>
            <a:chExt cx="1157327" cy="504000"/>
          </a:xfrm>
        </p:grpSpPr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A1A31238-B5C0-42EC-99DC-88A758A15D2D}"/>
                </a:ext>
              </a:extLst>
            </p:cNvPr>
            <p:cNvSpPr>
              <a:spLocks/>
            </p:cNvSpPr>
            <p:nvPr/>
          </p:nvSpPr>
          <p:spPr bwMode="gray">
            <a:xfrm>
              <a:off x="10330053" y="5992722"/>
              <a:ext cx="144242" cy="110303"/>
            </a:xfrm>
            <a:custGeom>
              <a:avLst/>
              <a:gdLst>
                <a:gd name="T0" fmla="*/ 1655 w 1957"/>
                <a:gd name="T1" fmla="*/ 1304 h 1513"/>
                <a:gd name="T2" fmla="*/ 1687 w 1957"/>
                <a:gd name="T3" fmla="*/ 1167 h 1513"/>
                <a:gd name="T4" fmla="*/ 1718 w 1957"/>
                <a:gd name="T5" fmla="*/ 1035 h 1513"/>
                <a:gd name="T6" fmla="*/ 1747 w 1957"/>
                <a:gd name="T7" fmla="*/ 908 h 1513"/>
                <a:gd name="T8" fmla="*/ 1775 w 1957"/>
                <a:gd name="T9" fmla="*/ 788 h 1513"/>
                <a:gd name="T10" fmla="*/ 1802 w 1957"/>
                <a:gd name="T11" fmla="*/ 673 h 1513"/>
                <a:gd name="T12" fmla="*/ 1827 w 1957"/>
                <a:gd name="T13" fmla="*/ 566 h 1513"/>
                <a:gd name="T14" fmla="*/ 1849 w 1957"/>
                <a:gd name="T15" fmla="*/ 467 h 1513"/>
                <a:gd name="T16" fmla="*/ 1871 w 1957"/>
                <a:gd name="T17" fmla="*/ 376 h 1513"/>
                <a:gd name="T18" fmla="*/ 1890 w 1957"/>
                <a:gd name="T19" fmla="*/ 293 h 1513"/>
                <a:gd name="T20" fmla="*/ 1907 w 1957"/>
                <a:gd name="T21" fmla="*/ 220 h 1513"/>
                <a:gd name="T22" fmla="*/ 1922 w 1957"/>
                <a:gd name="T23" fmla="*/ 157 h 1513"/>
                <a:gd name="T24" fmla="*/ 1934 w 1957"/>
                <a:gd name="T25" fmla="*/ 104 h 1513"/>
                <a:gd name="T26" fmla="*/ 1944 w 1957"/>
                <a:gd name="T27" fmla="*/ 62 h 1513"/>
                <a:gd name="T28" fmla="*/ 1951 w 1957"/>
                <a:gd name="T29" fmla="*/ 31 h 1513"/>
                <a:gd name="T30" fmla="*/ 1955 w 1957"/>
                <a:gd name="T31" fmla="*/ 12 h 1513"/>
                <a:gd name="T32" fmla="*/ 1957 w 1957"/>
                <a:gd name="T33" fmla="*/ 5 h 1513"/>
                <a:gd name="T34" fmla="*/ 345 w 1957"/>
                <a:gd name="T35" fmla="*/ 0 h 1513"/>
                <a:gd name="T36" fmla="*/ 344 w 1957"/>
                <a:gd name="T37" fmla="*/ 7 h 1513"/>
                <a:gd name="T38" fmla="*/ 339 w 1957"/>
                <a:gd name="T39" fmla="*/ 30 h 1513"/>
                <a:gd name="T40" fmla="*/ 331 w 1957"/>
                <a:gd name="T41" fmla="*/ 67 h 1513"/>
                <a:gd name="T42" fmla="*/ 320 w 1957"/>
                <a:gd name="T43" fmla="*/ 117 h 1513"/>
                <a:gd name="T44" fmla="*/ 305 w 1957"/>
                <a:gd name="T45" fmla="*/ 180 h 1513"/>
                <a:gd name="T46" fmla="*/ 288 w 1957"/>
                <a:gd name="T47" fmla="*/ 255 h 1513"/>
                <a:gd name="T48" fmla="*/ 268 w 1957"/>
                <a:gd name="T49" fmla="*/ 341 h 1513"/>
                <a:gd name="T50" fmla="*/ 246 w 1957"/>
                <a:gd name="T51" fmla="*/ 438 h 1513"/>
                <a:gd name="T52" fmla="*/ 221 w 1957"/>
                <a:gd name="T53" fmla="*/ 544 h 1513"/>
                <a:gd name="T54" fmla="*/ 194 w 1957"/>
                <a:gd name="T55" fmla="*/ 661 h 1513"/>
                <a:gd name="T56" fmla="*/ 166 w 1957"/>
                <a:gd name="T57" fmla="*/ 785 h 1513"/>
                <a:gd name="T58" fmla="*/ 135 w 1957"/>
                <a:gd name="T59" fmla="*/ 918 h 1513"/>
                <a:gd name="T60" fmla="*/ 103 w 1957"/>
                <a:gd name="T61" fmla="*/ 1058 h 1513"/>
                <a:gd name="T62" fmla="*/ 70 w 1957"/>
                <a:gd name="T63" fmla="*/ 1204 h 1513"/>
                <a:gd name="T64" fmla="*/ 35 w 1957"/>
                <a:gd name="T65" fmla="*/ 1356 h 1513"/>
                <a:gd name="T66" fmla="*/ 0 w 1957"/>
                <a:gd name="T67" fmla="*/ 1513 h 1513"/>
                <a:gd name="T68" fmla="*/ 94 w 1957"/>
                <a:gd name="T69" fmla="*/ 1499 h 1513"/>
                <a:gd name="T70" fmla="*/ 189 w 1957"/>
                <a:gd name="T71" fmla="*/ 1484 h 1513"/>
                <a:gd name="T72" fmla="*/ 286 w 1957"/>
                <a:gd name="T73" fmla="*/ 1471 h 1513"/>
                <a:gd name="T74" fmla="*/ 385 w 1957"/>
                <a:gd name="T75" fmla="*/ 1457 h 1513"/>
                <a:gd name="T76" fmla="*/ 484 w 1957"/>
                <a:gd name="T77" fmla="*/ 1444 h 1513"/>
                <a:gd name="T78" fmla="*/ 586 w 1957"/>
                <a:gd name="T79" fmla="*/ 1430 h 1513"/>
                <a:gd name="T80" fmla="*/ 688 w 1957"/>
                <a:gd name="T81" fmla="*/ 1417 h 1513"/>
                <a:gd name="T82" fmla="*/ 791 w 1957"/>
                <a:gd name="T83" fmla="*/ 1404 h 1513"/>
                <a:gd name="T84" fmla="*/ 895 w 1957"/>
                <a:gd name="T85" fmla="*/ 1391 h 1513"/>
                <a:gd name="T86" fmla="*/ 1001 w 1957"/>
                <a:gd name="T87" fmla="*/ 1378 h 1513"/>
                <a:gd name="T88" fmla="*/ 1107 w 1957"/>
                <a:gd name="T89" fmla="*/ 1365 h 1513"/>
                <a:gd name="T90" fmla="*/ 1215 w 1957"/>
                <a:gd name="T91" fmla="*/ 1353 h 1513"/>
                <a:gd name="T92" fmla="*/ 1324 w 1957"/>
                <a:gd name="T93" fmla="*/ 1341 h 1513"/>
                <a:gd name="T94" fmla="*/ 1433 w 1957"/>
                <a:gd name="T95" fmla="*/ 1328 h 1513"/>
                <a:gd name="T96" fmla="*/ 1543 w 1957"/>
                <a:gd name="T97" fmla="*/ 1317 h 1513"/>
                <a:gd name="T98" fmla="*/ 1655 w 1957"/>
                <a:gd name="T99" fmla="*/ 1304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57" h="1513">
                  <a:moveTo>
                    <a:pt x="1655" y="1304"/>
                  </a:moveTo>
                  <a:lnTo>
                    <a:pt x="1687" y="1167"/>
                  </a:lnTo>
                  <a:lnTo>
                    <a:pt x="1718" y="1035"/>
                  </a:lnTo>
                  <a:lnTo>
                    <a:pt x="1747" y="908"/>
                  </a:lnTo>
                  <a:lnTo>
                    <a:pt x="1775" y="788"/>
                  </a:lnTo>
                  <a:lnTo>
                    <a:pt x="1802" y="673"/>
                  </a:lnTo>
                  <a:lnTo>
                    <a:pt x="1827" y="566"/>
                  </a:lnTo>
                  <a:lnTo>
                    <a:pt x="1849" y="467"/>
                  </a:lnTo>
                  <a:lnTo>
                    <a:pt x="1871" y="376"/>
                  </a:lnTo>
                  <a:lnTo>
                    <a:pt x="1890" y="293"/>
                  </a:lnTo>
                  <a:lnTo>
                    <a:pt x="1907" y="220"/>
                  </a:lnTo>
                  <a:lnTo>
                    <a:pt x="1922" y="157"/>
                  </a:lnTo>
                  <a:lnTo>
                    <a:pt x="1934" y="104"/>
                  </a:lnTo>
                  <a:lnTo>
                    <a:pt x="1944" y="62"/>
                  </a:lnTo>
                  <a:lnTo>
                    <a:pt x="1951" y="31"/>
                  </a:lnTo>
                  <a:lnTo>
                    <a:pt x="1955" y="12"/>
                  </a:lnTo>
                  <a:lnTo>
                    <a:pt x="1957" y="5"/>
                  </a:lnTo>
                  <a:lnTo>
                    <a:pt x="345" y="0"/>
                  </a:lnTo>
                  <a:lnTo>
                    <a:pt x="344" y="7"/>
                  </a:lnTo>
                  <a:lnTo>
                    <a:pt x="339" y="30"/>
                  </a:lnTo>
                  <a:lnTo>
                    <a:pt x="331" y="67"/>
                  </a:lnTo>
                  <a:lnTo>
                    <a:pt x="320" y="117"/>
                  </a:lnTo>
                  <a:lnTo>
                    <a:pt x="305" y="180"/>
                  </a:lnTo>
                  <a:lnTo>
                    <a:pt x="288" y="255"/>
                  </a:lnTo>
                  <a:lnTo>
                    <a:pt x="268" y="341"/>
                  </a:lnTo>
                  <a:lnTo>
                    <a:pt x="246" y="438"/>
                  </a:lnTo>
                  <a:lnTo>
                    <a:pt x="221" y="544"/>
                  </a:lnTo>
                  <a:lnTo>
                    <a:pt x="194" y="661"/>
                  </a:lnTo>
                  <a:lnTo>
                    <a:pt x="166" y="785"/>
                  </a:lnTo>
                  <a:lnTo>
                    <a:pt x="135" y="918"/>
                  </a:lnTo>
                  <a:lnTo>
                    <a:pt x="103" y="1058"/>
                  </a:lnTo>
                  <a:lnTo>
                    <a:pt x="70" y="1204"/>
                  </a:lnTo>
                  <a:lnTo>
                    <a:pt x="35" y="1356"/>
                  </a:lnTo>
                  <a:lnTo>
                    <a:pt x="0" y="1513"/>
                  </a:lnTo>
                  <a:lnTo>
                    <a:pt x="94" y="1499"/>
                  </a:lnTo>
                  <a:lnTo>
                    <a:pt x="189" y="1484"/>
                  </a:lnTo>
                  <a:lnTo>
                    <a:pt x="286" y="1471"/>
                  </a:lnTo>
                  <a:lnTo>
                    <a:pt x="385" y="1457"/>
                  </a:lnTo>
                  <a:lnTo>
                    <a:pt x="484" y="1444"/>
                  </a:lnTo>
                  <a:lnTo>
                    <a:pt x="586" y="1430"/>
                  </a:lnTo>
                  <a:lnTo>
                    <a:pt x="688" y="1417"/>
                  </a:lnTo>
                  <a:lnTo>
                    <a:pt x="791" y="1404"/>
                  </a:lnTo>
                  <a:lnTo>
                    <a:pt x="895" y="1391"/>
                  </a:lnTo>
                  <a:lnTo>
                    <a:pt x="1001" y="1378"/>
                  </a:lnTo>
                  <a:lnTo>
                    <a:pt x="1107" y="1365"/>
                  </a:lnTo>
                  <a:lnTo>
                    <a:pt x="1215" y="1353"/>
                  </a:lnTo>
                  <a:lnTo>
                    <a:pt x="1324" y="1341"/>
                  </a:lnTo>
                  <a:lnTo>
                    <a:pt x="1433" y="1328"/>
                  </a:lnTo>
                  <a:lnTo>
                    <a:pt x="1543" y="1317"/>
                  </a:lnTo>
                  <a:lnTo>
                    <a:pt x="1655" y="1304"/>
                  </a:lnTo>
                  <a:close/>
                </a:path>
              </a:pathLst>
            </a:custGeom>
            <a:solidFill>
              <a:srgbClr val="84B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="" xmlns:a16="http://schemas.microsoft.com/office/drawing/2014/main" id="{8A4DB350-6291-4607-896B-61D0EA7FEE2B}"/>
                </a:ext>
              </a:extLst>
            </p:cNvPr>
            <p:cNvSpPr>
              <a:spLocks/>
            </p:cNvSpPr>
            <p:nvPr/>
          </p:nvSpPr>
          <p:spPr bwMode="gray">
            <a:xfrm>
              <a:off x="10518415" y="5989328"/>
              <a:ext cx="263029" cy="91636"/>
            </a:xfrm>
            <a:custGeom>
              <a:avLst/>
              <a:gdLst>
                <a:gd name="T0" fmla="*/ 1166 w 3567"/>
                <a:gd name="T1" fmla="*/ 1148 h 1249"/>
                <a:gd name="T2" fmla="*/ 1360 w 3567"/>
                <a:gd name="T3" fmla="*/ 1136 h 1249"/>
                <a:gd name="T4" fmla="*/ 1590 w 3567"/>
                <a:gd name="T5" fmla="*/ 1125 h 1249"/>
                <a:gd name="T6" fmla="*/ 1852 w 3567"/>
                <a:gd name="T7" fmla="*/ 1114 h 1249"/>
                <a:gd name="T8" fmla="*/ 2143 w 3567"/>
                <a:gd name="T9" fmla="*/ 1104 h 1249"/>
                <a:gd name="T10" fmla="*/ 2461 w 3567"/>
                <a:gd name="T11" fmla="*/ 1095 h 1249"/>
                <a:gd name="T12" fmla="*/ 2803 w 3567"/>
                <a:gd name="T13" fmla="*/ 1085 h 1249"/>
                <a:gd name="T14" fmla="*/ 3166 w 3567"/>
                <a:gd name="T15" fmla="*/ 1077 h 1249"/>
                <a:gd name="T16" fmla="*/ 3372 w 3567"/>
                <a:gd name="T17" fmla="*/ 991 h 1249"/>
                <a:gd name="T18" fmla="*/ 3408 w 3567"/>
                <a:gd name="T19" fmla="*/ 822 h 1249"/>
                <a:gd name="T20" fmla="*/ 3444 w 3567"/>
                <a:gd name="T21" fmla="*/ 652 h 1249"/>
                <a:gd name="T22" fmla="*/ 3480 w 3567"/>
                <a:gd name="T23" fmla="*/ 490 h 1249"/>
                <a:gd name="T24" fmla="*/ 3510 w 3567"/>
                <a:gd name="T25" fmla="*/ 343 h 1249"/>
                <a:gd name="T26" fmla="*/ 3536 w 3567"/>
                <a:gd name="T27" fmla="*/ 220 h 1249"/>
                <a:gd name="T28" fmla="*/ 3555 w 3567"/>
                <a:gd name="T29" fmla="*/ 130 h 1249"/>
                <a:gd name="T30" fmla="*/ 3565 w 3567"/>
                <a:gd name="T31" fmla="*/ 82 h 1249"/>
                <a:gd name="T32" fmla="*/ 3561 w 3567"/>
                <a:gd name="T33" fmla="*/ 74 h 1249"/>
                <a:gd name="T34" fmla="*/ 3522 w 3567"/>
                <a:gd name="T35" fmla="*/ 66 h 1249"/>
                <a:gd name="T36" fmla="*/ 3441 w 3567"/>
                <a:gd name="T37" fmla="*/ 54 h 1249"/>
                <a:gd name="T38" fmla="*/ 3319 w 3567"/>
                <a:gd name="T39" fmla="*/ 38 h 1249"/>
                <a:gd name="T40" fmla="*/ 3155 w 3567"/>
                <a:gd name="T41" fmla="*/ 23 h 1249"/>
                <a:gd name="T42" fmla="*/ 2947 w 3567"/>
                <a:gd name="T43" fmla="*/ 10 h 1249"/>
                <a:gd name="T44" fmla="*/ 2695 w 3567"/>
                <a:gd name="T45" fmla="*/ 2 h 1249"/>
                <a:gd name="T46" fmla="*/ 2476 w 3567"/>
                <a:gd name="T47" fmla="*/ 0 h 1249"/>
                <a:gd name="T48" fmla="*/ 2315 w 3567"/>
                <a:gd name="T49" fmla="*/ 1 h 1249"/>
                <a:gd name="T50" fmla="*/ 2127 w 3567"/>
                <a:gd name="T51" fmla="*/ 7 h 1249"/>
                <a:gd name="T52" fmla="*/ 1923 w 3567"/>
                <a:gd name="T53" fmla="*/ 24 h 1249"/>
                <a:gd name="T54" fmla="*/ 1726 w 3567"/>
                <a:gd name="T55" fmla="*/ 52 h 1249"/>
                <a:gd name="T56" fmla="*/ 1538 w 3567"/>
                <a:gd name="T57" fmla="*/ 90 h 1249"/>
                <a:gd name="T58" fmla="*/ 1358 w 3567"/>
                <a:gd name="T59" fmla="*/ 138 h 1249"/>
                <a:gd name="T60" fmla="*/ 1186 w 3567"/>
                <a:gd name="T61" fmla="*/ 196 h 1249"/>
                <a:gd name="T62" fmla="*/ 1024 w 3567"/>
                <a:gd name="T63" fmla="*/ 262 h 1249"/>
                <a:gd name="T64" fmla="*/ 869 w 3567"/>
                <a:gd name="T65" fmla="*/ 338 h 1249"/>
                <a:gd name="T66" fmla="*/ 727 w 3567"/>
                <a:gd name="T67" fmla="*/ 421 h 1249"/>
                <a:gd name="T68" fmla="*/ 593 w 3567"/>
                <a:gd name="T69" fmla="*/ 511 h 1249"/>
                <a:gd name="T70" fmla="*/ 470 w 3567"/>
                <a:gd name="T71" fmla="*/ 609 h 1249"/>
                <a:gd name="T72" fmla="*/ 358 w 3567"/>
                <a:gd name="T73" fmla="*/ 714 h 1249"/>
                <a:gd name="T74" fmla="*/ 257 w 3567"/>
                <a:gd name="T75" fmla="*/ 824 h 1249"/>
                <a:gd name="T76" fmla="*/ 168 w 3567"/>
                <a:gd name="T77" fmla="*/ 939 h 1249"/>
                <a:gd name="T78" fmla="*/ 91 w 3567"/>
                <a:gd name="T79" fmla="*/ 1060 h 1249"/>
                <a:gd name="T80" fmla="*/ 27 w 3567"/>
                <a:gd name="T81" fmla="*/ 1185 h 1249"/>
                <a:gd name="T82" fmla="*/ 67 w 3567"/>
                <a:gd name="T83" fmla="*/ 1242 h 1249"/>
                <a:gd name="T84" fmla="*/ 201 w 3567"/>
                <a:gd name="T85" fmla="*/ 1231 h 1249"/>
                <a:gd name="T86" fmla="*/ 335 w 3567"/>
                <a:gd name="T87" fmla="*/ 1219 h 1249"/>
                <a:gd name="T88" fmla="*/ 471 w 3567"/>
                <a:gd name="T89" fmla="*/ 1206 h 1249"/>
                <a:gd name="T90" fmla="*/ 605 w 3567"/>
                <a:gd name="T91" fmla="*/ 1195 h 1249"/>
                <a:gd name="T92" fmla="*/ 742 w 3567"/>
                <a:gd name="T93" fmla="*/ 1182 h 1249"/>
                <a:gd name="T94" fmla="*/ 879 w 3567"/>
                <a:gd name="T95" fmla="*/ 1171 h 1249"/>
                <a:gd name="T96" fmla="*/ 1015 w 3567"/>
                <a:gd name="T97" fmla="*/ 116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67" h="1249">
                  <a:moveTo>
                    <a:pt x="1084" y="1155"/>
                  </a:moveTo>
                  <a:lnTo>
                    <a:pt x="1166" y="1148"/>
                  </a:lnTo>
                  <a:lnTo>
                    <a:pt x="1259" y="1142"/>
                  </a:lnTo>
                  <a:lnTo>
                    <a:pt x="1360" y="1136"/>
                  </a:lnTo>
                  <a:lnTo>
                    <a:pt x="1471" y="1130"/>
                  </a:lnTo>
                  <a:lnTo>
                    <a:pt x="1590" y="1125"/>
                  </a:lnTo>
                  <a:lnTo>
                    <a:pt x="1717" y="1119"/>
                  </a:lnTo>
                  <a:lnTo>
                    <a:pt x="1852" y="1114"/>
                  </a:lnTo>
                  <a:lnTo>
                    <a:pt x="1994" y="1109"/>
                  </a:lnTo>
                  <a:lnTo>
                    <a:pt x="2143" y="1104"/>
                  </a:lnTo>
                  <a:lnTo>
                    <a:pt x="2299" y="1099"/>
                  </a:lnTo>
                  <a:lnTo>
                    <a:pt x="2461" y="1095"/>
                  </a:lnTo>
                  <a:lnTo>
                    <a:pt x="2630" y="1091"/>
                  </a:lnTo>
                  <a:lnTo>
                    <a:pt x="2803" y="1085"/>
                  </a:lnTo>
                  <a:lnTo>
                    <a:pt x="2982" y="1081"/>
                  </a:lnTo>
                  <a:lnTo>
                    <a:pt x="3166" y="1077"/>
                  </a:lnTo>
                  <a:lnTo>
                    <a:pt x="3354" y="1074"/>
                  </a:lnTo>
                  <a:lnTo>
                    <a:pt x="3372" y="991"/>
                  </a:lnTo>
                  <a:lnTo>
                    <a:pt x="3390" y="908"/>
                  </a:lnTo>
                  <a:lnTo>
                    <a:pt x="3408" y="822"/>
                  </a:lnTo>
                  <a:lnTo>
                    <a:pt x="3427" y="736"/>
                  </a:lnTo>
                  <a:lnTo>
                    <a:pt x="3444" y="652"/>
                  </a:lnTo>
                  <a:lnTo>
                    <a:pt x="3462" y="569"/>
                  </a:lnTo>
                  <a:lnTo>
                    <a:pt x="3480" y="490"/>
                  </a:lnTo>
                  <a:lnTo>
                    <a:pt x="3495" y="413"/>
                  </a:lnTo>
                  <a:lnTo>
                    <a:pt x="3510" y="343"/>
                  </a:lnTo>
                  <a:lnTo>
                    <a:pt x="3524" y="278"/>
                  </a:lnTo>
                  <a:lnTo>
                    <a:pt x="3536" y="220"/>
                  </a:lnTo>
                  <a:lnTo>
                    <a:pt x="3546" y="170"/>
                  </a:lnTo>
                  <a:lnTo>
                    <a:pt x="3555" y="130"/>
                  </a:lnTo>
                  <a:lnTo>
                    <a:pt x="3561" y="100"/>
                  </a:lnTo>
                  <a:lnTo>
                    <a:pt x="3565" y="82"/>
                  </a:lnTo>
                  <a:lnTo>
                    <a:pt x="3567" y="75"/>
                  </a:lnTo>
                  <a:lnTo>
                    <a:pt x="3561" y="74"/>
                  </a:lnTo>
                  <a:lnTo>
                    <a:pt x="3547" y="71"/>
                  </a:lnTo>
                  <a:lnTo>
                    <a:pt x="3522" y="66"/>
                  </a:lnTo>
                  <a:lnTo>
                    <a:pt x="3487" y="61"/>
                  </a:lnTo>
                  <a:lnTo>
                    <a:pt x="3441" y="54"/>
                  </a:lnTo>
                  <a:lnTo>
                    <a:pt x="3385" y="46"/>
                  </a:lnTo>
                  <a:lnTo>
                    <a:pt x="3319" y="38"/>
                  </a:lnTo>
                  <a:lnTo>
                    <a:pt x="3243" y="31"/>
                  </a:lnTo>
                  <a:lnTo>
                    <a:pt x="3155" y="23"/>
                  </a:lnTo>
                  <a:lnTo>
                    <a:pt x="3056" y="17"/>
                  </a:lnTo>
                  <a:lnTo>
                    <a:pt x="2947" y="10"/>
                  </a:lnTo>
                  <a:lnTo>
                    <a:pt x="2827" y="5"/>
                  </a:lnTo>
                  <a:lnTo>
                    <a:pt x="2695" y="2"/>
                  </a:lnTo>
                  <a:lnTo>
                    <a:pt x="2551" y="0"/>
                  </a:lnTo>
                  <a:lnTo>
                    <a:pt x="2476" y="0"/>
                  </a:lnTo>
                  <a:lnTo>
                    <a:pt x="2397" y="0"/>
                  </a:lnTo>
                  <a:lnTo>
                    <a:pt x="2315" y="1"/>
                  </a:lnTo>
                  <a:lnTo>
                    <a:pt x="2231" y="3"/>
                  </a:lnTo>
                  <a:lnTo>
                    <a:pt x="2127" y="7"/>
                  </a:lnTo>
                  <a:lnTo>
                    <a:pt x="2024" y="14"/>
                  </a:lnTo>
                  <a:lnTo>
                    <a:pt x="1923" y="24"/>
                  </a:lnTo>
                  <a:lnTo>
                    <a:pt x="1824" y="36"/>
                  </a:lnTo>
                  <a:lnTo>
                    <a:pt x="1726" y="52"/>
                  </a:lnTo>
                  <a:lnTo>
                    <a:pt x="1631" y="69"/>
                  </a:lnTo>
                  <a:lnTo>
                    <a:pt x="1538" y="90"/>
                  </a:lnTo>
                  <a:lnTo>
                    <a:pt x="1447" y="113"/>
                  </a:lnTo>
                  <a:lnTo>
                    <a:pt x="1358" y="138"/>
                  </a:lnTo>
                  <a:lnTo>
                    <a:pt x="1271" y="165"/>
                  </a:lnTo>
                  <a:lnTo>
                    <a:pt x="1186" y="196"/>
                  </a:lnTo>
                  <a:lnTo>
                    <a:pt x="1103" y="228"/>
                  </a:lnTo>
                  <a:lnTo>
                    <a:pt x="1024" y="262"/>
                  </a:lnTo>
                  <a:lnTo>
                    <a:pt x="945" y="299"/>
                  </a:lnTo>
                  <a:lnTo>
                    <a:pt x="869" y="338"/>
                  </a:lnTo>
                  <a:lnTo>
                    <a:pt x="797" y="378"/>
                  </a:lnTo>
                  <a:lnTo>
                    <a:pt x="727" y="421"/>
                  </a:lnTo>
                  <a:lnTo>
                    <a:pt x="658" y="466"/>
                  </a:lnTo>
                  <a:lnTo>
                    <a:pt x="593" y="511"/>
                  </a:lnTo>
                  <a:lnTo>
                    <a:pt x="530" y="560"/>
                  </a:lnTo>
                  <a:lnTo>
                    <a:pt x="470" y="609"/>
                  </a:lnTo>
                  <a:lnTo>
                    <a:pt x="412" y="661"/>
                  </a:lnTo>
                  <a:lnTo>
                    <a:pt x="358" y="714"/>
                  </a:lnTo>
                  <a:lnTo>
                    <a:pt x="306" y="767"/>
                  </a:lnTo>
                  <a:lnTo>
                    <a:pt x="257" y="824"/>
                  </a:lnTo>
                  <a:lnTo>
                    <a:pt x="211" y="881"/>
                  </a:lnTo>
                  <a:lnTo>
                    <a:pt x="168" y="939"/>
                  </a:lnTo>
                  <a:lnTo>
                    <a:pt x="128" y="999"/>
                  </a:lnTo>
                  <a:lnTo>
                    <a:pt x="91" y="1060"/>
                  </a:lnTo>
                  <a:lnTo>
                    <a:pt x="58" y="1122"/>
                  </a:lnTo>
                  <a:lnTo>
                    <a:pt x="27" y="1185"/>
                  </a:lnTo>
                  <a:lnTo>
                    <a:pt x="0" y="1249"/>
                  </a:lnTo>
                  <a:lnTo>
                    <a:pt x="67" y="1242"/>
                  </a:lnTo>
                  <a:lnTo>
                    <a:pt x="134" y="1236"/>
                  </a:lnTo>
                  <a:lnTo>
                    <a:pt x="201" y="1231"/>
                  </a:lnTo>
                  <a:lnTo>
                    <a:pt x="268" y="1225"/>
                  </a:lnTo>
                  <a:lnTo>
                    <a:pt x="335" y="1219"/>
                  </a:lnTo>
                  <a:lnTo>
                    <a:pt x="403" y="1212"/>
                  </a:lnTo>
                  <a:lnTo>
                    <a:pt x="471" y="1206"/>
                  </a:lnTo>
                  <a:lnTo>
                    <a:pt x="538" y="1201"/>
                  </a:lnTo>
                  <a:lnTo>
                    <a:pt x="605" y="1195"/>
                  </a:lnTo>
                  <a:lnTo>
                    <a:pt x="674" y="1189"/>
                  </a:lnTo>
                  <a:lnTo>
                    <a:pt x="742" y="1182"/>
                  </a:lnTo>
                  <a:lnTo>
                    <a:pt x="810" y="1177"/>
                  </a:lnTo>
                  <a:lnTo>
                    <a:pt x="879" y="1171"/>
                  </a:lnTo>
                  <a:lnTo>
                    <a:pt x="946" y="1166"/>
                  </a:lnTo>
                  <a:lnTo>
                    <a:pt x="1015" y="1160"/>
                  </a:lnTo>
                  <a:lnTo>
                    <a:pt x="1084" y="1155"/>
                  </a:lnTo>
                  <a:close/>
                </a:path>
              </a:pathLst>
            </a:custGeom>
            <a:solidFill>
              <a:srgbClr val="0A28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="" xmlns:a16="http://schemas.microsoft.com/office/drawing/2014/main" id="{3764E64D-E536-4F9B-AF59-C7ECC105E699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9322" y="5877328"/>
              <a:ext cx="212120" cy="190061"/>
            </a:xfrm>
            <a:custGeom>
              <a:avLst/>
              <a:gdLst>
                <a:gd name="T0" fmla="*/ 2646 w 2867"/>
                <a:gd name="T1" fmla="*/ 2542 h 2571"/>
                <a:gd name="T2" fmla="*/ 2867 w 2867"/>
                <a:gd name="T3" fmla="*/ 1557 h 2571"/>
                <a:gd name="T4" fmla="*/ 1877 w 2867"/>
                <a:gd name="T5" fmla="*/ 1557 h 2571"/>
                <a:gd name="T6" fmla="*/ 1920 w 2867"/>
                <a:gd name="T7" fmla="*/ 1361 h 2571"/>
                <a:gd name="T8" fmla="*/ 1960 w 2867"/>
                <a:gd name="T9" fmla="*/ 1182 h 2571"/>
                <a:gd name="T10" fmla="*/ 1996 w 2867"/>
                <a:gd name="T11" fmla="*/ 1019 h 2571"/>
                <a:gd name="T12" fmla="*/ 2029 w 2867"/>
                <a:gd name="T13" fmla="*/ 872 h 2571"/>
                <a:gd name="T14" fmla="*/ 2060 w 2867"/>
                <a:gd name="T15" fmla="*/ 739 h 2571"/>
                <a:gd name="T16" fmla="*/ 2087 w 2867"/>
                <a:gd name="T17" fmla="*/ 621 h 2571"/>
                <a:gd name="T18" fmla="*/ 2111 w 2867"/>
                <a:gd name="T19" fmla="*/ 514 h 2571"/>
                <a:gd name="T20" fmla="*/ 2133 w 2867"/>
                <a:gd name="T21" fmla="*/ 420 h 2571"/>
                <a:gd name="T22" fmla="*/ 2152 w 2867"/>
                <a:gd name="T23" fmla="*/ 338 h 2571"/>
                <a:gd name="T24" fmla="*/ 2169 w 2867"/>
                <a:gd name="T25" fmla="*/ 264 h 2571"/>
                <a:gd name="T26" fmla="*/ 2183 w 2867"/>
                <a:gd name="T27" fmla="*/ 201 h 2571"/>
                <a:gd name="T28" fmla="*/ 2196 w 2867"/>
                <a:gd name="T29" fmla="*/ 148 h 2571"/>
                <a:gd name="T30" fmla="*/ 2206 w 2867"/>
                <a:gd name="T31" fmla="*/ 101 h 2571"/>
                <a:gd name="T32" fmla="*/ 2215 w 2867"/>
                <a:gd name="T33" fmla="*/ 62 h 2571"/>
                <a:gd name="T34" fmla="*/ 2222 w 2867"/>
                <a:gd name="T35" fmla="*/ 28 h 2571"/>
                <a:gd name="T36" fmla="*/ 2228 w 2867"/>
                <a:gd name="T37" fmla="*/ 0 h 2571"/>
                <a:gd name="T38" fmla="*/ 512 w 2867"/>
                <a:gd name="T39" fmla="*/ 331 h 2571"/>
                <a:gd name="T40" fmla="*/ 509 w 2867"/>
                <a:gd name="T41" fmla="*/ 343 h 2571"/>
                <a:gd name="T42" fmla="*/ 501 w 2867"/>
                <a:gd name="T43" fmla="*/ 375 h 2571"/>
                <a:gd name="T44" fmla="*/ 490 w 2867"/>
                <a:gd name="T45" fmla="*/ 428 h 2571"/>
                <a:gd name="T46" fmla="*/ 473 w 2867"/>
                <a:gd name="T47" fmla="*/ 501 h 2571"/>
                <a:gd name="T48" fmla="*/ 453 w 2867"/>
                <a:gd name="T49" fmla="*/ 592 h 2571"/>
                <a:gd name="T50" fmla="*/ 428 w 2867"/>
                <a:gd name="T51" fmla="*/ 700 h 2571"/>
                <a:gd name="T52" fmla="*/ 399 w 2867"/>
                <a:gd name="T53" fmla="*/ 826 h 2571"/>
                <a:gd name="T54" fmla="*/ 367 w 2867"/>
                <a:gd name="T55" fmla="*/ 968 h 2571"/>
                <a:gd name="T56" fmla="*/ 331 w 2867"/>
                <a:gd name="T57" fmla="*/ 1125 h 2571"/>
                <a:gd name="T58" fmla="*/ 291 w 2867"/>
                <a:gd name="T59" fmla="*/ 1296 h 2571"/>
                <a:gd name="T60" fmla="*/ 250 w 2867"/>
                <a:gd name="T61" fmla="*/ 1481 h 2571"/>
                <a:gd name="T62" fmla="*/ 204 w 2867"/>
                <a:gd name="T63" fmla="*/ 1677 h 2571"/>
                <a:gd name="T64" fmla="*/ 157 w 2867"/>
                <a:gd name="T65" fmla="*/ 1886 h 2571"/>
                <a:gd name="T66" fmla="*/ 107 w 2867"/>
                <a:gd name="T67" fmla="*/ 2105 h 2571"/>
                <a:gd name="T68" fmla="*/ 54 w 2867"/>
                <a:gd name="T69" fmla="*/ 2334 h 2571"/>
                <a:gd name="T70" fmla="*/ 0 w 2867"/>
                <a:gd name="T71" fmla="*/ 2571 h 2571"/>
                <a:gd name="T72" fmla="*/ 164 w 2867"/>
                <a:gd name="T73" fmla="*/ 2569 h 2571"/>
                <a:gd name="T74" fmla="*/ 328 w 2867"/>
                <a:gd name="T75" fmla="*/ 2566 h 2571"/>
                <a:gd name="T76" fmla="*/ 493 w 2867"/>
                <a:gd name="T77" fmla="*/ 2564 h 2571"/>
                <a:gd name="T78" fmla="*/ 660 w 2867"/>
                <a:gd name="T79" fmla="*/ 2562 h 2571"/>
                <a:gd name="T80" fmla="*/ 826 w 2867"/>
                <a:gd name="T81" fmla="*/ 2560 h 2571"/>
                <a:gd name="T82" fmla="*/ 993 w 2867"/>
                <a:gd name="T83" fmla="*/ 2558 h 2571"/>
                <a:gd name="T84" fmla="*/ 1161 w 2867"/>
                <a:gd name="T85" fmla="*/ 2556 h 2571"/>
                <a:gd name="T86" fmla="*/ 1327 w 2867"/>
                <a:gd name="T87" fmla="*/ 2555 h 2571"/>
                <a:gd name="T88" fmla="*/ 1495 w 2867"/>
                <a:gd name="T89" fmla="*/ 2553 h 2571"/>
                <a:gd name="T90" fmla="*/ 1662 w 2867"/>
                <a:gd name="T91" fmla="*/ 2551 h 2571"/>
                <a:gd name="T92" fmla="*/ 1828 w 2867"/>
                <a:gd name="T93" fmla="*/ 2550 h 2571"/>
                <a:gd name="T94" fmla="*/ 1994 w 2867"/>
                <a:gd name="T95" fmla="*/ 2548 h 2571"/>
                <a:gd name="T96" fmla="*/ 2158 w 2867"/>
                <a:gd name="T97" fmla="*/ 2547 h 2571"/>
                <a:gd name="T98" fmla="*/ 2322 w 2867"/>
                <a:gd name="T99" fmla="*/ 2545 h 2571"/>
                <a:gd name="T100" fmla="*/ 2484 w 2867"/>
                <a:gd name="T101" fmla="*/ 2544 h 2571"/>
                <a:gd name="T102" fmla="*/ 2646 w 2867"/>
                <a:gd name="T103" fmla="*/ 2542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67" h="2571">
                  <a:moveTo>
                    <a:pt x="2646" y="2542"/>
                  </a:moveTo>
                  <a:lnTo>
                    <a:pt x="2867" y="1557"/>
                  </a:lnTo>
                  <a:lnTo>
                    <a:pt x="1877" y="1557"/>
                  </a:lnTo>
                  <a:lnTo>
                    <a:pt x="1920" y="1361"/>
                  </a:lnTo>
                  <a:lnTo>
                    <a:pt x="1960" y="1182"/>
                  </a:lnTo>
                  <a:lnTo>
                    <a:pt x="1996" y="1019"/>
                  </a:lnTo>
                  <a:lnTo>
                    <a:pt x="2029" y="872"/>
                  </a:lnTo>
                  <a:lnTo>
                    <a:pt x="2060" y="739"/>
                  </a:lnTo>
                  <a:lnTo>
                    <a:pt x="2087" y="621"/>
                  </a:lnTo>
                  <a:lnTo>
                    <a:pt x="2111" y="514"/>
                  </a:lnTo>
                  <a:lnTo>
                    <a:pt x="2133" y="420"/>
                  </a:lnTo>
                  <a:lnTo>
                    <a:pt x="2152" y="338"/>
                  </a:lnTo>
                  <a:lnTo>
                    <a:pt x="2169" y="264"/>
                  </a:lnTo>
                  <a:lnTo>
                    <a:pt x="2183" y="201"/>
                  </a:lnTo>
                  <a:lnTo>
                    <a:pt x="2196" y="148"/>
                  </a:lnTo>
                  <a:lnTo>
                    <a:pt x="2206" y="101"/>
                  </a:lnTo>
                  <a:lnTo>
                    <a:pt x="2215" y="62"/>
                  </a:lnTo>
                  <a:lnTo>
                    <a:pt x="2222" y="28"/>
                  </a:lnTo>
                  <a:lnTo>
                    <a:pt x="2228" y="0"/>
                  </a:lnTo>
                  <a:lnTo>
                    <a:pt x="512" y="331"/>
                  </a:lnTo>
                  <a:lnTo>
                    <a:pt x="509" y="343"/>
                  </a:lnTo>
                  <a:lnTo>
                    <a:pt x="501" y="375"/>
                  </a:lnTo>
                  <a:lnTo>
                    <a:pt x="490" y="428"/>
                  </a:lnTo>
                  <a:lnTo>
                    <a:pt x="473" y="501"/>
                  </a:lnTo>
                  <a:lnTo>
                    <a:pt x="453" y="592"/>
                  </a:lnTo>
                  <a:lnTo>
                    <a:pt x="428" y="700"/>
                  </a:lnTo>
                  <a:lnTo>
                    <a:pt x="399" y="826"/>
                  </a:lnTo>
                  <a:lnTo>
                    <a:pt x="367" y="968"/>
                  </a:lnTo>
                  <a:lnTo>
                    <a:pt x="331" y="1125"/>
                  </a:lnTo>
                  <a:lnTo>
                    <a:pt x="291" y="1296"/>
                  </a:lnTo>
                  <a:lnTo>
                    <a:pt x="250" y="1481"/>
                  </a:lnTo>
                  <a:lnTo>
                    <a:pt x="204" y="1677"/>
                  </a:lnTo>
                  <a:lnTo>
                    <a:pt x="157" y="1886"/>
                  </a:lnTo>
                  <a:lnTo>
                    <a:pt x="107" y="2105"/>
                  </a:lnTo>
                  <a:lnTo>
                    <a:pt x="54" y="2334"/>
                  </a:lnTo>
                  <a:lnTo>
                    <a:pt x="0" y="2571"/>
                  </a:lnTo>
                  <a:lnTo>
                    <a:pt x="164" y="2569"/>
                  </a:lnTo>
                  <a:lnTo>
                    <a:pt x="328" y="2566"/>
                  </a:lnTo>
                  <a:lnTo>
                    <a:pt x="493" y="2564"/>
                  </a:lnTo>
                  <a:lnTo>
                    <a:pt x="660" y="2562"/>
                  </a:lnTo>
                  <a:lnTo>
                    <a:pt x="826" y="2560"/>
                  </a:lnTo>
                  <a:lnTo>
                    <a:pt x="993" y="2558"/>
                  </a:lnTo>
                  <a:lnTo>
                    <a:pt x="1161" y="2556"/>
                  </a:lnTo>
                  <a:lnTo>
                    <a:pt x="1327" y="2555"/>
                  </a:lnTo>
                  <a:lnTo>
                    <a:pt x="1495" y="2553"/>
                  </a:lnTo>
                  <a:lnTo>
                    <a:pt x="1662" y="2551"/>
                  </a:lnTo>
                  <a:lnTo>
                    <a:pt x="1828" y="2550"/>
                  </a:lnTo>
                  <a:lnTo>
                    <a:pt x="1994" y="2548"/>
                  </a:lnTo>
                  <a:lnTo>
                    <a:pt x="2158" y="2547"/>
                  </a:lnTo>
                  <a:lnTo>
                    <a:pt x="2322" y="2545"/>
                  </a:lnTo>
                  <a:lnTo>
                    <a:pt x="2484" y="2544"/>
                  </a:lnTo>
                  <a:lnTo>
                    <a:pt x="2646" y="2542"/>
                  </a:lnTo>
                  <a:close/>
                </a:path>
              </a:pathLst>
            </a:custGeom>
            <a:solidFill>
              <a:srgbClr val="0A28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="" xmlns:a16="http://schemas.microsoft.com/office/drawing/2014/main" id="{D7FB429C-5280-4DCB-B6EB-BBA79BDFB294}"/>
                </a:ext>
              </a:extLst>
            </p:cNvPr>
            <p:cNvSpPr>
              <a:spLocks/>
            </p:cNvSpPr>
            <p:nvPr/>
          </p:nvSpPr>
          <p:spPr bwMode="gray">
            <a:xfrm>
              <a:off x="10267265" y="6159025"/>
              <a:ext cx="167999" cy="217212"/>
            </a:xfrm>
            <a:custGeom>
              <a:avLst/>
              <a:gdLst>
                <a:gd name="T0" fmla="*/ 555 w 2278"/>
                <a:gd name="T1" fmla="*/ 526 h 2940"/>
                <a:gd name="T2" fmla="*/ 504 w 2278"/>
                <a:gd name="T3" fmla="*/ 746 h 2940"/>
                <a:gd name="T4" fmla="*/ 454 w 2278"/>
                <a:gd name="T5" fmla="*/ 964 h 2940"/>
                <a:gd name="T6" fmla="*/ 405 w 2278"/>
                <a:gd name="T7" fmla="*/ 1179 h 2940"/>
                <a:gd name="T8" fmla="*/ 356 w 2278"/>
                <a:gd name="T9" fmla="*/ 1391 h 2940"/>
                <a:gd name="T10" fmla="*/ 310 w 2278"/>
                <a:gd name="T11" fmla="*/ 1595 h 2940"/>
                <a:gd name="T12" fmla="*/ 264 w 2278"/>
                <a:gd name="T13" fmla="*/ 1792 h 2940"/>
                <a:gd name="T14" fmla="*/ 222 w 2278"/>
                <a:gd name="T15" fmla="*/ 1978 h 2940"/>
                <a:gd name="T16" fmla="*/ 181 w 2278"/>
                <a:gd name="T17" fmla="*/ 2153 h 2940"/>
                <a:gd name="T18" fmla="*/ 144 w 2278"/>
                <a:gd name="T19" fmla="*/ 2315 h 2940"/>
                <a:gd name="T20" fmla="*/ 110 w 2278"/>
                <a:gd name="T21" fmla="*/ 2462 h 2940"/>
                <a:gd name="T22" fmla="*/ 80 w 2278"/>
                <a:gd name="T23" fmla="*/ 2593 h 2940"/>
                <a:gd name="T24" fmla="*/ 54 w 2278"/>
                <a:gd name="T25" fmla="*/ 2705 h 2940"/>
                <a:gd name="T26" fmla="*/ 32 w 2278"/>
                <a:gd name="T27" fmla="*/ 2798 h 2940"/>
                <a:gd name="T28" fmla="*/ 17 w 2278"/>
                <a:gd name="T29" fmla="*/ 2869 h 2940"/>
                <a:gd name="T30" fmla="*/ 5 w 2278"/>
                <a:gd name="T31" fmla="*/ 2917 h 2940"/>
                <a:gd name="T32" fmla="*/ 0 w 2278"/>
                <a:gd name="T33" fmla="*/ 2940 h 2940"/>
                <a:gd name="T34" fmla="*/ 1589 w 2278"/>
                <a:gd name="T35" fmla="*/ 2940 h 2940"/>
                <a:gd name="T36" fmla="*/ 1594 w 2278"/>
                <a:gd name="T37" fmla="*/ 2918 h 2940"/>
                <a:gd name="T38" fmla="*/ 1606 w 2278"/>
                <a:gd name="T39" fmla="*/ 2864 h 2940"/>
                <a:gd name="T40" fmla="*/ 1627 w 2278"/>
                <a:gd name="T41" fmla="*/ 2778 h 2940"/>
                <a:gd name="T42" fmla="*/ 1654 w 2278"/>
                <a:gd name="T43" fmla="*/ 2663 h 2940"/>
                <a:gd name="T44" fmla="*/ 1687 w 2278"/>
                <a:gd name="T45" fmla="*/ 2524 h 2940"/>
                <a:gd name="T46" fmla="*/ 1725 w 2278"/>
                <a:gd name="T47" fmla="*/ 2361 h 2940"/>
                <a:gd name="T48" fmla="*/ 1769 w 2278"/>
                <a:gd name="T49" fmla="*/ 2176 h 2940"/>
                <a:gd name="T50" fmla="*/ 1817 w 2278"/>
                <a:gd name="T51" fmla="*/ 1974 h 2940"/>
                <a:gd name="T52" fmla="*/ 1867 w 2278"/>
                <a:gd name="T53" fmla="*/ 1756 h 2940"/>
                <a:gd name="T54" fmla="*/ 1922 w 2278"/>
                <a:gd name="T55" fmla="*/ 1524 h 2940"/>
                <a:gd name="T56" fmla="*/ 1979 w 2278"/>
                <a:gd name="T57" fmla="*/ 1283 h 2940"/>
                <a:gd name="T58" fmla="*/ 2037 w 2278"/>
                <a:gd name="T59" fmla="*/ 1033 h 2940"/>
                <a:gd name="T60" fmla="*/ 2097 w 2278"/>
                <a:gd name="T61" fmla="*/ 777 h 2940"/>
                <a:gd name="T62" fmla="*/ 2157 w 2278"/>
                <a:gd name="T63" fmla="*/ 517 h 2940"/>
                <a:gd name="T64" fmla="*/ 2218 w 2278"/>
                <a:gd name="T65" fmla="*/ 257 h 2940"/>
                <a:gd name="T66" fmla="*/ 2278 w 2278"/>
                <a:gd name="T67" fmla="*/ 0 h 2940"/>
                <a:gd name="T68" fmla="*/ 2146 w 2278"/>
                <a:gd name="T69" fmla="*/ 33 h 2940"/>
                <a:gd name="T70" fmla="*/ 2016 w 2278"/>
                <a:gd name="T71" fmla="*/ 67 h 2940"/>
                <a:gd name="T72" fmla="*/ 1891 w 2278"/>
                <a:gd name="T73" fmla="*/ 100 h 2940"/>
                <a:gd name="T74" fmla="*/ 1769 w 2278"/>
                <a:gd name="T75" fmla="*/ 134 h 2940"/>
                <a:gd name="T76" fmla="*/ 1650 w 2278"/>
                <a:gd name="T77" fmla="*/ 167 h 2940"/>
                <a:gd name="T78" fmla="*/ 1534 w 2278"/>
                <a:gd name="T79" fmla="*/ 201 h 2940"/>
                <a:gd name="T80" fmla="*/ 1422 w 2278"/>
                <a:gd name="T81" fmla="*/ 234 h 2940"/>
                <a:gd name="T82" fmla="*/ 1313 w 2278"/>
                <a:gd name="T83" fmla="*/ 267 h 2940"/>
                <a:gd name="T84" fmla="*/ 1207 w 2278"/>
                <a:gd name="T85" fmla="*/ 300 h 2940"/>
                <a:gd name="T86" fmla="*/ 1104 w 2278"/>
                <a:gd name="T87" fmla="*/ 333 h 2940"/>
                <a:gd name="T88" fmla="*/ 1005 w 2278"/>
                <a:gd name="T89" fmla="*/ 367 h 2940"/>
                <a:gd name="T90" fmla="*/ 909 w 2278"/>
                <a:gd name="T91" fmla="*/ 399 h 2940"/>
                <a:gd name="T92" fmla="*/ 816 w 2278"/>
                <a:gd name="T93" fmla="*/ 431 h 2940"/>
                <a:gd name="T94" fmla="*/ 726 w 2278"/>
                <a:gd name="T95" fmla="*/ 463 h 2940"/>
                <a:gd name="T96" fmla="*/ 639 w 2278"/>
                <a:gd name="T97" fmla="*/ 495 h 2940"/>
                <a:gd name="T98" fmla="*/ 555 w 2278"/>
                <a:gd name="T99" fmla="*/ 526 h 2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78" h="2940">
                  <a:moveTo>
                    <a:pt x="555" y="526"/>
                  </a:moveTo>
                  <a:lnTo>
                    <a:pt x="504" y="746"/>
                  </a:lnTo>
                  <a:lnTo>
                    <a:pt x="454" y="964"/>
                  </a:lnTo>
                  <a:lnTo>
                    <a:pt x="405" y="1179"/>
                  </a:lnTo>
                  <a:lnTo>
                    <a:pt x="356" y="1391"/>
                  </a:lnTo>
                  <a:lnTo>
                    <a:pt x="310" y="1595"/>
                  </a:lnTo>
                  <a:lnTo>
                    <a:pt x="264" y="1792"/>
                  </a:lnTo>
                  <a:lnTo>
                    <a:pt x="222" y="1978"/>
                  </a:lnTo>
                  <a:lnTo>
                    <a:pt x="181" y="2153"/>
                  </a:lnTo>
                  <a:lnTo>
                    <a:pt x="144" y="2315"/>
                  </a:lnTo>
                  <a:lnTo>
                    <a:pt x="110" y="2462"/>
                  </a:lnTo>
                  <a:lnTo>
                    <a:pt x="80" y="2593"/>
                  </a:lnTo>
                  <a:lnTo>
                    <a:pt x="54" y="2705"/>
                  </a:lnTo>
                  <a:lnTo>
                    <a:pt x="32" y="2798"/>
                  </a:lnTo>
                  <a:lnTo>
                    <a:pt x="17" y="2869"/>
                  </a:lnTo>
                  <a:lnTo>
                    <a:pt x="5" y="2917"/>
                  </a:lnTo>
                  <a:lnTo>
                    <a:pt x="0" y="2940"/>
                  </a:lnTo>
                  <a:lnTo>
                    <a:pt x="1589" y="2940"/>
                  </a:lnTo>
                  <a:lnTo>
                    <a:pt x="1594" y="2918"/>
                  </a:lnTo>
                  <a:lnTo>
                    <a:pt x="1606" y="2864"/>
                  </a:lnTo>
                  <a:lnTo>
                    <a:pt x="1627" y="2778"/>
                  </a:lnTo>
                  <a:lnTo>
                    <a:pt x="1654" y="2663"/>
                  </a:lnTo>
                  <a:lnTo>
                    <a:pt x="1687" y="2524"/>
                  </a:lnTo>
                  <a:lnTo>
                    <a:pt x="1725" y="2361"/>
                  </a:lnTo>
                  <a:lnTo>
                    <a:pt x="1769" y="2176"/>
                  </a:lnTo>
                  <a:lnTo>
                    <a:pt x="1817" y="1974"/>
                  </a:lnTo>
                  <a:lnTo>
                    <a:pt x="1867" y="1756"/>
                  </a:lnTo>
                  <a:lnTo>
                    <a:pt x="1922" y="1524"/>
                  </a:lnTo>
                  <a:lnTo>
                    <a:pt x="1979" y="1283"/>
                  </a:lnTo>
                  <a:lnTo>
                    <a:pt x="2037" y="1033"/>
                  </a:lnTo>
                  <a:lnTo>
                    <a:pt x="2097" y="777"/>
                  </a:lnTo>
                  <a:lnTo>
                    <a:pt x="2157" y="517"/>
                  </a:lnTo>
                  <a:lnTo>
                    <a:pt x="2218" y="257"/>
                  </a:lnTo>
                  <a:lnTo>
                    <a:pt x="2278" y="0"/>
                  </a:lnTo>
                  <a:lnTo>
                    <a:pt x="2146" y="33"/>
                  </a:lnTo>
                  <a:lnTo>
                    <a:pt x="2016" y="67"/>
                  </a:lnTo>
                  <a:lnTo>
                    <a:pt x="1891" y="100"/>
                  </a:lnTo>
                  <a:lnTo>
                    <a:pt x="1769" y="134"/>
                  </a:lnTo>
                  <a:lnTo>
                    <a:pt x="1650" y="167"/>
                  </a:lnTo>
                  <a:lnTo>
                    <a:pt x="1534" y="201"/>
                  </a:lnTo>
                  <a:lnTo>
                    <a:pt x="1422" y="234"/>
                  </a:lnTo>
                  <a:lnTo>
                    <a:pt x="1313" y="267"/>
                  </a:lnTo>
                  <a:lnTo>
                    <a:pt x="1207" y="300"/>
                  </a:lnTo>
                  <a:lnTo>
                    <a:pt x="1104" y="333"/>
                  </a:lnTo>
                  <a:lnTo>
                    <a:pt x="1005" y="367"/>
                  </a:lnTo>
                  <a:lnTo>
                    <a:pt x="909" y="399"/>
                  </a:lnTo>
                  <a:lnTo>
                    <a:pt x="816" y="431"/>
                  </a:lnTo>
                  <a:lnTo>
                    <a:pt x="726" y="463"/>
                  </a:lnTo>
                  <a:lnTo>
                    <a:pt x="639" y="495"/>
                  </a:lnTo>
                  <a:lnTo>
                    <a:pt x="555" y="526"/>
                  </a:lnTo>
                  <a:close/>
                </a:path>
              </a:pathLst>
            </a:custGeom>
            <a:solidFill>
              <a:srgbClr val="0A28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71C71175-872A-4DAB-B7CB-87114BEC6AD1}"/>
                </a:ext>
              </a:extLst>
            </p:cNvPr>
            <p:cNvSpPr>
              <a:spLocks/>
            </p:cNvSpPr>
            <p:nvPr/>
          </p:nvSpPr>
          <p:spPr bwMode="gray">
            <a:xfrm>
              <a:off x="11049564" y="5991025"/>
              <a:ext cx="375028" cy="390303"/>
            </a:xfrm>
            <a:custGeom>
              <a:avLst/>
              <a:gdLst>
                <a:gd name="T0" fmla="*/ 4466 w 5066"/>
                <a:gd name="T1" fmla="*/ 34 h 5294"/>
                <a:gd name="T2" fmla="*/ 3678 w 5066"/>
                <a:gd name="T3" fmla="*/ 3 h 5294"/>
                <a:gd name="T4" fmla="*/ 2963 w 5066"/>
                <a:gd name="T5" fmla="*/ 8 h 5294"/>
                <a:gd name="T6" fmla="*/ 2456 w 5066"/>
                <a:gd name="T7" fmla="*/ 64 h 5294"/>
                <a:gd name="T8" fmla="*/ 1996 w 5066"/>
                <a:gd name="T9" fmla="*/ 183 h 5294"/>
                <a:gd name="T10" fmla="*/ 1582 w 5066"/>
                <a:gd name="T11" fmla="*/ 368 h 5294"/>
                <a:gd name="T12" fmla="*/ 1216 w 5066"/>
                <a:gd name="T13" fmla="*/ 622 h 5294"/>
                <a:gd name="T14" fmla="*/ 895 w 5066"/>
                <a:gd name="T15" fmla="*/ 947 h 5294"/>
                <a:gd name="T16" fmla="*/ 2051 w 5066"/>
                <a:gd name="T17" fmla="*/ 1001 h 5294"/>
                <a:gd name="T18" fmla="*/ 3037 w 5066"/>
                <a:gd name="T19" fmla="*/ 998 h 5294"/>
                <a:gd name="T20" fmla="*/ 3293 w 5066"/>
                <a:gd name="T21" fmla="*/ 1144 h 5294"/>
                <a:gd name="T22" fmla="*/ 3058 w 5066"/>
                <a:gd name="T23" fmla="*/ 2155 h 5294"/>
                <a:gd name="T24" fmla="*/ 2848 w 5066"/>
                <a:gd name="T25" fmla="*/ 3110 h 5294"/>
                <a:gd name="T26" fmla="*/ 2785 w 5066"/>
                <a:gd name="T27" fmla="*/ 3421 h 5294"/>
                <a:gd name="T28" fmla="*/ 2624 w 5066"/>
                <a:gd name="T29" fmla="*/ 3638 h 5294"/>
                <a:gd name="T30" fmla="*/ 2496 w 5066"/>
                <a:gd name="T31" fmla="*/ 3760 h 5294"/>
                <a:gd name="T32" fmla="*/ 2340 w 5066"/>
                <a:gd name="T33" fmla="*/ 3861 h 5294"/>
                <a:gd name="T34" fmla="*/ 2151 w 5066"/>
                <a:gd name="T35" fmla="*/ 3924 h 5294"/>
                <a:gd name="T36" fmla="*/ 1941 w 5066"/>
                <a:gd name="T37" fmla="*/ 3933 h 5294"/>
                <a:gd name="T38" fmla="*/ 1787 w 5066"/>
                <a:gd name="T39" fmla="*/ 3881 h 5294"/>
                <a:gd name="T40" fmla="*/ 1688 w 5066"/>
                <a:gd name="T41" fmla="*/ 3781 h 5294"/>
                <a:gd name="T42" fmla="*/ 1631 w 5066"/>
                <a:gd name="T43" fmla="*/ 3646 h 5294"/>
                <a:gd name="T44" fmla="*/ 1606 w 5066"/>
                <a:gd name="T45" fmla="*/ 3488 h 5294"/>
                <a:gd name="T46" fmla="*/ 1611 w 5066"/>
                <a:gd name="T47" fmla="*/ 3188 h 5294"/>
                <a:gd name="T48" fmla="*/ 1659 w 5066"/>
                <a:gd name="T49" fmla="*/ 2763 h 5294"/>
                <a:gd name="T50" fmla="*/ 1748 w 5066"/>
                <a:gd name="T51" fmla="*/ 2329 h 5294"/>
                <a:gd name="T52" fmla="*/ 1879 w 5066"/>
                <a:gd name="T53" fmla="*/ 1919 h 5294"/>
                <a:gd name="T54" fmla="*/ 2053 w 5066"/>
                <a:gd name="T55" fmla="*/ 1564 h 5294"/>
                <a:gd name="T56" fmla="*/ 2272 w 5066"/>
                <a:gd name="T57" fmla="*/ 1295 h 5294"/>
                <a:gd name="T58" fmla="*/ 1725 w 5066"/>
                <a:gd name="T59" fmla="*/ 1309 h 5294"/>
                <a:gd name="T60" fmla="*/ 1087 w 5066"/>
                <a:gd name="T61" fmla="*/ 1326 h 5294"/>
                <a:gd name="T62" fmla="*/ 556 w 5066"/>
                <a:gd name="T63" fmla="*/ 1456 h 5294"/>
                <a:gd name="T64" fmla="*/ 378 w 5066"/>
                <a:gd name="T65" fmla="*/ 1828 h 5294"/>
                <a:gd name="T66" fmla="*/ 230 w 5066"/>
                <a:gd name="T67" fmla="*/ 2231 h 5294"/>
                <a:gd name="T68" fmla="*/ 117 w 5066"/>
                <a:gd name="T69" fmla="*/ 2662 h 5294"/>
                <a:gd name="T70" fmla="*/ 39 w 5066"/>
                <a:gd name="T71" fmla="*/ 3114 h 5294"/>
                <a:gd name="T72" fmla="*/ 1 w 5066"/>
                <a:gd name="T73" fmla="*/ 3582 h 5294"/>
                <a:gd name="T74" fmla="*/ 25 w 5066"/>
                <a:gd name="T75" fmla="*/ 4022 h 5294"/>
                <a:gd name="T76" fmla="*/ 135 w 5066"/>
                <a:gd name="T77" fmla="*/ 4458 h 5294"/>
                <a:gd name="T78" fmla="*/ 338 w 5066"/>
                <a:gd name="T79" fmla="*/ 4843 h 5294"/>
                <a:gd name="T80" fmla="*/ 640 w 5066"/>
                <a:gd name="T81" fmla="*/ 5133 h 5294"/>
                <a:gd name="T82" fmla="*/ 1051 w 5066"/>
                <a:gd name="T83" fmla="*/ 5283 h 5294"/>
                <a:gd name="T84" fmla="*/ 1436 w 5066"/>
                <a:gd name="T85" fmla="*/ 5280 h 5294"/>
                <a:gd name="T86" fmla="*/ 1750 w 5066"/>
                <a:gd name="T87" fmla="*/ 5205 h 5294"/>
                <a:gd name="T88" fmla="*/ 2040 w 5066"/>
                <a:gd name="T89" fmla="*/ 5075 h 5294"/>
                <a:gd name="T90" fmla="*/ 2302 w 5066"/>
                <a:gd name="T91" fmla="*/ 4898 h 5294"/>
                <a:gd name="T92" fmla="*/ 2538 w 5066"/>
                <a:gd name="T93" fmla="*/ 4679 h 5294"/>
                <a:gd name="T94" fmla="*/ 2681 w 5066"/>
                <a:gd name="T95" fmla="*/ 4637 h 5294"/>
                <a:gd name="T96" fmla="*/ 2700 w 5066"/>
                <a:gd name="T97" fmla="*/ 5021 h 5294"/>
                <a:gd name="T98" fmla="*/ 2721 w 5066"/>
                <a:gd name="T99" fmla="*/ 5272 h 5294"/>
                <a:gd name="T100" fmla="*/ 4090 w 5066"/>
                <a:gd name="T101" fmla="*/ 4975 h 5294"/>
                <a:gd name="T102" fmla="*/ 4105 w 5066"/>
                <a:gd name="T103" fmla="*/ 4576 h 5294"/>
                <a:gd name="T104" fmla="*/ 4161 w 5066"/>
                <a:gd name="T105" fmla="*/ 4121 h 5294"/>
                <a:gd name="T106" fmla="*/ 4502 w 5066"/>
                <a:gd name="T107" fmla="*/ 2560 h 5294"/>
                <a:gd name="T108" fmla="*/ 4914 w 5066"/>
                <a:gd name="T109" fmla="*/ 744 h 5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66" h="5294">
                  <a:moveTo>
                    <a:pt x="5066" y="81"/>
                  </a:moveTo>
                  <a:lnTo>
                    <a:pt x="4954" y="71"/>
                  </a:lnTo>
                  <a:lnTo>
                    <a:pt x="4837" y="61"/>
                  </a:lnTo>
                  <a:lnTo>
                    <a:pt x="4717" y="52"/>
                  </a:lnTo>
                  <a:lnTo>
                    <a:pt x="4593" y="43"/>
                  </a:lnTo>
                  <a:lnTo>
                    <a:pt x="4466" y="34"/>
                  </a:lnTo>
                  <a:lnTo>
                    <a:pt x="4337" y="27"/>
                  </a:lnTo>
                  <a:lnTo>
                    <a:pt x="4206" y="21"/>
                  </a:lnTo>
                  <a:lnTo>
                    <a:pt x="4074" y="15"/>
                  </a:lnTo>
                  <a:lnTo>
                    <a:pt x="3942" y="10"/>
                  </a:lnTo>
                  <a:lnTo>
                    <a:pt x="3809" y="5"/>
                  </a:lnTo>
                  <a:lnTo>
                    <a:pt x="3678" y="3"/>
                  </a:lnTo>
                  <a:lnTo>
                    <a:pt x="3548" y="1"/>
                  </a:lnTo>
                  <a:lnTo>
                    <a:pt x="3419" y="0"/>
                  </a:lnTo>
                  <a:lnTo>
                    <a:pt x="3294" y="0"/>
                  </a:lnTo>
                  <a:lnTo>
                    <a:pt x="3171" y="1"/>
                  </a:lnTo>
                  <a:lnTo>
                    <a:pt x="3052" y="4"/>
                  </a:lnTo>
                  <a:lnTo>
                    <a:pt x="2963" y="8"/>
                  </a:lnTo>
                  <a:lnTo>
                    <a:pt x="2876" y="13"/>
                  </a:lnTo>
                  <a:lnTo>
                    <a:pt x="2789" y="20"/>
                  </a:lnTo>
                  <a:lnTo>
                    <a:pt x="2704" y="28"/>
                  </a:lnTo>
                  <a:lnTo>
                    <a:pt x="2620" y="39"/>
                  </a:lnTo>
                  <a:lnTo>
                    <a:pt x="2537" y="51"/>
                  </a:lnTo>
                  <a:lnTo>
                    <a:pt x="2456" y="64"/>
                  </a:lnTo>
                  <a:lnTo>
                    <a:pt x="2376" y="80"/>
                  </a:lnTo>
                  <a:lnTo>
                    <a:pt x="2297" y="96"/>
                  </a:lnTo>
                  <a:lnTo>
                    <a:pt x="2220" y="116"/>
                  </a:lnTo>
                  <a:lnTo>
                    <a:pt x="2144" y="137"/>
                  </a:lnTo>
                  <a:lnTo>
                    <a:pt x="2070" y="159"/>
                  </a:lnTo>
                  <a:lnTo>
                    <a:pt x="1996" y="183"/>
                  </a:lnTo>
                  <a:lnTo>
                    <a:pt x="1924" y="209"/>
                  </a:lnTo>
                  <a:lnTo>
                    <a:pt x="1853" y="238"/>
                  </a:lnTo>
                  <a:lnTo>
                    <a:pt x="1783" y="267"/>
                  </a:lnTo>
                  <a:lnTo>
                    <a:pt x="1715" y="299"/>
                  </a:lnTo>
                  <a:lnTo>
                    <a:pt x="1648" y="333"/>
                  </a:lnTo>
                  <a:lnTo>
                    <a:pt x="1582" y="368"/>
                  </a:lnTo>
                  <a:lnTo>
                    <a:pt x="1518" y="405"/>
                  </a:lnTo>
                  <a:lnTo>
                    <a:pt x="1455" y="444"/>
                  </a:lnTo>
                  <a:lnTo>
                    <a:pt x="1393" y="486"/>
                  </a:lnTo>
                  <a:lnTo>
                    <a:pt x="1333" y="529"/>
                  </a:lnTo>
                  <a:lnTo>
                    <a:pt x="1274" y="575"/>
                  </a:lnTo>
                  <a:lnTo>
                    <a:pt x="1216" y="622"/>
                  </a:lnTo>
                  <a:lnTo>
                    <a:pt x="1159" y="671"/>
                  </a:lnTo>
                  <a:lnTo>
                    <a:pt x="1103" y="722"/>
                  </a:lnTo>
                  <a:lnTo>
                    <a:pt x="1049" y="775"/>
                  </a:lnTo>
                  <a:lnTo>
                    <a:pt x="996" y="831"/>
                  </a:lnTo>
                  <a:lnTo>
                    <a:pt x="945" y="887"/>
                  </a:lnTo>
                  <a:lnTo>
                    <a:pt x="895" y="947"/>
                  </a:lnTo>
                  <a:lnTo>
                    <a:pt x="845" y="1008"/>
                  </a:lnTo>
                  <a:lnTo>
                    <a:pt x="1107" y="1006"/>
                  </a:lnTo>
                  <a:lnTo>
                    <a:pt x="1360" y="1005"/>
                  </a:lnTo>
                  <a:lnTo>
                    <a:pt x="1602" y="1004"/>
                  </a:lnTo>
                  <a:lnTo>
                    <a:pt x="1833" y="1003"/>
                  </a:lnTo>
                  <a:lnTo>
                    <a:pt x="2051" y="1001"/>
                  </a:lnTo>
                  <a:lnTo>
                    <a:pt x="2255" y="1001"/>
                  </a:lnTo>
                  <a:lnTo>
                    <a:pt x="2445" y="1000"/>
                  </a:lnTo>
                  <a:lnTo>
                    <a:pt x="2619" y="999"/>
                  </a:lnTo>
                  <a:lnTo>
                    <a:pt x="2776" y="999"/>
                  </a:lnTo>
                  <a:lnTo>
                    <a:pt x="2916" y="998"/>
                  </a:lnTo>
                  <a:lnTo>
                    <a:pt x="3037" y="998"/>
                  </a:lnTo>
                  <a:lnTo>
                    <a:pt x="3139" y="997"/>
                  </a:lnTo>
                  <a:lnTo>
                    <a:pt x="3219" y="997"/>
                  </a:lnTo>
                  <a:lnTo>
                    <a:pt x="3278" y="997"/>
                  </a:lnTo>
                  <a:lnTo>
                    <a:pt x="3315" y="997"/>
                  </a:lnTo>
                  <a:lnTo>
                    <a:pt x="3327" y="997"/>
                  </a:lnTo>
                  <a:lnTo>
                    <a:pt x="3293" y="1144"/>
                  </a:lnTo>
                  <a:lnTo>
                    <a:pt x="3294" y="1144"/>
                  </a:lnTo>
                  <a:lnTo>
                    <a:pt x="3295" y="1145"/>
                  </a:lnTo>
                  <a:lnTo>
                    <a:pt x="3229" y="1425"/>
                  </a:lnTo>
                  <a:lnTo>
                    <a:pt x="3167" y="1688"/>
                  </a:lnTo>
                  <a:lnTo>
                    <a:pt x="3110" y="1930"/>
                  </a:lnTo>
                  <a:lnTo>
                    <a:pt x="3058" y="2155"/>
                  </a:lnTo>
                  <a:lnTo>
                    <a:pt x="3011" y="2360"/>
                  </a:lnTo>
                  <a:lnTo>
                    <a:pt x="2970" y="2546"/>
                  </a:lnTo>
                  <a:lnTo>
                    <a:pt x="2933" y="2714"/>
                  </a:lnTo>
                  <a:lnTo>
                    <a:pt x="2900" y="2864"/>
                  </a:lnTo>
                  <a:lnTo>
                    <a:pt x="2872" y="2996"/>
                  </a:lnTo>
                  <a:lnTo>
                    <a:pt x="2848" y="3110"/>
                  </a:lnTo>
                  <a:lnTo>
                    <a:pt x="2827" y="3205"/>
                  </a:lnTo>
                  <a:lnTo>
                    <a:pt x="2812" y="3283"/>
                  </a:lnTo>
                  <a:lnTo>
                    <a:pt x="2799" y="3343"/>
                  </a:lnTo>
                  <a:lnTo>
                    <a:pt x="2791" y="3387"/>
                  </a:lnTo>
                  <a:lnTo>
                    <a:pt x="2786" y="3412"/>
                  </a:lnTo>
                  <a:lnTo>
                    <a:pt x="2785" y="3421"/>
                  </a:lnTo>
                  <a:lnTo>
                    <a:pt x="2757" y="3462"/>
                  </a:lnTo>
                  <a:lnTo>
                    <a:pt x="2727" y="3505"/>
                  </a:lnTo>
                  <a:lnTo>
                    <a:pt x="2696" y="3550"/>
                  </a:lnTo>
                  <a:lnTo>
                    <a:pt x="2661" y="3594"/>
                  </a:lnTo>
                  <a:lnTo>
                    <a:pt x="2643" y="3616"/>
                  </a:lnTo>
                  <a:lnTo>
                    <a:pt x="2624" y="3638"/>
                  </a:lnTo>
                  <a:lnTo>
                    <a:pt x="2605" y="3659"/>
                  </a:lnTo>
                  <a:lnTo>
                    <a:pt x="2584" y="3680"/>
                  </a:lnTo>
                  <a:lnTo>
                    <a:pt x="2563" y="3701"/>
                  </a:lnTo>
                  <a:lnTo>
                    <a:pt x="2542" y="3721"/>
                  </a:lnTo>
                  <a:lnTo>
                    <a:pt x="2520" y="3742"/>
                  </a:lnTo>
                  <a:lnTo>
                    <a:pt x="2496" y="3760"/>
                  </a:lnTo>
                  <a:lnTo>
                    <a:pt x="2472" y="3779"/>
                  </a:lnTo>
                  <a:lnTo>
                    <a:pt x="2447" y="3798"/>
                  </a:lnTo>
                  <a:lnTo>
                    <a:pt x="2421" y="3815"/>
                  </a:lnTo>
                  <a:lnTo>
                    <a:pt x="2396" y="3831"/>
                  </a:lnTo>
                  <a:lnTo>
                    <a:pt x="2369" y="3846"/>
                  </a:lnTo>
                  <a:lnTo>
                    <a:pt x="2340" y="3861"/>
                  </a:lnTo>
                  <a:lnTo>
                    <a:pt x="2311" y="3874"/>
                  </a:lnTo>
                  <a:lnTo>
                    <a:pt x="2281" y="3886"/>
                  </a:lnTo>
                  <a:lnTo>
                    <a:pt x="2251" y="3898"/>
                  </a:lnTo>
                  <a:lnTo>
                    <a:pt x="2219" y="3908"/>
                  </a:lnTo>
                  <a:lnTo>
                    <a:pt x="2185" y="3916"/>
                  </a:lnTo>
                  <a:lnTo>
                    <a:pt x="2151" y="3924"/>
                  </a:lnTo>
                  <a:lnTo>
                    <a:pt x="2117" y="3929"/>
                  </a:lnTo>
                  <a:lnTo>
                    <a:pt x="2081" y="3933"/>
                  </a:lnTo>
                  <a:lnTo>
                    <a:pt x="2045" y="3936"/>
                  </a:lnTo>
                  <a:lnTo>
                    <a:pt x="2006" y="3936"/>
                  </a:lnTo>
                  <a:lnTo>
                    <a:pt x="1973" y="3936"/>
                  </a:lnTo>
                  <a:lnTo>
                    <a:pt x="1941" y="3933"/>
                  </a:lnTo>
                  <a:lnTo>
                    <a:pt x="1911" y="3929"/>
                  </a:lnTo>
                  <a:lnTo>
                    <a:pt x="1883" y="3923"/>
                  </a:lnTo>
                  <a:lnTo>
                    <a:pt x="1857" y="3914"/>
                  </a:lnTo>
                  <a:lnTo>
                    <a:pt x="1833" y="3905"/>
                  </a:lnTo>
                  <a:lnTo>
                    <a:pt x="1809" y="3894"/>
                  </a:lnTo>
                  <a:lnTo>
                    <a:pt x="1787" y="3881"/>
                  </a:lnTo>
                  <a:lnTo>
                    <a:pt x="1767" y="3868"/>
                  </a:lnTo>
                  <a:lnTo>
                    <a:pt x="1749" y="3853"/>
                  </a:lnTo>
                  <a:lnTo>
                    <a:pt x="1731" y="3837"/>
                  </a:lnTo>
                  <a:lnTo>
                    <a:pt x="1716" y="3819"/>
                  </a:lnTo>
                  <a:lnTo>
                    <a:pt x="1701" y="3801"/>
                  </a:lnTo>
                  <a:lnTo>
                    <a:pt x="1688" y="3781"/>
                  </a:lnTo>
                  <a:lnTo>
                    <a:pt x="1675" y="3760"/>
                  </a:lnTo>
                  <a:lnTo>
                    <a:pt x="1664" y="3740"/>
                  </a:lnTo>
                  <a:lnTo>
                    <a:pt x="1653" y="3717"/>
                  </a:lnTo>
                  <a:lnTo>
                    <a:pt x="1645" y="3694"/>
                  </a:lnTo>
                  <a:lnTo>
                    <a:pt x="1637" y="3670"/>
                  </a:lnTo>
                  <a:lnTo>
                    <a:pt x="1631" y="3646"/>
                  </a:lnTo>
                  <a:lnTo>
                    <a:pt x="1625" y="3620"/>
                  </a:lnTo>
                  <a:lnTo>
                    <a:pt x="1619" y="3595"/>
                  </a:lnTo>
                  <a:lnTo>
                    <a:pt x="1615" y="3568"/>
                  </a:lnTo>
                  <a:lnTo>
                    <a:pt x="1611" y="3543"/>
                  </a:lnTo>
                  <a:lnTo>
                    <a:pt x="1608" y="3516"/>
                  </a:lnTo>
                  <a:lnTo>
                    <a:pt x="1606" y="3488"/>
                  </a:lnTo>
                  <a:lnTo>
                    <a:pt x="1605" y="3461"/>
                  </a:lnTo>
                  <a:lnTo>
                    <a:pt x="1604" y="3433"/>
                  </a:lnTo>
                  <a:lnTo>
                    <a:pt x="1603" y="3378"/>
                  </a:lnTo>
                  <a:lnTo>
                    <a:pt x="1604" y="3324"/>
                  </a:lnTo>
                  <a:lnTo>
                    <a:pt x="1607" y="3257"/>
                  </a:lnTo>
                  <a:lnTo>
                    <a:pt x="1611" y="3188"/>
                  </a:lnTo>
                  <a:lnTo>
                    <a:pt x="1616" y="3120"/>
                  </a:lnTo>
                  <a:lnTo>
                    <a:pt x="1622" y="3050"/>
                  </a:lnTo>
                  <a:lnTo>
                    <a:pt x="1630" y="2979"/>
                  </a:lnTo>
                  <a:lnTo>
                    <a:pt x="1638" y="2907"/>
                  </a:lnTo>
                  <a:lnTo>
                    <a:pt x="1647" y="2835"/>
                  </a:lnTo>
                  <a:lnTo>
                    <a:pt x="1659" y="2763"/>
                  </a:lnTo>
                  <a:lnTo>
                    <a:pt x="1670" y="2691"/>
                  </a:lnTo>
                  <a:lnTo>
                    <a:pt x="1684" y="2618"/>
                  </a:lnTo>
                  <a:lnTo>
                    <a:pt x="1698" y="2545"/>
                  </a:lnTo>
                  <a:lnTo>
                    <a:pt x="1714" y="2473"/>
                  </a:lnTo>
                  <a:lnTo>
                    <a:pt x="1730" y="2400"/>
                  </a:lnTo>
                  <a:lnTo>
                    <a:pt x="1748" y="2329"/>
                  </a:lnTo>
                  <a:lnTo>
                    <a:pt x="1766" y="2259"/>
                  </a:lnTo>
                  <a:lnTo>
                    <a:pt x="1786" y="2189"/>
                  </a:lnTo>
                  <a:lnTo>
                    <a:pt x="1808" y="2119"/>
                  </a:lnTo>
                  <a:lnTo>
                    <a:pt x="1830" y="2051"/>
                  </a:lnTo>
                  <a:lnTo>
                    <a:pt x="1854" y="1984"/>
                  </a:lnTo>
                  <a:lnTo>
                    <a:pt x="1879" y="1919"/>
                  </a:lnTo>
                  <a:lnTo>
                    <a:pt x="1905" y="1855"/>
                  </a:lnTo>
                  <a:lnTo>
                    <a:pt x="1932" y="1793"/>
                  </a:lnTo>
                  <a:lnTo>
                    <a:pt x="1961" y="1732"/>
                  </a:lnTo>
                  <a:lnTo>
                    <a:pt x="1990" y="1674"/>
                  </a:lnTo>
                  <a:lnTo>
                    <a:pt x="2021" y="1618"/>
                  </a:lnTo>
                  <a:lnTo>
                    <a:pt x="2053" y="1564"/>
                  </a:lnTo>
                  <a:lnTo>
                    <a:pt x="2086" y="1512"/>
                  </a:lnTo>
                  <a:lnTo>
                    <a:pt x="2121" y="1464"/>
                  </a:lnTo>
                  <a:lnTo>
                    <a:pt x="2158" y="1417"/>
                  </a:lnTo>
                  <a:lnTo>
                    <a:pt x="2194" y="1374"/>
                  </a:lnTo>
                  <a:lnTo>
                    <a:pt x="2232" y="1334"/>
                  </a:lnTo>
                  <a:lnTo>
                    <a:pt x="2272" y="1295"/>
                  </a:lnTo>
                  <a:lnTo>
                    <a:pt x="2188" y="1297"/>
                  </a:lnTo>
                  <a:lnTo>
                    <a:pt x="2101" y="1299"/>
                  </a:lnTo>
                  <a:lnTo>
                    <a:pt x="2011" y="1302"/>
                  </a:lnTo>
                  <a:lnTo>
                    <a:pt x="1917" y="1304"/>
                  </a:lnTo>
                  <a:lnTo>
                    <a:pt x="1822" y="1307"/>
                  </a:lnTo>
                  <a:lnTo>
                    <a:pt x="1725" y="1309"/>
                  </a:lnTo>
                  <a:lnTo>
                    <a:pt x="1625" y="1311"/>
                  </a:lnTo>
                  <a:lnTo>
                    <a:pt x="1521" y="1314"/>
                  </a:lnTo>
                  <a:lnTo>
                    <a:pt x="1416" y="1317"/>
                  </a:lnTo>
                  <a:lnTo>
                    <a:pt x="1309" y="1320"/>
                  </a:lnTo>
                  <a:lnTo>
                    <a:pt x="1199" y="1323"/>
                  </a:lnTo>
                  <a:lnTo>
                    <a:pt x="1087" y="1326"/>
                  </a:lnTo>
                  <a:lnTo>
                    <a:pt x="975" y="1330"/>
                  </a:lnTo>
                  <a:lnTo>
                    <a:pt x="859" y="1334"/>
                  </a:lnTo>
                  <a:lnTo>
                    <a:pt x="741" y="1338"/>
                  </a:lnTo>
                  <a:lnTo>
                    <a:pt x="622" y="1342"/>
                  </a:lnTo>
                  <a:lnTo>
                    <a:pt x="588" y="1399"/>
                  </a:lnTo>
                  <a:lnTo>
                    <a:pt x="556" y="1456"/>
                  </a:lnTo>
                  <a:lnTo>
                    <a:pt x="524" y="1516"/>
                  </a:lnTo>
                  <a:lnTo>
                    <a:pt x="494" y="1576"/>
                  </a:lnTo>
                  <a:lnTo>
                    <a:pt x="463" y="1638"/>
                  </a:lnTo>
                  <a:lnTo>
                    <a:pt x="434" y="1700"/>
                  </a:lnTo>
                  <a:lnTo>
                    <a:pt x="406" y="1763"/>
                  </a:lnTo>
                  <a:lnTo>
                    <a:pt x="378" y="1828"/>
                  </a:lnTo>
                  <a:lnTo>
                    <a:pt x="351" y="1893"/>
                  </a:lnTo>
                  <a:lnTo>
                    <a:pt x="326" y="1958"/>
                  </a:lnTo>
                  <a:lnTo>
                    <a:pt x="301" y="2026"/>
                  </a:lnTo>
                  <a:lnTo>
                    <a:pt x="276" y="2094"/>
                  </a:lnTo>
                  <a:lnTo>
                    <a:pt x="253" y="2162"/>
                  </a:lnTo>
                  <a:lnTo>
                    <a:pt x="230" y="2231"/>
                  </a:lnTo>
                  <a:lnTo>
                    <a:pt x="210" y="2301"/>
                  </a:lnTo>
                  <a:lnTo>
                    <a:pt x="189" y="2371"/>
                  </a:lnTo>
                  <a:lnTo>
                    <a:pt x="169" y="2444"/>
                  </a:lnTo>
                  <a:lnTo>
                    <a:pt x="151" y="2515"/>
                  </a:lnTo>
                  <a:lnTo>
                    <a:pt x="133" y="2588"/>
                  </a:lnTo>
                  <a:lnTo>
                    <a:pt x="117" y="2662"/>
                  </a:lnTo>
                  <a:lnTo>
                    <a:pt x="101" y="2736"/>
                  </a:lnTo>
                  <a:lnTo>
                    <a:pt x="86" y="2810"/>
                  </a:lnTo>
                  <a:lnTo>
                    <a:pt x="73" y="2885"/>
                  </a:lnTo>
                  <a:lnTo>
                    <a:pt x="61" y="2961"/>
                  </a:lnTo>
                  <a:lnTo>
                    <a:pt x="49" y="3037"/>
                  </a:lnTo>
                  <a:lnTo>
                    <a:pt x="39" y="3114"/>
                  </a:lnTo>
                  <a:lnTo>
                    <a:pt x="30" y="3190"/>
                  </a:lnTo>
                  <a:lnTo>
                    <a:pt x="21" y="3268"/>
                  </a:lnTo>
                  <a:lnTo>
                    <a:pt x="14" y="3345"/>
                  </a:lnTo>
                  <a:lnTo>
                    <a:pt x="9" y="3424"/>
                  </a:lnTo>
                  <a:lnTo>
                    <a:pt x="4" y="3502"/>
                  </a:lnTo>
                  <a:lnTo>
                    <a:pt x="1" y="3582"/>
                  </a:lnTo>
                  <a:lnTo>
                    <a:pt x="0" y="3653"/>
                  </a:lnTo>
                  <a:lnTo>
                    <a:pt x="0" y="3726"/>
                  </a:lnTo>
                  <a:lnTo>
                    <a:pt x="3" y="3800"/>
                  </a:lnTo>
                  <a:lnTo>
                    <a:pt x="8" y="3873"/>
                  </a:lnTo>
                  <a:lnTo>
                    <a:pt x="16" y="3947"/>
                  </a:lnTo>
                  <a:lnTo>
                    <a:pt x="25" y="4022"/>
                  </a:lnTo>
                  <a:lnTo>
                    <a:pt x="38" y="4096"/>
                  </a:lnTo>
                  <a:lnTo>
                    <a:pt x="52" y="4170"/>
                  </a:lnTo>
                  <a:lnTo>
                    <a:pt x="70" y="4244"/>
                  </a:lnTo>
                  <a:lnTo>
                    <a:pt x="89" y="4316"/>
                  </a:lnTo>
                  <a:lnTo>
                    <a:pt x="111" y="4387"/>
                  </a:lnTo>
                  <a:lnTo>
                    <a:pt x="135" y="4458"/>
                  </a:lnTo>
                  <a:lnTo>
                    <a:pt x="163" y="4527"/>
                  </a:lnTo>
                  <a:lnTo>
                    <a:pt x="192" y="4594"/>
                  </a:lnTo>
                  <a:lnTo>
                    <a:pt x="225" y="4660"/>
                  </a:lnTo>
                  <a:lnTo>
                    <a:pt x="259" y="4723"/>
                  </a:lnTo>
                  <a:lnTo>
                    <a:pt x="298" y="4784"/>
                  </a:lnTo>
                  <a:lnTo>
                    <a:pt x="338" y="4843"/>
                  </a:lnTo>
                  <a:lnTo>
                    <a:pt x="381" y="4900"/>
                  </a:lnTo>
                  <a:lnTo>
                    <a:pt x="427" y="4953"/>
                  </a:lnTo>
                  <a:lnTo>
                    <a:pt x="477" y="5003"/>
                  </a:lnTo>
                  <a:lnTo>
                    <a:pt x="528" y="5050"/>
                  </a:lnTo>
                  <a:lnTo>
                    <a:pt x="582" y="5094"/>
                  </a:lnTo>
                  <a:lnTo>
                    <a:pt x="640" y="5133"/>
                  </a:lnTo>
                  <a:lnTo>
                    <a:pt x="701" y="5169"/>
                  </a:lnTo>
                  <a:lnTo>
                    <a:pt x="764" y="5201"/>
                  </a:lnTo>
                  <a:lnTo>
                    <a:pt x="832" y="5229"/>
                  </a:lnTo>
                  <a:lnTo>
                    <a:pt x="902" y="5252"/>
                  </a:lnTo>
                  <a:lnTo>
                    <a:pt x="975" y="5270"/>
                  </a:lnTo>
                  <a:lnTo>
                    <a:pt x="1051" y="5283"/>
                  </a:lnTo>
                  <a:lnTo>
                    <a:pt x="1130" y="5291"/>
                  </a:lnTo>
                  <a:lnTo>
                    <a:pt x="1213" y="5294"/>
                  </a:lnTo>
                  <a:lnTo>
                    <a:pt x="1270" y="5293"/>
                  </a:lnTo>
                  <a:lnTo>
                    <a:pt x="1325" y="5290"/>
                  </a:lnTo>
                  <a:lnTo>
                    <a:pt x="1381" y="5286"/>
                  </a:lnTo>
                  <a:lnTo>
                    <a:pt x="1436" y="5280"/>
                  </a:lnTo>
                  <a:lnTo>
                    <a:pt x="1490" y="5271"/>
                  </a:lnTo>
                  <a:lnTo>
                    <a:pt x="1543" y="5261"/>
                  </a:lnTo>
                  <a:lnTo>
                    <a:pt x="1596" y="5250"/>
                  </a:lnTo>
                  <a:lnTo>
                    <a:pt x="1648" y="5236"/>
                  </a:lnTo>
                  <a:lnTo>
                    <a:pt x="1699" y="5222"/>
                  </a:lnTo>
                  <a:lnTo>
                    <a:pt x="1750" y="5205"/>
                  </a:lnTo>
                  <a:lnTo>
                    <a:pt x="1799" y="5188"/>
                  </a:lnTo>
                  <a:lnTo>
                    <a:pt x="1849" y="5168"/>
                  </a:lnTo>
                  <a:lnTo>
                    <a:pt x="1898" y="5147"/>
                  </a:lnTo>
                  <a:lnTo>
                    <a:pt x="1945" y="5125"/>
                  </a:lnTo>
                  <a:lnTo>
                    <a:pt x="1993" y="5101"/>
                  </a:lnTo>
                  <a:lnTo>
                    <a:pt x="2040" y="5075"/>
                  </a:lnTo>
                  <a:lnTo>
                    <a:pt x="2085" y="5049"/>
                  </a:lnTo>
                  <a:lnTo>
                    <a:pt x="2130" y="5021"/>
                  </a:lnTo>
                  <a:lnTo>
                    <a:pt x="2174" y="4993"/>
                  </a:lnTo>
                  <a:lnTo>
                    <a:pt x="2218" y="4962"/>
                  </a:lnTo>
                  <a:lnTo>
                    <a:pt x="2260" y="4931"/>
                  </a:lnTo>
                  <a:lnTo>
                    <a:pt x="2302" y="4898"/>
                  </a:lnTo>
                  <a:lnTo>
                    <a:pt x="2344" y="4863"/>
                  </a:lnTo>
                  <a:lnTo>
                    <a:pt x="2384" y="4828"/>
                  </a:lnTo>
                  <a:lnTo>
                    <a:pt x="2424" y="4793"/>
                  </a:lnTo>
                  <a:lnTo>
                    <a:pt x="2463" y="4756"/>
                  </a:lnTo>
                  <a:lnTo>
                    <a:pt x="2501" y="4718"/>
                  </a:lnTo>
                  <a:lnTo>
                    <a:pt x="2538" y="4679"/>
                  </a:lnTo>
                  <a:lnTo>
                    <a:pt x="2576" y="4638"/>
                  </a:lnTo>
                  <a:lnTo>
                    <a:pt x="2612" y="4598"/>
                  </a:lnTo>
                  <a:lnTo>
                    <a:pt x="2647" y="4556"/>
                  </a:lnTo>
                  <a:lnTo>
                    <a:pt x="2681" y="4513"/>
                  </a:lnTo>
                  <a:lnTo>
                    <a:pt x="2681" y="4574"/>
                  </a:lnTo>
                  <a:lnTo>
                    <a:pt x="2681" y="4637"/>
                  </a:lnTo>
                  <a:lnTo>
                    <a:pt x="2683" y="4702"/>
                  </a:lnTo>
                  <a:lnTo>
                    <a:pt x="2685" y="4768"/>
                  </a:lnTo>
                  <a:lnTo>
                    <a:pt x="2688" y="4833"/>
                  </a:lnTo>
                  <a:lnTo>
                    <a:pt x="2692" y="4899"/>
                  </a:lnTo>
                  <a:lnTo>
                    <a:pt x="2696" y="4962"/>
                  </a:lnTo>
                  <a:lnTo>
                    <a:pt x="2700" y="5021"/>
                  </a:lnTo>
                  <a:lnTo>
                    <a:pt x="2704" y="5077"/>
                  </a:lnTo>
                  <a:lnTo>
                    <a:pt x="2708" y="5130"/>
                  </a:lnTo>
                  <a:lnTo>
                    <a:pt x="2712" y="5175"/>
                  </a:lnTo>
                  <a:lnTo>
                    <a:pt x="2715" y="5216"/>
                  </a:lnTo>
                  <a:lnTo>
                    <a:pt x="2719" y="5248"/>
                  </a:lnTo>
                  <a:lnTo>
                    <a:pt x="2721" y="5272"/>
                  </a:lnTo>
                  <a:lnTo>
                    <a:pt x="2723" y="5288"/>
                  </a:lnTo>
                  <a:lnTo>
                    <a:pt x="2723" y="5293"/>
                  </a:lnTo>
                  <a:lnTo>
                    <a:pt x="4092" y="5128"/>
                  </a:lnTo>
                  <a:lnTo>
                    <a:pt x="4091" y="5081"/>
                  </a:lnTo>
                  <a:lnTo>
                    <a:pt x="4090" y="5031"/>
                  </a:lnTo>
                  <a:lnTo>
                    <a:pt x="4090" y="4975"/>
                  </a:lnTo>
                  <a:lnTo>
                    <a:pt x="4091" y="4916"/>
                  </a:lnTo>
                  <a:lnTo>
                    <a:pt x="4092" y="4854"/>
                  </a:lnTo>
                  <a:lnTo>
                    <a:pt x="4094" y="4788"/>
                  </a:lnTo>
                  <a:lnTo>
                    <a:pt x="4096" y="4720"/>
                  </a:lnTo>
                  <a:lnTo>
                    <a:pt x="4100" y="4649"/>
                  </a:lnTo>
                  <a:lnTo>
                    <a:pt x="4105" y="4576"/>
                  </a:lnTo>
                  <a:lnTo>
                    <a:pt x="4111" y="4502"/>
                  </a:lnTo>
                  <a:lnTo>
                    <a:pt x="4118" y="4427"/>
                  </a:lnTo>
                  <a:lnTo>
                    <a:pt x="4127" y="4350"/>
                  </a:lnTo>
                  <a:lnTo>
                    <a:pt x="4137" y="4274"/>
                  </a:lnTo>
                  <a:lnTo>
                    <a:pt x="4149" y="4197"/>
                  </a:lnTo>
                  <a:lnTo>
                    <a:pt x="4161" y="4121"/>
                  </a:lnTo>
                  <a:lnTo>
                    <a:pt x="4177" y="4044"/>
                  </a:lnTo>
                  <a:lnTo>
                    <a:pt x="4231" y="3790"/>
                  </a:lnTo>
                  <a:lnTo>
                    <a:pt x="4293" y="3509"/>
                  </a:lnTo>
                  <a:lnTo>
                    <a:pt x="4359" y="3205"/>
                  </a:lnTo>
                  <a:lnTo>
                    <a:pt x="4429" y="2888"/>
                  </a:lnTo>
                  <a:lnTo>
                    <a:pt x="4502" y="2560"/>
                  </a:lnTo>
                  <a:lnTo>
                    <a:pt x="4576" y="2230"/>
                  </a:lnTo>
                  <a:lnTo>
                    <a:pt x="4650" y="1903"/>
                  </a:lnTo>
                  <a:lnTo>
                    <a:pt x="4722" y="1585"/>
                  </a:lnTo>
                  <a:lnTo>
                    <a:pt x="4791" y="1281"/>
                  </a:lnTo>
                  <a:lnTo>
                    <a:pt x="4856" y="999"/>
                  </a:lnTo>
                  <a:lnTo>
                    <a:pt x="4914" y="744"/>
                  </a:lnTo>
                  <a:lnTo>
                    <a:pt x="4964" y="521"/>
                  </a:lnTo>
                  <a:lnTo>
                    <a:pt x="5007" y="338"/>
                  </a:lnTo>
                  <a:lnTo>
                    <a:pt x="5038" y="200"/>
                  </a:lnTo>
                  <a:lnTo>
                    <a:pt x="5059" y="112"/>
                  </a:lnTo>
                  <a:lnTo>
                    <a:pt x="5066" y="81"/>
                  </a:lnTo>
                  <a:close/>
                </a:path>
              </a:pathLst>
            </a:custGeom>
            <a:solidFill>
              <a:srgbClr val="0A28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="" xmlns:a16="http://schemas.microsoft.com/office/drawing/2014/main" id="{E80B4F51-A2EA-45B1-B058-23F9920F16ED}"/>
                </a:ext>
              </a:extLst>
            </p:cNvPr>
            <p:cNvSpPr>
              <a:spLocks/>
            </p:cNvSpPr>
            <p:nvPr/>
          </p:nvSpPr>
          <p:spPr bwMode="gray">
            <a:xfrm>
              <a:off x="10465809" y="6119995"/>
              <a:ext cx="288483" cy="259636"/>
            </a:xfrm>
            <a:custGeom>
              <a:avLst/>
              <a:gdLst>
                <a:gd name="T0" fmla="*/ 2869 w 3912"/>
                <a:gd name="T1" fmla="*/ 283 h 3530"/>
                <a:gd name="T2" fmla="*/ 2669 w 3912"/>
                <a:gd name="T3" fmla="*/ 133 h 3530"/>
                <a:gd name="T4" fmla="*/ 2539 w 3912"/>
                <a:gd name="T5" fmla="*/ 24 h 3530"/>
                <a:gd name="T6" fmla="*/ 2360 w 3912"/>
                <a:gd name="T7" fmla="*/ 20 h 3530"/>
                <a:gd name="T8" fmla="*/ 2160 w 3912"/>
                <a:gd name="T9" fmla="*/ 46 h 3530"/>
                <a:gd name="T10" fmla="*/ 1964 w 3912"/>
                <a:gd name="T11" fmla="*/ 74 h 3530"/>
                <a:gd name="T12" fmla="*/ 1774 w 3912"/>
                <a:gd name="T13" fmla="*/ 102 h 3530"/>
                <a:gd name="T14" fmla="*/ 1512 w 3912"/>
                <a:gd name="T15" fmla="*/ 145 h 3530"/>
                <a:gd name="T16" fmla="*/ 1235 w 3912"/>
                <a:gd name="T17" fmla="*/ 192 h 3530"/>
                <a:gd name="T18" fmla="*/ 966 w 3912"/>
                <a:gd name="T19" fmla="*/ 240 h 3530"/>
                <a:gd name="T20" fmla="*/ 707 w 3912"/>
                <a:gd name="T21" fmla="*/ 289 h 3530"/>
                <a:gd name="T22" fmla="*/ 675 w 3912"/>
                <a:gd name="T23" fmla="*/ 421 h 3530"/>
                <a:gd name="T24" fmla="*/ 732 w 3912"/>
                <a:gd name="T25" fmla="*/ 568 h 3530"/>
                <a:gd name="T26" fmla="*/ 808 w 3912"/>
                <a:gd name="T27" fmla="*/ 702 h 3530"/>
                <a:gd name="T28" fmla="*/ 902 w 3912"/>
                <a:gd name="T29" fmla="*/ 826 h 3530"/>
                <a:gd name="T30" fmla="*/ 1013 w 3912"/>
                <a:gd name="T31" fmla="*/ 945 h 3530"/>
                <a:gd name="T32" fmla="*/ 1139 w 3912"/>
                <a:gd name="T33" fmla="*/ 1059 h 3530"/>
                <a:gd name="T34" fmla="*/ 1396 w 3912"/>
                <a:gd name="T35" fmla="*/ 1256 h 3530"/>
                <a:gd name="T36" fmla="*/ 1650 w 3912"/>
                <a:gd name="T37" fmla="*/ 1422 h 3530"/>
                <a:gd name="T38" fmla="*/ 1865 w 3912"/>
                <a:gd name="T39" fmla="*/ 1562 h 3530"/>
                <a:gd name="T40" fmla="*/ 1996 w 3912"/>
                <a:gd name="T41" fmla="*/ 1664 h 3530"/>
                <a:gd name="T42" fmla="*/ 2081 w 3912"/>
                <a:gd name="T43" fmla="*/ 1751 h 3530"/>
                <a:gd name="T44" fmla="*/ 2115 w 3912"/>
                <a:gd name="T45" fmla="*/ 1809 h 3530"/>
                <a:gd name="T46" fmla="*/ 2131 w 3912"/>
                <a:gd name="T47" fmla="*/ 1871 h 3530"/>
                <a:gd name="T48" fmla="*/ 2130 w 3912"/>
                <a:gd name="T49" fmla="*/ 1935 h 3530"/>
                <a:gd name="T50" fmla="*/ 2112 w 3912"/>
                <a:gd name="T51" fmla="*/ 2008 h 3530"/>
                <a:gd name="T52" fmla="*/ 2070 w 3912"/>
                <a:gd name="T53" fmla="*/ 2104 h 3530"/>
                <a:gd name="T54" fmla="*/ 2009 w 3912"/>
                <a:gd name="T55" fmla="*/ 2180 h 3530"/>
                <a:gd name="T56" fmla="*/ 1930 w 3912"/>
                <a:gd name="T57" fmla="*/ 2239 h 3530"/>
                <a:gd name="T58" fmla="*/ 1838 w 3912"/>
                <a:gd name="T59" fmla="*/ 2282 h 3530"/>
                <a:gd name="T60" fmla="*/ 1731 w 3912"/>
                <a:gd name="T61" fmla="*/ 2313 h 3530"/>
                <a:gd name="T62" fmla="*/ 1613 w 3912"/>
                <a:gd name="T63" fmla="*/ 2332 h 3530"/>
                <a:gd name="T64" fmla="*/ 1451 w 3912"/>
                <a:gd name="T65" fmla="*/ 2343 h 3530"/>
                <a:gd name="T66" fmla="*/ 1203 w 3912"/>
                <a:gd name="T67" fmla="*/ 2342 h 3530"/>
                <a:gd name="T68" fmla="*/ 984 w 3912"/>
                <a:gd name="T69" fmla="*/ 2330 h 3530"/>
                <a:gd name="T70" fmla="*/ 664 w 3912"/>
                <a:gd name="T71" fmla="*/ 2292 h 3530"/>
                <a:gd name="T72" fmla="*/ 411 w 3912"/>
                <a:gd name="T73" fmla="*/ 2241 h 3530"/>
                <a:gd name="T74" fmla="*/ 296 w 3912"/>
                <a:gd name="T75" fmla="*/ 2211 h 3530"/>
                <a:gd name="T76" fmla="*/ 33 w 3912"/>
                <a:gd name="T77" fmla="*/ 3415 h 3530"/>
                <a:gd name="T78" fmla="*/ 289 w 3912"/>
                <a:gd name="T79" fmla="*/ 3458 h 3530"/>
                <a:gd name="T80" fmla="*/ 626 w 3912"/>
                <a:gd name="T81" fmla="*/ 3497 h 3530"/>
                <a:gd name="T82" fmla="*/ 911 w 3912"/>
                <a:gd name="T83" fmla="*/ 3517 h 3530"/>
                <a:gd name="T84" fmla="*/ 1239 w 3912"/>
                <a:gd name="T85" fmla="*/ 3529 h 3530"/>
                <a:gd name="T86" fmla="*/ 1605 w 3912"/>
                <a:gd name="T87" fmla="*/ 3526 h 3530"/>
                <a:gd name="T88" fmla="*/ 2057 w 3912"/>
                <a:gd name="T89" fmla="*/ 3493 h 3530"/>
                <a:gd name="T90" fmla="*/ 2518 w 3912"/>
                <a:gd name="T91" fmla="*/ 3389 h 3530"/>
                <a:gd name="T92" fmla="*/ 2911 w 3912"/>
                <a:gd name="T93" fmla="*/ 3223 h 3530"/>
                <a:gd name="T94" fmla="*/ 3237 w 3912"/>
                <a:gd name="T95" fmla="*/ 3003 h 3530"/>
                <a:gd name="T96" fmla="*/ 3497 w 3912"/>
                <a:gd name="T97" fmla="*/ 2740 h 3530"/>
                <a:gd name="T98" fmla="*/ 3694 w 3912"/>
                <a:gd name="T99" fmla="*/ 2445 h 3530"/>
                <a:gd name="T100" fmla="*/ 3827 w 3912"/>
                <a:gd name="T101" fmla="*/ 2128 h 3530"/>
                <a:gd name="T102" fmla="*/ 3899 w 3912"/>
                <a:gd name="T103" fmla="*/ 1800 h 3530"/>
                <a:gd name="T104" fmla="*/ 3910 w 3912"/>
                <a:gd name="T105" fmla="*/ 1533 h 3530"/>
                <a:gd name="T106" fmla="*/ 3875 w 3912"/>
                <a:gd name="T107" fmla="*/ 1340 h 3530"/>
                <a:gd name="T108" fmla="*/ 3805 w 3912"/>
                <a:gd name="T109" fmla="*/ 1164 h 3530"/>
                <a:gd name="T110" fmla="*/ 3702 w 3912"/>
                <a:gd name="T111" fmla="*/ 1000 h 3530"/>
                <a:gd name="T112" fmla="*/ 3575 w 3912"/>
                <a:gd name="T113" fmla="*/ 848 h 3530"/>
                <a:gd name="T114" fmla="*/ 3427 w 3912"/>
                <a:gd name="T115" fmla="*/ 706 h 3530"/>
                <a:gd name="T116" fmla="*/ 3265 w 3912"/>
                <a:gd name="T117" fmla="*/ 573 h 3530"/>
                <a:gd name="T118" fmla="*/ 3009 w 3912"/>
                <a:gd name="T119" fmla="*/ 386 h 3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12" h="3530">
                  <a:moveTo>
                    <a:pt x="3009" y="386"/>
                  </a:moveTo>
                  <a:lnTo>
                    <a:pt x="2964" y="353"/>
                  </a:lnTo>
                  <a:lnTo>
                    <a:pt x="2918" y="318"/>
                  </a:lnTo>
                  <a:lnTo>
                    <a:pt x="2869" y="283"/>
                  </a:lnTo>
                  <a:lnTo>
                    <a:pt x="2819" y="247"/>
                  </a:lnTo>
                  <a:lnTo>
                    <a:pt x="2769" y="210"/>
                  </a:lnTo>
                  <a:lnTo>
                    <a:pt x="2718" y="172"/>
                  </a:lnTo>
                  <a:lnTo>
                    <a:pt x="2669" y="133"/>
                  </a:lnTo>
                  <a:lnTo>
                    <a:pt x="2623" y="93"/>
                  </a:lnTo>
                  <a:lnTo>
                    <a:pt x="2595" y="69"/>
                  </a:lnTo>
                  <a:lnTo>
                    <a:pt x="2566" y="46"/>
                  </a:lnTo>
                  <a:lnTo>
                    <a:pt x="2539" y="24"/>
                  </a:lnTo>
                  <a:lnTo>
                    <a:pt x="2512" y="0"/>
                  </a:lnTo>
                  <a:lnTo>
                    <a:pt x="2461" y="7"/>
                  </a:lnTo>
                  <a:lnTo>
                    <a:pt x="2410" y="13"/>
                  </a:lnTo>
                  <a:lnTo>
                    <a:pt x="2360" y="20"/>
                  </a:lnTo>
                  <a:lnTo>
                    <a:pt x="2309" y="27"/>
                  </a:lnTo>
                  <a:lnTo>
                    <a:pt x="2259" y="33"/>
                  </a:lnTo>
                  <a:lnTo>
                    <a:pt x="2209" y="40"/>
                  </a:lnTo>
                  <a:lnTo>
                    <a:pt x="2160" y="46"/>
                  </a:lnTo>
                  <a:lnTo>
                    <a:pt x="2110" y="54"/>
                  </a:lnTo>
                  <a:lnTo>
                    <a:pt x="2062" y="60"/>
                  </a:lnTo>
                  <a:lnTo>
                    <a:pt x="2013" y="67"/>
                  </a:lnTo>
                  <a:lnTo>
                    <a:pt x="1964" y="74"/>
                  </a:lnTo>
                  <a:lnTo>
                    <a:pt x="1916" y="82"/>
                  </a:lnTo>
                  <a:lnTo>
                    <a:pt x="1868" y="89"/>
                  </a:lnTo>
                  <a:lnTo>
                    <a:pt x="1820" y="95"/>
                  </a:lnTo>
                  <a:lnTo>
                    <a:pt x="1774" y="102"/>
                  </a:lnTo>
                  <a:lnTo>
                    <a:pt x="1727" y="109"/>
                  </a:lnTo>
                  <a:lnTo>
                    <a:pt x="1655" y="121"/>
                  </a:lnTo>
                  <a:lnTo>
                    <a:pt x="1583" y="133"/>
                  </a:lnTo>
                  <a:lnTo>
                    <a:pt x="1512" y="145"/>
                  </a:lnTo>
                  <a:lnTo>
                    <a:pt x="1442" y="156"/>
                  </a:lnTo>
                  <a:lnTo>
                    <a:pt x="1372" y="168"/>
                  </a:lnTo>
                  <a:lnTo>
                    <a:pt x="1303" y="180"/>
                  </a:lnTo>
                  <a:lnTo>
                    <a:pt x="1235" y="192"/>
                  </a:lnTo>
                  <a:lnTo>
                    <a:pt x="1166" y="203"/>
                  </a:lnTo>
                  <a:lnTo>
                    <a:pt x="1099" y="216"/>
                  </a:lnTo>
                  <a:lnTo>
                    <a:pt x="1032" y="228"/>
                  </a:lnTo>
                  <a:lnTo>
                    <a:pt x="966" y="240"/>
                  </a:lnTo>
                  <a:lnTo>
                    <a:pt x="900" y="252"/>
                  </a:lnTo>
                  <a:lnTo>
                    <a:pt x="835" y="264"/>
                  </a:lnTo>
                  <a:lnTo>
                    <a:pt x="771" y="277"/>
                  </a:lnTo>
                  <a:lnTo>
                    <a:pt x="707" y="289"/>
                  </a:lnTo>
                  <a:lnTo>
                    <a:pt x="644" y="302"/>
                  </a:lnTo>
                  <a:lnTo>
                    <a:pt x="653" y="343"/>
                  </a:lnTo>
                  <a:lnTo>
                    <a:pt x="662" y="382"/>
                  </a:lnTo>
                  <a:lnTo>
                    <a:pt x="675" y="421"/>
                  </a:lnTo>
                  <a:lnTo>
                    <a:pt x="687" y="458"/>
                  </a:lnTo>
                  <a:lnTo>
                    <a:pt x="701" y="496"/>
                  </a:lnTo>
                  <a:lnTo>
                    <a:pt x="716" y="532"/>
                  </a:lnTo>
                  <a:lnTo>
                    <a:pt x="732" y="568"/>
                  </a:lnTo>
                  <a:lnTo>
                    <a:pt x="749" y="602"/>
                  </a:lnTo>
                  <a:lnTo>
                    <a:pt x="768" y="636"/>
                  </a:lnTo>
                  <a:lnTo>
                    <a:pt x="788" y="669"/>
                  </a:lnTo>
                  <a:lnTo>
                    <a:pt x="808" y="702"/>
                  </a:lnTo>
                  <a:lnTo>
                    <a:pt x="830" y="733"/>
                  </a:lnTo>
                  <a:lnTo>
                    <a:pt x="853" y="765"/>
                  </a:lnTo>
                  <a:lnTo>
                    <a:pt x="878" y="796"/>
                  </a:lnTo>
                  <a:lnTo>
                    <a:pt x="902" y="826"/>
                  </a:lnTo>
                  <a:lnTo>
                    <a:pt x="928" y="856"/>
                  </a:lnTo>
                  <a:lnTo>
                    <a:pt x="955" y="886"/>
                  </a:lnTo>
                  <a:lnTo>
                    <a:pt x="984" y="915"/>
                  </a:lnTo>
                  <a:lnTo>
                    <a:pt x="1013" y="945"/>
                  </a:lnTo>
                  <a:lnTo>
                    <a:pt x="1043" y="973"/>
                  </a:lnTo>
                  <a:lnTo>
                    <a:pt x="1074" y="1002"/>
                  </a:lnTo>
                  <a:lnTo>
                    <a:pt x="1106" y="1030"/>
                  </a:lnTo>
                  <a:lnTo>
                    <a:pt x="1139" y="1059"/>
                  </a:lnTo>
                  <a:lnTo>
                    <a:pt x="1174" y="1086"/>
                  </a:lnTo>
                  <a:lnTo>
                    <a:pt x="1244" y="1142"/>
                  </a:lnTo>
                  <a:lnTo>
                    <a:pt x="1318" y="1199"/>
                  </a:lnTo>
                  <a:lnTo>
                    <a:pt x="1396" y="1256"/>
                  </a:lnTo>
                  <a:lnTo>
                    <a:pt x="1478" y="1314"/>
                  </a:lnTo>
                  <a:lnTo>
                    <a:pt x="1535" y="1350"/>
                  </a:lnTo>
                  <a:lnTo>
                    <a:pt x="1592" y="1386"/>
                  </a:lnTo>
                  <a:lnTo>
                    <a:pt x="1650" y="1422"/>
                  </a:lnTo>
                  <a:lnTo>
                    <a:pt x="1706" y="1458"/>
                  </a:lnTo>
                  <a:lnTo>
                    <a:pt x="1760" y="1493"/>
                  </a:lnTo>
                  <a:lnTo>
                    <a:pt x="1814" y="1528"/>
                  </a:lnTo>
                  <a:lnTo>
                    <a:pt x="1865" y="1562"/>
                  </a:lnTo>
                  <a:lnTo>
                    <a:pt x="1913" y="1597"/>
                  </a:lnTo>
                  <a:lnTo>
                    <a:pt x="1941" y="1618"/>
                  </a:lnTo>
                  <a:lnTo>
                    <a:pt x="1968" y="1641"/>
                  </a:lnTo>
                  <a:lnTo>
                    <a:pt x="1996" y="1664"/>
                  </a:lnTo>
                  <a:lnTo>
                    <a:pt x="2022" y="1688"/>
                  </a:lnTo>
                  <a:lnTo>
                    <a:pt x="2048" y="1713"/>
                  </a:lnTo>
                  <a:lnTo>
                    <a:pt x="2071" y="1739"/>
                  </a:lnTo>
                  <a:lnTo>
                    <a:pt x="2081" y="1751"/>
                  </a:lnTo>
                  <a:lnTo>
                    <a:pt x="2092" y="1765"/>
                  </a:lnTo>
                  <a:lnTo>
                    <a:pt x="2101" y="1778"/>
                  </a:lnTo>
                  <a:lnTo>
                    <a:pt x="2109" y="1793"/>
                  </a:lnTo>
                  <a:lnTo>
                    <a:pt x="2115" y="1809"/>
                  </a:lnTo>
                  <a:lnTo>
                    <a:pt x="2122" y="1825"/>
                  </a:lnTo>
                  <a:lnTo>
                    <a:pt x="2126" y="1841"/>
                  </a:lnTo>
                  <a:lnTo>
                    <a:pt x="2129" y="1857"/>
                  </a:lnTo>
                  <a:lnTo>
                    <a:pt x="2131" y="1871"/>
                  </a:lnTo>
                  <a:lnTo>
                    <a:pt x="2132" y="1886"/>
                  </a:lnTo>
                  <a:lnTo>
                    <a:pt x="2132" y="1899"/>
                  </a:lnTo>
                  <a:lnTo>
                    <a:pt x="2132" y="1913"/>
                  </a:lnTo>
                  <a:lnTo>
                    <a:pt x="2130" y="1935"/>
                  </a:lnTo>
                  <a:lnTo>
                    <a:pt x="2127" y="1955"/>
                  </a:lnTo>
                  <a:lnTo>
                    <a:pt x="2124" y="1970"/>
                  </a:lnTo>
                  <a:lnTo>
                    <a:pt x="2121" y="1981"/>
                  </a:lnTo>
                  <a:lnTo>
                    <a:pt x="2112" y="2008"/>
                  </a:lnTo>
                  <a:lnTo>
                    <a:pt x="2104" y="2033"/>
                  </a:lnTo>
                  <a:lnTo>
                    <a:pt x="2094" y="2058"/>
                  </a:lnTo>
                  <a:lnTo>
                    <a:pt x="2082" y="2082"/>
                  </a:lnTo>
                  <a:lnTo>
                    <a:pt x="2070" y="2104"/>
                  </a:lnTo>
                  <a:lnTo>
                    <a:pt x="2056" y="2124"/>
                  </a:lnTo>
                  <a:lnTo>
                    <a:pt x="2041" y="2144"/>
                  </a:lnTo>
                  <a:lnTo>
                    <a:pt x="2025" y="2162"/>
                  </a:lnTo>
                  <a:lnTo>
                    <a:pt x="2009" y="2180"/>
                  </a:lnTo>
                  <a:lnTo>
                    <a:pt x="1990" y="2197"/>
                  </a:lnTo>
                  <a:lnTo>
                    <a:pt x="1972" y="2212"/>
                  </a:lnTo>
                  <a:lnTo>
                    <a:pt x="1952" y="2225"/>
                  </a:lnTo>
                  <a:lnTo>
                    <a:pt x="1930" y="2239"/>
                  </a:lnTo>
                  <a:lnTo>
                    <a:pt x="1908" y="2251"/>
                  </a:lnTo>
                  <a:lnTo>
                    <a:pt x="1886" y="2263"/>
                  </a:lnTo>
                  <a:lnTo>
                    <a:pt x="1862" y="2273"/>
                  </a:lnTo>
                  <a:lnTo>
                    <a:pt x="1838" y="2282"/>
                  </a:lnTo>
                  <a:lnTo>
                    <a:pt x="1812" y="2292"/>
                  </a:lnTo>
                  <a:lnTo>
                    <a:pt x="1786" y="2300"/>
                  </a:lnTo>
                  <a:lnTo>
                    <a:pt x="1759" y="2307"/>
                  </a:lnTo>
                  <a:lnTo>
                    <a:pt x="1731" y="2313"/>
                  </a:lnTo>
                  <a:lnTo>
                    <a:pt x="1702" y="2318"/>
                  </a:lnTo>
                  <a:lnTo>
                    <a:pt x="1673" y="2324"/>
                  </a:lnTo>
                  <a:lnTo>
                    <a:pt x="1643" y="2329"/>
                  </a:lnTo>
                  <a:lnTo>
                    <a:pt x="1613" y="2332"/>
                  </a:lnTo>
                  <a:lnTo>
                    <a:pt x="1581" y="2335"/>
                  </a:lnTo>
                  <a:lnTo>
                    <a:pt x="1550" y="2338"/>
                  </a:lnTo>
                  <a:lnTo>
                    <a:pt x="1517" y="2340"/>
                  </a:lnTo>
                  <a:lnTo>
                    <a:pt x="1451" y="2343"/>
                  </a:lnTo>
                  <a:lnTo>
                    <a:pt x="1383" y="2344"/>
                  </a:lnTo>
                  <a:lnTo>
                    <a:pt x="1322" y="2344"/>
                  </a:lnTo>
                  <a:lnTo>
                    <a:pt x="1262" y="2343"/>
                  </a:lnTo>
                  <a:lnTo>
                    <a:pt x="1203" y="2342"/>
                  </a:lnTo>
                  <a:lnTo>
                    <a:pt x="1146" y="2340"/>
                  </a:lnTo>
                  <a:lnTo>
                    <a:pt x="1091" y="2337"/>
                  </a:lnTo>
                  <a:lnTo>
                    <a:pt x="1036" y="2334"/>
                  </a:lnTo>
                  <a:lnTo>
                    <a:pt x="984" y="2330"/>
                  </a:lnTo>
                  <a:lnTo>
                    <a:pt x="933" y="2325"/>
                  </a:lnTo>
                  <a:lnTo>
                    <a:pt x="836" y="2314"/>
                  </a:lnTo>
                  <a:lnTo>
                    <a:pt x="747" y="2303"/>
                  </a:lnTo>
                  <a:lnTo>
                    <a:pt x="664" y="2292"/>
                  </a:lnTo>
                  <a:lnTo>
                    <a:pt x="589" y="2278"/>
                  </a:lnTo>
                  <a:lnTo>
                    <a:pt x="522" y="2266"/>
                  </a:lnTo>
                  <a:lnTo>
                    <a:pt x="463" y="2253"/>
                  </a:lnTo>
                  <a:lnTo>
                    <a:pt x="411" y="2241"/>
                  </a:lnTo>
                  <a:lnTo>
                    <a:pt x="368" y="2231"/>
                  </a:lnTo>
                  <a:lnTo>
                    <a:pt x="335" y="2222"/>
                  </a:lnTo>
                  <a:lnTo>
                    <a:pt x="311" y="2215"/>
                  </a:lnTo>
                  <a:lnTo>
                    <a:pt x="296" y="2211"/>
                  </a:lnTo>
                  <a:lnTo>
                    <a:pt x="291" y="2209"/>
                  </a:lnTo>
                  <a:lnTo>
                    <a:pt x="0" y="3408"/>
                  </a:lnTo>
                  <a:lnTo>
                    <a:pt x="8" y="3410"/>
                  </a:lnTo>
                  <a:lnTo>
                    <a:pt x="33" y="3415"/>
                  </a:lnTo>
                  <a:lnTo>
                    <a:pt x="74" y="3422"/>
                  </a:lnTo>
                  <a:lnTo>
                    <a:pt x="131" y="3433"/>
                  </a:lnTo>
                  <a:lnTo>
                    <a:pt x="203" y="3445"/>
                  </a:lnTo>
                  <a:lnTo>
                    <a:pt x="289" y="3458"/>
                  </a:lnTo>
                  <a:lnTo>
                    <a:pt x="388" y="3471"/>
                  </a:lnTo>
                  <a:lnTo>
                    <a:pt x="501" y="3484"/>
                  </a:lnTo>
                  <a:lnTo>
                    <a:pt x="562" y="3491"/>
                  </a:lnTo>
                  <a:lnTo>
                    <a:pt x="626" y="3497"/>
                  </a:lnTo>
                  <a:lnTo>
                    <a:pt x="693" y="3503"/>
                  </a:lnTo>
                  <a:lnTo>
                    <a:pt x="763" y="3508"/>
                  </a:lnTo>
                  <a:lnTo>
                    <a:pt x="836" y="3513"/>
                  </a:lnTo>
                  <a:lnTo>
                    <a:pt x="911" y="3517"/>
                  </a:lnTo>
                  <a:lnTo>
                    <a:pt x="989" y="3522"/>
                  </a:lnTo>
                  <a:lnTo>
                    <a:pt x="1070" y="3525"/>
                  </a:lnTo>
                  <a:lnTo>
                    <a:pt x="1154" y="3528"/>
                  </a:lnTo>
                  <a:lnTo>
                    <a:pt x="1239" y="3529"/>
                  </a:lnTo>
                  <a:lnTo>
                    <a:pt x="1328" y="3530"/>
                  </a:lnTo>
                  <a:lnTo>
                    <a:pt x="1418" y="3529"/>
                  </a:lnTo>
                  <a:lnTo>
                    <a:pt x="1510" y="3528"/>
                  </a:lnTo>
                  <a:lnTo>
                    <a:pt x="1605" y="3526"/>
                  </a:lnTo>
                  <a:lnTo>
                    <a:pt x="1702" y="3522"/>
                  </a:lnTo>
                  <a:lnTo>
                    <a:pt x="1801" y="3517"/>
                  </a:lnTo>
                  <a:lnTo>
                    <a:pt x="1931" y="3507"/>
                  </a:lnTo>
                  <a:lnTo>
                    <a:pt x="2057" y="3493"/>
                  </a:lnTo>
                  <a:lnTo>
                    <a:pt x="2179" y="3474"/>
                  </a:lnTo>
                  <a:lnTo>
                    <a:pt x="2297" y="3450"/>
                  </a:lnTo>
                  <a:lnTo>
                    <a:pt x="2409" y="3422"/>
                  </a:lnTo>
                  <a:lnTo>
                    <a:pt x="2518" y="3389"/>
                  </a:lnTo>
                  <a:lnTo>
                    <a:pt x="2623" y="3353"/>
                  </a:lnTo>
                  <a:lnTo>
                    <a:pt x="2723" y="3314"/>
                  </a:lnTo>
                  <a:lnTo>
                    <a:pt x="2819" y="3271"/>
                  </a:lnTo>
                  <a:lnTo>
                    <a:pt x="2911" y="3223"/>
                  </a:lnTo>
                  <a:lnTo>
                    <a:pt x="2998" y="3173"/>
                  </a:lnTo>
                  <a:lnTo>
                    <a:pt x="3082" y="3119"/>
                  </a:lnTo>
                  <a:lnTo>
                    <a:pt x="3162" y="3062"/>
                  </a:lnTo>
                  <a:lnTo>
                    <a:pt x="3237" y="3003"/>
                  </a:lnTo>
                  <a:lnTo>
                    <a:pt x="3308" y="2941"/>
                  </a:lnTo>
                  <a:lnTo>
                    <a:pt x="3375" y="2876"/>
                  </a:lnTo>
                  <a:lnTo>
                    <a:pt x="3438" y="2809"/>
                  </a:lnTo>
                  <a:lnTo>
                    <a:pt x="3497" y="2740"/>
                  </a:lnTo>
                  <a:lnTo>
                    <a:pt x="3552" y="2669"/>
                  </a:lnTo>
                  <a:lnTo>
                    <a:pt x="3604" y="2596"/>
                  </a:lnTo>
                  <a:lnTo>
                    <a:pt x="3650" y="2521"/>
                  </a:lnTo>
                  <a:lnTo>
                    <a:pt x="3694" y="2445"/>
                  </a:lnTo>
                  <a:lnTo>
                    <a:pt x="3733" y="2367"/>
                  </a:lnTo>
                  <a:lnTo>
                    <a:pt x="3768" y="2288"/>
                  </a:lnTo>
                  <a:lnTo>
                    <a:pt x="3799" y="2209"/>
                  </a:lnTo>
                  <a:lnTo>
                    <a:pt x="3827" y="2128"/>
                  </a:lnTo>
                  <a:lnTo>
                    <a:pt x="3851" y="2047"/>
                  </a:lnTo>
                  <a:lnTo>
                    <a:pt x="3871" y="1965"/>
                  </a:lnTo>
                  <a:lnTo>
                    <a:pt x="3886" y="1883"/>
                  </a:lnTo>
                  <a:lnTo>
                    <a:pt x="3899" y="1800"/>
                  </a:lnTo>
                  <a:lnTo>
                    <a:pt x="3907" y="1717"/>
                  </a:lnTo>
                  <a:lnTo>
                    <a:pt x="3912" y="1635"/>
                  </a:lnTo>
                  <a:lnTo>
                    <a:pt x="3912" y="1583"/>
                  </a:lnTo>
                  <a:lnTo>
                    <a:pt x="3910" y="1533"/>
                  </a:lnTo>
                  <a:lnTo>
                    <a:pt x="3905" y="1483"/>
                  </a:lnTo>
                  <a:lnTo>
                    <a:pt x="3898" y="1434"/>
                  </a:lnTo>
                  <a:lnTo>
                    <a:pt x="3887" y="1387"/>
                  </a:lnTo>
                  <a:lnTo>
                    <a:pt x="3875" y="1340"/>
                  </a:lnTo>
                  <a:lnTo>
                    <a:pt x="3860" y="1295"/>
                  </a:lnTo>
                  <a:lnTo>
                    <a:pt x="3844" y="1251"/>
                  </a:lnTo>
                  <a:lnTo>
                    <a:pt x="3825" y="1206"/>
                  </a:lnTo>
                  <a:lnTo>
                    <a:pt x="3805" y="1164"/>
                  </a:lnTo>
                  <a:lnTo>
                    <a:pt x="3782" y="1122"/>
                  </a:lnTo>
                  <a:lnTo>
                    <a:pt x="3757" y="1080"/>
                  </a:lnTo>
                  <a:lnTo>
                    <a:pt x="3730" y="1040"/>
                  </a:lnTo>
                  <a:lnTo>
                    <a:pt x="3702" y="1000"/>
                  </a:lnTo>
                  <a:lnTo>
                    <a:pt x="3672" y="961"/>
                  </a:lnTo>
                  <a:lnTo>
                    <a:pt x="3641" y="922"/>
                  </a:lnTo>
                  <a:lnTo>
                    <a:pt x="3608" y="885"/>
                  </a:lnTo>
                  <a:lnTo>
                    <a:pt x="3575" y="848"/>
                  </a:lnTo>
                  <a:lnTo>
                    <a:pt x="3539" y="812"/>
                  </a:lnTo>
                  <a:lnTo>
                    <a:pt x="3502" y="776"/>
                  </a:lnTo>
                  <a:lnTo>
                    <a:pt x="3465" y="740"/>
                  </a:lnTo>
                  <a:lnTo>
                    <a:pt x="3427" y="706"/>
                  </a:lnTo>
                  <a:lnTo>
                    <a:pt x="3387" y="672"/>
                  </a:lnTo>
                  <a:lnTo>
                    <a:pt x="3347" y="639"/>
                  </a:lnTo>
                  <a:lnTo>
                    <a:pt x="3307" y="606"/>
                  </a:lnTo>
                  <a:lnTo>
                    <a:pt x="3265" y="573"/>
                  </a:lnTo>
                  <a:lnTo>
                    <a:pt x="3223" y="541"/>
                  </a:lnTo>
                  <a:lnTo>
                    <a:pt x="3180" y="509"/>
                  </a:lnTo>
                  <a:lnTo>
                    <a:pt x="3096" y="447"/>
                  </a:lnTo>
                  <a:lnTo>
                    <a:pt x="3009" y="386"/>
                  </a:lnTo>
                  <a:close/>
                </a:path>
              </a:pathLst>
            </a:custGeom>
            <a:solidFill>
              <a:srgbClr val="0A28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="" xmlns:a16="http://schemas.microsoft.com/office/drawing/2014/main" id="{BE50655E-776B-480B-95A2-5DB740D7F2C8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01808" y="6094540"/>
              <a:ext cx="195150" cy="285091"/>
            </a:xfrm>
            <a:custGeom>
              <a:avLst/>
              <a:gdLst>
                <a:gd name="T0" fmla="*/ 2165 w 2638"/>
                <a:gd name="T1" fmla="*/ 2636 h 3868"/>
                <a:gd name="T2" fmla="*/ 2059 w 2638"/>
                <a:gd name="T3" fmla="*/ 2630 h 3868"/>
                <a:gd name="T4" fmla="*/ 1961 w 2638"/>
                <a:gd name="T5" fmla="*/ 2615 h 3868"/>
                <a:gd name="T6" fmla="*/ 1880 w 2638"/>
                <a:gd name="T7" fmla="*/ 2590 h 3868"/>
                <a:gd name="T8" fmla="*/ 1835 w 2638"/>
                <a:gd name="T9" fmla="*/ 2569 h 3868"/>
                <a:gd name="T10" fmla="*/ 1808 w 2638"/>
                <a:gd name="T11" fmla="*/ 2549 h 3868"/>
                <a:gd name="T12" fmla="*/ 1786 w 2638"/>
                <a:gd name="T13" fmla="*/ 2526 h 3868"/>
                <a:gd name="T14" fmla="*/ 1762 w 2638"/>
                <a:gd name="T15" fmla="*/ 2490 h 3868"/>
                <a:gd name="T16" fmla="*/ 1744 w 2638"/>
                <a:gd name="T17" fmla="*/ 2451 h 3868"/>
                <a:gd name="T18" fmla="*/ 1732 w 2638"/>
                <a:gd name="T19" fmla="*/ 2407 h 3868"/>
                <a:gd name="T20" fmla="*/ 1724 w 2638"/>
                <a:gd name="T21" fmla="*/ 2362 h 3868"/>
                <a:gd name="T22" fmla="*/ 1721 w 2638"/>
                <a:gd name="T23" fmla="*/ 2267 h 3868"/>
                <a:gd name="T24" fmla="*/ 1730 w 2638"/>
                <a:gd name="T25" fmla="*/ 2172 h 3868"/>
                <a:gd name="T26" fmla="*/ 2204 w 2638"/>
                <a:gd name="T27" fmla="*/ 0 h 3868"/>
                <a:gd name="T28" fmla="*/ 1895 w 2638"/>
                <a:gd name="T29" fmla="*/ 17 h 3868"/>
                <a:gd name="T30" fmla="*/ 1582 w 2638"/>
                <a:gd name="T31" fmla="*/ 33 h 3868"/>
                <a:gd name="T32" fmla="*/ 1267 w 2638"/>
                <a:gd name="T33" fmla="*/ 52 h 3868"/>
                <a:gd name="T34" fmla="*/ 950 w 2638"/>
                <a:gd name="T35" fmla="*/ 71 h 3868"/>
                <a:gd name="T36" fmla="*/ 633 w 2638"/>
                <a:gd name="T37" fmla="*/ 93 h 3868"/>
                <a:gd name="T38" fmla="*/ 474 w 2638"/>
                <a:gd name="T39" fmla="*/ 336 h 3868"/>
                <a:gd name="T40" fmla="*/ 391 w 2638"/>
                <a:gd name="T41" fmla="*/ 698 h 3868"/>
                <a:gd name="T42" fmla="*/ 306 w 2638"/>
                <a:gd name="T43" fmla="*/ 1068 h 3868"/>
                <a:gd name="T44" fmla="*/ 219 w 2638"/>
                <a:gd name="T45" fmla="*/ 1444 h 3868"/>
                <a:gd name="T46" fmla="*/ 132 w 2638"/>
                <a:gd name="T47" fmla="*/ 1823 h 3868"/>
                <a:gd name="T48" fmla="*/ 64 w 2638"/>
                <a:gd name="T49" fmla="*/ 2120 h 3868"/>
                <a:gd name="T50" fmla="*/ 38 w 2638"/>
                <a:gd name="T51" fmla="*/ 2255 h 3868"/>
                <a:gd name="T52" fmla="*/ 18 w 2638"/>
                <a:gd name="T53" fmla="*/ 2389 h 3868"/>
                <a:gd name="T54" fmla="*/ 5 w 2638"/>
                <a:gd name="T55" fmla="*/ 2524 h 3868"/>
                <a:gd name="T56" fmla="*/ 0 w 2638"/>
                <a:gd name="T57" fmla="*/ 2659 h 3868"/>
                <a:gd name="T58" fmla="*/ 5 w 2638"/>
                <a:gd name="T59" fmla="*/ 2793 h 3868"/>
                <a:gd name="T60" fmla="*/ 21 w 2638"/>
                <a:gd name="T61" fmla="*/ 2924 h 3868"/>
                <a:gd name="T62" fmla="*/ 48 w 2638"/>
                <a:gd name="T63" fmla="*/ 3052 h 3868"/>
                <a:gd name="T64" fmla="*/ 87 w 2638"/>
                <a:gd name="T65" fmla="*/ 3176 h 3868"/>
                <a:gd name="T66" fmla="*/ 141 w 2638"/>
                <a:gd name="T67" fmla="*/ 3295 h 3868"/>
                <a:gd name="T68" fmla="*/ 210 w 2638"/>
                <a:gd name="T69" fmla="*/ 3407 h 3868"/>
                <a:gd name="T70" fmla="*/ 274 w 2638"/>
                <a:gd name="T71" fmla="*/ 3488 h 3868"/>
                <a:gd name="T72" fmla="*/ 336 w 2638"/>
                <a:gd name="T73" fmla="*/ 3552 h 3868"/>
                <a:gd name="T74" fmla="*/ 406 w 2638"/>
                <a:gd name="T75" fmla="*/ 3612 h 3868"/>
                <a:gd name="T76" fmla="*/ 483 w 2638"/>
                <a:gd name="T77" fmla="*/ 3667 h 3868"/>
                <a:gd name="T78" fmla="*/ 568 w 2638"/>
                <a:gd name="T79" fmla="*/ 3717 h 3868"/>
                <a:gd name="T80" fmla="*/ 662 w 2638"/>
                <a:gd name="T81" fmla="*/ 3760 h 3868"/>
                <a:gd name="T82" fmla="*/ 766 w 2638"/>
                <a:gd name="T83" fmla="*/ 3798 h 3868"/>
                <a:gd name="T84" fmla="*/ 879 w 2638"/>
                <a:gd name="T85" fmla="*/ 3827 h 3868"/>
                <a:gd name="T86" fmla="*/ 1001 w 2638"/>
                <a:gd name="T87" fmla="*/ 3849 h 3868"/>
                <a:gd name="T88" fmla="*/ 1134 w 2638"/>
                <a:gd name="T89" fmla="*/ 3863 h 3868"/>
                <a:gd name="T90" fmla="*/ 1278 w 2638"/>
                <a:gd name="T91" fmla="*/ 3868 h 3868"/>
                <a:gd name="T92" fmla="*/ 1475 w 2638"/>
                <a:gd name="T93" fmla="*/ 3865 h 3868"/>
                <a:gd name="T94" fmla="*/ 1684 w 2638"/>
                <a:gd name="T95" fmla="*/ 3854 h 3868"/>
                <a:gd name="T96" fmla="*/ 1899 w 2638"/>
                <a:gd name="T97" fmla="*/ 3834 h 3868"/>
                <a:gd name="T98" fmla="*/ 2118 w 2638"/>
                <a:gd name="T99" fmla="*/ 3802 h 3868"/>
                <a:gd name="T100" fmla="*/ 2336 w 2638"/>
                <a:gd name="T101" fmla="*/ 3754 h 3868"/>
                <a:gd name="T102" fmla="*/ 2592 w 2638"/>
                <a:gd name="T103" fmla="*/ 2620 h 3868"/>
                <a:gd name="T104" fmla="*/ 2448 w 2638"/>
                <a:gd name="T105" fmla="*/ 2631 h 3868"/>
                <a:gd name="T106" fmla="*/ 2294 w 2638"/>
                <a:gd name="T107" fmla="*/ 2637 h 3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38" h="3868">
                  <a:moveTo>
                    <a:pt x="2241" y="2637"/>
                  </a:moveTo>
                  <a:lnTo>
                    <a:pt x="2202" y="2637"/>
                  </a:lnTo>
                  <a:lnTo>
                    <a:pt x="2165" y="2636"/>
                  </a:lnTo>
                  <a:lnTo>
                    <a:pt x="2129" y="2635"/>
                  </a:lnTo>
                  <a:lnTo>
                    <a:pt x="2093" y="2633"/>
                  </a:lnTo>
                  <a:lnTo>
                    <a:pt x="2059" y="2630"/>
                  </a:lnTo>
                  <a:lnTo>
                    <a:pt x="2024" y="2625"/>
                  </a:lnTo>
                  <a:lnTo>
                    <a:pt x="1992" y="2620"/>
                  </a:lnTo>
                  <a:lnTo>
                    <a:pt x="1961" y="2615"/>
                  </a:lnTo>
                  <a:lnTo>
                    <a:pt x="1932" y="2608"/>
                  </a:lnTo>
                  <a:lnTo>
                    <a:pt x="1905" y="2600"/>
                  </a:lnTo>
                  <a:lnTo>
                    <a:pt x="1880" y="2590"/>
                  </a:lnTo>
                  <a:lnTo>
                    <a:pt x="1856" y="2580"/>
                  </a:lnTo>
                  <a:lnTo>
                    <a:pt x="1845" y="2575"/>
                  </a:lnTo>
                  <a:lnTo>
                    <a:pt x="1835" y="2569"/>
                  </a:lnTo>
                  <a:lnTo>
                    <a:pt x="1826" y="2562"/>
                  </a:lnTo>
                  <a:lnTo>
                    <a:pt x="1816" y="2556"/>
                  </a:lnTo>
                  <a:lnTo>
                    <a:pt x="1808" y="2549"/>
                  </a:lnTo>
                  <a:lnTo>
                    <a:pt x="1800" y="2542"/>
                  </a:lnTo>
                  <a:lnTo>
                    <a:pt x="1794" y="2533"/>
                  </a:lnTo>
                  <a:lnTo>
                    <a:pt x="1786" y="2526"/>
                  </a:lnTo>
                  <a:lnTo>
                    <a:pt x="1778" y="2515"/>
                  </a:lnTo>
                  <a:lnTo>
                    <a:pt x="1770" y="2502"/>
                  </a:lnTo>
                  <a:lnTo>
                    <a:pt x="1762" y="2490"/>
                  </a:lnTo>
                  <a:lnTo>
                    <a:pt x="1755" y="2478"/>
                  </a:lnTo>
                  <a:lnTo>
                    <a:pt x="1749" y="2464"/>
                  </a:lnTo>
                  <a:lnTo>
                    <a:pt x="1744" y="2451"/>
                  </a:lnTo>
                  <a:lnTo>
                    <a:pt x="1739" y="2437"/>
                  </a:lnTo>
                  <a:lnTo>
                    <a:pt x="1735" y="2423"/>
                  </a:lnTo>
                  <a:lnTo>
                    <a:pt x="1732" y="2407"/>
                  </a:lnTo>
                  <a:lnTo>
                    <a:pt x="1728" y="2393"/>
                  </a:lnTo>
                  <a:lnTo>
                    <a:pt x="1725" y="2378"/>
                  </a:lnTo>
                  <a:lnTo>
                    <a:pt x="1724" y="2362"/>
                  </a:lnTo>
                  <a:lnTo>
                    <a:pt x="1721" y="2331"/>
                  </a:lnTo>
                  <a:lnTo>
                    <a:pt x="1720" y="2299"/>
                  </a:lnTo>
                  <a:lnTo>
                    <a:pt x="1721" y="2267"/>
                  </a:lnTo>
                  <a:lnTo>
                    <a:pt x="1723" y="2235"/>
                  </a:lnTo>
                  <a:lnTo>
                    <a:pt x="1726" y="2203"/>
                  </a:lnTo>
                  <a:lnTo>
                    <a:pt x="1730" y="2172"/>
                  </a:lnTo>
                  <a:lnTo>
                    <a:pt x="1740" y="2112"/>
                  </a:lnTo>
                  <a:lnTo>
                    <a:pt x="1749" y="2057"/>
                  </a:lnTo>
                  <a:lnTo>
                    <a:pt x="2204" y="0"/>
                  </a:lnTo>
                  <a:lnTo>
                    <a:pt x="2102" y="5"/>
                  </a:lnTo>
                  <a:lnTo>
                    <a:pt x="1999" y="11"/>
                  </a:lnTo>
                  <a:lnTo>
                    <a:pt x="1895" y="17"/>
                  </a:lnTo>
                  <a:lnTo>
                    <a:pt x="1790" y="22"/>
                  </a:lnTo>
                  <a:lnTo>
                    <a:pt x="1687" y="28"/>
                  </a:lnTo>
                  <a:lnTo>
                    <a:pt x="1582" y="33"/>
                  </a:lnTo>
                  <a:lnTo>
                    <a:pt x="1477" y="39"/>
                  </a:lnTo>
                  <a:lnTo>
                    <a:pt x="1372" y="46"/>
                  </a:lnTo>
                  <a:lnTo>
                    <a:pt x="1267" y="52"/>
                  </a:lnTo>
                  <a:lnTo>
                    <a:pt x="1161" y="59"/>
                  </a:lnTo>
                  <a:lnTo>
                    <a:pt x="1056" y="65"/>
                  </a:lnTo>
                  <a:lnTo>
                    <a:pt x="950" y="71"/>
                  </a:lnTo>
                  <a:lnTo>
                    <a:pt x="845" y="79"/>
                  </a:lnTo>
                  <a:lnTo>
                    <a:pt x="739" y="86"/>
                  </a:lnTo>
                  <a:lnTo>
                    <a:pt x="633" y="93"/>
                  </a:lnTo>
                  <a:lnTo>
                    <a:pt x="528" y="100"/>
                  </a:lnTo>
                  <a:lnTo>
                    <a:pt x="501" y="218"/>
                  </a:lnTo>
                  <a:lnTo>
                    <a:pt x="474" y="336"/>
                  </a:lnTo>
                  <a:lnTo>
                    <a:pt x="446" y="456"/>
                  </a:lnTo>
                  <a:lnTo>
                    <a:pt x="419" y="576"/>
                  </a:lnTo>
                  <a:lnTo>
                    <a:pt x="391" y="698"/>
                  </a:lnTo>
                  <a:lnTo>
                    <a:pt x="362" y="820"/>
                  </a:lnTo>
                  <a:lnTo>
                    <a:pt x="334" y="944"/>
                  </a:lnTo>
                  <a:lnTo>
                    <a:pt x="306" y="1068"/>
                  </a:lnTo>
                  <a:lnTo>
                    <a:pt x="277" y="1193"/>
                  </a:lnTo>
                  <a:lnTo>
                    <a:pt x="248" y="1318"/>
                  </a:lnTo>
                  <a:lnTo>
                    <a:pt x="219" y="1444"/>
                  </a:lnTo>
                  <a:lnTo>
                    <a:pt x="190" y="1570"/>
                  </a:lnTo>
                  <a:lnTo>
                    <a:pt x="161" y="1696"/>
                  </a:lnTo>
                  <a:lnTo>
                    <a:pt x="132" y="1823"/>
                  </a:lnTo>
                  <a:lnTo>
                    <a:pt x="103" y="1950"/>
                  </a:lnTo>
                  <a:lnTo>
                    <a:pt x="73" y="2077"/>
                  </a:lnTo>
                  <a:lnTo>
                    <a:pt x="64" y="2120"/>
                  </a:lnTo>
                  <a:lnTo>
                    <a:pt x="55" y="2165"/>
                  </a:lnTo>
                  <a:lnTo>
                    <a:pt x="47" y="2209"/>
                  </a:lnTo>
                  <a:lnTo>
                    <a:pt x="38" y="2255"/>
                  </a:lnTo>
                  <a:lnTo>
                    <a:pt x="31" y="2299"/>
                  </a:lnTo>
                  <a:lnTo>
                    <a:pt x="24" y="2344"/>
                  </a:lnTo>
                  <a:lnTo>
                    <a:pt x="18" y="2389"/>
                  </a:lnTo>
                  <a:lnTo>
                    <a:pt x="12" y="2434"/>
                  </a:lnTo>
                  <a:lnTo>
                    <a:pt x="8" y="2480"/>
                  </a:lnTo>
                  <a:lnTo>
                    <a:pt x="5" y="2524"/>
                  </a:lnTo>
                  <a:lnTo>
                    <a:pt x="2" y="2570"/>
                  </a:lnTo>
                  <a:lnTo>
                    <a:pt x="1" y="2614"/>
                  </a:lnTo>
                  <a:lnTo>
                    <a:pt x="0" y="2659"/>
                  </a:lnTo>
                  <a:lnTo>
                    <a:pt x="1" y="2704"/>
                  </a:lnTo>
                  <a:lnTo>
                    <a:pt x="2" y="2748"/>
                  </a:lnTo>
                  <a:lnTo>
                    <a:pt x="5" y="2793"/>
                  </a:lnTo>
                  <a:lnTo>
                    <a:pt x="9" y="2837"/>
                  </a:lnTo>
                  <a:lnTo>
                    <a:pt x="13" y="2880"/>
                  </a:lnTo>
                  <a:lnTo>
                    <a:pt x="21" y="2924"/>
                  </a:lnTo>
                  <a:lnTo>
                    <a:pt x="28" y="2967"/>
                  </a:lnTo>
                  <a:lnTo>
                    <a:pt x="37" y="3010"/>
                  </a:lnTo>
                  <a:lnTo>
                    <a:pt x="48" y="3052"/>
                  </a:lnTo>
                  <a:lnTo>
                    <a:pt x="59" y="3093"/>
                  </a:lnTo>
                  <a:lnTo>
                    <a:pt x="72" y="3135"/>
                  </a:lnTo>
                  <a:lnTo>
                    <a:pt x="87" y="3176"/>
                  </a:lnTo>
                  <a:lnTo>
                    <a:pt x="103" y="3216"/>
                  </a:lnTo>
                  <a:lnTo>
                    <a:pt x="121" y="3255"/>
                  </a:lnTo>
                  <a:lnTo>
                    <a:pt x="141" y="3295"/>
                  </a:lnTo>
                  <a:lnTo>
                    <a:pt x="162" y="3333"/>
                  </a:lnTo>
                  <a:lnTo>
                    <a:pt x="185" y="3370"/>
                  </a:lnTo>
                  <a:lnTo>
                    <a:pt x="210" y="3407"/>
                  </a:lnTo>
                  <a:lnTo>
                    <a:pt x="236" y="3443"/>
                  </a:lnTo>
                  <a:lnTo>
                    <a:pt x="255" y="3466"/>
                  </a:lnTo>
                  <a:lnTo>
                    <a:pt x="274" y="3488"/>
                  </a:lnTo>
                  <a:lnTo>
                    <a:pt x="294" y="3509"/>
                  </a:lnTo>
                  <a:lnTo>
                    <a:pt x="315" y="3531"/>
                  </a:lnTo>
                  <a:lnTo>
                    <a:pt x="336" y="3552"/>
                  </a:lnTo>
                  <a:lnTo>
                    <a:pt x="358" y="3572"/>
                  </a:lnTo>
                  <a:lnTo>
                    <a:pt x="382" y="3593"/>
                  </a:lnTo>
                  <a:lnTo>
                    <a:pt x="406" y="3612"/>
                  </a:lnTo>
                  <a:lnTo>
                    <a:pt x="431" y="3631"/>
                  </a:lnTo>
                  <a:lnTo>
                    <a:pt x="456" y="3650"/>
                  </a:lnTo>
                  <a:lnTo>
                    <a:pt x="483" y="3667"/>
                  </a:lnTo>
                  <a:lnTo>
                    <a:pt x="510" y="3684"/>
                  </a:lnTo>
                  <a:lnTo>
                    <a:pt x="539" y="3700"/>
                  </a:lnTo>
                  <a:lnTo>
                    <a:pt x="568" y="3717"/>
                  </a:lnTo>
                  <a:lnTo>
                    <a:pt x="598" y="3732"/>
                  </a:lnTo>
                  <a:lnTo>
                    <a:pt x="630" y="3747"/>
                  </a:lnTo>
                  <a:lnTo>
                    <a:pt x="662" y="3760"/>
                  </a:lnTo>
                  <a:lnTo>
                    <a:pt x="695" y="3774"/>
                  </a:lnTo>
                  <a:lnTo>
                    <a:pt x="730" y="3786"/>
                  </a:lnTo>
                  <a:lnTo>
                    <a:pt x="766" y="3798"/>
                  </a:lnTo>
                  <a:lnTo>
                    <a:pt x="802" y="3808"/>
                  </a:lnTo>
                  <a:lnTo>
                    <a:pt x="839" y="3818"/>
                  </a:lnTo>
                  <a:lnTo>
                    <a:pt x="879" y="3827"/>
                  </a:lnTo>
                  <a:lnTo>
                    <a:pt x="918" y="3836"/>
                  </a:lnTo>
                  <a:lnTo>
                    <a:pt x="958" y="3843"/>
                  </a:lnTo>
                  <a:lnTo>
                    <a:pt x="1001" y="3849"/>
                  </a:lnTo>
                  <a:lnTo>
                    <a:pt x="1044" y="3854"/>
                  </a:lnTo>
                  <a:lnTo>
                    <a:pt x="1089" y="3860"/>
                  </a:lnTo>
                  <a:lnTo>
                    <a:pt x="1134" y="3863"/>
                  </a:lnTo>
                  <a:lnTo>
                    <a:pt x="1181" y="3866"/>
                  </a:lnTo>
                  <a:lnTo>
                    <a:pt x="1228" y="3867"/>
                  </a:lnTo>
                  <a:lnTo>
                    <a:pt x="1278" y="3868"/>
                  </a:lnTo>
                  <a:lnTo>
                    <a:pt x="1342" y="3867"/>
                  </a:lnTo>
                  <a:lnTo>
                    <a:pt x="1408" y="3866"/>
                  </a:lnTo>
                  <a:lnTo>
                    <a:pt x="1475" y="3865"/>
                  </a:lnTo>
                  <a:lnTo>
                    <a:pt x="1543" y="3862"/>
                  </a:lnTo>
                  <a:lnTo>
                    <a:pt x="1612" y="3858"/>
                  </a:lnTo>
                  <a:lnTo>
                    <a:pt x="1684" y="3854"/>
                  </a:lnTo>
                  <a:lnTo>
                    <a:pt x="1754" y="3848"/>
                  </a:lnTo>
                  <a:lnTo>
                    <a:pt x="1827" y="3842"/>
                  </a:lnTo>
                  <a:lnTo>
                    <a:pt x="1899" y="3834"/>
                  </a:lnTo>
                  <a:lnTo>
                    <a:pt x="1972" y="3824"/>
                  </a:lnTo>
                  <a:lnTo>
                    <a:pt x="2045" y="3814"/>
                  </a:lnTo>
                  <a:lnTo>
                    <a:pt x="2118" y="3802"/>
                  </a:lnTo>
                  <a:lnTo>
                    <a:pt x="2191" y="3787"/>
                  </a:lnTo>
                  <a:lnTo>
                    <a:pt x="2263" y="3772"/>
                  </a:lnTo>
                  <a:lnTo>
                    <a:pt x="2336" y="3754"/>
                  </a:lnTo>
                  <a:lnTo>
                    <a:pt x="2407" y="3736"/>
                  </a:lnTo>
                  <a:lnTo>
                    <a:pt x="2638" y="2615"/>
                  </a:lnTo>
                  <a:lnTo>
                    <a:pt x="2592" y="2620"/>
                  </a:lnTo>
                  <a:lnTo>
                    <a:pt x="2545" y="2623"/>
                  </a:lnTo>
                  <a:lnTo>
                    <a:pt x="2496" y="2627"/>
                  </a:lnTo>
                  <a:lnTo>
                    <a:pt x="2448" y="2631"/>
                  </a:lnTo>
                  <a:lnTo>
                    <a:pt x="2398" y="2634"/>
                  </a:lnTo>
                  <a:lnTo>
                    <a:pt x="2346" y="2636"/>
                  </a:lnTo>
                  <a:lnTo>
                    <a:pt x="2294" y="2637"/>
                  </a:lnTo>
                  <a:lnTo>
                    <a:pt x="2241" y="2637"/>
                  </a:lnTo>
                  <a:close/>
                </a:path>
              </a:pathLst>
            </a:custGeom>
            <a:solidFill>
              <a:srgbClr val="0A28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12F5561-06C2-43F6-88AC-D377CA6DE51F}"/>
              </a:ext>
            </a:extLst>
          </p:cNvPr>
          <p:cNvSpPr/>
          <p:nvPr userDrawn="1"/>
        </p:nvSpPr>
        <p:spPr bwMode="gray">
          <a:xfrm>
            <a:off x="10920536" y="6092825"/>
            <a:ext cx="1271464" cy="765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252000" algn="ctr">
              <a:lnSpc>
                <a:spcPct val="110000"/>
              </a:lnSpc>
              <a:buSzPct val="90000"/>
              <a:buBlip>
                <a:blip r:embed="rId3"/>
              </a:buBlip>
            </a:pP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4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| Three contents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335360" y="3934470"/>
            <a:ext cx="3456384" cy="2158356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  <a:lvl6pPr>
              <a:defRPr b="0"/>
            </a:lvl6pPr>
            <a:lvl7pPr>
              <a:defRPr b="0"/>
            </a:lvl7pPr>
            <a:lvl8pPr>
              <a:defRPr b="0"/>
            </a:lvl8pPr>
            <a:lvl9pPr>
              <a:defRPr b="0"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 bwMode="gray">
          <a:xfrm>
            <a:off x="4367808" y="3934470"/>
            <a:ext cx="3456384" cy="215835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  <a:lvl6pPr>
              <a:defRPr b="0"/>
            </a:lvl6pPr>
            <a:lvl7pPr>
              <a:defRPr b="0"/>
            </a:lvl7pPr>
            <a:lvl8pPr>
              <a:defRPr b="0"/>
            </a:lvl8pPr>
            <a:lvl9pPr>
              <a:defRPr b="0"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 hasCustomPrompt="1"/>
          </p:nvPr>
        </p:nvSpPr>
        <p:spPr bwMode="gray">
          <a:xfrm>
            <a:off x="8400257" y="3934470"/>
            <a:ext cx="3456384" cy="2158356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  <a:lvl6pPr>
              <a:defRPr b="0"/>
            </a:lvl6pPr>
            <a:lvl7pPr>
              <a:defRPr b="0"/>
            </a:lvl7pPr>
            <a:lvl8pPr>
              <a:defRPr b="0"/>
            </a:lvl8pPr>
            <a:lvl9pPr>
              <a:defRPr b="0"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="" xmlns:a16="http://schemas.microsoft.com/office/drawing/2014/main" id="{2E03126C-FA08-4913-8AD2-82A6424CC26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5359" y="1700213"/>
            <a:ext cx="3457179" cy="1728000"/>
          </a:xfrm>
          <a:prstGeom prst="rect">
            <a:avLst/>
          </a:prstGeom>
          <a:solidFill>
            <a:srgbClr val="D7D7D7"/>
          </a:solidFill>
        </p:spPr>
        <p:txBody>
          <a:bodyPr b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000" b="0"/>
            </a:lvl1pPr>
          </a:lstStyle>
          <a:p>
            <a:r>
              <a:rPr lang="en-GB" dirty="0"/>
              <a:t>Click icon </a:t>
            </a:r>
            <a:br>
              <a:rPr lang="en-GB" dirty="0"/>
            </a:br>
            <a:r>
              <a:rPr lang="en-GB" dirty="0"/>
              <a:t>to add picture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="" xmlns:a16="http://schemas.microsoft.com/office/drawing/2014/main" id="{78228765-FFB6-4354-8F32-3C210ABC27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367609" y="1700213"/>
            <a:ext cx="3457179" cy="1728000"/>
          </a:xfrm>
          <a:prstGeom prst="rect">
            <a:avLst/>
          </a:prstGeom>
          <a:solidFill>
            <a:srgbClr val="D7D7D7"/>
          </a:solidFill>
        </p:spPr>
        <p:txBody>
          <a:bodyPr b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000" b="0"/>
            </a:lvl1pPr>
          </a:lstStyle>
          <a:p>
            <a:r>
              <a:rPr lang="en-GB" dirty="0"/>
              <a:t>Click icon </a:t>
            </a:r>
            <a:br>
              <a:rPr lang="en-GB" dirty="0"/>
            </a:br>
            <a:r>
              <a:rPr lang="en-GB" dirty="0"/>
              <a:t>to add picture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="" xmlns:a16="http://schemas.microsoft.com/office/drawing/2014/main" id="{EAB845F0-5701-4FC1-A07B-BD53132EAAD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399859" y="1700213"/>
            <a:ext cx="3457179" cy="1728000"/>
          </a:xfrm>
          <a:prstGeom prst="rect">
            <a:avLst/>
          </a:prstGeom>
          <a:solidFill>
            <a:srgbClr val="D7D7D7"/>
          </a:solidFill>
        </p:spPr>
        <p:txBody>
          <a:bodyPr b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000" b="0"/>
            </a:lvl1pPr>
          </a:lstStyle>
          <a:p>
            <a:r>
              <a:rPr lang="en-GB" dirty="0"/>
              <a:t>Click icon </a:t>
            </a:r>
            <a:br>
              <a:rPr lang="en-GB" dirty="0"/>
            </a:br>
            <a:r>
              <a:rPr lang="en-GB" dirty="0"/>
              <a:t>to add picture</a:t>
            </a:r>
          </a:p>
        </p:txBody>
      </p:sp>
      <p:sp>
        <p:nvSpPr>
          <p:cNvPr id="21" name="Titel 20">
            <a:extLst>
              <a:ext uri="{FF2B5EF4-FFF2-40B4-BE49-F238E27FC236}">
                <a16:creationId xmlns="" xmlns:a16="http://schemas.microsoft.com/office/drawing/2014/main" id="{6CA739D9-E3FD-40FD-968C-9DF2D067F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="" xmlns:a16="http://schemas.microsoft.com/office/drawing/2014/main" id="{1B67F7FE-C051-45A5-B638-DF7FBC26D6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5359" y="6381328"/>
            <a:ext cx="5040000" cy="288000"/>
          </a:xfrm>
          <a:prstGeom prst="rect">
            <a:avLst/>
          </a:prstGeom>
        </p:spPr>
        <p:txBody>
          <a:bodyPr bIns="72000"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Optional chapter navigation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="" xmlns:a16="http://schemas.microsoft.com/office/drawing/2014/main" id="{76470736-646B-4231-8399-BA465654B6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4963" y="6633360"/>
            <a:ext cx="431800" cy="36000"/>
          </a:xfrm>
          <a:solidFill>
            <a:schemeClr val="bg2"/>
          </a:solidFill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4" name="Fußzeilenplatzhalter 23">
            <a:extLst>
              <a:ext uri="{FF2B5EF4-FFF2-40B4-BE49-F238E27FC236}">
                <a16:creationId xmlns="" xmlns:a16="http://schemas.microsoft.com/office/drawing/2014/main" id="{9405B5B5-783B-4C3C-B131-C1058E7C4A0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en-GB" dirty="0"/>
              <a:t>Title of presentation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="" xmlns:a16="http://schemas.microsoft.com/office/drawing/2014/main" id="{0E40B1FB-CAC8-470A-8F5F-C562A9F7C03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8FF9B0DE-3FEB-4AA0-B465-B80EF7C1333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86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071">
          <p15:clr>
            <a:srgbClr val="F26B43"/>
          </p15:clr>
        </p15:guide>
        <p15:guide id="2" orient="horz" pos="3838">
          <p15:clr>
            <a:srgbClr val="F26B43"/>
          </p15:clr>
        </p15:guide>
        <p15:guide id="3" pos="211">
          <p15:clr>
            <a:srgbClr val="F26B43"/>
          </p15:clr>
        </p15:guide>
        <p15:guide id="4" pos="2389">
          <p15:clr>
            <a:srgbClr val="F26B43"/>
          </p15:clr>
        </p15:guide>
        <p15:guide id="5" pos="2751">
          <p15:clr>
            <a:srgbClr val="F26B43"/>
          </p15:clr>
        </p15:guide>
        <p15:guide id="6" pos="4929">
          <p15:clr>
            <a:srgbClr val="F26B43"/>
          </p15:clr>
        </p15:guide>
        <p15:guide id="7" pos="5292">
          <p15:clr>
            <a:srgbClr val="F26B43"/>
          </p15:clr>
        </p15:guide>
        <p15:guide id="8" pos="7469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|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35359" y="1700212"/>
            <a:ext cx="11521281" cy="4392613"/>
          </a:xfrm>
          <a:prstGeom prst="rect">
            <a:avLst/>
          </a:prstGeom>
          <a:solidFill>
            <a:srgbClr val="D7D7D7"/>
          </a:solidFill>
        </p:spPr>
        <p:txBody>
          <a:bodyPr b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000" b="0"/>
            </a:lvl1pPr>
          </a:lstStyle>
          <a:p>
            <a:r>
              <a:rPr lang="en-GB" dirty="0"/>
              <a:t>Click icon </a:t>
            </a:r>
            <a:br>
              <a:rPr lang="en-GB" dirty="0"/>
            </a:br>
            <a:r>
              <a:rPr lang="en-GB" dirty="0"/>
              <a:t>to add picture</a:t>
            </a:r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9E6303D0-AB82-4E8F-B517-A54970485D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="" xmlns:a16="http://schemas.microsoft.com/office/drawing/2014/main" id="{3D1FF9B2-AF4D-4310-B5B6-E10BC91951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5359" y="6381328"/>
            <a:ext cx="5040000" cy="288000"/>
          </a:xfrm>
          <a:prstGeom prst="rect">
            <a:avLst/>
          </a:prstGeom>
        </p:spPr>
        <p:txBody>
          <a:bodyPr bIns="72000"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Optional chapter navigation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="" xmlns:a16="http://schemas.microsoft.com/office/drawing/2014/main" id="{CE8C3053-92FA-434C-A43D-CF79A8A915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4963" y="6633360"/>
            <a:ext cx="431800" cy="36000"/>
          </a:xfrm>
          <a:solidFill>
            <a:schemeClr val="bg2"/>
          </a:solidFill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BBF001CA-35A7-4E7F-98BA-6CED93BE1FA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 dirty="0"/>
              <a:t>Title of presentation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BEF6C944-C092-4AD0-8666-83ED7EE6E0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8FF9B0DE-3FEB-4AA0-B465-B80EF7C1333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1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71" userDrawn="1">
          <p15:clr>
            <a:srgbClr val="F26B43"/>
          </p15:clr>
        </p15:guide>
        <p15:guide id="2" orient="horz" pos="3838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|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="" xmlns:a16="http://schemas.microsoft.com/office/drawing/2014/main" id="{012D2730-03DF-4759-80CC-A985ED7BAE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5359" y="6381328"/>
            <a:ext cx="5040000" cy="288000"/>
          </a:xfrm>
          <a:prstGeom prst="rect">
            <a:avLst/>
          </a:prstGeom>
        </p:spPr>
        <p:txBody>
          <a:bodyPr bIns="72000"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Optional chapter navigation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="" xmlns:a16="http://schemas.microsoft.com/office/drawing/2014/main" id="{BA110D97-A01A-48F7-B895-AE4863EEE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4963" y="6633360"/>
            <a:ext cx="431800" cy="36000"/>
          </a:xfrm>
          <a:solidFill>
            <a:schemeClr val="bg2"/>
          </a:solidFill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8E00D718-BCB5-44D2-AE19-E13F3B6C83E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 dirty="0"/>
              <a:t>Title of presentation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="" xmlns:a16="http://schemas.microsoft.com/office/drawing/2014/main" id="{34074FE0-6A1A-4C5B-8C34-C635518CFA6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8FF9B0DE-3FEB-4AA0-B465-B80EF7C1333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9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1" userDrawn="1">
          <p15:clr>
            <a:srgbClr val="F26B43"/>
          </p15:clr>
        </p15:guide>
        <p15:guide id="2" orient="horz" pos="1071" userDrawn="1">
          <p15:clr>
            <a:srgbClr val="F26B43"/>
          </p15:clr>
        </p15:guide>
        <p15:guide id="3" orient="horz" pos="3838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pos="2389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4929" userDrawn="1">
          <p15:clr>
            <a:srgbClr val="F26B43"/>
          </p15:clr>
        </p15:guide>
        <p15:guide id="8" pos="5292" userDrawn="1">
          <p15:clr>
            <a:srgbClr val="F26B43"/>
          </p15:clr>
        </p15:guide>
        <p15:guide id="9" pos="4021" userDrawn="1">
          <p15:clr>
            <a:srgbClr val="A4A3A4"/>
          </p15:clr>
        </p15:guide>
        <p15:guide id="10" pos="3659" userDrawn="1">
          <p15:clr>
            <a:srgbClr val="A4A3A4"/>
          </p15:clr>
        </p15:guide>
        <p15:guide id="11" pos="2116" userDrawn="1">
          <p15:clr>
            <a:srgbClr val="A4A3A4"/>
          </p15:clr>
        </p15:guide>
        <p15:guide id="12" pos="1753" userDrawn="1">
          <p15:clr>
            <a:srgbClr val="A4A3A4"/>
          </p15:clr>
        </p15:guide>
        <p15:guide id="13" pos="5564" userDrawn="1">
          <p15:clr>
            <a:srgbClr val="A4A3A4"/>
          </p15:clr>
        </p15:guide>
        <p15:guide id="14" pos="5927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>
            <a:extLst>
              <a:ext uri="{FF2B5EF4-FFF2-40B4-BE49-F238E27FC236}">
                <a16:creationId xmlns="" xmlns:a16="http://schemas.microsoft.com/office/drawing/2014/main" id="{63C2AA45-71D4-4E88-A644-FBAA380443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5359" y="6381328"/>
            <a:ext cx="5040000" cy="288000"/>
          </a:xfrm>
          <a:prstGeom prst="rect">
            <a:avLst/>
          </a:prstGeom>
        </p:spPr>
        <p:txBody>
          <a:bodyPr bIns="72000"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Optional chapter navigation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="" xmlns:a16="http://schemas.microsoft.com/office/drawing/2014/main" id="{7DB61C4E-59A8-470A-A854-586FE2BEF4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4963" y="6633360"/>
            <a:ext cx="431800" cy="36000"/>
          </a:xfrm>
          <a:solidFill>
            <a:schemeClr val="bg2"/>
          </a:solidFill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="" xmlns:a16="http://schemas.microsoft.com/office/drawing/2014/main" id="{AF0A1DD4-DC3A-4497-AA34-5168E573C51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 dirty="0"/>
              <a:t>Title of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750B1DE8-CA59-44E5-AD8B-DAD8B00D2A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8FF9B0DE-3FEB-4AA0-B465-B80EF7C1333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pos="3659" userDrawn="1">
          <p15:clr>
            <a:srgbClr val="A4A3A4"/>
          </p15:clr>
        </p15:guide>
        <p15:guide id="5" pos="4021" userDrawn="1">
          <p15:clr>
            <a:srgbClr val="A4A3A4"/>
          </p15:clr>
        </p15:guide>
        <p15:guide id="6" orient="horz" pos="3838" userDrawn="1">
          <p15:clr>
            <a:srgbClr val="F26B43"/>
          </p15:clr>
        </p15:guide>
        <p15:guide id="7" pos="1753" userDrawn="1">
          <p15:clr>
            <a:srgbClr val="A4A3A4"/>
          </p15:clr>
        </p15:guide>
        <p15:guide id="8" pos="2116" userDrawn="1">
          <p15:clr>
            <a:srgbClr val="A4A3A4"/>
          </p15:clr>
        </p15:guide>
        <p15:guide id="9" pos="5564" userDrawn="1">
          <p15:clr>
            <a:srgbClr val="A4A3A4"/>
          </p15:clr>
        </p15:guide>
        <p15:guide id="10" pos="5927" userDrawn="1">
          <p15:clr>
            <a:srgbClr val="A4A3A4"/>
          </p15:clr>
        </p15:guide>
        <p15:guide id="11" pos="2751" userDrawn="1">
          <p15:clr>
            <a:srgbClr val="F26B43"/>
          </p15:clr>
        </p15:guide>
        <p15:guide id="12" pos="2389" userDrawn="1">
          <p15:clr>
            <a:srgbClr val="F26B43"/>
          </p15:clr>
        </p15:guide>
        <p15:guide id="13" pos="4929" userDrawn="1">
          <p15:clr>
            <a:srgbClr val="F26B43"/>
          </p15:clr>
        </p15:guide>
        <p15:guide id="14" pos="5292" userDrawn="1">
          <p15:clr>
            <a:srgbClr val="F26B43"/>
          </p15:clr>
        </p15:guide>
        <p15:guide id="15" orient="horz" pos="1071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|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D09C986A-4F2F-4398-A74A-DD93901F49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367808" y="4509224"/>
            <a:ext cx="6048671" cy="108001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>
                <a:solidFill>
                  <a:schemeClr val="bg2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edit subtitle</a:t>
            </a:r>
          </a:p>
          <a:p>
            <a:pPr lvl="1"/>
            <a:r>
              <a:rPr lang="en-GB" dirty="0"/>
              <a:t>Author | Position | Date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351584" y="1700213"/>
            <a:ext cx="8064896" cy="2521470"/>
          </a:xfrm>
        </p:spPr>
        <p:txBody>
          <a:bodyPr anchor="b"/>
          <a:lstStyle>
            <a:lvl1pPr algn="l">
              <a:defRPr sz="4800" b="0" i="0">
                <a:latin typeface="+mj-lt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47A2217-1D36-4031-BB0B-2D5532FBDE84}"/>
              </a:ext>
            </a:extLst>
          </p:cNvPr>
          <p:cNvSpPr/>
          <p:nvPr userDrawn="1"/>
        </p:nvSpPr>
        <p:spPr bwMode="gray">
          <a:xfrm>
            <a:off x="11568608" y="6092825"/>
            <a:ext cx="623392" cy="765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00328A7C-B812-48E9-AF50-7823CAE81A46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10488488" y="5949280"/>
            <a:ext cx="1224000" cy="533037"/>
            <a:chOff x="10267265" y="5877328"/>
            <a:chExt cx="1157327" cy="504000"/>
          </a:xfrm>
        </p:grpSpPr>
        <p:sp>
          <p:nvSpPr>
            <p:cNvPr id="23" name="Freeform 5">
              <a:extLst>
                <a:ext uri="{FF2B5EF4-FFF2-40B4-BE49-F238E27FC236}">
                  <a16:creationId xmlns="" xmlns:a16="http://schemas.microsoft.com/office/drawing/2014/main" id="{7E809D6B-696B-42B1-A667-65DDB05818F7}"/>
                </a:ext>
              </a:extLst>
            </p:cNvPr>
            <p:cNvSpPr>
              <a:spLocks/>
            </p:cNvSpPr>
            <p:nvPr/>
          </p:nvSpPr>
          <p:spPr bwMode="gray">
            <a:xfrm>
              <a:off x="10330053" y="5992722"/>
              <a:ext cx="144242" cy="110303"/>
            </a:xfrm>
            <a:custGeom>
              <a:avLst/>
              <a:gdLst>
                <a:gd name="T0" fmla="*/ 1655 w 1957"/>
                <a:gd name="T1" fmla="*/ 1304 h 1513"/>
                <a:gd name="T2" fmla="*/ 1687 w 1957"/>
                <a:gd name="T3" fmla="*/ 1167 h 1513"/>
                <a:gd name="T4" fmla="*/ 1718 w 1957"/>
                <a:gd name="T5" fmla="*/ 1035 h 1513"/>
                <a:gd name="T6" fmla="*/ 1747 w 1957"/>
                <a:gd name="T7" fmla="*/ 908 h 1513"/>
                <a:gd name="T8" fmla="*/ 1775 w 1957"/>
                <a:gd name="T9" fmla="*/ 788 h 1513"/>
                <a:gd name="T10" fmla="*/ 1802 w 1957"/>
                <a:gd name="T11" fmla="*/ 673 h 1513"/>
                <a:gd name="T12" fmla="*/ 1827 w 1957"/>
                <a:gd name="T13" fmla="*/ 566 h 1513"/>
                <a:gd name="T14" fmla="*/ 1849 w 1957"/>
                <a:gd name="T15" fmla="*/ 467 h 1513"/>
                <a:gd name="T16" fmla="*/ 1871 w 1957"/>
                <a:gd name="T17" fmla="*/ 376 h 1513"/>
                <a:gd name="T18" fmla="*/ 1890 w 1957"/>
                <a:gd name="T19" fmla="*/ 293 h 1513"/>
                <a:gd name="T20" fmla="*/ 1907 w 1957"/>
                <a:gd name="T21" fmla="*/ 220 h 1513"/>
                <a:gd name="T22" fmla="*/ 1922 w 1957"/>
                <a:gd name="T23" fmla="*/ 157 h 1513"/>
                <a:gd name="T24" fmla="*/ 1934 w 1957"/>
                <a:gd name="T25" fmla="*/ 104 h 1513"/>
                <a:gd name="T26" fmla="*/ 1944 w 1957"/>
                <a:gd name="T27" fmla="*/ 62 h 1513"/>
                <a:gd name="T28" fmla="*/ 1951 w 1957"/>
                <a:gd name="T29" fmla="*/ 31 h 1513"/>
                <a:gd name="T30" fmla="*/ 1955 w 1957"/>
                <a:gd name="T31" fmla="*/ 12 h 1513"/>
                <a:gd name="T32" fmla="*/ 1957 w 1957"/>
                <a:gd name="T33" fmla="*/ 5 h 1513"/>
                <a:gd name="T34" fmla="*/ 345 w 1957"/>
                <a:gd name="T35" fmla="*/ 0 h 1513"/>
                <a:gd name="T36" fmla="*/ 344 w 1957"/>
                <a:gd name="T37" fmla="*/ 7 h 1513"/>
                <a:gd name="T38" fmla="*/ 339 w 1957"/>
                <a:gd name="T39" fmla="*/ 30 h 1513"/>
                <a:gd name="T40" fmla="*/ 331 w 1957"/>
                <a:gd name="T41" fmla="*/ 67 h 1513"/>
                <a:gd name="T42" fmla="*/ 320 w 1957"/>
                <a:gd name="T43" fmla="*/ 117 h 1513"/>
                <a:gd name="T44" fmla="*/ 305 w 1957"/>
                <a:gd name="T45" fmla="*/ 180 h 1513"/>
                <a:gd name="T46" fmla="*/ 288 w 1957"/>
                <a:gd name="T47" fmla="*/ 255 h 1513"/>
                <a:gd name="T48" fmla="*/ 268 w 1957"/>
                <a:gd name="T49" fmla="*/ 341 h 1513"/>
                <a:gd name="T50" fmla="*/ 246 w 1957"/>
                <a:gd name="T51" fmla="*/ 438 h 1513"/>
                <a:gd name="T52" fmla="*/ 221 w 1957"/>
                <a:gd name="T53" fmla="*/ 544 h 1513"/>
                <a:gd name="T54" fmla="*/ 194 w 1957"/>
                <a:gd name="T55" fmla="*/ 661 h 1513"/>
                <a:gd name="T56" fmla="*/ 166 w 1957"/>
                <a:gd name="T57" fmla="*/ 785 h 1513"/>
                <a:gd name="T58" fmla="*/ 135 w 1957"/>
                <a:gd name="T59" fmla="*/ 918 h 1513"/>
                <a:gd name="T60" fmla="*/ 103 w 1957"/>
                <a:gd name="T61" fmla="*/ 1058 h 1513"/>
                <a:gd name="T62" fmla="*/ 70 w 1957"/>
                <a:gd name="T63" fmla="*/ 1204 h 1513"/>
                <a:gd name="T64" fmla="*/ 35 w 1957"/>
                <a:gd name="T65" fmla="*/ 1356 h 1513"/>
                <a:gd name="T66" fmla="*/ 0 w 1957"/>
                <a:gd name="T67" fmla="*/ 1513 h 1513"/>
                <a:gd name="T68" fmla="*/ 94 w 1957"/>
                <a:gd name="T69" fmla="*/ 1499 h 1513"/>
                <a:gd name="T70" fmla="*/ 189 w 1957"/>
                <a:gd name="T71" fmla="*/ 1484 h 1513"/>
                <a:gd name="T72" fmla="*/ 286 w 1957"/>
                <a:gd name="T73" fmla="*/ 1471 h 1513"/>
                <a:gd name="T74" fmla="*/ 385 w 1957"/>
                <a:gd name="T75" fmla="*/ 1457 h 1513"/>
                <a:gd name="T76" fmla="*/ 484 w 1957"/>
                <a:gd name="T77" fmla="*/ 1444 h 1513"/>
                <a:gd name="T78" fmla="*/ 586 w 1957"/>
                <a:gd name="T79" fmla="*/ 1430 h 1513"/>
                <a:gd name="T80" fmla="*/ 688 w 1957"/>
                <a:gd name="T81" fmla="*/ 1417 h 1513"/>
                <a:gd name="T82" fmla="*/ 791 w 1957"/>
                <a:gd name="T83" fmla="*/ 1404 h 1513"/>
                <a:gd name="T84" fmla="*/ 895 w 1957"/>
                <a:gd name="T85" fmla="*/ 1391 h 1513"/>
                <a:gd name="T86" fmla="*/ 1001 w 1957"/>
                <a:gd name="T87" fmla="*/ 1378 h 1513"/>
                <a:gd name="T88" fmla="*/ 1107 w 1957"/>
                <a:gd name="T89" fmla="*/ 1365 h 1513"/>
                <a:gd name="T90" fmla="*/ 1215 w 1957"/>
                <a:gd name="T91" fmla="*/ 1353 h 1513"/>
                <a:gd name="T92" fmla="*/ 1324 w 1957"/>
                <a:gd name="T93" fmla="*/ 1341 h 1513"/>
                <a:gd name="T94" fmla="*/ 1433 w 1957"/>
                <a:gd name="T95" fmla="*/ 1328 h 1513"/>
                <a:gd name="T96" fmla="*/ 1543 w 1957"/>
                <a:gd name="T97" fmla="*/ 1317 h 1513"/>
                <a:gd name="T98" fmla="*/ 1655 w 1957"/>
                <a:gd name="T99" fmla="*/ 1304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57" h="1513">
                  <a:moveTo>
                    <a:pt x="1655" y="1304"/>
                  </a:moveTo>
                  <a:lnTo>
                    <a:pt x="1687" y="1167"/>
                  </a:lnTo>
                  <a:lnTo>
                    <a:pt x="1718" y="1035"/>
                  </a:lnTo>
                  <a:lnTo>
                    <a:pt x="1747" y="908"/>
                  </a:lnTo>
                  <a:lnTo>
                    <a:pt x="1775" y="788"/>
                  </a:lnTo>
                  <a:lnTo>
                    <a:pt x="1802" y="673"/>
                  </a:lnTo>
                  <a:lnTo>
                    <a:pt x="1827" y="566"/>
                  </a:lnTo>
                  <a:lnTo>
                    <a:pt x="1849" y="467"/>
                  </a:lnTo>
                  <a:lnTo>
                    <a:pt x="1871" y="376"/>
                  </a:lnTo>
                  <a:lnTo>
                    <a:pt x="1890" y="293"/>
                  </a:lnTo>
                  <a:lnTo>
                    <a:pt x="1907" y="220"/>
                  </a:lnTo>
                  <a:lnTo>
                    <a:pt x="1922" y="157"/>
                  </a:lnTo>
                  <a:lnTo>
                    <a:pt x="1934" y="104"/>
                  </a:lnTo>
                  <a:lnTo>
                    <a:pt x="1944" y="62"/>
                  </a:lnTo>
                  <a:lnTo>
                    <a:pt x="1951" y="31"/>
                  </a:lnTo>
                  <a:lnTo>
                    <a:pt x="1955" y="12"/>
                  </a:lnTo>
                  <a:lnTo>
                    <a:pt x="1957" y="5"/>
                  </a:lnTo>
                  <a:lnTo>
                    <a:pt x="345" y="0"/>
                  </a:lnTo>
                  <a:lnTo>
                    <a:pt x="344" y="7"/>
                  </a:lnTo>
                  <a:lnTo>
                    <a:pt x="339" y="30"/>
                  </a:lnTo>
                  <a:lnTo>
                    <a:pt x="331" y="67"/>
                  </a:lnTo>
                  <a:lnTo>
                    <a:pt x="320" y="117"/>
                  </a:lnTo>
                  <a:lnTo>
                    <a:pt x="305" y="180"/>
                  </a:lnTo>
                  <a:lnTo>
                    <a:pt x="288" y="255"/>
                  </a:lnTo>
                  <a:lnTo>
                    <a:pt x="268" y="341"/>
                  </a:lnTo>
                  <a:lnTo>
                    <a:pt x="246" y="438"/>
                  </a:lnTo>
                  <a:lnTo>
                    <a:pt x="221" y="544"/>
                  </a:lnTo>
                  <a:lnTo>
                    <a:pt x="194" y="661"/>
                  </a:lnTo>
                  <a:lnTo>
                    <a:pt x="166" y="785"/>
                  </a:lnTo>
                  <a:lnTo>
                    <a:pt x="135" y="918"/>
                  </a:lnTo>
                  <a:lnTo>
                    <a:pt x="103" y="1058"/>
                  </a:lnTo>
                  <a:lnTo>
                    <a:pt x="70" y="1204"/>
                  </a:lnTo>
                  <a:lnTo>
                    <a:pt x="35" y="1356"/>
                  </a:lnTo>
                  <a:lnTo>
                    <a:pt x="0" y="1513"/>
                  </a:lnTo>
                  <a:lnTo>
                    <a:pt x="94" y="1499"/>
                  </a:lnTo>
                  <a:lnTo>
                    <a:pt x="189" y="1484"/>
                  </a:lnTo>
                  <a:lnTo>
                    <a:pt x="286" y="1471"/>
                  </a:lnTo>
                  <a:lnTo>
                    <a:pt x="385" y="1457"/>
                  </a:lnTo>
                  <a:lnTo>
                    <a:pt x="484" y="1444"/>
                  </a:lnTo>
                  <a:lnTo>
                    <a:pt x="586" y="1430"/>
                  </a:lnTo>
                  <a:lnTo>
                    <a:pt x="688" y="1417"/>
                  </a:lnTo>
                  <a:lnTo>
                    <a:pt x="791" y="1404"/>
                  </a:lnTo>
                  <a:lnTo>
                    <a:pt x="895" y="1391"/>
                  </a:lnTo>
                  <a:lnTo>
                    <a:pt x="1001" y="1378"/>
                  </a:lnTo>
                  <a:lnTo>
                    <a:pt x="1107" y="1365"/>
                  </a:lnTo>
                  <a:lnTo>
                    <a:pt x="1215" y="1353"/>
                  </a:lnTo>
                  <a:lnTo>
                    <a:pt x="1324" y="1341"/>
                  </a:lnTo>
                  <a:lnTo>
                    <a:pt x="1433" y="1328"/>
                  </a:lnTo>
                  <a:lnTo>
                    <a:pt x="1543" y="1317"/>
                  </a:lnTo>
                  <a:lnTo>
                    <a:pt x="1655" y="1304"/>
                  </a:lnTo>
                  <a:close/>
                </a:path>
              </a:pathLst>
            </a:custGeom>
            <a:solidFill>
              <a:srgbClr val="84B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="" xmlns:a16="http://schemas.microsoft.com/office/drawing/2014/main" id="{7A57EDDB-998E-4859-B447-91E66826F2F6}"/>
                </a:ext>
              </a:extLst>
            </p:cNvPr>
            <p:cNvSpPr>
              <a:spLocks/>
            </p:cNvSpPr>
            <p:nvPr/>
          </p:nvSpPr>
          <p:spPr bwMode="gray">
            <a:xfrm>
              <a:off x="10518415" y="5989328"/>
              <a:ext cx="263029" cy="91636"/>
            </a:xfrm>
            <a:custGeom>
              <a:avLst/>
              <a:gdLst>
                <a:gd name="T0" fmla="*/ 1166 w 3567"/>
                <a:gd name="T1" fmla="*/ 1148 h 1249"/>
                <a:gd name="T2" fmla="*/ 1360 w 3567"/>
                <a:gd name="T3" fmla="*/ 1136 h 1249"/>
                <a:gd name="T4" fmla="*/ 1590 w 3567"/>
                <a:gd name="T5" fmla="*/ 1125 h 1249"/>
                <a:gd name="T6" fmla="*/ 1852 w 3567"/>
                <a:gd name="T7" fmla="*/ 1114 h 1249"/>
                <a:gd name="T8" fmla="*/ 2143 w 3567"/>
                <a:gd name="T9" fmla="*/ 1104 h 1249"/>
                <a:gd name="T10" fmla="*/ 2461 w 3567"/>
                <a:gd name="T11" fmla="*/ 1095 h 1249"/>
                <a:gd name="T12" fmla="*/ 2803 w 3567"/>
                <a:gd name="T13" fmla="*/ 1085 h 1249"/>
                <a:gd name="T14" fmla="*/ 3166 w 3567"/>
                <a:gd name="T15" fmla="*/ 1077 h 1249"/>
                <a:gd name="T16" fmla="*/ 3372 w 3567"/>
                <a:gd name="T17" fmla="*/ 991 h 1249"/>
                <a:gd name="T18" fmla="*/ 3408 w 3567"/>
                <a:gd name="T19" fmla="*/ 822 h 1249"/>
                <a:gd name="T20" fmla="*/ 3444 w 3567"/>
                <a:gd name="T21" fmla="*/ 652 h 1249"/>
                <a:gd name="T22" fmla="*/ 3480 w 3567"/>
                <a:gd name="T23" fmla="*/ 490 h 1249"/>
                <a:gd name="T24" fmla="*/ 3510 w 3567"/>
                <a:gd name="T25" fmla="*/ 343 h 1249"/>
                <a:gd name="T26" fmla="*/ 3536 w 3567"/>
                <a:gd name="T27" fmla="*/ 220 h 1249"/>
                <a:gd name="T28" fmla="*/ 3555 w 3567"/>
                <a:gd name="T29" fmla="*/ 130 h 1249"/>
                <a:gd name="T30" fmla="*/ 3565 w 3567"/>
                <a:gd name="T31" fmla="*/ 82 h 1249"/>
                <a:gd name="T32" fmla="*/ 3561 w 3567"/>
                <a:gd name="T33" fmla="*/ 74 h 1249"/>
                <a:gd name="T34" fmla="*/ 3522 w 3567"/>
                <a:gd name="T35" fmla="*/ 66 h 1249"/>
                <a:gd name="T36" fmla="*/ 3441 w 3567"/>
                <a:gd name="T37" fmla="*/ 54 h 1249"/>
                <a:gd name="T38" fmla="*/ 3319 w 3567"/>
                <a:gd name="T39" fmla="*/ 38 h 1249"/>
                <a:gd name="T40" fmla="*/ 3155 w 3567"/>
                <a:gd name="T41" fmla="*/ 23 h 1249"/>
                <a:gd name="T42" fmla="*/ 2947 w 3567"/>
                <a:gd name="T43" fmla="*/ 10 h 1249"/>
                <a:gd name="T44" fmla="*/ 2695 w 3567"/>
                <a:gd name="T45" fmla="*/ 2 h 1249"/>
                <a:gd name="T46" fmla="*/ 2476 w 3567"/>
                <a:gd name="T47" fmla="*/ 0 h 1249"/>
                <a:gd name="T48" fmla="*/ 2315 w 3567"/>
                <a:gd name="T49" fmla="*/ 1 h 1249"/>
                <a:gd name="T50" fmla="*/ 2127 w 3567"/>
                <a:gd name="T51" fmla="*/ 7 h 1249"/>
                <a:gd name="T52" fmla="*/ 1923 w 3567"/>
                <a:gd name="T53" fmla="*/ 24 h 1249"/>
                <a:gd name="T54" fmla="*/ 1726 w 3567"/>
                <a:gd name="T55" fmla="*/ 52 h 1249"/>
                <a:gd name="T56" fmla="*/ 1538 w 3567"/>
                <a:gd name="T57" fmla="*/ 90 h 1249"/>
                <a:gd name="T58" fmla="*/ 1358 w 3567"/>
                <a:gd name="T59" fmla="*/ 138 h 1249"/>
                <a:gd name="T60" fmla="*/ 1186 w 3567"/>
                <a:gd name="T61" fmla="*/ 196 h 1249"/>
                <a:gd name="T62" fmla="*/ 1024 w 3567"/>
                <a:gd name="T63" fmla="*/ 262 h 1249"/>
                <a:gd name="T64" fmla="*/ 869 w 3567"/>
                <a:gd name="T65" fmla="*/ 338 h 1249"/>
                <a:gd name="T66" fmla="*/ 727 w 3567"/>
                <a:gd name="T67" fmla="*/ 421 h 1249"/>
                <a:gd name="T68" fmla="*/ 593 w 3567"/>
                <a:gd name="T69" fmla="*/ 511 h 1249"/>
                <a:gd name="T70" fmla="*/ 470 w 3567"/>
                <a:gd name="T71" fmla="*/ 609 h 1249"/>
                <a:gd name="T72" fmla="*/ 358 w 3567"/>
                <a:gd name="T73" fmla="*/ 714 h 1249"/>
                <a:gd name="T74" fmla="*/ 257 w 3567"/>
                <a:gd name="T75" fmla="*/ 824 h 1249"/>
                <a:gd name="T76" fmla="*/ 168 w 3567"/>
                <a:gd name="T77" fmla="*/ 939 h 1249"/>
                <a:gd name="T78" fmla="*/ 91 w 3567"/>
                <a:gd name="T79" fmla="*/ 1060 h 1249"/>
                <a:gd name="T80" fmla="*/ 27 w 3567"/>
                <a:gd name="T81" fmla="*/ 1185 h 1249"/>
                <a:gd name="T82" fmla="*/ 67 w 3567"/>
                <a:gd name="T83" fmla="*/ 1242 h 1249"/>
                <a:gd name="T84" fmla="*/ 201 w 3567"/>
                <a:gd name="T85" fmla="*/ 1231 h 1249"/>
                <a:gd name="T86" fmla="*/ 335 w 3567"/>
                <a:gd name="T87" fmla="*/ 1219 h 1249"/>
                <a:gd name="T88" fmla="*/ 471 w 3567"/>
                <a:gd name="T89" fmla="*/ 1206 h 1249"/>
                <a:gd name="T90" fmla="*/ 605 w 3567"/>
                <a:gd name="T91" fmla="*/ 1195 h 1249"/>
                <a:gd name="T92" fmla="*/ 742 w 3567"/>
                <a:gd name="T93" fmla="*/ 1182 h 1249"/>
                <a:gd name="T94" fmla="*/ 879 w 3567"/>
                <a:gd name="T95" fmla="*/ 1171 h 1249"/>
                <a:gd name="T96" fmla="*/ 1015 w 3567"/>
                <a:gd name="T97" fmla="*/ 116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67" h="1249">
                  <a:moveTo>
                    <a:pt x="1084" y="1155"/>
                  </a:moveTo>
                  <a:lnTo>
                    <a:pt x="1166" y="1148"/>
                  </a:lnTo>
                  <a:lnTo>
                    <a:pt x="1259" y="1142"/>
                  </a:lnTo>
                  <a:lnTo>
                    <a:pt x="1360" y="1136"/>
                  </a:lnTo>
                  <a:lnTo>
                    <a:pt x="1471" y="1130"/>
                  </a:lnTo>
                  <a:lnTo>
                    <a:pt x="1590" y="1125"/>
                  </a:lnTo>
                  <a:lnTo>
                    <a:pt x="1717" y="1119"/>
                  </a:lnTo>
                  <a:lnTo>
                    <a:pt x="1852" y="1114"/>
                  </a:lnTo>
                  <a:lnTo>
                    <a:pt x="1994" y="1109"/>
                  </a:lnTo>
                  <a:lnTo>
                    <a:pt x="2143" y="1104"/>
                  </a:lnTo>
                  <a:lnTo>
                    <a:pt x="2299" y="1099"/>
                  </a:lnTo>
                  <a:lnTo>
                    <a:pt x="2461" y="1095"/>
                  </a:lnTo>
                  <a:lnTo>
                    <a:pt x="2630" y="1091"/>
                  </a:lnTo>
                  <a:lnTo>
                    <a:pt x="2803" y="1085"/>
                  </a:lnTo>
                  <a:lnTo>
                    <a:pt x="2982" y="1081"/>
                  </a:lnTo>
                  <a:lnTo>
                    <a:pt x="3166" y="1077"/>
                  </a:lnTo>
                  <a:lnTo>
                    <a:pt x="3354" y="1074"/>
                  </a:lnTo>
                  <a:lnTo>
                    <a:pt x="3372" y="991"/>
                  </a:lnTo>
                  <a:lnTo>
                    <a:pt x="3390" y="908"/>
                  </a:lnTo>
                  <a:lnTo>
                    <a:pt x="3408" y="822"/>
                  </a:lnTo>
                  <a:lnTo>
                    <a:pt x="3427" y="736"/>
                  </a:lnTo>
                  <a:lnTo>
                    <a:pt x="3444" y="652"/>
                  </a:lnTo>
                  <a:lnTo>
                    <a:pt x="3462" y="569"/>
                  </a:lnTo>
                  <a:lnTo>
                    <a:pt x="3480" y="490"/>
                  </a:lnTo>
                  <a:lnTo>
                    <a:pt x="3495" y="413"/>
                  </a:lnTo>
                  <a:lnTo>
                    <a:pt x="3510" y="343"/>
                  </a:lnTo>
                  <a:lnTo>
                    <a:pt x="3524" y="278"/>
                  </a:lnTo>
                  <a:lnTo>
                    <a:pt x="3536" y="220"/>
                  </a:lnTo>
                  <a:lnTo>
                    <a:pt x="3546" y="170"/>
                  </a:lnTo>
                  <a:lnTo>
                    <a:pt x="3555" y="130"/>
                  </a:lnTo>
                  <a:lnTo>
                    <a:pt x="3561" y="100"/>
                  </a:lnTo>
                  <a:lnTo>
                    <a:pt x="3565" y="82"/>
                  </a:lnTo>
                  <a:lnTo>
                    <a:pt x="3567" y="75"/>
                  </a:lnTo>
                  <a:lnTo>
                    <a:pt x="3561" y="74"/>
                  </a:lnTo>
                  <a:lnTo>
                    <a:pt x="3547" y="71"/>
                  </a:lnTo>
                  <a:lnTo>
                    <a:pt x="3522" y="66"/>
                  </a:lnTo>
                  <a:lnTo>
                    <a:pt x="3487" y="61"/>
                  </a:lnTo>
                  <a:lnTo>
                    <a:pt x="3441" y="54"/>
                  </a:lnTo>
                  <a:lnTo>
                    <a:pt x="3385" y="46"/>
                  </a:lnTo>
                  <a:lnTo>
                    <a:pt x="3319" y="38"/>
                  </a:lnTo>
                  <a:lnTo>
                    <a:pt x="3243" y="31"/>
                  </a:lnTo>
                  <a:lnTo>
                    <a:pt x="3155" y="23"/>
                  </a:lnTo>
                  <a:lnTo>
                    <a:pt x="3056" y="17"/>
                  </a:lnTo>
                  <a:lnTo>
                    <a:pt x="2947" y="10"/>
                  </a:lnTo>
                  <a:lnTo>
                    <a:pt x="2827" y="5"/>
                  </a:lnTo>
                  <a:lnTo>
                    <a:pt x="2695" y="2"/>
                  </a:lnTo>
                  <a:lnTo>
                    <a:pt x="2551" y="0"/>
                  </a:lnTo>
                  <a:lnTo>
                    <a:pt x="2476" y="0"/>
                  </a:lnTo>
                  <a:lnTo>
                    <a:pt x="2397" y="0"/>
                  </a:lnTo>
                  <a:lnTo>
                    <a:pt x="2315" y="1"/>
                  </a:lnTo>
                  <a:lnTo>
                    <a:pt x="2231" y="3"/>
                  </a:lnTo>
                  <a:lnTo>
                    <a:pt x="2127" y="7"/>
                  </a:lnTo>
                  <a:lnTo>
                    <a:pt x="2024" y="14"/>
                  </a:lnTo>
                  <a:lnTo>
                    <a:pt x="1923" y="24"/>
                  </a:lnTo>
                  <a:lnTo>
                    <a:pt x="1824" y="36"/>
                  </a:lnTo>
                  <a:lnTo>
                    <a:pt x="1726" y="52"/>
                  </a:lnTo>
                  <a:lnTo>
                    <a:pt x="1631" y="69"/>
                  </a:lnTo>
                  <a:lnTo>
                    <a:pt x="1538" y="90"/>
                  </a:lnTo>
                  <a:lnTo>
                    <a:pt x="1447" y="113"/>
                  </a:lnTo>
                  <a:lnTo>
                    <a:pt x="1358" y="138"/>
                  </a:lnTo>
                  <a:lnTo>
                    <a:pt x="1271" y="165"/>
                  </a:lnTo>
                  <a:lnTo>
                    <a:pt x="1186" y="196"/>
                  </a:lnTo>
                  <a:lnTo>
                    <a:pt x="1103" y="228"/>
                  </a:lnTo>
                  <a:lnTo>
                    <a:pt x="1024" y="262"/>
                  </a:lnTo>
                  <a:lnTo>
                    <a:pt x="945" y="299"/>
                  </a:lnTo>
                  <a:lnTo>
                    <a:pt x="869" y="338"/>
                  </a:lnTo>
                  <a:lnTo>
                    <a:pt x="797" y="378"/>
                  </a:lnTo>
                  <a:lnTo>
                    <a:pt x="727" y="421"/>
                  </a:lnTo>
                  <a:lnTo>
                    <a:pt x="658" y="466"/>
                  </a:lnTo>
                  <a:lnTo>
                    <a:pt x="593" y="511"/>
                  </a:lnTo>
                  <a:lnTo>
                    <a:pt x="530" y="560"/>
                  </a:lnTo>
                  <a:lnTo>
                    <a:pt x="470" y="609"/>
                  </a:lnTo>
                  <a:lnTo>
                    <a:pt x="412" y="661"/>
                  </a:lnTo>
                  <a:lnTo>
                    <a:pt x="358" y="714"/>
                  </a:lnTo>
                  <a:lnTo>
                    <a:pt x="306" y="767"/>
                  </a:lnTo>
                  <a:lnTo>
                    <a:pt x="257" y="824"/>
                  </a:lnTo>
                  <a:lnTo>
                    <a:pt x="211" y="881"/>
                  </a:lnTo>
                  <a:lnTo>
                    <a:pt x="168" y="939"/>
                  </a:lnTo>
                  <a:lnTo>
                    <a:pt x="128" y="999"/>
                  </a:lnTo>
                  <a:lnTo>
                    <a:pt x="91" y="1060"/>
                  </a:lnTo>
                  <a:lnTo>
                    <a:pt x="58" y="1122"/>
                  </a:lnTo>
                  <a:lnTo>
                    <a:pt x="27" y="1185"/>
                  </a:lnTo>
                  <a:lnTo>
                    <a:pt x="0" y="1249"/>
                  </a:lnTo>
                  <a:lnTo>
                    <a:pt x="67" y="1242"/>
                  </a:lnTo>
                  <a:lnTo>
                    <a:pt x="134" y="1236"/>
                  </a:lnTo>
                  <a:lnTo>
                    <a:pt x="201" y="1231"/>
                  </a:lnTo>
                  <a:lnTo>
                    <a:pt x="268" y="1225"/>
                  </a:lnTo>
                  <a:lnTo>
                    <a:pt x="335" y="1219"/>
                  </a:lnTo>
                  <a:lnTo>
                    <a:pt x="403" y="1212"/>
                  </a:lnTo>
                  <a:lnTo>
                    <a:pt x="471" y="1206"/>
                  </a:lnTo>
                  <a:lnTo>
                    <a:pt x="538" y="1201"/>
                  </a:lnTo>
                  <a:lnTo>
                    <a:pt x="605" y="1195"/>
                  </a:lnTo>
                  <a:lnTo>
                    <a:pt x="674" y="1189"/>
                  </a:lnTo>
                  <a:lnTo>
                    <a:pt x="742" y="1182"/>
                  </a:lnTo>
                  <a:lnTo>
                    <a:pt x="810" y="1177"/>
                  </a:lnTo>
                  <a:lnTo>
                    <a:pt x="879" y="1171"/>
                  </a:lnTo>
                  <a:lnTo>
                    <a:pt x="946" y="1166"/>
                  </a:lnTo>
                  <a:lnTo>
                    <a:pt x="1015" y="1160"/>
                  </a:lnTo>
                  <a:lnTo>
                    <a:pt x="1084" y="1155"/>
                  </a:lnTo>
                  <a:close/>
                </a:path>
              </a:pathLst>
            </a:custGeom>
            <a:solidFill>
              <a:srgbClr val="0A28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="" xmlns:a16="http://schemas.microsoft.com/office/drawing/2014/main" id="{C2CF9552-47FC-4FC1-B727-E5A8C822D0DA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49322" y="5877328"/>
              <a:ext cx="212120" cy="190061"/>
            </a:xfrm>
            <a:custGeom>
              <a:avLst/>
              <a:gdLst>
                <a:gd name="T0" fmla="*/ 2646 w 2867"/>
                <a:gd name="T1" fmla="*/ 2542 h 2571"/>
                <a:gd name="T2" fmla="*/ 2867 w 2867"/>
                <a:gd name="T3" fmla="*/ 1557 h 2571"/>
                <a:gd name="T4" fmla="*/ 1877 w 2867"/>
                <a:gd name="T5" fmla="*/ 1557 h 2571"/>
                <a:gd name="T6" fmla="*/ 1920 w 2867"/>
                <a:gd name="T7" fmla="*/ 1361 h 2571"/>
                <a:gd name="T8" fmla="*/ 1960 w 2867"/>
                <a:gd name="T9" fmla="*/ 1182 h 2571"/>
                <a:gd name="T10" fmla="*/ 1996 w 2867"/>
                <a:gd name="T11" fmla="*/ 1019 h 2571"/>
                <a:gd name="T12" fmla="*/ 2029 w 2867"/>
                <a:gd name="T13" fmla="*/ 872 h 2571"/>
                <a:gd name="T14" fmla="*/ 2060 w 2867"/>
                <a:gd name="T15" fmla="*/ 739 h 2571"/>
                <a:gd name="T16" fmla="*/ 2087 w 2867"/>
                <a:gd name="T17" fmla="*/ 621 h 2571"/>
                <a:gd name="T18" fmla="*/ 2111 w 2867"/>
                <a:gd name="T19" fmla="*/ 514 h 2571"/>
                <a:gd name="T20" fmla="*/ 2133 w 2867"/>
                <a:gd name="T21" fmla="*/ 420 h 2571"/>
                <a:gd name="T22" fmla="*/ 2152 w 2867"/>
                <a:gd name="T23" fmla="*/ 338 h 2571"/>
                <a:gd name="T24" fmla="*/ 2169 w 2867"/>
                <a:gd name="T25" fmla="*/ 264 h 2571"/>
                <a:gd name="T26" fmla="*/ 2183 w 2867"/>
                <a:gd name="T27" fmla="*/ 201 h 2571"/>
                <a:gd name="T28" fmla="*/ 2196 w 2867"/>
                <a:gd name="T29" fmla="*/ 148 h 2571"/>
                <a:gd name="T30" fmla="*/ 2206 w 2867"/>
                <a:gd name="T31" fmla="*/ 101 h 2571"/>
                <a:gd name="T32" fmla="*/ 2215 w 2867"/>
                <a:gd name="T33" fmla="*/ 62 h 2571"/>
                <a:gd name="T34" fmla="*/ 2222 w 2867"/>
                <a:gd name="T35" fmla="*/ 28 h 2571"/>
                <a:gd name="T36" fmla="*/ 2228 w 2867"/>
                <a:gd name="T37" fmla="*/ 0 h 2571"/>
                <a:gd name="T38" fmla="*/ 512 w 2867"/>
                <a:gd name="T39" fmla="*/ 331 h 2571"/>
                <a:gd name="T40" fmla="*/ 509 w 2867"/>
                <a:gd name="T41" fmla="*/ 343 h 2571"/>
                <a:gd name="T42" fmla="*/ 501 w 2867"/>
                <a:gd name="T43" fmla="*/ 375 h 2571"/>
                <a:gd name="T44" fmla="*/ 490 w 2867"/>
                <a:gd name="T45" fmla="*/ 428 h 2571"/>
                <a:gd name="T46" fmla="*/ 473 w 2867"/>
                <a:gd name="T47" fmla="*/ 501 h 2571"/>
                <a:gd name="T48" fmla="*/ 453 w 2867"/>
                <a:gd name="T49" fmla="*/ 592 h 2571"/>
                <a:gd name="T50" fmla="*/ 428 w 2867"/>
                <a:gd name="T51" fmla="*/ 700 h 2571"/>
                <a:gd name="T52" fmla="*/ 399 w 2867"/>
                <a:gd name="T53" fmla="*/ 826 h 2571"/>
                <a:gd name="T54" fmla="*/ 367 w 2867"/>
                <a:gd name="T55" fmla="*/ 968 h 2571"/>
                <a:gd name="T56" fmla="*/ 331 w 2867"/>
                <a:gd name="T57" fmla="*/ 1125 h 2571"/>
                <a:gd name="T58" fmla="*/ 291 w 2867"/>
                <a:gd name="T59" fmla="*/ 1296 h 2571"/>
                <a:gd name="T60" fmla="*/ 250 w 2867"/>
                <a:gd name="T61" fmla="*/ 1481 h 2571"/>
                <a:gd name="T62" fmla="*/ 204 w 2867"/>
                <a:gd name="T63" fmla="*/ 1677 h 2571"/>
                <a:gd name="T64" fmla="*/ 157 w 2867"/>
                <a:gd name="T65" fmla="*/ 1886 h 2571"/>
                <a:gd name="T66" fmla="*/ 107 w 2867"/>
                <a:gd name="T67" fmla="*/ 2105 h 2571"/>
                <a:gd name="T68" fmla="*/ 54 w 2867"/>
                <a:gd name="T69" fmla="*/ 2334 h 2571"/>
                <a:gd name="T70" fmla="*/ 0 w 2867"/>
                <a:gd name="T71" fmla="*/ 2571 h 2571"/>
                <a:gd name="T72" fmla="*/ 164 w 2867"/>
                <a:gd name="T73" fmla="*/ 2569 h 2571"/>
                <a:gd name="T74" fmla="*/ 328 w 2867"/>
                <a:gd name="T75" fmla="*/ 2566 h 2571"/>
                <a:gd name="T76" fmla="*/ 493 w 2867"/>
                <a:gd name="T77" fmla="*/ 2564 h 2571"/>
                <a:gd name="T78" fmla="*/ 660 w 2867"/>
                <a:gd name="T79" fmla="*/ 2562 h 2571"/>
                <a:gd name="T80" fmla="*/ 826 w 2867"/>
                <a:gd name="T81" fmla="*/ 2560 h 2571"/>
                <a:gd name="T82" fmla="*/ 993 w 2867"/>
                <a:gd name="T83" fmla="*/ 2558 h 2571"/>
                <a:gd name="T84" fmla="*/ 1161 w 2867"/>
                <a:gd name="T85" fmla="*/ 2556 h 2571"/>
                <a:gd name="T86" fmla="*/ 1327 w 2867"/>
                <a:gd name="T87" fmla="*/ 2555 h 2571"/>
                <a:gd name="T88" fmla="*/ 1495 w 2867"/>
                <a:gd name="T89" fmla="*/ 2553 h 2571"/>
                <a:gd name="T90" fmla="*/ 1662 w 2867"/>
                <a:gd name="T91" fmla="*/ 2551 h 2571"/>
                <a:gd name="T92" fmla="*/ 1828 w 2867"/>
                <a:gd name="T93" fmla="*/ 2550 h 2571"/>
                <a:gd name="T94" fmla="*/ 1994 w 2867"/>
                <a:gd name="T95" fmla="*/ 2548 h 2571"/>
                <a:gd name="T96" fmla="*/ 2158 w 2867"/>
                <a:gd name="T97" fmla="*/ 2547 h 2571"/>
                <a:gd name="T98" fmla="*/ 2322 w 2867"/>
                <a:gd name="T99" fmla="*/ 2545 h 2571"/>
                <a:gd name="T100" fmla="*/ 2484 w 2867"/>
                <a:gd name="T101" fmla="*/ 2544 h 2571"/>
                <a:gd name="T102" fmla="*/ 2646 w 2867"/>
                <a:gd name="T103" fmla="*/ 2542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67" h="2571">
                  <a:moveTo>
                    <a:pt x="2646" y="2542"/>
                  </a:moveTo>
                  <a:lnTo>
                    <a:pt x="2867" y="1557"/>
                  </a:lnTo>
                  <a:lnTo>
                    <a:pt x="1877" y="1557"/>
                  </a:lnTo>
                  <a:lnTo>
                    <a:pt x="1920" y="1361"/>
                  </a:lnTo>
                  <a:lnTo>
                    <a:pt x="1960" y="1182"/>
                  </a:lnTo>
                  <a:lnTo>
                    <a:pt x="1996" y="1019"/>
                  </a:lnTo>
                  <a:lnTo>
                    <a:pt x="2029" y="872"/>
                  </a:lnTo>
                  <a:lnTo>
                    <a:pt x="2060" y="739"/>
                  </a:lnTo>
                  <a:lnTo>
                    <a:pt x="2087" y="621"/>
                  </a:lnTo>
                  <a:lnTo>
                    <a:pt x="2111" y="514"/>
                  </a:lnTo>
                  <a:lnTo>
                    <a:pt x="2133" y="420"/>
                  </a:lnTo>
                  <a:lnTo>
                    <a:pt x="2152" y="338"/>
                  </a:lnTo>
                  <a:lnTo>
                    <a:pt x="2169" y="264"/>
                  </a:lnTo>
                  <a:lnTo>
                    <a:pt x="2183" y="201"/>
                  </a:lnTo>
                  <a:lnTo>
                    <a:pt x="2196" y="148"/>
                  </a:lnTo>
                  <a:lnTo>
                    <a:pt x="2206" y="101"/>
                  </a:lnTo>
                  <a:lnTo>
                    <a:pt x="2215" y="62"/>
                  </a:lnTo>
                  <a:lnTo>
                    <a:pt x="2222" y="28"/>
                  </a:lnTo>
                  <a:lnTo>
                    <a:pt x="2228" y="0"/>
                  </a:lnTo>
                  <a:lnTo>
                    <a:pt x="512" y="331"/>
                  </a:lnTo>
                  <a:lnTo>
                    <a:pt x="509" y="343"/>
                  </a:lnTo>
                  <a:lnTo>
                    <a:pt x="501" y="375"/>
                  </a:lnTo>
                  <a:lnTo>
                    <a:pt x="490" y="428"/>
                  </a:lnTo>
                  <a:lnTo>
                    <a:pt x="473" y="501"/>
                  </a:lnTo>
                  <a:lnTo>
                    <a:pt x="453" y="592"/>
                  </a:lnTo>
                  <a:lnTo>
                    <a:pt x="428" y="700"/>
                  </a:lnTo>
                  <a:lnTo>
                    <a:pt x="399" y="826"/>
                  </a:lnTo>
                  <a:lnTo>
                    <a:pt x="367" y="968"/>
                  </a:lnTo>
                  <a:lnTo>
                    <a:pt x="331" y="1125"/>
                  </a:lnTo>
                  <a:lnTo>
                    <a:pt x="291" y="1296"/>
                  </a:lnTo>
                  <a:lnTo>
                    <a:pt x="250" y="1481"/>
                  </a:lnTo>
                  <a:lnTo>
                    <a:pt x="204" y="1677"/>
                  </a:lnTo>
                  <a:lnTo>
                    <a:pt x="157" y="1886"/>
                  </a:lnTo>
                  <a:lnTo>
                    <a:pt x="107" y="2105"/>
                  </a:lnTo>
                  <a:lnTo>
                    <a:pt x="54" y="2334"/>
                  </a:lnTo>
                  <a:lnTo>
                    <a:pt x="0" y="2571"/>
                  </a:lnTo>
                  <a:lnTo>
                    <a:pt x="164" y="2569"/>
                  </a:lnTo>
                  <a:lnTo>
                    <a:pt x="328" y="2566"/>
                  </a:lnTo>
                  <a:lnTo>
                    <a:pt x="493" y="2564"/>
                  </a:lnTo>
                  <a:lnTo>
                    <a:pt x="660" y="2562"/>
                  </a:lnTo>
                  <a:lnTo>
                    <a:pt x="826" y="2560"/>
                  </a:lnTo>
                  <a:lnTo>
                    <a:pt x="993" y="2558"/>
                  </a:lnTo>
                  <a:lnTo>
                    <a:pt x="1161" y="2556"/>
                  </a:lnTo>
                  <a:lnTo>
                    <a:pt x="1327" y="2555"/>
                  </a:lnTo>
                  <a:lnTo>
                    <a:pt x="1495" y="2553"/>
                  </a:lnTo>
                  <a:lnTo>
                    <a:pt x="1662" y="2551"/>
                  </a:lnTo>
                  <a:lnTo>
                    <a:pt x="1828" y="2550"/>
                  </a:lnTo>
                  <a:lnTo>
                    <a:pt x="1994" y="2548"/>
                  </a:lnTo>
                  <a:lnTo>
                    <a:pt x="2158" y="2547"/>
                  </a:lnTo>
                  <a:lnTo>
                    <a:pt x="2322" y="2545"/>
                  </a:lnTo>
                  <a:lnTo>
                    <a:pt x="2484" y="2544"/>
                  </a:lnTo>
                  <a:lnTo>
                    <a:pt x="2646" y="2542"/>
                  </a:lnTo>
                  <a:close/>
                </a:path>
              </a:pathLst>
            </a:custGeom>
            <a:solidFill>
              <a:srgbClr val="0A28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="" xmlns:a16="http://schemas.microsoft.com/office/drawing/2014/main" id="{97EA7B9D-762A-48D1-8356-0F87FA3AB91B}"/>
                </a:ext>
              </a:extLst>
            </p:cNvPr>
            <p:cNvSpPr>
              <a:spLocks/>
            </p:cNvSpPr>
            <p:nvPr/>
          </p:nvSpPr>
          <p:spPr bwMode="gray">
            <a:xfrm>
              <a:off x="10267265" y="6159025"/>
              <a:ext cx="167999" cy="217212"/>
            </a:xfrm>
            <a:custGeom>
              <a:avLst/>
              <a:gdLst>
                <a:gd name="T0" fmla="*/ 555 w 2278"/>
                <a:gd name="T1" fmla="*/ 526 h 2940"/>
                <a:gd name="T2" fmla="*/ 504 w 2278"/>
                <a:gd name="T3" fmla="*/ 746 h 2940"/>
                <a:gd name="T4" fmla="*/ 454 w 2278"/>
                <a:gd name="T5" fmla="*/ 964 h 2940"/>
                <a:gd name="T6" fmla="*/ 405 w 2278"/>
                <a:gd name="T7" fmla="*/ 1179 h 2940"/>
                <a:gd name="T8" fmla="*/ 356 w 2278"/>
                <a:gd name="T9" fmla="*/ 1391 h 2940"/>
                <a:gd name="T10" fmla="*/ 310 w 2278"/>
                <a:gd name="T11" fmla="*/ 1595 h 2940"/>
                <a:gd name="T12" fmla="*/ 264 w 2278"/>
                <a:gd name="T13" fmla="*/ 1792 h 2940"/>
                <a:gd name="T14" fmla="*/ 222 w 2278"/>
                <a:gd name="T15" fmla="*/ 1978 h 2940"/>
                <a:gd name="T16" fmla="*/ 181 w 2278"/>
                <a:gd name="T17" fmla="*/ 2153 h 2940"/>
                <a:gd name="T18" fmla="*/ 144 w 2278"/>
                <a:gd name="T19" fmla="*/ 2315 h 2940"/>
                <a:gd name="T20" fmla="*/ 110 w 2278"/>
                <a:gd name="T21" fmla="*/ 2462 h 2940"/>
                <a:gd name="T22" fmla="*/ 80 w 2278"/>
                <a:gd name="T23" fmla="*/ 2593 h 2940"/>
                <a:gd name="T24" fmla="*/ 54 w 2278"/>
                <a:gd name="T25" fmla="*/ 2705 h 2940"/>
                <a:gd name="T26" fmla="*/ 32 w 2278"/>
                <a:gd name="T27" fmla="*/ 2798 h 2940"/>
                <a:gd name="T28" fmla="*/ 17 w 2278"/>
                <a:gd name="T29" fmla="*/ 2869 h 2940"/>
                <a:gd name="T30" fmla="*/ 5 w 2278"/>
                <a:gd name="T31" fmla="*/ 2917 h 2940"/>
                <a:gd name="T32" fmla="*/ 0 w 2278"/>
                <a:gd name="T33" fmla="*/ 2940 h 2940"/>
                <a:gd name="T34" fmla="*/ 1589 w 2278"/>
                <a:gd name="T35" fmla="*/ 2940 h 2940"/>
                <a:gd name="T36" fmla="*/ 1594 w 2278"/>
                <a:gd name="T37" fmla="*/ 2918 h 2940"/>
                <a:gd name="T38" fmla="*/ 1606 w 2278"/>
                <a:gd name="T39" fmla="*/ 2864 h 2940"/>
                <a:gd name="T40" fmla="*/ 1627 w 2278"/>
                <a:gd name="T41" fmla="*/ 2778 h 2940"/>
                <a:gd name="T42" fmla="*/ 1654 w 2278"/>
                <a:gd name="T43" fmla="*/ 2663 h 2940"/>
                <a:gd name="T44" fmla="*/ 1687 w 2278"/>
                <a:gd name="T45" fmla="*/ 2524 h 2940"/>
                <a:gd name="T46" fmla="*/ 1725 w 2278"/>
                <a:gd name="T47" fmla="*/ 2361 h 2940"/>
                <a:gd name="T48" fmla="*/ 1769 w 2278"/>
                <a:gd name="T49" fmla="*/ 2176 h 2940"/>
                <a:gd name="T50" fmla="*/ 1817 w 2278"/>
                <a:gd name="T51" fmla="*/ 1974 h 2940"/>
                <a:gd name="T52" fmla="*/ 1867 w 2278"/>
                <a:gd name="T53" fmla="*/ 1756 h 2940"/>
                <a:gd name="T54" fmla="*/ 1922 w 2278"/>
                <a:gd name="T55" fmla="*/ 1524 h 2940"/>
                <a:gd name="T56" fmla="*/ 1979 w 2278"/>
                <a:gd name="T57" fmla="*/ 1283 h 2940"/>
                <a:gd name="T58" fmla="*/ 2037 w 2278"/>
                <a:gd name="T59" fmla="*/ 1033 h 2940"/>
                <a:gd name="T60" fmla="*/ 2097 w 2278"/>
                <a:gd name="T61" fmla="*/ 777 h 2940"/>
                <a:gd name="T62" fmla="*/ 2157 w 2278"/>
                <a:gd name="T63" fmla="*/ 517 h 2940"/>
                <a:gd name="T64" fmla="*/ 2218 w 2278"/>
                <a:gd name="T65" fmla="*/ 257 h 2940"/>
                <a:gd name="T66" fmla="*/ 2278 w 2278"/>
                <a:gd name="T67" fmla="*/ 0 h 2940"/>
                <a:gd name="T68" fmla="*/ 2146 w 2278"/>
                <a:gd name="T69" fmla="*/ 33 h 2940"/>
                <a:gd name="T70" fmla="*/ 2016 w 2278"/>
                <a:gd name="T71" fmla="*/ 67 h 2940"/>
                <a:gd name="T72" fmla="*/ 1891 w 2278"/>
                <a:gd name="T73" fmla="*/ 100 h 2940"/>
                <a:gd name="T74" fmla="*/ 1769 w 2278"/>
                <a:gd name="T75" fmla="*/ 134 h 2940"/>
                <a:gd name="T76" fmla="*/ 1650 w 2278"/>
                <a:gd name="T77" fmla="*/ 167 h 2940"/>
                <a:gd name="T78" fmla="*/ 1534 w 2278"/>
                <a:gd name="T79" fmla="*/ 201 h 2940"/>
                <a:gd name="T80" fmla="*/ 1422 w 2278"/>
                <a:gd name="T81" fmla="*/ 234 h 2940"/>
                <a:gd name="T82" fmla="*/ 1313 w 2278"/>
                <a:gd name="T83" fmla="*/ 267 h 2940"/>
                <a:gd name="T84" fmla="*/ 1207 w 2278"/>
                <a:gd name="T85" fmla="*/ 300 h 2940"/>
                <a:gd name="T86" fmla="*/ 1104 w 2278"/>
                <a:gd name="T87" fmla="*/ 333 h 2940"/>
                <a:gd name="T88" fmla="*/ 1005 w 2278"/>
                <a:gd name="T89" fmla="*/ 367 h 2940"/>
                <a:gd name="T90" fmla="*/ 909 w 2278"/>
                <a:gd name="T91" fmla="*/ 399 h 2940"/>
                <a:gd name="T92" fmla="*/ 816 w 2278"/>
                <a:gd name="T93" fmla="*/ 431 h 2940"/>
                <a:gd name="T94" fmla="*/ 726 w 2278"/>
                <a:gd name="T95" fmla="*/ 463 h 2940"/>
                <a:gd name="T96" fmla="*/ 639 w 2278"/>
                <a:gd name="T97" fmla="*/ 495 h 2940"/>
                <a:gd name="T98" fmla="*/ 555 w 2278"/>
                <a:gd name="T99" fmla="*/ 526 h 2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78" h="2940">
                  <a:moveTo>
                    <a:pt x="555" y="526"/>
                  </a:moveTo>
                  <a:lnTo>
                    <a:pt x="504" y="746"/>
                  </a:lnTo>
                  <a:lnTo>
                    <a:pt x="454" y="964"/>
                  </a:lnTo>
                  <a:lnTo>
                    <a:pt x="405" y="1179"/>
                  </a:lnTo>
                  <a:lnTo>
                    <a:pt x="356" y="1391"/>
                  </a:lnTo>
                  <a:lnTo>
                    <a:pt x="310" y="1595"/>
                  </a:lnTo>
                  <a:lnTo>
                    <a:pt x="264" y="1792"/>
                  </a:lnTo>
                  <a:lnTo>
                    <a:pt x="222" y="1978"/>
                  </a:lnTo>
                  <a:lnTo>
                    <a:pt x="181" y="2153"/>
                  </a:lnTo>
                  <a:lnTo>
                    <a:pt x="144" y="2315"/>
                  </a:lnTo>
                  <a:lnTo>
                    <a:pt x="110" y="2462"/>
                  </a:lnTo>
                  <a:lnTo>
                    <a:pt x="80" y="2593"/>
                  </a:lnTo>
                  <a:lnTo>
                    <a:pt x="54" y="2705"/>
                  </a:lnTo>
                  <a:lnTo>
                    <a:pt x="32" y="2798"/>
                  </a:lnTo>
                  <a:lnTo>
                    <a:pt x="17" y="2869"/>
                  </a:lnTo>
                  <a:lnTo>
                    <a:pt x="5" y="2917"/>
                  </a:lnTo>
                  <a:lnTo>
                    <a:pt x="0" y="2940"/>
                  </a:lnTo>
                  <a:lnTo>
                    <a:pt x="1589" y="2940"/>
                  </a:lnTo>
                  <a:lnTo>
                    <a:pt x="1594" y="2918"/>
                  </a:lnTo>
                  <a:lnTo>
                    <a:pt x="1606" y="2864"/>
                  </a:lnTo>
                  <a:lnTo>
                    <a:pt x="1627" y="2778"/>
                  </a:lnTo>
                  <a:lnTo>
                    <a:pt x="1654" y="2663"/>
                  </a:lnTo>
                  <a:lnTo>
                    <a:pt x="1687" y="2524"/>
                  </a:lnTo>
                  <a:lnTo>
                    <a:pt x="1725" y="2361"/>
                  </a:lnTo>
                  <a:lnTo>
                    <a:pt x="1769" y="2176"/>
                  </a:lnTo>
                  <a:lnTo>
                    <a:pt x="1817" y="1974"/>
                  </a:lnTo>
                  <a:lnTo>
                    <a:pt x="1867" y="1756"/>
                  </a:lnTo>
                  <a:lnTo>
                    <a:pt x="1922" y="1524"/>
                  </a:lnTo>
                  <a:lnTo>
                    <a:pt x="1979" y="1283"/>
                  </a:lnTo>
                  <a:lnTo>
                    <a:pt x="2037" y="1033"/>
                  </a:lnTo>
                  <a:lnTo>
                    <a:pt x="2097" y="777"/>
                  </a:lnTo>
                  <a:lnTo>
                    <a:pt x="2157" y="517"/>
                  </a:lnTo>
                  <a:lnTo>
                    <a:pt x="2218" y="257"/>
                  </a:lnTo>
                  <a:lnTo>
                    <a:pt x="2278" y="0"/>
                  </a:lnTo>
                  <a:lnTo>
                    <a:pt x="2146" y="33"/>
                  </a:lnTo>
                  <a:lnTo>
                    <a:pt x="2016" y="67"/>
                  </a:lnTo>
                  <a:lnTo>
                    <a:pt x="1891" y="100"/>
                  </a:lnTo>
                  <a:lnTo>
                    <a:pt x="1769" y="134"/>
                  </a:lnTo>
                  <a:lnTo>
                    <a:pt x="1650" y="167"/>
                  </a:lnTo>
                  <a:lnTo>
                    <a:pt x="1534" y="201"/>
                  </a:lnTo>
                  <a:lnTo>
                    <a:pt x="1422" y="234"/>
                  </a:lnTo>
                  <a:lnTo>
                    <a:pt x="1313" y="267"/>
                  </a:lnTo>
                  <a:lnTo>
                    <a:pt x="1207" y="300"/>
                  </a:lnTo>
                  <a:lnTo>
                    <a:pt x="1104" y="333"/>
                  </a:lnTo>
                  <a:lnTo>
                    <a:pt x="1005" y="367"/>
                  </a:lnTo>
                  <a:lnTo>
                    <a:pt x="909" y="399"/>
                  </a:lnTo>
                  <a:lnTo>
                    <a:pt x="816" y="431"/>
                  </a:lnTo>
                  <a:lnTo>
                    <a:pt x="726" y="463"/>
                  </a:lnTo>
                  <a:lnTo>
                    <a:pt x="639" y="495"/>
                  </a:lnTo>
                  <a:lnTo>
                    <a:pt x="555" y="526"/>
                  </a:lnTo>
                  <a:close/>
                </a:path>
              </a:pathLst>
            </a:custGeom>
            <a:solidFill>
              <a:srgbClr val="0A28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="" xmlns:a16="http://schemas.microsoft.com/office/drawing/2014/main" id="{BF819BEE-2DC8-42F3-A220-9DCCECD29F11}"/>
                </a:ext>
              </a:extLst>
            </p:cNvPr>
            <p:cNvSpPr>
              <a:spLocks/>
            </p:cNvSpPr>
            <p:nvPr/>
          </p:nvSpPr>
          <p:spPr bwMode="gray">
            <a:xfrm>
              <a:off x="11049564" y="5991025"/>
              <a:ext cx="375028" cy="390303"/>
            </a:xfrm>
            <a:custGeom>
              <a:avLst/>
              <a:gdLst>
                <a:gd name="T0" fmla="*/ 4466 w 5066"/>
                <a:gd name="T1" fmla="*/ 34 h 5294"/>
                <a:gd name="T2" fmla="*/ 3678 w 5066"/>
                <a:gd name="T3" fmla="*/ 3 h 5294"/>
                <a:gd name="T4" fmla="*/ 2963 w 5066"/>
                <a:gd name="T5" fmla="*/ 8 h 5294"/>
                <a:gd name="T6" fmla="*/ 2456 w 5066"/>
                <a:gd name="T7" fmla="*/ 64 h 5294"/>
                <a:gd name="T8" fmla="*/ 1996 w 5066"/>
                <a:gd name="T9" fmla="*/ 183 h 5294"/>
                <a:gd name="T10" fmla="*/ 1582 w 5066"/>
                <a:gd name="T11" fmla="*/ 368 h 5294"/>
                <a:gd name="T12" fmla="*/ 1216 w 5066"/>
                <a:gd name="T13" fmla="*/ 622 h 5294"/>
                <a:gd name="T14" fmla="*/ 895 w 5066"/>
                <a:gd name="T15" fmla="*/ 947 h 5294"/>
                <a:gd name="T16" fmla="*/ 2051 w 5066"/>
                <a:gd name="T17" fmla="*/ 1001 h 5294"/>
                <a:gd name="T18" fmla="*/ 3037 w 5066"/>
                <a:gd name="T19" fmla="*/ 998 h 5294"/>
                <a:gd name="T20" fmla="*/ 3293 w 5066"/>
                <a:gd name="T21" fmla="*/ 1144 h 5294"/>
                <a:gd name="T22" fmla="*/ 3058 w 5066"/>
                <a:gd name="T23" fmla="*/ 2155 h 5294"/>
                <a:gd name="T24" fmla="*/ 2848 w 5066"/>
                <a:gd name="T25" fmla="*/ 3110 h 5294"/>
                <a:gd name="T26" fmla="*/ 2785 w 5066"/>
                <a:gd name="T27" fmla="*/ 3421 h 5294"/>
                <a:gd name="T28" fmla="*/ 2624 w 5066"/>
                <a:gd name="T29" fmla="*/ 3638 h 5294"/>
                <a:gd name="T30" fmla="*/ 2496 w 5066"/>
                <a:gd name="T31" fmla="*/ 3760 h 5294"/>
                <a:gd name="T32" fmla="*/ 2340 w 5066"/>
                <a:gd name="T33" fmla="*/ 3861 h 5294"/>
                <a:gd name="T34" fmla="*/ 2151 w 5066"/>
                <a:gd name="T35" fmla="*/ 3924 h 5294"/>
                <a:gd name="T36" fmla="*/ 1941 w 5066"/>
                <a:gd name="T37" fmla="*/ 3933 h 5294"/>
                <a:gd name="T38" fmla="*/ 1787 w 5066"/>
                <a:gd name="T39" fmla="*/ 3881 h 5294"/>
                <a:gd name="T40" fmla="*/ 1688 w 5066"/>
                <a:gd name="T41" fmla="*/ 3781 h 5294"/>
                <a:gd name="T42" fmla="*/ 1631 w 5066"/>
                <a:gd name="T43" fmla="*/ 3646 h 5294"/>
                <a:gd name="T44" fmla="*/ 1606 w 5066"/>
                <a:gd name="T45" fmla="*/ 3488 h 5294"/>
                <a:gd name="T46" fmla="*/ 1611 w 5066"/>
                <a:gd name="T47" fmla="*/ 3188 h 5294"/>
                <a:gd name="T48" fmla="*/ 1659 w 5066"/>
                <a:gd name="T49" fmla="*/ 2763 h 5294"/>
                <a:gd name="T50" fmla="*/ 1748 w 5066"/>
                <a:gd name="T51" fmla="*/ 2329 h 5294"/>
                <a:gd name="T52" fmla="*/ 1879 w 5066"/>
                <a:gd name="T53" fmla="*/ 1919 h 5294"/>
                <a:gd name="T54" fmla="*/ 2053 w 5066"/>
                <a:gd name="T55" fmla="*/ 1564 h 5294"/>
                <a:gd name="T56" fmla="*/ 2272 w 5066"/>
                <a:gd name="T57" fmla="*/ 1295 h 5294"/>
                <a:gd name="T58" fmla="*/ 1725 w 5066"/>
                <a:gd name="T59" fmla="*/ 1309 h 5294"/>
                <a:gd name="T60" fmla="*/ 1087 w 5066"/>
                <a:gd name="T61" fmla="*/ 1326 h 5294"/>
                <a:gd name="T62" fmla="*/ 556 w 5066"/>
                <a:gd name="T63" fmla="*/ 1456 h 5294"/>
                <a:gd name="T64" fmla="*/ 378 w 5066"/>
                <a:gd name="T65" fmla="*/ 1828 h 5294"/>
                <a:gd name="T66" fmla="*/ 230 w 5066"/>
                <a:gd name="T67" fmla="*/ 2231 h 5294"/>
                <a:gd name="T68" fmla="*/ 117 w 5066"/>
                <a:gd name="T69" fmla="*/ 2662 h 5294"/>
                <a:gd name="T70" fmla="*/ 39 w 5066"/>
                <a:gd name="T71" fmla="*/ 3114 h 5294"/>
                <a:gd name="T72" fmla="*/ 1 w 5066"/>
                <a:gd name="T73" fmla="*/ 3582 h 5294"/>
                <a:gd name="T74" fmla="*/ 25 w 5066"/>
                <a:gd name="T75" fmla="*/ 4022 h 5294"/>
                <a:gd name="T76" fmla="*/ 135 w 5066"/>
                <a:gd name="T77" fmla="*/ 4458 h 5294"/>
                <a:gd name="T78" fmla="*/ 338 w 5066"/>
                <a:gd name="T79" fmla="*/ 4843 h 5294"/>
                <a:gd name="T80" fmla="*/ 640 w 5066"/>
                <a:gd name="T81" fmla="*/ 5133 h 5294"/>
                <a:gd name="T82" fmla="*/ 1051 w 5066"/>
                <a:gd name="T83" fmla="*/ 5283 h 5294"/>
                <a:gd name="T84" fmla="*/ 1436 w 5066"/>
                <a:gd name="T85" fmla="*/ 5280 h 5294"/>
                <a:gd name="T86" fmla="*/ 1750 w 5066"/>
                <a:gd name="T87" fmla="*/ 5205 h 5294"/>
                <a:gd name="T88" fmla="*/ 2040 w 5066"/>
                <a:gd name="T89" fmla="*/ 5075 h 5294"/>
                <a:gd name="T90" fmla="*/ 2302 w 5066"/>
                <a:gd name="T91" fmla="*/ 4898 h 5294"/>
                <a:gd name="T92" fmla="*/ 2538 w 5066"/>
                <a:gd name="T93" fmla="*/ 4679 h 5294"/>
                <a:gd name="T94" fmla="*/ 2681 w 5066"/>
                <a:gd name="T95" fmla="*/ 4637 h 5294"/>
                <a:gd name="T96" fmla="*/ 2700 w 5066"/>
                <a:gd name="T97" fmla="*/ 5021 h 5294"/>
                <a:gd name="T98" fmla="*/ 2721 w 5066"/>
                <a:gd name="T99" fmla="*/ 5272 h 5294"/>
                <a:gd name="T100" fmla="*/ 4090 w 5066"/>
                <a:gd name="T101" fmla="*/ 4975 h 5294"/>
                <a:gd name="T102" fmla="*/ 4105 w 5066"/>
                <a:gd name="T103" fmla="*/ 4576 h 5294"/>
                <a:gd name="T104" fmla="*/ 4161 w 5066"/>
                <a:gd name="T105" fmla="*/ 4121 h 5294"/>
                <a:gd name="T106" fmla="*/ 4502 w 5066"/>
                <a:gd name="T107" fmla="*/ 2560 h 5294"/>
                <a:gd name="T108" fmla="*/ 4914 w 5066"/>
                <a:gd name="T109" fmla="*/ 744 h 5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66" h="5294">
                  <a:moveTo>
                    <a:pt x="5066" y="81"/>
                  </a:moveTo>
                  <a:lnTo>
                    <a:pt x="4954" y="71"/>
                  </a:lnTo>
                  <a:lnTo>
                    <a:pt x="4837" y="61"/>
                  </a:lnTo>
                  <a:lnTo>
                    <a:pt x="4717" y="52"/>
                  </a:lnTo>
                  <a:lnTo>
                    <a:pt x="4593" y="43"/>
                  </a:lnTo>
                  <a:lnTo>
                    <a:pt x="4466" y="34"/>
                  </a:lnTo>
                  <a:lnTo>
                    <a:pt x="4337" y="27"/>
                  </a:lnTo>
                  <a:lnTo>
                    <a:pt x="4206" y="21"/>
                  </a:lnTo>
                  <a:lnTo>
                    <a:pt x="4074" y="15"/>
                  </a:lnTo>
                  <a:lnTo>
                    <a:pt x="3942" y="10"/>
                  </a:lnTo>
                  <a:lnTo>
                    <a:pt x="3809" y="5"/>
                  </a:lnTo>
                  <a:lnTo>
                    <a:pt x="3678" y="3"/>
                  </a:lnTo>
                  <a:lnTo>
                    <a:pt x="3548" y="1"/>
                  </a:lnTo>
                  <a:lnTo>
                    <a:pt x="3419" y="0"/>
                  </a:lnTo>
                  <a:lnTo>
                    <a:pt x="3294" y="0"/>
                  </a:lnTo>
                  <a:lnTo>
                    <a:pt x="3171" y="1"/>
                  </a:lnTo>
                  <a:lnTo>
                    <a:pt x="3052" y="4"/>
                  </a:lnTo>
                  <a:lnTo>
                    <a:pt x="2963" y="8"/>
                  </a:lnTo>
                  <a:lnTo>
                    <a:pt x="2876" y="13"/>
                  </a:lnTo>
                  <a:lnTo>
                    <a:pt x="2789" y="20"/>
                  </a:lnTo>
                  <a:lnTo>
                    <a:pt x="2704" y="28"/>
                  </a:lnTo>
                  <a:lnTo>
                    <a:pt x="2620" y="39"/>
                  </a:lnTo>
                  <a:lnTo>
                    <a:pt x="2537" y="51"/>
                  </a:lnTo>
                  <a:lnTo>
                    <a:pt x="2456" y="64"/>
                  </a:lnTo>
                  <a:lnTo>
                    <a:pt x="2376" y="80"/>
                  </a:lnTo>
                  <a:lnTo>
                    <a:pt x="2297" y="96"/>
                  </a:lnTo>
                  <a:lnTo>
                    <a:pt x="2220" y="116"/>
                  </a:lnTo>
                  <a:lnTo>
                    <a:pt x="2144" y="137"/>
                  </a:lnTo>
                  <a:lnTo>
                    <a:pt x="2070" y="159"/>
                  </a:lnTo>
                  <a:lnTo>
                    <a:pt x="1996" y="183"/>
                  </a:lnTo>
                  <a:lnTo>
                    <a:pt x="1924" y="209"/>
                  </a:lnTo>
                  <a:lnTo>
                    <a:pt x="1853" y="238"/>
                  </a:lnTo>
                  <a:lnTo>
                    <a:pt x="1783" y="267"/>
                  </a:lnTo>
                  <a:lnTo>
                    <a:pt x="1715" y="299"/>
                  </a:lnTo>
                  <a:lnTo>
                    <a:pt x="1648" y="333"/>
                  </a:lnTo>
                  <a:lnTo>
                    <a:pt x="1582" y="368"/>
                  </a:lnTo>
                  <a:lnTo>
                    <a:pt x="1518" y="405"/>
                  </a:lnTo>
                  <a:lnTo>
                    <a:pt x="1455" y="444"/>
                  </a:lnTo>
                  <a:lnTo>
                    <a:pt x="1393" y="486"/>
                  </a:lnTo>
                  <a:lnTo>
                    <a:pt x="1333" y="529"/>
                  </a:lnTo>
                  <a:lnTo>
                    <a:pt x="1274" y="575"/>
                  </a:lnTo>
                  <a:lnTo>
                    <a:pt x="1216" y="622"/>
                  </a:lnTo>
                  <a:lnTo>
                    <a:pt x="1159" y="671"/>
                  </a:lnTo>
                  <a:lnTo>
                    <a:pt x="1103" y="722"/>
                  </a:lnTo>
                  <a:lnTo>
                    <a:pt x="1049" y="775"/>
                  </a:lnTo>
                  <a:lnTo>
                    <a:pt x="996" y="831"/>
                  </a:lnTo>
                  <a:lnTo>
                    <a:pt x="945" y="887"/>
                  </a:lnTo>
                  <a:lnTo>
                    <a:pt x="895" y="947"/>
                  </a:lnTo>
                  <a:lnTo>
                    <a:pt x="845" y="1008"/>
                  </a:lnTo>
                  <a:lnTo>
                    <a:pt x="1107" y="1006"/>
                  </a:lnTo>
                  <a:lnTo>
                    <a:pt x="1360" y="1005"/>
                  </a:lnTo>
                  <a:lnTo>
                    <a:pt x="1602" y="1004"/>
                  </a:lnTo>
                  <a:lnTo>
                    <a:pt x="1833" y="1003"/>
                  </a:lnTo>
                  <a:lnTo>
                    <a:pt x="2051" y="1001"/>
                  </a:lnTo>
                  <a:lnTo>
                    <a:pt x="2255" y="1001"/>
                  </a:lnTo>
                  <a:lnTo>
                    <a:pt x="2445" y="1000"/>
                  </a:lnTo>
                  <a:lnTo>
                    <a:pt x="2619" y="999"/>
                  </a:lnTo>
                  <a:lnTo>
                    <a:pt x="2776" y="999"/>
                  </a:lnTo>
                  <a:lnTo>
                    <a:pt x="2916" y="998"/>
                  </a:lnTo>
                  <a:lnTo>
                    <a:pt x="3037" y="998"/>
                  </a:lnTo>
                  <a:lnTo>
                    <a:pt x="3139" y="997"/>
                  </a:lnTo>
                  <a:lnTo>
                    <a:pt x="3219" y="997"/>
                  </a:lnTo>
                  <a:lnTo>
                    <a:pt x="3278" y="997"/>
                  </a:lnTo>
                  <a:lnTo>
                    <a:pt x="3315" y="997"/>
                  </a:lnTo>
                  <a:lnTo>
                    <a:pt x="3327" y="997"/>
                  </a:lnTo>
                  <a:lnTo>
                    <a:pt x="3293" y="1144"/>
                  </a:lnTo>
                  <a:lnTo>
                    <a:pt x="3294" y="1144"/>
                  </a:lnTo>
                  <a:lnTo>
                    <a:pt x="3295" y="1145"/>
                  </a:lnTo>
                  <a:lnTo>
                    <a:pt x="3229" y="1425"/>
                  </a:lnTo>
                  <a:lnTo>
                    <a:pt x="3167" y="1688"/>
                  </a:lnTo>
                  <a:lnTo>
                    <a:pt x="3110" y="1930"/>
                  </a:lnTo>
                  <a:lnTo>
                    <a:pt x="3058" y="2155"/>
                  </a:lnTo>
                  <a:lnTo>
                    <a:pt x="3011" y="2360"/>
                  </a:lnTo>
                  <a:lnTo>
                    <a:pt x="2970" y="2546"/>
                  </a:lnTo>
                  <a:lnTo>
                    <a:pt x="2933" y="2714"/>
                  </a:lnTo>
                  <a:lnTo>
                    <a:pt x="2900" y="2864"/>
                  </a:lnTo>
                  <a:lnTo>
                    <a:pt x="2872" y="2996"/>
                  </a:lnTo>
                  <a:lnTo>
                    <a:pt x="2848" y="3110"/>
                  </a:lnTo>
                  <a:lnTo>
                    <a:pt x="2827" y="3205"/>
                  </a:lnTo>
                  <a:lnTo>
                    <a:pt x="2812" y="3283"/>
                  </a:lnTo>
                  <a:lnTo>
                    <a:pt x="2799" y="3343"/>
                  </a:lnTo>
                  <a:lnTo>
                    <a:pt x="2791" y="3387"/>
                  </a:lnTo>
                  <a:lnTo>
                    <a:pt x="2786" y="3412"/>
                  </a:lnTo>
                  <a:lnTo>
                    <a:pt x="2785" y="3421"/>
                  </a:lnTo>
                  <a:lnTo>
                    <a:pt x="2757" y="3462"/>
                  </a:lnTo>
                  <a:lnTo>
                    <a:pt x="2727" y="3505"/>
                  </a:lnTo>
                  <a:lnTo>
                    <a:pt x="2696" y="3550"/>
                  </a:lnTo>
                  <a:lnTo>
                    <a:pt x="2661" y="3594"/>
                  </a:lnTo>
                  <a:lnTo>
                    <a:pt x="2643" y="3616"/>
                  </a:lnTo>
                  <a:lnTo>
                    <a:pt x="2624" y="3638"/>
                  </a:lnTo>
                  <a:lnTo>
                    <a:pt x="2605" y="3659"/>
                  </a:lnTo>
                  <a:lnTo>
                    <a:pt x="2584" y="3680"/>
                  </a:lnTo>
                  <a:lnTo>
                    <a:pt x="2563" y="3701"/>
                  </a:lnTo>
                  <a:lnTo>
                    <a:pt x="2542" y="3721"/>
                  </a:lnTo>
                  <a:lnTo>
                    <a:pt x="2520" y="3742"/>
                  </a:lnTo>
                  <a:lnTo>
                    <a:pt x="2496" y="3760"/>
                  </a:lnTo>
                  <a:lnTo>
                    <a:pt x="2472" y="3779"/>
                  </a:lnTo>
                  <a:lnTo>
                    <a:pt x="2447" y="3798"/>
                  </a:lnTo>
                  <a:lnTo>
                    <a:pt x="2421" y="3815"/>
                  </a:lnTo>
                  <a:lnTo>
                    <a:pt x="2396" y="3831"/>
                  </a:lnTo>
                  <a:lnTo>
                    <a:pt x="2369" y="3846"/>
                  </a:lnTo>
                  <a:lnTo>
                    <a:pt x="2340" y="3861"/>
                  </a:lnTo>
                  <a:lnTo>
                    <a:pt x="2311" y="3874"/>
                  </a:lnTo>
                  <a:lnTo>
                    <a:pt x="2281" y="3886"/>
                  </a:lnTo>
                  <a:lnTo>
                    <a:pt x="2251" y="3898"/>
                  </a:lnTo>
                  <a:lnTo>
                    <a:pt x="2219" y="3908"/>
                  </a:lnTo>
                  <a:lnTo>
                    <a:pt x="2185" y="3916"/>
                  </a:lnTo>
                  <a:lnTo>
                    <a:pt x="2151" y="3924"/>
                  </a:lnTo>
                  <a:lnTo>
                    <a:pt x="2117" y="3929"/>
                  </a:lnTo>
                  <a:lnTo>
                    <a:pt x="2081" y="3933"/>
                  </a:lnTo>
                  <a:lnTo>
                    <a:pt x="2045" y="3936"/>
                  </a:lnTo>
                  <a:lnTo>
                    <a:pt x="2006" y="3936"/>
                  </a:lnTo>
                  <a:lnTo>
                    <a:pt x="1973" y="3936"/>
                  </a:lnTo>
                  <a:lnTo>
                    <a:pt x="1941" y="3933"/>
                  </a:lnTo>
                  <a:lnTo>
                    <a:pt x="1911" y="3929"/>
                  </a:lnTo>
                  <a:lnTo>
                    <a:pt x="1883" y="3923"/>
                  </a:lnTo>
                  <a:lnTo>
                    <a:pt x="1857" y="3914"/>
                  </a:lnTo>
                  <a:lnTo>
                    <a:pt x="1833" y="3905"/>
                  </a:lnTo>
                  <a:lnTo>
                    <a:pt x="1809" y="3894"/>
                  </a:lnTo>
                  <a:lnTo>
                    <a:pt x="1787" y="3881"/>
                  </a:lnTo>
                  <a:lnTo>
                    <a:pt x="1767" y="3868"/>
                  </a:lnTo>
                  <a:lnTo>
                    <a:pt x="1749" y="3853"/>
                  </a:lnTo>
                  <a:lnTo>
                    <a:pt x="1731" y="3837"/>
                  </a:lnTo>
                  <a:lnTo>
                    <a:pt x="1716" y="3819"/>
                  </a:lnTo>
                  <a:lnTo>
                    <a:pt x="1701" y="3801"/>
                  </a:lnTo>
                  <a:lnTo>
                    <a:pt x="1688" y="3781"/>
                  </a:lnTo>
                  <a:lnTo>
                    <a:pt x="1675" y="3760"/>
                  </a:lnTo>
                  <a:lnTo>
                    <a:pt x="1664" y="3740"/>
                  </a:lnTo>
                  <a:lnTo>
                    <a:pt x="1653" y="3717"/>
                  </a:lnTo>
                  <a:lnTo>
                    <a:pt x="1645" y="3694"/>
                  </a:lnTo>
                  <a:lnTo>
                    <a:pt x="1637" y="3670"/>
                  </a:lnTo>
                  <a:lnTo>
                    <a:pt x="1631" y="3646"/>
                  </a:lnTo>
                  <a:lnTo>
                    <a:pt x="1625" y="3620"/>
                  </a:lnTo>
                  <a:lnTo>
                    <a:pt x="1619" y="3595"/>
                  </a:lnTo>
                  <a:lnTo>
                    <a:pt x="1615" y="3568"/>
                  </a:lnTo>
                  <a:lnTo>
                    <a:pt x="1611" y="3543"/>
                  </a:lnTo>
                  <a:lnTo>
                    <a:pt x="1608" y="3516"/>
                  </a:lnTo>
                  <a:lnTo>
                    <a:pt x="1606" y="3488"/>
                  </a:lnTo>
                  <a:lnTo>
                    <a:pt x="1605" y="3461"/>
                  </a:lnTo>
                  <a:lnTo>
                    <a:pt x="1604" y="3433"/>
                  </a:lnTo>
                  <a:lnTo>
                    <a:pt x="1603" y="3378"/>
                  </a:lnTo>
                  <a:lnTo>
                    <a:pt x="1604" y="3324"/>
                  </a:lnTo>
                  <a:lnTo>
                    <a:pt x="1607" y="3257"/>
                  </a:lnTo>
                  <a:lnTo>
                    <a:pt x="1611" y="3188"/>
                  </a:lnTo>
                  <a:lnTo>
                    <a:pt x="1616" y="3120"/>
                  </a:lnTo>
                  <a:lnTo>
                    <a:pt x="1622" y="3050"/>
                  </a:lnTo>
                  <a:lnTo>
                    <a:pt x="1630" y="2979"/>
                  </a:lnTo>
                  <a:lnTo>
                    <a:pt x="1638" y="2907"/>
                  </a:lnTo>
                  <a:lnTo>
                    <a:pt x="1647" y="2835"/>
                  </a:lnTo>
                  <a:lnTo>
                    <a:pt x="1659" y="2763"/>
                  </a:lnTo>
                  <a:lnTo>
                    <a:pt x="1670" y="2691"/>
                  </a:lnTo>
                  <a:lnTo>
                    <a:pt x="1684" y="2618"/>
                  </a:lnTo>
                  <a:lnTo>
                    <a:pt x="1698" y="2545"/>
                  </a:lnTo>
                  <a:lnTo>
                    <a:pt x="1714" y="2473"/>
                  </a:lnTo>
                  <a:lnTo>
                    <a:pt x="1730" y="2400"/>
                  </a:lnTo>
                  <a:lnTo>
                    <a:pt x="1748" y="2329"/>
                  </a:lnTo>
                  <a:lnTo>
                    <a:pt x="1766" y="2259"/>
                  </a:lnTo>
                  <a:lnTo>
                    <a:pt x="1786" y="2189"/>
                  </a:lnTo>
                  <a:lnTo>
                    <a:pt x="1808" y="2119"/>
                  </a:lnTo>
                  <a:lnTo>
                    <a:pt x="1830" y="2051"/>
                  </a:lnTo>
                  <a:lnTo>
                    <a:pt x="1854" y="1984"/>
                  </a:lnTo>
                  <a:lnTo>
                    <a:pt x="1879" y="1919"/>
                  </a:lnTo>
                  <a:lnTo>
                    <a:pt x="1905" y="1855"/>
                  </a:lnTo>
                  <a:lnTo>
                    <a:pt x="1932" y="1793"/>
                  </a:lnTo>
                  <a:lnTo>
                    <a:pt x="1961" y="1732"/>
                  </a:lnTo>
                  <a:lnTo>
                    <a:pt x="1990" y="1674"/>
                  </a:lnTo>
                  <a:lnTo>
                    <a:pt x="2021" y="1618"/>
                  </a:lnTo>
                  <a:lnTo>
                    <a:pt x="2053" y="1564"/>
                  </a:lnTo>
                  <a:lnTo>
                    <a:pt x="2086" y="1512"/>
                  </a:lnTo>
                  <a:lnTo>
                    <a:pt x="2121" y="1464"/>
                  </a:lnTo>
                  <a:lnTo>
                    <a:pt x="2158" y="1417"/>
                  </a:lnTo>
                  <a:lnTo>
                    <a:pt x="2194" y="1374"/>
                  </a:lnTo>
                  <a:lnTo>
                    <a:pt x="2232" y="1334"/>
                  </a:lnTo>
                  <a:lnTo>
                    <a:pt x="2272" y="1295"/>
                  </a:lnTo>
                  <a:lnTo>
                    <a:pt x="2188" y="1297"/>
                  </a:lnTo>
                  <a:lnTo>
                    <a:pt x="2101" y="1299"/>
                  </a:lnTo>
                  <a:lnTo>
                    <a:pt x="2011" y="1302"/>
                  </a:lnTo>
                  <a:lnTo>
                    <a:pt x="1917" y="1304"/>
                  </a:lnTo>
                  <a:lnTo>
                    <a:pt x="1822" y="1307"/>
                  </a:lnTo>
                  <a:lnTo>
                    <a:pt x="1725" y="1309"/>
                  </a:lnTo>
                  <a:lnTo>
                    <a:pt x="1625" y="1311"/>
                  </a:lnTo>
                  <a:lnTo>
                    <a:pt x="1521" y="1314"/>
                  </a:lnTo>
                  <a:lnTo>
                    <a:pt x="1416" y="1317"/>
                  </a:lnTo>
                  <a:lnTo>
                    <a:pt x="1309" y="1320"/>
                  </a:lnTo>
                  <a:lnTo>
                    <a:pt x="1199" y="1323"/>
                  </a:lnTo>
                  <a:lnTo>
                    <a:pt x="1087" y="1326"/>
                  </a:lnTo>
                  <a:lnTo>
                    <a:pt x="975" y="1330"/>
                  </a:lnTo>
                  <a:lnTo>
                    <a:pt x="859" y="1334"/>
                  </a:lnTo>
                  <a:lnTo>
                    <a:pt x="741" y="1338"/>
                  </a:lnTo>
                  <a:lnTo>
                    <a:pt x="622" y="1342"/>
                  </a:lnTo>
                  <a:lnTo>
                    <a:pt x="588" y="1399"/>
                  </a:lnTo>
                  <a:lnTo>
                    <a:pt x="556" y="1456"/>
                  </a:lnTo>
                  <a:lnTo>
                    <a:pt x="524" y="1516"/>
                  </a:lnTo>
                  <a:lnTo>
                    <a:pt x="494" y="1576"/>
                  </a:lnTo>
                  <a:lnTo>
                    <a:pt x="463" y="1638"/>
                  </a:lnTo>
                  <a:lnTo>
                    <a:pt x="434" y="1700"/>
                  </a:lnTo>
                  <a:lnTo>
                    <a:pt x="406" y="1763"/>
                  </a:lnTo>
                  <a:lnTo>
                    <a:pt x="378" y="1828"/>
                  </a:lnTo>
                  <a:lnTo>
                    <a:pt x="351" y="1893"/>
                  </a:lnTo>
                  <a:lnTo>
                    <a:pt x="326" y="1958"/>
                  </a:lnTo>
                  <a:lnTo>
                    <a:pt x="301" y="2026"/>
                  </a:lnTo>
                  <a:lnTo>
                    <a:pt x="276" y="2094"/>
                  </a:lnTo>
                  <a:lnTo>
                    <a:pt x="253" y="2162"/>
                  </a:lnTo>
                  <a:lnTo>
                    <a:pt x="230" y="2231"/>
                  </a:lnTo>
                  <a:lnTo>
                    <a:pt x="210" y="2301"/>
                  </a:lnTo>
                  <a:lnTo>
                    <a:pt x="189" y="2371"/>
                  </a:lnTo>
                  <a:lnTo>
                    <a:pt x="169" y="2444"/>
                  </a:lnTo>
                  <a:lnTo>
                    <a:pt x="151" y="2515"/>
                  </a:lnTo>
                  <a:lnTo>
                    <a:pt x="133" y="2588"/>
                  </a:lnTo>
                  <a:lnTo>
                    <a:pt x="117" y="2662"/>
                  </a:lnTo>
                  <a:lnTo>
                    <a:pt x="101" y="2736"/>
                  </a:lnTo>
                  <a:lnTo>
                    <a:pt x="86" y="2810"/>
                  </a:lnTo>
                  <a:lnTo>
                    <a:pt x="73" y="2885"/>
                  </a:lnTo>
                  <a:lnTo>
                    <a:pt x="61" y="2961"/>
                  </a:lnTo>
                  <a:lnTo>
                    <a:pt x="49" y="3037"/>
                  </a:lnTo>
                  <a:lnTo>
                    <a:pt x="39" y="3114"/>
                  </a:lnTo>
                  <a:lnTo>
                    <a:pt x="30" y="3190"/>
                  </a:lnTo>
                  <a:lnTo>
                    <a:pt x="21" y="3268"/>
                  </a:lnTo>
                  <a:lnTo>
                    <a:pt x="14" y="3345"/>
                  </a:lnTo>
                  <a:lnTo>
                    <a:pt x="9" y="3424"/>
                  </a:lnTo>
                  <a:lnTo>
                    <a:pt x="4" y="3502"/>
                  </a:lnTo>
                  <a:lnTo>
                    <a:pt x="1" y="3582"/>
                  </a:lnTo>
                  <a:lnTo>
                    <a:pt x="0" y="3653"/>
                  </a:lnTo>
                  <a:lnTo>
                    <a:pt x="0" y="3726"/>
                  </a:lnTo>
                  <a:lnTo>
                    <a:pt x="3" y="3800"/>
                  </a:lnTo>
                  <a:lnTo>
                    <a:pt x="8" y="3873"/>
                  </a:lnTo>
                  <a:lnTo>
                    <a:pt x="16" y="3947"/>
                  </a:lnTo>
                  <a:lnTo>
                    <a:pt x="25" y="4022"/>
                  </a:lnTo>
                  <a:lnTo>
                    <a:pt x="38" y="4096"/>
                  </a:lnTo>
                  <a:lnTo>
                    <a:pt x="52" y="4170"/>
                  </a:lnTo>
                  <a:lnTo>
                    <a:pt x="70" y="4244"/>
                  </a:lnTo>
                  <a:lnTo>
                    <a:pt x="89" y="4316"/>
                  </a:lnTo>
                  <a:lnTo>
                    <a:pt x="111" y="4387"/>
                  </a:lnTo>
                  <a:lnTo>
                    <a:pt x="135" y="4458"/>
                  </a:lnTo>
                  <a:lnTo>
                    <a:pt x="163" y="4527"/>
                  </a:lnTo>
                  <a:lnTo>
                    <a:pt x="192" y="4594"/>
                  </a:lnTo>
                  <a:lnTo>
                    <a:pt x="225" y="4660"/>
                  </a:lnTo>
                  <a:lnTo>
                    <a:pt x="259" y="4723"/>
                  </a:lnTo>
                  <a:lnTo>
                    <a:pt x="298" y="4784"/>
                  </a:lnTo>
                  <a:lnTo>
                    <a:pt x="338" y="4843"/>
                  </a:lnTo>
                  <a:lnTo>
                    <a:pt x="381" y="4900"/>
                  </a:lnTo>
                  <a:lnTo>
                    <a:pt x="427" y="4953"/>
                  </a:lnTo>
                  <a:lnTo>
                    <a:pt x="477" y="5003"/>
                  </a:lnTo>
                  <a:lnTo>
                    <a:pt x="528" y="5050"/>
                  </a:lnTo>
                  <a:lnTo>
                    <a:pt x="582" y="5094"/>
                  </a:lnTo>
                  <a:lnTo>
                    <a:pt x="640" y="5133"/>
                  </a:lnTo>
                  <a:lnTo>
                    <a:pt x="701" y="5169"/>
                  </a:lnTo>
                  <a:lnTo>
                    <a:pt x="764" y="5201"/>
                  </a:lnTo>
                  <a:lnTo>
                    <a:pt x="832" y="5229"/>
                  </a:lnTo>
                  <a:lnTo>
                    <a:pt x="902" y="5252"/>
                  </a:lnTo>
                  <a:lnTo>
                    <a:pt x="975" y="5270"/>
                  </a:lnTo>
                  <a:lnTo>
                    <a:pt x="1051" y="5283"/>
                  </a:lnTo>
                  <a:lnTo>
                    <a:pt x="1130" y="5291"/>
                  </a:lnTo>
                  <a:lnTo>
                    <a:pt x="1213" y="5294"/>
                  </a:lnTo>
                  <a:lnTo>
                    <a:pt x="1270" y="5293"/>
                  </a:lnTo>
                  <a:lnTo>
                    <a:pt x="1325" y="5290"/>
                  </a:lnTo>
                  <a:lnTo>
                    <a:pt x="1381" y="5286"/>
                  </a:lnTo>
                  <a:lnTo>
                    <a:pt x="1436" y="5280"/>
                  </a:lnTo>
                  <a:lnTo>
                    <a:pt x="1490" y="5271"/>
                  </a:lnTo>
                  <a:lnTo>
                    <a:pt x="1543" y="5261"/>
                  </a:lnTo>
                  <a:lnTo>
                    <a:pt x="1596" y="5250"/>
                  </a:lnTo>
                  <a:lnTo>
                    <a:pt x="1648" y="5236"/>
                  </a:lnTo>
                  <a:lnTo>
                    <a:pt x="1699" y="5222"/>
                  </a:lnTo>
                  <a:lnTo>
                    <a:pt x="1750" y="5205"/>
                  </a:lnTo>
                  <a:lnTo>
                    <a:pt x="1799" y="5188"/>
                  </a:lnTo>
                  <a:lnTo>
                    <a:pt x="1849" y="5168"/>
                  </a:lnTo>
                  <a:lnTo>
                    <a:pt x="1898" y="5147"/>
                  </a:lnTo>
                  <a:lnTo>
                    <a:pt x="1945" y="5125"/>
                  </a:lnTo>
                  <a:lnTo>
                    <a:pt x="1993" y="5101"/>
                  </a:lnTo>
                  <a:lnTo>
                    <a:pt x="2040" y="5075"/>
                  </a:lnTo>
                  <a:lnTo>
                    <a:pt x="2085" y="5049"/>
                  </a:lnTo>
                  <a:lnTo>
                    <a:pt x="2130" y="5021"/>
                  </a:lnTo>
                  <a:lnTo>
                    <a:pt x="2174" y="4993"/>
                  </a:lnTo>
                  <a:lnTo>
                    <a:pt x="2218" y="4962"/>
                  </a:lnTo>
                  <a:lnTo>
                    <a:pt x="2260" y="4931"/>
                  </a:lnTo>
                  <a:lnTo>
                    <a:pt x="2302" y="4898"/>
                  </a:lnTo>
                  <a:lnTo>
                    <a:pt x="2344" y="4863"/>
                  </a:lnTo>
                  <a:lnTo>
                    <a:pt x="2384" y="4828"/>
                  </a:lnTo>
                  <a:lnTo>
                    <a:pt x="2424" y="4793"/>
                  </a:lnTo>
                  <a:lnTo>
                    <a:pt x="2463" y="4756"/>
                  </a:lnTo>
                  <a:lnTo>
                    <a:pt x="2501" y="4718"/>
                  </a:lnTo>
                  <a:lnTo>
                    <a:pt x="2538" y="4679"/>
                  </a:lnTo>
                  <a:lnTo>
                    <a:pt x="2576" y="4638"/>
                  </a:lnTo>
                  <a:lnTo>
                    <a:pt x="2612" y="4598"/>
                  </a:lnTo>
                  <a:lnTo>
                    <a:pt x="2647" y="4556"/>
                  </a:lnTo>
                  <a:lnTo>
                    <a:pt x="2681" y="4513"/>
                  </a:lnTo>
                  <a:lnTo>
                    <a:pt x="2681" y="4574"/>
                  </a:lnTo>
                  <a:lnTo>
                    <a:pt x="2681" y="4637"/>
                  </a:lnTo>
                  <a:lnTo>
                    <a:pt x="2683" y="4702"/>
                  </a:lnTo>
                  <a:lnTo>
                    <a:pt x="2685" y="4768"/>
                  </a:lnTo>
                  <a:lnTo>
                    <a:pt x="2688" y="4833"/>
                  </a:lnTo>
                  <a:lnTo>
                    <a:pt x="2692" y="4899"/>
                  </a:lnTo>
                  <a:lnTo>
                    <a:pt x="2696" y="4962"/>
                  </a:lnTo>
                  <a:lnTo>
                    <a:pt x="2700" y="5021"/>
                  </a:lnTo>
                  <a:lnTo>
                    <a:pt x="2704" y="5077"/>
                  </a:lnTo>
                  <a:lnTo>
                    <a:pt x="2708" y="5130"/>
                  </a:lnTo>
                  <a:lnTo>
                    <a:pt x="2712" y="5175"/>
                  </a:lnTo>
                  <a:lnTo>
                    <a:pt x="2715" y="5216"/>
                  </a:lnTo>
                  <a:lnTo>
                    <a:pt x="2719" y="5248"/>
                  </a:lnTo>
                  <a:lnTo>
                    <a:pt x="2721" y="5272"/>
                  </a:lnTo>
                  <a:lnTo>
                    <a:pt x="2723" y="5288"/>
                  </a:lnTo>
                  <a:lnTo>
                    <a:pt x="2723" y="5293"/>
                  </a:lnTo>
                  <a:lnTo>
                    <a:pt x="4092" y="5128"/>
                  </a:lnTo>
                  <a:lnTo>
                    <a:pt x="4091" y="5081"/>
                  </a:lnTo>
                  <a:lnTo>
                    <a:pt x="4090" y="5031"/>
                  </a:lnTo>
                  <a:lnTo>
                    <a:pt x="4090" y="4975"/>
                  </a:lnTo>
                  <a:lnTo>
                    <a:pt x="4091" y="4916"/>
                  </a:lnTo>
                  <a:lnTo>
                    <a:pt x="4092" y="4854"/>
                  </a:lnTo>
                  <a:lnTo>
                    <a:pt x="4094" y="4788"/>
                  </a:lnTo>
                  <a:lnTo>
                    <a:pt x="4096" y="4720"/>
                  </a:lnTo>
                  <a:lnTo>
                    <a:pt x="4100" y="4649"/>
                  </a:lnTo>
                  <a:lnTo>
                    <a:pt x="4105" y="4576"/>
                  </a:lnTo>
                  <a:lnTo>
                    <a:pt x="4111" y="4502"/>
                  </a:lnTo>
                  <a:lnTo>
                    <a:pt x="4118" y="4427"/>
                  </a:lnTo>
                  <a:lnTo>
                    <a:pt x="4127" y="4350"/>
                  </a:lnTo>
                  <a:lnTo>
                    <a:pt x="4137" y="4274"/>
                  </a:lnTo>
                  <a:lnTo>
                    <a:pt x="4149" y="4197"/>
                  </a:lnTo>
                  <a:lnTo>
                    <a:pt x="4161" y="4121"/>
                  </a:lnTo>
                  <a:lnTo>
                    <a:pt x="4177" y="4044"/>
                  </a:lnTo>
                  <a:lnTo>
                    <a:pt x="4231" y="3790"/>
                  </a:lnTo>
                  <a:lnTo>
                    <a:pt x="4293" y="3509"/>
                  </a:lnTo>
                  <a:lnTo>
                    <a:pt x="4359" y="3205"/>
                  </a:lnTo>
                  <a:lnTo>
                    <a:pt x="4429" y="2888"/>
                  </a:lnTo>
                  <a:lnTo>
                    <a:pt x="4502" y="2560"/>
                  </a:lnTo>
                  <a:lnTo>
                    <a:pt x="4576" y="2230"/>
                  </a:lnTo>
                  <a:lnTo>
                    <a:pt x="4650" y="1903"/>
                  </a:lnTo>
                  <a:lnTo>
                    <a:pt x="4722" y="1585"/>
                  </a:lnTo>
                  <a:lnTo>
                    <a:pt x="4791" y="1281"/>
                  </a:lnTo>
                  <a:lnTo>
                    <a:pt x="4856" y="999"/>
                  </a:lnTo>
                  <a:lnTo>
                    <a:pt x="4914" y="744"/>
                  </a:lnTo>
                  <a:lnTo>
                    <a:pt x="4964" y="521"/>
                  </a:lnTo>
                  <a:lnTo>
                    <a:pt x="5007" y="338"/>
                  </a:lnTo>
                  <a:lnTo>
                    <a:pt x="5038" y="200"/>
                  </a:lnTo>
                  <a:lnTo>
                    <a:pt x="5059" y="112"/>
                  </a:lnTo>
                  <a:lnTo>
                    <a:pt x="5066" y="81"/>
                  </a:lnTo>
                  <a:close/>
                </a:path>
              </a:pathLst>
            </a:custGeom>
            <a:solidFill>
              <a:srgbClr val="0A28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="" xmlns:a16="http://schemas.microsoft.com/office/drawing/2014/main" id="{96E769DE-5192-4D88-93BC-8FED315A4828}"/>
                </a:ext>
              </a:extLst>
            </p:cNvPr>
            <p:cNvSpPr>
              <a:spLocks/>
            </p:cNvSpPr>
            <p:nvPr/>
          </p:nvSpPr>
          <p:spPr bwMode="gray">
            <a:xfrm>
              <a:off x="10465809" y="6119995"/>
              <a:ext cx="288483" cy="259636"/>
            </a:xfrm>
            <a:custGeom>
              <a:avLst/>
              <a:gdLst>
                <a:gd name="T0" fmla="*/ 2869 w 3912"/>
                <a:gd name="T1" fmla="*/ 283 h 3530"/>
                <a:gd name="T2" fmla="*/ 2669 w 3912"/>
                <a:gd name="T3" fmla="*/ 133 h 3530"/>
                <a:gd name="T4" fmla="*/ 2539 w 3912"/>
                <a:gd name="T5" fmla="*/ 24 h 3530"/>
                <a:gd name="T6" fmla="*/ 2360 w 3912"/>
                <a:gd name="T7" fmla="*/ 20 h 3530"/>
                <a:gd name="T8" fmla="*/ 2160 w 3912"/>
                <a:gd name="T9" fmla="*/ 46 h 3530"/>
                <a:gd name="T10" fmla="*/ 1964 w 3912"/>
                <a:gd name="T11" fmla="*/ 74 h 3530"/>
                <a:gd name="T12" fmla="*/ 1774 w 3912"/>
                <a:gd name="T13" fmla="*/ 102 h 3530"/>
                <a:gd name="T14" fmla="*/ 1512 w 3912"/>
                <a:gd name="T15" fmla="*/ 145 h 3530"/>
                <a:gd name="T16" fmla="*/ 1235 w 3912"/>
                <a:gd name="T17" fmla="*/ 192 h 3530"/>
                <a:gd name="T18" fmla="*/ 966 w 3912"/>
                <a:gd name="T19" fmla="*/ 240 h 3530"/>
                <a:gd name="T20" fmla="*/ 707 w 3912"/>
                <a:gd name="T21" fmla="*/ 289 h 3530"/>
                <a:gd name="T22" fmla="*/ 675 w 3912"/>
                <a:gd name="T23" fmla="*/ 421 h 3530"/>
                <a:gd name="T24" fmla="*/ 732 w 3912"/>
                <a:gd name="T25" fmla="*/ 568 h 3530"/>
                <a:gd name="T26" fmla="*/ 808 w 3912"/>
                <a:gd name="T27" fmla="*/ 702 h 3530"/>
                <a:gd name="T28" fmla="*/ 902 w 3912"/>
                <a:gd name="T29" fmla="*/ 826 h 3530"/>
                <a:gd name="T30" fmla="*/ 1013 w 3912"/>
                <a:gd name="T31" fmla="*/ 945 h 3530"/>
                <a:gd name="T32" fmla="*/ 1139 w 3912"/>
                <a:gd name="T33" fmla="*/ 1059 h 3530"/>
                <a:gd name="T34" fmla="*/ 1396 w 3912"/>
                <a:gd name="T35" fmla="*/ 1256 h 3530"/>
                <a:gd name="T36" fmla="*/ 1650 w 3912"/>
                <a:gd name="T37" fmla="*/ 1422 h 3530"/>
                <a:gd name="T38" fmla="*/ 1865 w 3912"/>
                <a:gd name="T39" fmla="*/ 1562 h 3530"/>
                <a:gd name="T40" fmla="*/ 1996 w 3912"/>
                <a:gd name="T41" fmla="*/ 1664 h 3530"/>
                <a:gd name="T42" fmla="*/ 2081 w 3912"/>
                <a:gd name="T43" fmla="*/ 1751 h 3530"/>
                <a:gd name="T44" fmla="*/ 2115 w 3912"/>
                <a:gd name="T45" fmla="*/ 1809 h 3530"/>
                <a:gd name="T46" fmla="*/ 2131 w 3912"/>
                <a:gd name="T47" fmla="*/ 1871 h 3530"/>
                <a:gd name="T48" fmla="*/ 2130 w 3912"/>
                <a:gd name="T49" fmla="*/ 1935 h 3530"/>
                <a:gd name="T50" fmla="*/ 2112 w 3912"/>
                <a:gd name="T51" fmla="*/ 2008 h 3530"/>
                <a:gd name="T52" fmla="*/ 2070 w 3912"/>
                <a:gd name="T53" fmla="*/ 2104 h 3530"/>
                <a:gd name="T54" fmla="*/ 2009 w 3912"/>
                <a:gd name="T55" fmla="*/ 2180 h 3530"/>
                <a:gd name="T56" fmla="*/ 1930 w 3912"/>
                <a:gd name="T57" fmla="*/ 2239 h 3530"/>
                <a:gd name="T58" fmla="*/ 1838 w 3912"/>
                <a:gd name="T59" fmla="*/ 2282 h 3530"/>
                <a:gd name="T60" fmla="*/ 1731 w 3912"/>
                <a:gd name="T61" fmla="*/ 2313 h 3530"/>
                <a:gd name="T62" fmla="*/ 1613 w 3912"/>
                <a:gd name="T63" fmla="*/ 2332 h 3530"/>
                <a:gd name="T64" fmla="*/ 1451 w 3912"/>
                <a:gd name="T65" fmla="*/ 2343 h 3530"/>
                <a:gd name="T66" fmla="*/ 1203 w 3912"/>
                <a:gd name="T67" fmla="*/ 2342 h 3530"/>
                <a:gd name="T68" fmla="*/ 984 w 3912"/>
                <a:gd name="T69" fmla="*/ 2330 h 3530"/>
                <a:gd name="T70" fmla="*/ 664 w 3912"/>
                <a:gd name="T71" fmla="*/ 2292 h 3530"/>
                <a:gd name="T72" fmla="*/ 411 w 3912"/>
                <a:gd name="T73" fmla="*/ 2241 h 3530"/>
                <a:gd name="T74" fmla="*/ 296 w 3912"/>
                <a:gd name="T75" fmla="*/ 2211 h 3530"/>
                <a:gd name="T76" fmla="*/ 33 w 3912"/>
                <a:gd name="T77" fmla="*/ 3415 h 3530"/>
                <a:gd name="T78" fmla="*/ 289 w 3912"/>
                <a:gd name="T79" fmla="*/ 3458 h 3530"/>
                <a:gd name="T80" fmla="*/ 626 w 3912"/>
                <a:gd name="T81" fmla="*/ 3497 h 3530"/>
                <a:gd name="T82" fmla="*/ 911 w 3912"/>
                <a:gd name="T83" fmla="*/ 3517 h 3530"/>
                <a:gd name="T84" fmla="*/ 1239 w 3912"/>
                <a:gd name="T85" fmla="*/ 3529 h 3530"/>
                <a:gd name="T86" fmla="*/ 1605 w 3912"/>
                <a:gd name="T87" fmla="*/ 3526 h 3530"/>
                <a:gd name="T88" fmla="*/ 2057 w 3912"/>
                <a:gd name="T89" fmla="*/ 3493 h 3530"/>
                <a:gd name="T90" fmla="*/ 2518 w 3912"/>
                <a:gd name="T91" fmla="*/ 3389 h 3530"/>
                <a:gd name="T92" fmla="*/ 2911 w 3912"/>
                <a:gd name="T93" fmla="*/ 3223 h 3530"/>
                <a:gd name="T94" fmla="*/ 3237 w 3912"/>
                <a:gd name="T95" fmla="*/ 3003 h 3530"/>
                <a:gd name="T96" fmla="*/ 3497 w 3912"/>
                <a:gd name="T97" fmla="*/ 2740 h 3530"/>
                <a:gd name="T98" fmla="*/ 3694 w 3912"/>
                <a:gd name="T99" fmla="*/ 2445 h 3530"/>
                <a:gd name="T100" fmla="*/ 3827 w 3912"/>
                <a:gd name="T101" fmla="*/ 2128 h 3530"/>
                <a:gd name="T102" fmla="*/ 3899 w 3912"/>
                <a:gd name="T103" fmla="*/ 1800 h 3530"/>
                <a:gd name="T104" fmla="*/ 3910 w 3912"/>
                <a:gd name="T105" fmla="*/ 1533 h 3530"/>
                <a:gd name="T106" fmla="*/ 3875 w 3912"/>
                <a:gd name="T107" fmla="*/ 1340 h 3530"/>
                <a:gd name="T108" fmla="*/ 3805 w 3912"/>
                <a:gd name="T109" fmla="*/ 1164 h 3530"/>
                <a:gd name="T110" fmla="*/ 3702 w 3912"/>
                <a:gd name="T111" fmla="*/ 1000 h 3530"/>
                <a:gd name="T112" fmla="*/ 3575 w 3912"/>
                <a:gd name="T113" fmla="*/ 848 h 3530"/>
                <a:gd name="T114" fmla="*/ 3427 w 3912"/>
                <a:gd name="T115" fmla="*/ 706 h 3530"/>
                <a:gd name="T116" fmla="*/ 3265 w 3912"/>
                <a:gd name="T117" fmla="*/ 573 h 3530"/>
                <a:gd name="T118" fmla="*/ 3009 w 3912"/>
                <a:gd name="T119" fmla="*/ 386 h 3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12" h="3530">
                  <a:moveTo>
                    <a:pt x="3009" y="386"/>
                  </a:moveTo>
                  <a:lnTo>
                    <a:pt x="2964" y="353"/>
                  </a:lnTo>
                  <a:lnTo>
                    <a:pt x="2918" y="318"/>
                  </a:lnTo>
                  <a:lnTo>
                    <a:pt x="2869" y="283"/>
                  </a:lnTo>
                  <a:lnTo>
                    <a:pt x="2819" y="247"/>
                  </a:lnTo>
                  <a:lnTo>
                    <a:pt x="2769" y="210"/>
                  </a:lnTo>
                  <a:lnTo>
                    <a:pt x="2718" y="172"/>
                  </a:lnTo>
                  <a:lnTo>
                    <a:pt x="2669" y="133"/>
                  </a:lnTo>
                  <a:lnTo>
                    <a:pt x="2623" y="93"/>
                  </a:lnTo>
                  <a:lnTo>
                    <a:pt x="2595" y="69"/>
                  </a:lnTo>
                  <a:lnTo>
                    <a:pt x="2566" y="46"/>
                  </a:lnTo>
                  <a:lnTo>
                    <a:pt x="2539" y="24"/>
                  </a:lnTo>
                  <a:lnTo>
                    <a:pt x="2512" y="0"/>
                  </a:lnTo>
                  <a:lnTo>
                    <a:pt x="2461" y="7"/>
                  </a:lnTo>
                  <a:lnTo>
                    <a:pt x="2410" y="13"/>
                  </a:lnTo>
                  <a:lnTo>
                    <a:pt x="2360" y="20"/>
                  </a:lnTo>
                  <a:lnTo>
                    <a:pt x="2309" y="27"/>
                  </a:lnTo>
                  <a:lnTo>
                    <a:pt x="2259" y="33"/>
                  </a:lnTo>
                  <a:lnTo>
                    <a:pt x="2209" y="40"/>
                  </a:lnTo>
                  <a:lnTo>
                    <a:pt x="2160" y="46"/>
                  </a:lnTo>
                  <a:lnTo>
                    <a:pt x="2110" y="54"/>
                  </a:lnTo>
                  <a:lnTo>
                    <a:pt x="2062" y="60"/>
                  </a:lnTo>
                  <a:lnTo>
                    <a:pt x="2013" y="67"/>
                  </a:lnTo>
                  <a:lnTo>
                    <a:pt x="1964" y="74"/>
                  </a:lnTo>
                  <a:lnTo>
                    <a:pt x="1916" y="82"/>
                  </a:lnTo>
                  <a:lnTo>
                    <a:pt x="1868" y="89"/>
                  </a:lnTo>
                  <a:lnTo>
                    <a:pt x="1820" y="95"/>
                  </a:lnTo>
                  <a:lnTo>
                    <a:pt x="1774" y="102"/>
                  </a:lnTo>
                  <a:lnTo>
                    <a:pt x="1727" y="109"/>
                  </a:lnTo>
                  <a:lnTo>
                    <a:pt x="1655" y="121"/>
                  </a:lnTo>
                  <a:lnTo>
                    <a:pt x="1583" y="133"/>
                  </a:lnTo>
                  <a:lnTo>
                    <a:pt x="1512" y="145"/>
                  </a:lnTo>
                  <a:lnTo>
                    <a:pt x="1442" y="156"/>
                  </a:lnTo>
                  <a:lnTo>
                    <a:pt x="1372" y="168"/>
                  </a:lnTo>
                  <a:lnTo>
                    <a:pt x="1303" y="180"/>
                  </a:lnTo>
                  <a:lnTo>
                    <a:pt x="1235" y="192"/>
                  </a:lnTo>
                  <a:lnTo>
                    <a:pt x="1166" y="203"/>
                  </a:lnTo>
                  <a:lnTo>
                    <a:pt x="1099" y="216"/>
                  </a:lnTo>
                  <a:lnTo>
                    <a:pt x="1032" y="228"/>
                  </a:lnTo>
                  <a:lnTo>
                    <a:pt x="966" y="240"/>
                  </a:lnTo>
                  <a:lnTo>
                    <a:pt x="900" y="252"/>
                  </a:lnTo>
                  <a:lnTo>
                    <a:pt x="835" y="264"/>
                  </a:lnTo>
                  <a:lnTo>
                    <a:pt x="771" y="277"/>
                  </a:lnTo>
                  <a:lnTo>
                    <a:pt x="707" y="289"/>
                  </a:lnTo>
                  <a:lnTo>
                    <a:pt x="644" y="302"/>
                  </a:lnTo>
                  <a:lnTo>
                    <a:pt x="653" y="343"/>
                  </a:lnTo>
                  <a:lnTo>
                    <a:pt x="662" y="382"/>
                  </a:lnTo>
                  <a:lnTo>
                    <a:pt x="675" y="421"/>
                  </a:lnTo>
                  <a:lnTo>
                    <a:pt x="687" y="458"/>
                  </a:lnTo>
                  <a:lnTo>
                    <a:pt x="701" y="496"/>
                  </a:lnTo>
                  <a:lnTo>
                    <a:pt x="716" y="532"/>
                  </a:lnTo>
                  <a:lnTo>
                    <a:pt x="732" y="568"/>
                  </a:lnTo>
                  <a:lnTo>
                    <a:pt x="749" y="602"/>
                  </a:lnTo>
                  <a:lnTo>
                    <a:pt x="768" y="636"/>
                  </a:lnTo>
                  <a:lnTo>
                    <a:pt x="788" y="669"/>
                  </a:lnTo>
                  <a:lnTo>
                    <a:pt x="808" y="702"/>
                  </a:lnTo>
                  <a:lnTo>
                    <a:pt x="830" y="733"/>
                  </a:lnTo>
                  <a:lnTo>
                    <a:pt x="853" y="765"/>
                  </a:lnTo>
                  <a:lnTo>
                    <a:pt x="878" y="796"/>
                  </a:lnTo>
                  <a:lnTo>
                    <a:pt x="902" y="826"/>
                  </a:lnTo>
                  <a:lnTo>
                    <a:pt x="928" y="856"/>
                  </a:lnTo>
                  <a:lnTo>
                    <a:pt x="955" y="886"/>
                  </a:lnTo>
                  <a:lnTo>
                    <a:pt x="984" y="915"/>
                  </a:lnTo>
                  <a:lnTo>
                    <a:pt x="1013" y="945"/>
                  </a:lnTo>
                  <a:lnTo>
                    <a:pt x="1043" y="973"/>
                  </a:lnTo>
                  <a:lnTo>
                    <a:pt x="1074" y="1002"/>
                  </a:lnTo>
                  <a:lnTo>
                    <a:pt x="1106" y="1030"/>
                  </a:lnTo>
                  <a:lnTo>
                    <a:pt x="1139" y="1059"/>
                  </a:lnTo>
                  <a:lnTo>
                    <a:pt x="1174" y="1086"/>
                  </a:lnTo>
                  <a:lnTo>
                    <a:pt x="1244" y="1142"/>
                  </a:lnTo>
                  <a:lnTo>
                    <a:pt x="1318" y="1199"/>
                  </a:lnTo>
                  <a:lnTo>
                    <a:pt x="1396" y="1256"/>
                  </a:lnTo>
                  <a:lnTo>
                    <a:pt x="1478" y="1314"/>
                  </a:lnTo>
                  <a:lnTo>
                    <a:pt x="1535" y="1350"/>
                  </a:lnTo>
                  <a:lnTo>
                    <a:pt x="1592" y="1386"/>
                  </a:lnTo>
                  <a:lnTo>
                    <a:pt x="1650" y="1422"/>
                  </a:lnTo>
                  <a:lnTo>
                    <a:pt x="1706" y="1458"/>
                  </a:lnTo>
                  <a:lnTo>
                    <a:pt x="1760" y="1493"/>
                  </a:lnTo>
                  <a:lnTo>
                    <a:pt x="1814" y="1528"/>
                  </a:lnTo>
                  <a:lnTo>
                    <a:pt x="1865" y="1562"/>
                  </a:lnTo>
                  <a:lnTo>
                    <a:pt x="1913" y="1597"/>
                  </a:lnTo>
                  <a:lnTo>
                    <a:pt x="1941" y="1618"/>
                  </a:lnTo>
                  <a:lnTo>
                    <a:pt x="1968" y="1641"/>
                  </a:lnTo>
                  <a:lnTo>
                    <a:pt x="1996" y="1664"/>
                  </a:lnTo>
                  <a:lnTo>
                    <a:pt x="2022" y="1688"/>
                  </a:lnTo>
                  <a:lnTo>
                    <a:pt x="2048" y="1713"/>
                  </a:lnTo>
                  <a:lnTo>
                    <a:pt x="2071" y="1739"/>
                  </a:lnTo>
                  <a:lnTo>
                    <a:pt x="2081" y="1751"/>
                  </a:lnTo>
                  <a:lnTo>
                    <a:pt x="2092" y="1765"/>
                  </a:lnTo>
                  <a:lnTo>
                    <a:pt x="2101" y="1778"/>
                  </a:lnTo>
                  <a:lnTo>
                    <a:pt x="2109" y="1793"/>
                  </a:lnTo>
                  <a:lnTo>
                    <a:pt x="2115" y="1809"/>
                  </a:lnTo>
                  <a:lnTo>
                    <a:pt x="2122" y="1825"/>
                  </a:lnTo>
                  <a:lnTo>
                    <a:pt x="2126" y="1841"/>
                  </a:lnTo>
                  <a:lnTo>
                    <a:pt x="2129" y="1857"/>
                  </a:lnTo>
                  <a:lnTo>
                    <a:pt x="2131" y="1871"/>
                  </a:lnTo>
                  <a:lnTo>
                    <a:pt x="2132" y="1886"/>
                  </a:lnTo>
                  <a:lnTo>
                    <a:pt x="2132" y="1899"/>
                  </a:lnTo>
                  <a:lnTo>
                    <a:pt x="2132" y="1913"/>
                  </a:lnTo>
                  <a:lnTo>
                    <a:pt x="2130" y="1935"/>
                  </a:lnTo>
                  <a:lnTo>
                    <a:pt x="2127" y="1955"/>
                  </a:lnTo>
                  <a:lnTo>
                    <a:pt x="2124" y="1970"/>
                  </a:lnTo>
                  <a:lnTo>
                    <a:pt x="2121" y="1981"/>
                  </a:lnTo>
                  <a:lnTo>
                    <a:pt x="2112" y="2008"/>
                  </a:lnTo>
                  <a:lnTo>
                    <a:pt x="2104" y="2033"/>
                  </a:lnTo>
                  <a:lnTo>
                    <a:pt x="2094" y="2058"/>
                  </a:lnTo>
                  <a:lnTo>
                    <a:pt x="2082" y="2082"/>
                  </a:lnTo>
                  <a:lnTo>
                    <a:pt x="2070" y="2104"/>
                  </a:lnTo>
                  <a:lnTo>
                    <a:pt x="2056" y="2124"/>
                  </a:lnTo>
                  <a:lnTo>
                    <a:pt x="2041" y="2144"/>
                  </a:lnTo>
                  <a:lnTo>
                    <a:pt x="2025" y="2162"/>
                  </a:lnTo>
                  <a:lnTo>
                    <a:pt x="2009" y="2180"/>
                  </a:lnTo>
                  <a:lnTo>
                    <a:pt x="1990" y="2197"/>
                  </a:lnTo>
                  <a:lnTo>
                    <a:pt x="1972" y="2212"/>
                  </a:lnTo>
                  <a:lnTo>
                    <a:pt x="1952" y="2225"/>
                  </a:lnTo>
                  <a:lnTo>
                    <a:pt x="1930" y="2239"/>
                  </a:lnTo>
                  <a:lnTo>
                    <a:pt x="1908" y="2251"/>
                  </a:lnTo>
                  <a:lnTo>
                    <a:pt x="1886" y="2263"/>
                  </a:lnTo>
                  <a:lnTo>
                    <a:pt x="1862" y="2273"/>
                  </a:lnTo>
                  <a:lnTo>
                    <a:pt x="1838" y="2282"/>
                  </a:lnTo>
                  <a:lnTo>
                    <a:pt x="1812" y="2292"/>
                  </a:lnTo>
                  <a:lnTo>
                    <a:pt x="1786" y="2300"/>
                  </a:lnTo>
                  <a:lnTo>
                    <a:pt x="1759" y="2307"/>
                  </a:lnTo>
                  <a:lnTo>
                    <a:pt x="1731" y="2313"/>
                  </a:lnTo>
                  <a:lnTo>
                    <a:pt x="1702" y="2318"/>
                  </a:lnTo>
                  <a:lnTo>
                    <a:pt x="1673" y="2324"/>
                  </a:lnTo>
                  <a:lnTo>
                    <a:pt x="1643" y="2329"/>
                  </a:lnTo>
                  <a:lnTo>
                    <a:pt x="1613" y="2332"/>
                  </a:lnTo>
                  <a:lnTo>
                    <a:pt x="1581" y="2335"/>
                  </a:lnTo>
                  <a:lnTo>
                    <a:pt x="1550" y="2338"/>
                  </a:lnTo>
                  <a:lnTo>
                    <a:pt x="1517" y="2340"/>
                  </a:lnTo>
                  <a:lnTo>
                    <a:pt x="1451" y="2343"/>
                  </a:lnTo>
                  <a:lnTo>
                    <a:pt x="1383" y="2344"/>
                  </a:lnTo>
                  <a:lnTo>
                    <a:pt x="1322" y="2344"/>
                  </a:lnTo>
                  <a:lnTo>
                    <a:pt x="1262" y="2343"/>
                  </a:lnTo>
                  <a:lnTo>
                    <a:pt x="1203" y="2342"/>
                  </a:lnTo>
                  <a:lnTo>
                    <a:pt x="1146" y="2340"/>
                  </a:lnTo>
                  <a:lnTo>
                    <a:pt x="1091" y="2337"/>
                  </a:lnTo>
                  <a:lnTo>
                    <a:pt x="1036" y="2334"/>
                  </a:lnTo>
                  <a:lnTo>
                    <a:pt x="984" y="2330"/>
                  </a:lnTo>
                  <a:lnTo>
                    <a:pt x="933" y="2325"/>
                  </a:lnTo>
                  <a:lnTo>
                    <a:pt x="836" y="2314"/>
                  </a:lnTo>
                  <a:lnTo>
                    <a:pt x="747" y="2303"/>
                  </a:lnTo>
                  <a:lnTo>
                    <a:pt x="664" y="2292"/>
                  </a:lnTo>
                  <a:lnTo>
                    <a:pt x="589" y="2278"/>
                  </a:lnTo>
                  <a:lnTo>
                    <a:pt x="522" y="2266"/>
                  </a:lnTo>
                  <a:lnTo>
                    <a:pt x="463" y="2253"/>
                  </a:lnTo>
                  <a:lnTo>
                    <a:pt x="411" y="2241"/>
                  </a:lnTo>
                  <a:lnTo>
                    <a:pt x="368" y="2231"/>
                  </a:lnTo>
                  <a:lnTo>
                    <a:pt x="335" y="2222"/>
                  </a:lnTo>
                  <a:lnTo>
                    <a:pt x="311" y="2215"/>
                  </a:lnTo>
                  <a:lnTo>
                    <a:pt x="296" y="2211"/>
                  </a:lnTo>
                  <a:lnTo>
                    <a:pt x="291" y="2209"/>
                  </a:lnTo>
                  <a:lnTo>
                    <a:pt x="0" y="3408"/>
                  </a:lnTo>
                  <a:lnTo>
                    <a:pt x="8" y="3410"/>
                  </a:lnTo>
                  <a:lnTo>
                    <a:pt x="33" y="3415"/>
                  </a:lnTo>
                  <a:lnTo>
                    <a:pt x="74" y="3422"/>
                  </a:lnTo>
                  <a:lnTo>
                    <a:pt x="131" y="3433"/>
                  </a:lnTo>
                  <a:lnTo>
                    <a:pt x="203" y="3445"/>
                  </a:lnTo>
                  <a:lnTo>
                    <a:pt x="289" y="3458"/>
                  </a:lnTo>
                  <a:lnTo>
                    <a:pt x="388" y="3471"/>
                  </a:lnTo>
                  <a:lnTo>
                    <a:pt x="501" y="3484"/>
                  </a:lnTo>
                  <a:lnTo>
                    <a:pt x="562" y="3491"/>
                  </a:lnTo>
                  <a:lnTo>
                    <a:pt x="626" y="3497"/>
                  </a:lnTo>
                  <a:lnTo>
                    <a:pt x="693" y="3503"/>
                  </a:lnTo>
                  <a:lnTo>
                    <a:pt x="763" y="3508"/>
                  </a:lnTo>
                  <a:lnTo>
                    <a:pt x="836" y="3513"/>
                  </a:lnTo>
                  <a:lnTo>
                    <a:pt x="911" y="3517"/>
                  </a:lnTo>
                  <a:lnTo>
                    <a:pt x="989" y="3522"/>
                  </a:lnTo>
                  <a:lnTo>
                    <a:pt x="1070" y="3525"/>
                  </a:lnTo>
                  <a:lnTo>
                    <a:pt x="1154" y="3528"/>
                  </a:lnTo>
                  <a:lnTo>
                    <a:pt x="1239" y="3529"/>
                  </a:lnTo>
                  <a:lnTo>
                    <a:pt x="1328" y="3530"/>
                  </a:lnTo>
                  <a:lnTo>
                    <a:pt x="1418" y="3529"/>
                  </a:lnTo>
                  <a:lnTo>
                    <a:pt x="1510" y="3528"/>
                  </a:lnTo>
                  <a:lnTo>
                    <a:pt x="1605" y="3526"/>
                  </a:lnTo>
                  <a:lnTo>
                    <a:pt x="1702" y="3522"/>
                  </a:lnTo>
                  <a:lnTo>
                    <a:pt x="1801" y="3517"/>
                  </a:lnTo>
                  <a:lnTo>
                    <a:pt x="1931" y="3507"/>
                  </a:lnTo>
                  <a:lnTo>
                    <a:pt x="2057" y="3493"/>
                  </a:lnTo>
                  <a:lnTo>
                    <a:pt x="2179" y="3474"/>
                  </a:lnTo>
                  <a:lnTo>
                    <a:pt x="2297" y="3450"/>
                  </a:lnTo>
                  <a:lnTo>
                    <a:pt x="2409" y="3422"/>
                  </a:lnTo>
                  <a:lnTo>
                    <a:pt x="2518" y="3389"/>
                  </a:lnTo>
                  <a:lnTo>
                    <a:pt x="2623" y="3353"/>
                  </a:lnTo>
                  <a:lnTo>
                    <a:pt x="2723" y="3314"/>
                  </a:lnTo>
                  <a:lnTo>
                    <a:pt x="2819" y="3271"/>
                  </a:lnTo>
                  <a:lnTo>
                    <a:pt x="2911" y="3223"/>
                  </a:lnTo>
                  <a:lnTo>
                    <a:pt x="2998" y="3173"/>
                  </a:lnTo>
                  <a:lnTo>
                    <a:pt x="3082" y="3119"/>
                  </a:lnTo>
                  <a:lnTo>
                    <a:pt x="3162" y="3062"/>
                  </a:lnTo>
                  <a:lnTo>
                    <a:pt x="3237" y="3003"/>
                  </a:lnTo>
                  <a:lnTo>
                    <a:pt x="3308" y="2941"/>
                  </a:lnTo>
                  <a:lnTo>
                    <a:pt x="3375" y="2876"/>
                  </a:lnTo>
                  <a:lnTo>
                    <a:pt x="3438" y="2809"/>
                  </a:lnTo>
                  <a:lnTo>
                    <a:pt x="3497" y="2740"/>
                  </a:lnTo>
                  <a:lnTo>
                    <a:pt x="3552" y="2669"/>
                  </a:lnTo>
                  <a:lnTo>
                    <a:pt x="3604" y="2596"/>
                  </a:lnTo>
                  <a:lnTo>
                    <a:pt x="3650" y="2521"/>
                  </a:lnTo>
                  <a:lnTo>
                    <a:pt x="3694" y="2445"/>
                  </a:lnTo>
                  <a:lnTo>
                    <a:pt x="3733" y="2367"/>
                  </a:lnTo>
                  <a:lnTo>
                    <a:pt x="3768" y="2288"/>
                  </a:lnTo>
                  <a:lnTo>
                    <a:pt x="3799" y="2209"/>
                  </a:lnTo>
                  <a:lnTo>
                    <a:pt x="3827" y="2128"/>
                  </a:lnTo>
                  <a:lnTo>
                    <a:pt x="3851" y="2047"/>
                  </a:lnTo>
                  <a:lnTo>
                    <a:pt x="3871" y="1965"/>
                  </a:lnTo>
                  <a:lnTo>
                    <a:pt x="3886" y="1883"/>
                  </a:lnTo>
                  <a:lnTo>
                    <a:pt x="3899" y="1800"/>
                  </a:lnTo>
                  <a:lnTo>
                    <a:pt x="3907" y="1717"/>
                  </a:lnTo>
                  <a:lnTo>
                    <a:pt x="3912" y="1635"/>
                  </a:lnTo>
                  <a:lnTo>
                    <a:pt x="3912" y="1583"/>
                  </a:lnTo>
                  <a:lnTo>
                    <a:pt x="3910" y="1533"/>
                  </a:lnTo>
                  <a:lnTo>
                    <a:pt x="3905" y="1483"/>
                  </a:lnTo>
                  <a:lnTo>
                    <a:pt x="3898" y="1434"/>
                  </a:lnTo>
                  <a:lnTo>
                    <a:pt x="3887" y="1387"/>
                  </a:lnTo>
                  <a:lnTo>
                    <a:pt x="3875" y="1340"/>
                  </a:lnTo>
                  <a:lnTo>
                    <a:pt x="3860" y="1295"/>
                  </a:lnTo>
                  <a:lnTo>
                    <a:pt x="3844" y="1251"/>
                  </a:lnTo>
                  <a:lnTo>
                    <a:pt x="3825" y="1206"/>
                  </a:lnTo>
                  <a:lnTo>
                    <a:pt x="3805" y="1164"/>
                  </a:lnTo>
                  <a:lnTo>
                    <a:pt x="3782" y="1122"/>
                  </a:lnTo>
                  <a:lnTo>
                    <a:pt x="3757" y="1080"/>
                  </a:lnTo>
                  <a:lnTo>
                    <a:pt x="3730" y="1040"/>
                  </a:lnTo>
                  <a:lnTo>
                    <a:pt x="3702" y="1000"/>
                  </a:lnTo>
                  <a:lnTo>
                    <a:pt x="3672" y="961"/>
                  </a:lnTo>
                  <a:lnTo>
                    <a:pt x="3641" y="922"/>
                  </a:lnTo>
                  <a:lnTo>
                    <a:pt x="3608" y="885"/>
                  </a:lnTo>
                  <a:lnTo>
                    <a:pt x="3575" y="848"/>
                  </a:lnTo>
                  <a:lnTo>
                    <a:pt x="3539" y="812"/>
                  </a:lnTo>
                  <a:lnTo>
                    <a:pt x="3502" y="776"/>
                  </a:lnTo>
                  <a:lnTo>
                    <a:pt x="3465" y="740"/>
                  </a:lnTo>
                  <a:lnTo>
                    <a:pt x="3427" y="706"/>
                  </a:lnTo>
                  <a:lnTo>
                    <a:pt x="3387" y="672"/>
                  </a:lnTo>
                  <a:lnTo>
                    <a:pt x="3347" y="639"/>
                  </a:lnTo>
                  <a:lnTo>
                    <a:pt x="3307" y="606"/>
                  </a:lnTo>
                  <a:lnTo>
                    <a:pt x="3265" y="573"/>
                  </a:lnTo>
                  <a:lnTo>
                    <a:pt x="3223" y="541"/>
                  </a:lnTo>
                  <a:lnTo>
                    <a:pt x="3180" y="509"/>
                  </a:lnTo>
                  <a:lnTo>
                    <a:pt x="3096" y="447"/>
                  </a:lnTo>
                  <a:lnTo>
                    <a:pt x="3009" y="386"/>
                  </a:lnTo>
                  <a:close/>
                </a:path>
              </a:pathLst>
            </a:custGeom>
            <a:solidFill>
              <a:srgbClr val="0A28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="" xmlns:a16="http://schemas.microsoft.com/office/drawing/2014/main" id="{E5F7165E-4763-4A78-8A1F-DE3B921571BA}"/>
                </a:ext>
              </a:extLst>
            </p:cNvPr>
            <p:cNvSpPr>
              <a:spLocks/>
            </p:cNvSpPr>
            <p:nvPr/>
          </p:nvSpPr>
          <p:spPr bwMode="gray">
            <a:xfrm>
              <a:off x="10801808" y="6094540"/>
              <a:ext cx="195150" cy="285091"/>
            </a:xfrm>
            <a:custGeom>
              <a:avLst/>
              <a:gdLst>
                <a:gd name="T0" fmla="*/ 2165 w 2638"/>
                <a:gd name="T1" fmla="*/ 2636 h 3868"/>
                <a:gd name="T2" fmla="*/ 2059 w 2638"/>
                <a:gd name="T3" fmla="*/ 2630 h 3868"/>
                <a:gd name="T4" fmla="*/ 1961 w 2638"/>
                <a:gd name="T5" fmla="*/ 2615 h 3868"/>
                <a:gd name="T6" fmla="*/ 1880 w 2638"/>
                <a:gd name="T7" fmla="*/ 2590 h 3868"/>
                <a:gd name="T8" fmla="*/ 1835 w 2638"/>
                <a:gd name="T9" fmla="*/ 2569 h 3868"/>
                <a:gd name="T10" fmla="*/ 1808 w 2638"/>
                <a:gd name="T11" fmla="*/ 2549 h 3868"/>
                <a:gd name="T12" fmla="*/ 1786 w 2638"/>
                <a:gd name="T13" fmla="*/ 2526 h 3868"/>
                <a:gd name="T14" fmla="*/ 1762 w 2638"/>
                <a:gd name="T15" fmla="*/ 2490 h 3868"/>
                <a:gd name="T16" fmla="*/ 1744 w 2638"/>
                <a:gd name="T17" fmla="*/ 2451 h 3868"/>
                <a:gd name="T18" fmla="*/ 1732 w 2638"/>
                <a:gd name="T19" fmla="*/ 2407 h 3868"/>
                <a:gd name="T20" fmla="*/ 1724 w 2638"/>
                <a:gd name="T21" fmla="*/ 2362 h 3868"/>
                <a:gd name="T22" fmla="*/ 1721 w 2638"/>
                <a:gd name="T23" fmla="*/ 2267 h 3868"/>
                <a:gd name="T24" fmla="*/ 1730 w 2638"/>
                <a:gd name="T25" fmla="*/ 2172 h 3868"/>
                <a:gd name="T26" fmla="*/ 2204 w 2638"/>
                <a:gd name="T27" fmla="*/ 0 h 3868"/>
                <a:gd name="T28" fmla="*/ 1895 w 2638"/>
                <a:gd name="T29" fmla="*/ 17 h 3868"/>
                <a:gd name="T30" fmla="*/ 1582 w 2638"/>
                <a:gd name="T31" fmla="*/ 33 h 3868"/>
                <a:gd name="T32" fmla="*/ 1267 w 2638"/>
                <a:gd name="T33" fmla="*/ 52 h 3868"/>
                <a:gd name="T34" fmla="*/ 950 w 2638"/>
                <a:gd name="T35" fmla="*/ 71 h 3868"/>
                <a:gd name="T36" fmla="*/ 633 w 2638"/>
                <a:gd name="T37" fmla="*/ 93 h 3868"/>
                <a:gd name="T38" fmla="*/ 474 w 2638"/>
                <a:gd name="T39" fmla="*/ 336 h 3868"/>
                <a:gd name="T40" fmla="*/ 391 w 2638"/>
                <a:gd name="T41" fmla="*/ 698 h 3868"/>
                <a:gd name="T42" fmla="*/ 306 w 2638"/>
                <a:gd name="T43" fmla="*/ 1068 h 3868"/>
                <a:gd name="T44" fmla="*/ 219 w 2638"/>
                <a:gd name="T45" fmla="*/ 1444 h 3868"/>
                <a:gd name="T46" fmla="*/ 132 w 2638"/>
                <a:gd name="T47" fmla="*/ 1823 h 3868"/>
                <a:gd name="T48" fmla="*/ 64 w 2638"/>
                <a:gd name="T49" fmla="*/ 2120 h 3868"/>
                <a:gd name="T50" fmla="*/ 38 w 2638"/>
                <a:gd name="T51" fmla="*/ 2255 h 3868"/>
                <a:gd name="T52" fmla="*/ 18 w 2638"/>
                <a:gd name="T53" fmla="*/ 2389 h 3868"/>
                <a:gd name="T54" fmla="*/ 5 w 2638"/>
                <a:gd name="T55" fmla="*/ 2524 h 3868"/>
                <a:gd name="T56" fmla="*/ 0 w 2638"/>
                <a:gd name="T57" fmla="*/ 2659 h 3868"/>
                <a:gd name="T58" fmla="*/ 5 w 2638"/>
                <a:gd name="T59" fmla="*/ 2793 h 3868"/>
                <a:gd name="T60" fmla="*/ 21 w 2638"/>
                <a:gd name="T61" fmla="*/ 2924 h 3868"/>
                <a:gd name="T62" fmla="*/ 48 w 2638"/>
                <a:gd name="T63" fmla="*/ 3052 h 3868"/>
                <a:gd name="T64" fmla="*/ 87 w 2638"/>
                <a:gd name="T65" fmla="*/ 3176 h 3868"/>
                <a:gd name="T66" fmla="*/ 141 w 2638"/>
                <a:gd name="T67" fmla="*/ 3295 h 3868"/>
                <a:gd name="T68" fmla="*/ 210 w 2638"/>
                <a:gd name="T69" fmla="*/ 3407 h 3868"/>
                <a:gd name="T70" fmla="*/ 274 w 2638"/>
                <a:gd name="T71" fmla="*/ 3488 h 3868"/>
                <a:gd name="T72" fmla="*/ 336 w 2638"/>
                <a:gd name="T73" fmla="*/ 3552 h 3868"/>
                <a:gd name="T74" fmla="*/ 406 w 2638"/>
                <a:gd name="T75" fmla="*/ 3612 h 3868"/>
                <a:gd name="T76" fmla="*/ 483 w 2638"/>
                <a:gd name="T77" fmla="*/ 3667 h 3868"/>
                <a:gd name="T78" fmla="*/ 568 w 2638"/>
                <a:gd name="T79" fmla="*/ 3717 h 3868"/>
                <a:gd name="T80" fmla="*/ 662 w 2638"/>
                <a:gd name="T81" fmla="*/ 3760 h 3868"/>
                <a:gd name="T82" fmla="*/ 766 w 2638"/>
                <a:gd name="T83" fmla="*/ 3798 h 3868"/>
                <a:gd name="T84" fmla="*/ 879 w 2638"/>
                <a:gd name="T85" fmla="*/ 3827 h 3868"/>
                <a:gd name="T86" fmla="*/ 1001 w 2638"/>
                <a:gd name="T87" fmla="*/ 3849 h 3868"/>
                <a:gd name="T88" fmla="*/ 1134 w 2638"/>
                <a:gd name="T89" fmla="*/ 3863 h 3868"/>
                <a:gd name="T90" fmla="*/ 1278 w 2638"/>
                <a:gd name="T91" fmla="*/ 3868 h 3868"/>
                <a:gd name="T92" fmla="*/ 1475 w 2638"/>
                <a:gd name="T93" fmla="*/ 3865 h 3868"/>
                <a:gd name="T94" fmla="*/ 1684 w 2638"/>
                <a:gd name="T95" fmla="*/ 3854 h 3868"/>
                <a:gd name="T96" fmla="*/ 1899 w 2638"/>
                <a:gd name="T97" fmla="*/ 3834 h 3868"/>
                <a:gd name="T98" fmla="*/ 2118 w 2638"/>
                <a:gd name="T99" fmla="*/ 3802 h 3868"/>
                <a:gd name="T100" fmla="*/ 2336 w 2638"/>
                <a:gd name="T101" fmla="*/ 3754 h 3868"/>
                <a:gd name="T102" fmla="*/ 2592 w 2638"/>
                <a:gd name="T103" fmla="*/ 2620 h 3868"/>
                <a:gd name="T104" fmla="*/ 2448 w 2638"/>
                <a:gd name="T105" fmla="*/ 2631 h 3868"/>
                <a:gd name="T106" fmla="*/ 2294 w 2638"/>
                <a:gd name="T107" fmla="*/ 2637 h 3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38" h="3868">
                  <a:moveTo>
                    <a:pt x="2241" y="2637"/>
                  </a:moveTo>
                  <a:lnTo>
                    <a:pt x="2202" y="2637"/>
                  </a:lnTo>
                  <a:lnTo>
                    <a:pt x="2165" y="2636"/>
                  </a:lnTo>
                  <a:lnTo>
                    <a:pt x="2129" y="2635"/>
                  </a:lnTo>
                  <a:lnTo>
                    <a:pt x="2093" y="2633"/>
                  </a:lnTo>
                  <a:lnTo>
                    <a:pt x="2059" y="2630"/>
                  </a:lnTo>
                  <a:lnTo>
                    <a:pt x="2024" y="2625"/>
                  </a:lnTo>
                  <a:lnTo>
                    <a:pt x="1992" y="2620"/>
                  </a:lnTo>
                  <a:lnTo>
                    <a:pt x="1961" y="2615"/>
                  </a:lnTo>
                  <a:lnTo>
                    <a:pt x="1932" y="2608"/>
                  </a:lnTo>
                  <a:lnTo>
                    <a:pt x="1905" y="2600"/>
                  </a:lnTo>
                  <a:lnTo>
                    <a:pt x="1880" y="2590"/>
                  </a:lnTo>
                  <a:lnTo>
                    <a:pt x="1856" y="2580"/>
                  </a:lnTo>
                  <a:lnTo>
                    <a:pt x="1845" y="2575"/>
                  </a:lnTo>
                  <a:lnTo>
                    <a:pt x="1835" y="2569"/>
                  </a:lnTo>
                  <a:lnTo>
                    <a:pt x="1826" y="2562"/>
                  </a:lnTo>
                  <a:lnTo>
                    <a:pt x="1816" y="2556"/>
                  </a:lnTo>
                  <a:lnTo>
                    <a:pt x="1808" y="2549"/>
                  </a:lnTo>
                  <a:lnTo>
                    <a:pt x="1800" y="2542"/>
                  </a:lnTo>
                  <a:lnTo>
                    <a:pt x="1794" y="2533"/>
                  </a:lnTo>
                  <a:lnTo>
                    <a:pt x="1786" y="2526"/>
                  </a:lnTo>
                  <a:lnTo>
                    <a:pt x="1778" y="2515"/>
                  </a:lnTo>
                  <a:lnTo>
                    <a:pt x="1770" y="2502"/>
                  </a:lnTo>
                  <a:lnTo>
                    <a:pt x="1762" y="2490"/>
                  </a:lnTo>
                  <a:lnTo>
                    <a:pt x="1755" y="2478"/>
                  </a:lnTo>
                  <a:lnTo>
                    <a:pt x="1749" y="2464"/>
                  </a:lnTo>
                  <a:lnTo>
                    <a:pt x="1744" y="2451"/>
                  </a:lnTo>
                  <a:lnTo>
                    <a:pt x="1739" y="2437"/>
                  </a:lnTo>
                  <a:lnTo>
                    <a:pt x="1735" y="2423"/>
                  </a:lnTo>
                  <a:lnTo>
                    <a:pt x="1732" y="2407"/>
                  </a:lnTo>
                  <a:lnTo>
                    <a:pt x="1728" y="2393"/>
                  </a:lnTo>
                  <a:lnTo>
                    <a:pt x="1725" y="2378"/>
                  </a:lnTo>
                  <a:lnTo>
                    <a:pt x="1724" y="2362"/>
                  </a:lnTo>
                  <a:lnTo>
                    <a:pt x="1721" y="2331"/>
                  </a:lnTo>
                  <a:lnTo>
                    <a:pt x="1720" y="2299"/>
                  </a:lnTo>
                  <a:lnTo>
                    <a:pt x="1721" y="2267"/>
                  </a:lnTo>
                  <a:lnTo>
                    <a:pt x="1723" y="2235"/>
                  </a:lnTo>
                  <a:lnTo>
                    <a:pt x="1726" y="2203"/>
                  </a:lnTo>
                  <a:lnTo>
                    <a:pt x="1730" y="2172"/>
                  </a:lnTo>
                  <a:lnTo>
                    <a:pt x="1740" y="2112"/>
                  </a:lnTo>
                  <a:lnTo>
                    <a:pt x="1749" y="2057"/>
                  </a:lnTo>
                  <a:lnTo>
                    <a:pt x="2204" y="0"/>
                  </a:lnTo>
                  <a:lnTo>
                    <a:pt x="2102" y="5"/>
                  </a:lnTo>
                  <a:lnTo>
                    <a:pt x="1999" y="11"/>
                  </a:lnTo>
                  <a:lnTo>
                    <a:pt x="1895" y="17"/>
                  </a:lnTo>
                  <a:lnTo>
                    <a:pt x="1790" y="22"/>
                  </a:lnTo>
                  <a:lnTo>
                    <a:pt x="1687" y="28"/>
                  </a:lnTo>
                  <a:lnTo>
                    <a:pt x="1582" y="33"/>
                  </a:lnTo>
                  <a:lnTo>
                    <a:pt x="1477" y="39"/>
                  </a:lnTo>
                  <a:lnTo>
                    <a:pt x="1372" y="46"/>
                  </a:lnTo>
                  <a:lnTo>
                    <a:pt x="1267" y="52"/>
                  </a:lnTo>
                  <a:lnTo>
                    <a:pt x="1161" y="59"/>
                  </a:lnTo>
                  <a:lnTo>
                    <a:pt x="1056" y="65"/>
                  </a:lnTo>
                  <a:lnTo>
                    <a:pt x="950" y="71"/>
                  </a:lnTo>
                  <a:lnTo>
                    <a:pt x="845" y="79"/>
                  </a:lnTo>
                  <a:lnTo>
                    <a:pt x="739" y="86"/>
                  </a:lnTo>
                  <a:lnTo>
                    <a:pt x="633" y="93"/>
                  </a:lnTo>
                  <a:lnTo>
                    <a:pt x="528" y="100"/>
                  </a:lnTo>
                  <a:lnTo>
                    <a:pt x="501" y="218"/>
                  </a:lnTo>
                  <a:lnTo>
                    <a:pt x="474" y="336"/>
                  </a:lnTo>
                  <a:lnTo>
                    <a:pt x="446" y="456"/>
                  </a:lnTo>
                  <a:lnTo>
                    <a:pt x="419" y="576"/>
                  </a:lnTo>
                  <a:lnTo>
                    <a:pt x="391" y="698"/>
                  </a:lnTo>
                  <a:lnTo>
                    <a:pt x="362" y="820"/>
                  </a:lnTo>
                  <a:lnTo>
                    <a:pt x="334" y="944"/>
                  </a:lnTo>
                  <a:lnTo>
                    <a:pt x="306" y="1068"/>
                  </a:lnTo>
                  <a:lnTo>
                    <a:pt x="277" y="1193"/>
                  </a:lnTo>
                  <a:lnTo>
                    <a:pt x="248" y="1318"/>
                  </a:lnTo>
                  <a:lnTo>
                    <a:pt x="219" y="1444"/>
                  </a:lnTo>
                  <a:lnTo>
                    <a:pt x="190" y="1570"/>
                  </a:lnTo>
                  <a:lnTo>
                    <a:pt x="161" y="1696"/>
                  </a:lnTo>
                  <a:lnTo>
                    <a:pt x="132" y="1823"/>
                  </a:lnTo>
                  <a:lnTo>
                    <a:pt x="103" y="1950"/>
                  </a:lnTo>
                  <a:lnTo>
                    <a:pt x="73" y="2077"/>
                  </a:lnTo>
                  <a:lnTo>
                    <a:pt x="64" y="2120"/>
                  </a:lnTo>
                  <a:lnTo>
                    <a:pt x="55" y="2165"/>
                  </a:lnTo>
                  <a:lnTo>
                    <a:pt x="47" y="2209"/>
                  </a:lnTo>
                  <a:lnTo>
                    <a:pt x="38" y="2255"/>
                  </a:lnTo>
                  <a:lnTo>
                    <a:pt x="31" y="2299"/>
                  </a:lnTo>
                  <a:lnTo>
                    <a:pt x="24" y="2344"/>
                  </a:lnTo>
                  <a:lnTo>
                    <a:pt x="18" y="2389"/>
                  </a:lnTo>
                  <a:lnTo>
                    <a:pt x="12" y="2434"/>
                  </a:lnTo>
                  <a:lnTo>
                    <a:pt x="8" y="2480"/>
                  </a:lnTo>
                  <a:lnTo>
                    <a:pt x="5" y="2524"/>
                  </a:lnTo>
                  <a:lnTo>
                    <a:pt x="2" y="2570"/>
                  </a:lnTo>
                  <a:lnTo>
                    <a:pt x="1" y="2614"/>
                  </a:lnTo>
                  <a:lnTo>
                    <a:pt x="0" y="2659"/>
                  </a:lnTo>
                  <a:lnTo>
                    <a:pt x="1" y="2704"/>
                  </a:lnTo>
                  <a:lnTo>
                    <a:pt x="2" y="2748"/>
                  </a:lnTo>
                  <a:lnTo>
                    <a:pt x="5" y="2793"/>
                  </a:lnTo>
                  <a:lnTo>
                    <a:pt x="9" y="2837"/>
                  </a:lnTo>
                  <a:lnTo>
                    <a:pt x="13" y="2880"/>
                  </a:lnTo>
                  <a:lnTo>
                    <a:pt x="21" y="2924"/>
                  </a:lnTo>
                  <a:lnTo>
                    <a:pt x="28" y="2967"/>
                  </a:lnTo>
                  <a:lnTo>
                    <a:pt x="37" y="3010"/>
                  </a:lnTo>
                  <a:lnTo>
                    <a:pt x="48" y="3052"/>
                  </a:lnTo>
                  <a:lnTo>
                    <a:pt x="59" y="3093"/>
                  </a:lnTo>
                  <a:lnTo>
                    <a:pt x="72" y="3135"/>
                  </a:lnTo>
                  <a:lnTo>
                    <a:pt x="87" y="3176"/>
                  </a:lnTo>
                  <a:lnTo>
                    <a:pt x="103" y="3216"/>
                  </a:lnTo>
                  <a:lnTo>
                    <a:pt x="121" y="3255"/>
                  </a:lnTo>
                  <a:lnTo>
                    <a:pt x="141" y="3295"/>
                  </a:lnTo>
                  <a:lnTo>
                    <a:pt x="162" y="3333"/>
                  </a:lnTo>
                  <a:lnTo>
                    <a:pt x="185" y="3370"/>
                  </a:lnTo>
                  <a:lnTo>
                    <a:pt x="210" y="3407"/>
                  </a:lnTo>
                  <a:lnTo>
                    <a:pt x="236" y="3443"/>
                  </a:lnTo>
                  <a:lnTo>
                    <a:pt x="255" y="3466"/>
                  </a:lnTo>
                  <a:lnTo>
                    <a:pt x="274" y="3488"/>
                  </a:lnTo>
                  <a:lnTo>
                    <a:pt x="294" y="3509"/>
                  </a:lnTo>
                  <a:lnTo>
                    <a:pt x="315" y="3531"/>
                  </a:lnTo>
                  <a:lnTo>
                    <a:pt x="336" y="3552"/>
                  </a:lnTo>
                  <a:lnTo>
                    <a:pt x="358" y="3572"/>
                  </a:lnTo>
                  <a:lnTo>
                    <a:pt x="382" y="3593"/>
                  </a:lnTo>
                  <a:lnTo>
                    <a:pt x="406" y="3612"/>
                  </a:lnTo>
                  <a:lnTo>
                    <a:pt x="431" y="3631"/>
                  </a:lnTo>
                  <a:lnTo>
                    <a:pt x="456" y="3650"/>
                  </a:lnTo>
                  <a:lnTo>
                    <a:pt x="483" y="3667"/>
                  </a:lnTo>
                  <a:lnTo>
                    <a:pt x="510" y="3684"/>
                  </a:lnTo>
                  <a:lnTo>
                    <a:pt x="539" y="3700"/>
                  </a:lnTo>
                  <a:lnTo>
                    <a:pt x="568" y="3717"/>
                  </a:lnTo>
                  <a:lnTo>
                    <a:pt x="598" y="3732"/>
                  </a:lnTo>
                  <a:lnTo>
                    <a:pt x="630" y="3747"/>
                  </a:lnTo>
                  <a:lnTo>
                    <a:pt x="662" y="3760"/>
                  </a:lnTo>
                  <a:lnTo>
                    <a:pt x="695" y="3774"/>
                  </a:lnTo>
                  <a:lnTo>
                    <a:pt x="730" y="3786"/>
                  </a:lnTo>
                  <a:lnTo>
                    <a:pt x="766" y="3798"/>
                  </a:lnTo>
                  <a:lnTo>
                    <a:pt x="802" y="3808"/>
                  </a:lnTo>
                  <a:lnTo>
                    <a:pt x="839" y="3818"/>
                  </a:lnTo>
                  <a:lnTo>
                    <a:pt x="879" y="3827"/>
                  </a:lnTo>
                  <a:lnTo>
                    <a:pt x="918" y="3836"/>
                  </a:lnTo>
                  <a:lnTo>
                    <a:pt x="958" y="3843"/>
                  </a:lnTo>
                  <a:lnTo>
                    <a:pt x="1001" y="3849"/>
                  </a:lnTo>
                  <a:lnTo>
                    <a:pt x="1044" y="3854"/>
                  </a:lnTo>
                  <a:lnTo>
                    <a:pt x="1089" y="3860"/>
                  </a:lnTo>
                  <a:lnTo>
                    <a:pt x="1134" y="3863"/>
                  </a:lnTo>
                  <a:lnTo>
                    <a:pt x="1181" y="3866"/>
                  </a:lnTo>
                  <a:lnTo>
                    <a:pt x="1228" y="3867"/>
                  </a:lnTo>
                  <a:lnTo>
                    <a:pt x="1278" y="3868"/>
                  </a:lnTo>
                  <a:lnTo>
                    <a:pt x="1342" y="3867"/>
                  </a:lnTo>
                  <a:lnTo>
                    <a:pt x="1408" y="3866"/>
                  </a:lnTo>
                  <a:lnTo>
                    <a:pt x="1475" y="3865"/>
                  </a:lnTo>
                  <a:lnTo>
                    <a:pt x="1543" y="3862"/>
                  </a:lnTo>
                  <a:lnTo>
                    <a:pt x="1612" y="3858"/>
                  </a:lnTo>
                  <a:lnTo>
                    <a:pt x="1684" y="3854"/>
                  </a:lnTo>
                  <a:lnTo>
                    <a:pt x="1754" y="3848"/>
                  </a:lnTo>
                  <a:lnTo>
                    <a:pt x="1827" y="3842"/>
                  </a:lnTo>
                  <a:lnTo>
                    <a:pt x="1899" y="3834"/>
                  </a:lnTo>
                  <a:lnTo>
                    <a:pt x="1972" y="3824"/>
                  </a:lnTo>
                  <a:lnTo>
                    <a:pt x="2045" y="3814"/>
                  </a:lnTo>
                  <a:lnTo>
                    <a:pt x="2118" y="3802"/>
                  </a:lnTo>
                  <a:lnTo>
                    <a:pt x="2191" y="3787"/>
                  </a:lnTo>
                  <a:lnTo>
                    <a:pt x="2263" y="3772"/>
                  </a:lnTo>
                  <a:lnTo>
                    <a:pt x="2336" y="3754"/>
                  </a:lnTo>
                  <a:lnTo>
                    <a:pt x="2407" y="3736"/>
                  </a:lnTo>
                  <a:lnTo>
                    <a:pt x="2638" y="2615"/>
                  </a:lnTo>
                  <a:lnTo>
                    <a:pt x="2592" y="2620"/>
                  </a:lnTo>
                  <a:lnTo>
                    <a:pt x="2545" y="2623"/>
                  </a:lnTo>
                  <a:lnTo>
                    <a:pt x="2496" y="2627"/>
                  </a:lnTo>
                  <a:lnTo>
                    <a:pt x="2448" y="2631"/>
                  </a:lnTo>
                  <a:lnTo>
                    <a:pt x="2398" y="2634"/>
                  </a:lnTo>
                  <a:lnTo>
                    <a:pt x="2346" y="2636"/>
                  </a:lnTo>
                  <a:lnTo>
                    <a:pt x="2294" y="2637"/>
                  </a:lnTo>
                  <a:lnTo>
                    <a:pt x="2241" y="2637"/>
                  </a:lnTo>
                  <a:close/>
                </a:path>
              </a:pathLst>
            </a:custGeom>
            <a:solidFill>
              <a:srgbClr val="0A28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69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| Wave |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C3D41F95-8F8F-47ED-AAAD-E75655F10E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2" cy="68574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351088" y="1700214"/>
            <a:ext cx="3457575" cy="4392000"/>
          </a:xfrm>
        </p:spPr>
        <p:txBody>
          <a:bodyPr tIns="18000" anchor="ctr"/>
          <a:lstStyle>
            <a:lvl1pPr algn="l">
              <a:defRPr sz="3600"/>
            </a:lvl1pPr>
          </a:lstStyle>
          <a:p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68658518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659" userDrawn="1">
          <p15:clr>
            <a:srgbClr val="F26B43"/>
          </p15:clr>
        </p15:guide>
        <p15:guide id="2" pos="4021" userDrawn="1">
          <p15:clr>
            <a:srgbClr val="F26B43"/>
          </p15:clr>
        </p15:guide>
        <p15:guide id="3" pos="1481" userDrawn="1">
          <p15:clr>
            <a:srgbClr val="F26B43"/>
          </p15:clr>
        </p15:guide>
        <p15:guide id="4" pos="6199" userDrawn="1">
          <p15:clr>
            <a:srgbClr val="F26B43"/>
          </p15:clr>
        </p15:guide>
        <p15:guide id="5" orient="horz" pos="1071" userDrawn="1">
          <p15:clr>
            <a:srgbClr val="F26B43"/>
          </p15:clr>
        </p15:guide>
        <p15:guide id="6" orient="horz" pos="3838" userDrawn="1">
          <p15:clr>
            <a:srgbClr val="F26B43"/>
          </p15:clr>
        </p15:guide>
        <p15:guide id="7" pos="7469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|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0CA3A5A-FC3B-4BB5-ACBF-184E4CB1C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351584" y="2636912"/>
            <a:ext cx="7488832" cy="1512120"/>
          </a:xfrm>
        </p:spPr>
        <p:txBody>
          <a:bodyPr bIns="0" anchor="b"/>
          <a:lstStyle>
            <a:lvl1pPr>
              <a:defRPr sz="3600"/>
            </a:lvl1pPr>
          </a:lstStyle>
          <a:p>
            <a:r>
              <a:rPr lang="en-GB" dirty="0"/>
              <a:t>Divider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12D869F0-D2B4-45A5-8FB6-0F6295DC0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367808" y="4364458"/>
            <a:ext cx="5472608" cy="17288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2"/>
                </a:solidFill>
                <a:latin typeface="+mn-lt"/>
              </a:defRPr>
            </a:lvl9pPr>
          </a:lstStyle>
          <a:p>
            <a:r>
              <a:rPr lang="en-GB" dirty="0"/>
              <a:t>Optional short description of the current chapter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91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481" userDrawn="1">
          <p15:clr>
            <a:srgbClr val="F26B43"/>
          </p15:clr>
        </p15:guide>
        <p15:guide id="2" pos="6199" userDrawn="1">
          <p15:clr>
            <a:srgbClr val="F26B43"/>
          </p15:clr>
        </p15:guide>
        <p15:guide id="3" pos="2751" userDrawn="1">
          <p15:clr>
            <a:srgbClr val="A4A3A4"/>
          </p15:clr>
        </p15:guide>
        <p15:guide id="4" orient="horz" pos="3838" userDrawn="1">
          <p15:clr>
            <a:srgbClr val="F26B43"/>
          </p15:clr>
        </p15:guide>
        <p15:guide id="5" orient="horz" pos="1071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|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9">
            <a:extLst>
              <a:ext uri="{FF2B5EF4-FFF2-40B4-BE49-F238E27FC236}">
                <a16:creationId xmlns="" xmlns:a16="http://schemas.microsoft.com/office/drawing/2014/main" id="{5057B741-146C-41D9-AB5C-8210AAF5D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5359" y="6381328"/>
            <a:ext cx="5040000" cy="288000"/>
          </a:xfrm>
          <a:prstGeom prst="rect">
            <a:avLst/>
          </a:prstGeom>
        </p:spPr>
        <p:txBody>
          <a:bodyPr bIns="72000"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Optional chapter navigation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="" xmlns:a16="http://schemas.microsoft.com/office/drawing/2014/main" id="{860D47CC-B098-4438-85FF-736CF88916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4963" y="6633360"/>
            <a:ext cx="431800" cy="36000"/>
          </a:xfrm>
          <a:solidFill>
            <a:schemeClr val="bg2"/>
          </a:solidFill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335359" y="1700212"/>
            <a:ext cx="11521281" cy="43926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  <a:lvl6pPr>
              <a:defRPr b="0"/>
            </a:lvl6pPr>
            <a:lvl7pPr>
              <a:defRPr b="0"/>
            </a:lvl7pPr>
            <a:lvl8pPr>
              <a:defRPr b="0"/>
            </a:lvl8pPr>
            <a:lvl9pPr>
              <a:defRPr b="0"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="" xmlns:a16="http://schemas.microsoft.com/office/drawing/2014/main" id="{58EF8B2C-AAEF-4C0C-8734-81E08A8F5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26" name="Fußzeilenplatzhalter 25">
            <a:extLst>
              <a:ext uri="{FF2B5EF4-FFF2-40B4-BE49-F238E27FC236}">
                <a16:creationId xmlns="" xmlns:a16="http://schemas.microsoft.com/office/drawing/2014/main" id="{D37F2AE5-AAF4-4546-83E0-978F73DEEC6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 dirty="0"/>
              <a:t>Title of presentation</a:t>
            </a:r>
          </a:p>
        </p:txBody>
      </p:sp>
      <p:sp>
        <p:nvSpPr>
          <p:cNvPr id="27" name="Foliennummernplatzhalter 26">
            <a:extLst>
              <a:ext uri="{FF2B5EF4-FFF2-40B4-BE49-F238E27FC236}">
                <a16:creationId xmlns="" xmlns:a16="http://schemas.microsoft.com/office/drawing/2014/main" id="{0AA2F0A9-977C-4529-9A0A-931F9EB3A9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8FF9B0DE-3FEB-4AA0-B465-B80EF7C1333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9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107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| Two contents |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335360" y="1700212"/>
            <a:ext cx="5472608" cy="43926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  <a:lvl6pPr>
              <a:defRPr b="0"/>
            </a:lvl6pPr>
            <a:lvl7pPr>
              <a:defRPr b="0"/>
            </a:lvl7pPr>
            <a:lvl8pPr>
              <a:defRPr b="0"/>
            </a:lvl8pPr>
            <a:lvl9pPr>
              <a:defRPr b="0"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 bwMode="gray">
          <a:xfrm>
            <a:off x="6384033" y="1700212"/>
            <a:ext cx="5472608" cy="43926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  <a:lvl6pPr>
              <a:defRPr b="0"/>
            </a:lvl6pPr>
            <a:lvl7pPr>
              <a:defRPr b="0"/>
            </a:lvl7pPr>
            <a:lvl8pPr>
              <a:defRPr b="0"/>
            </a:lvl8pPr>
            <a:lvl9pPr>
              <a:defRPr b="0"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5" name="Titel 4">
            <a:extLst>
              <a:ext uri="{FF2B5EF4-FFF2-40B4-BE49-F238E27FC236}">
                <a16:creationId xmlns="" xmlns:a16="http://schemas.microsoft.com/office/drawing/2014/main" id="{F00AAD40-A57B-4285-B9F0-D5F1FA90F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="" xmlns:a16="http://schemas.microsoft.com/office/drawing/2014/main" id="{A60DE590-0024-4622-BE43-058DAE8E27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5359" y="6381328"/>
            <a:ext cx="5040000" cy="288000"/>
          </a:xfrm>
          <a:prstGeom prst="rect">
            <a:avLst/>
          </a:prstGeom>
        </p:spPr>
        <p:txBody>
          <a:bodyPr bIns="72000"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Optional chapter navigation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="" xmlns:a16="http://schemas.microsoft.com/office/drawing/2014/main" id="{F545E80E-1A68-4F93-891E-3DDF404A8D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4963" y="6633360"/>
            <a:ext cx="431800" cy="36000"/>
          </a:xfrm>
          <a:solidFill>
            <a:schemeClr val="bg2"/>
          </a:solidFill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Fußzeilenplatzhalter 18">
            <a:extLst>
              <a:ext uri="{FF2B5EF4-FFF2-40B4-BE49-F238E27FC236}">
                <a16:creationId xmlns="" xmlns:a16="http://schemas.microsoft.com/office/drawing/2014/main" id="{08CEFFD3-86A9-45B5-B3E6-353D059647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 dirty="0"/>
              <a:t>Title of presentation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="" xmlns:a16="http://schemas.microsoft.com/office/drawing/2014/main" id="{6294869D-4207-49B2-B6D7-FF9F86233E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8FF9B0DE-3FEB-4AA0-B465-B80EF7C1333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5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11" userDrawn="1">
          <p15:clr>
            <a:srgbClr val="F26B43"/>
          </p15:clr>
        </p15:guide>
        <p15:guide id="2" pos="3659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pos="4021" userDrawn="1">
          <p15:clr>
            <a:srgbClr val="F26B43"/>
          </p15:clr>
        </p15:guide>
        <p15:guide id="5" orient="horz" pos="1071" userDrawn="1">
          <p15:clr>
            <a:srgbClr val="F26B43"/>
          </p15:clr>
        </p15:guide>
        <p15:guide id="6" orient="horz" pos="3838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| Two contents |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335361" y="1700212"/>
            <a:ext cx="7488832" cy="43926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  <a:lvl6pPr>
              <a:defRPr b="0"/>
            </a:lvl6pPr>
            <a:lvl7pPr>
              <a:defRPr b="0"/>
            </a:lvl7pPr>
            <a:lvl8pPr>
              <a:defRPr b="0"/>
            </a:lvl8pPr>
            <a:lvl9pPr>
              <a:defRPr b="0"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="" xmlns:a16="http://schemas.microsoft.com/office/drawing/2014/main" id="{57AF223A-9133-4CD7-A24F-37E750D20428}"/>
              </a:ext>
            </a:extLst>
          </p:cNvPr>
          <p:cNvSpPr>
            <a:spLocks noGrp="1"/>
          </p:cNvSpPr>
          <p:nvPr>
            <p:ph idx="16" hasCustomPrompt="1"/>
          </p:nvPr>
        </p:nvSpPr>
        <p:spPr bwMode="gray">
          <a:xfrm>
            <a:off x="8400255" y="1700212"/>
            <a:ext cx="3456385" cy="4392613"/>
          </a:xfrm>
          <a:prstGeom prst="rect">
            <a:avLst/>
          </a:prstGeom>
        </p:spPr>
        <p:txBody>
          <a:bodyPr/>
          <a:lstStyle>
            <a:lvl1pPr>
              <a:defRPr sz="1600" b="0"/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600" b="0"/>
            </a:lvl6pPr>
            <a:lvl7pPr>
              <a:defRPr sz="1600" b="0"/>
            </a:lvl7pPr>
            <a:lvl8pPr>
              <a:defRPr sz="1600" b="0"/>
            </a:lvl8pPr>
            <a:lvl9pPr>
              <a:defRPr sz="1600" b="0"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D19567-FD19-4D38-B30B-7E2066A98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="" xmlns:a16="http://schemas.microsoft.com/office/drawing/2014/main" id="{B59DA4E4-3793-4F45-B5A1-1E576F8B7B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5359" y="6381328"/>
            <a:ext cx="5040000" cy="288000"/>
          </a:xfrm>
          <a:prstGeom prst="rect">
            <a:avLst/>
          </a:prstGeom>
        </p:spPr>
        <p:txBody>
          <a:bodyPr bIns="72000"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Optional chapter navigation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="" xmlns:a16="http://schemas.microsoft.com/office/drawing/2014/main" id="{ED8BF548-EA41-4DED-B3E4-B97740EB2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4963" y="6633360"/>
            <a:ext cx="431800" cy="36000"/>
          </a:xfrm>
          <a:solidFill>
            <a:schemeClr val="bg2"/>
          </a:solidFill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6BB6D186-3DD7-4771-919F-8DE8651C0EB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r>
              <a:rPr lang="en-GB" dirty="0"/>
              <a:t>Title of presentation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BBC363B5-786A-4A1E-981C-D658EB95CC2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8FF9B0DE-3FEB-4AA0-B465-B80EF7C1333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08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071" userDrawn="1">
          <p15:clr>
            <a:srgbClr val="F26B43"/>
          </p15:clr>
        </p15:guide>
        <p15:guide id="2" orient="horz" pos="3838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4929" userDrawn="1">
          <p15:clr>
            <a:srgbClr val="F26B43"/>
          </p15:clr>
        </p15:guide>
        <p15:guide id="5" pos="5292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|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335360" y="1700212"/>
            <a:ext cx="3456384" cy="43926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  <a:lvl6pPr>
              <a:defRPr b="0"/>
            </a:lvl6pPr>
            <a:lvl7pPr>
              <a:defRPr b="0"/>
            </a:lvl7pPr>
            <a:lvl8pPr>
              <a:defRPr b="0"/>
            </a:lvl8pPr>
            <a:lvl9pPr>
              <a:defRPr b="0"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 bwMode="gray">
          <a:xfrm>
            <a:off x="4367808" y="1700213"/>
            <a:ext cx="3456384" cy="439261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  <a:lvl6pPr>
              <a:defRPr b="0"/>
            </a:lvl6pPr>
            <a:lvl7pPr>
              <a:defRPr b="0"/>
            </a:lvl7pPr>
            <a:lvl8pPr>
              <a:defRPr b="0"/>
            </a:lvl8pPr>
            <a:lvl9pPr>
              <a:defRPr b="0"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 hasCustomPrompt="1"/>
          </p:nvPr>
        </p:nvSpPr>
        <p:spPr bwMode="gray">
          <a:xfrm>
            <a:off x="8400257" y="1700212"/>
            <a:ext cx="3456384" cy="43926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  <a:lvl6pPr>
              <a:defRPr b="0"/>
            </a:lvl6pPr>
            <a:lvl7pPr>
              <a:defRPr b="0"/>
            </a:lvl7pPr>
            <a:lvl8pPr>
              <a:defRPr b="0"/>
            </a:lvl8pPr>
            <a:lvl9pPr>
              <a:defRPr b="0"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5" name="Titel 4">
            <a:extLst>
              <a:ext uri="{FF2B5EF4-FFF2-40B4-BE49-F238E27FC236}">
                <a16:creationId xmlns="" xmlns:a16="http://schemas.microsoft.com/office/drawing/2014/main" id="{5559B892-8AC0-4509-86CE-12729B8804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="" xmlns:a16="http://schemas.microsoft.com/office/drawing/2014/main" id="{84973FB0-2897-4AF2-8709-AD7B14F5AC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5359" y="6381328"/>
            <a:ext cx="5040000" cy="288000"/>
          </a:xfrm>
          <a:prstGeom prst="rect">
            <a:avLst/>
          </a:prstGeom>
        </p:spPr>
        <p:txBody>
          <a:bodyPr bIns="72000"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Optional chapter navigation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="" xmlns:a16="http://schemas.microsoft.com/office/drawing/2014/main" id="{32355AD8-79BB-446E-B418-75B4A82E22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4963" y="6633360"/>
            <a:ext cx="431800" cy="36000"/>
          </a:xfrm>
          <a:solidFill>
            <a:schemeClr val="bg2"/>
          </a:solidFill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3" name="Fußzeilenplatzhalter 22">
            <a:extLst>
              <a:ext uri="{FF2B5EF4-FFF2-40B4-BE49-F238E27FC236}">
                <a16:creationId xmlns="" xmlns:a16="http://schemas.microsoft.com/office/drawing/2014/main" id="{764EA279-28B3-4F23-9F4F-C390D8097AB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 dirty="0"/>
              <a:t>Title of presentation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="" xmlns:a16="http://schemas.microsoft.com/office/drawing/2014/main" id="{0F6864F8-6DA1-494F-8F12-B9CF5BD90D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8FF9B0DE-3FEB-4AA0-B465-B80EF7C1333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0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071" userDrawn="1">
          <p15:clr>
            <a:srgbClr val="F26B43"/>
          </p15:clr>
        </p15:guide>
        <p15:guide id="2" orient="horz" pos="3838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2389" userDrawn="1">
          <p15:clr>
            <a:srgbClr val="F26B43"/>
          </p15:clr>
        </p15:guide>
        <p15:guide id="5" pos="2751" userDrawn="1">
          <p15:clr>
            <a:srgbClr val="F26B43"/>
          </p15:clr>
        </p15:guide>
        <p15:guide id="6" pos="4929" userDrawn="1">
          <p15:clr>
            <a:srgbClr val="F26B43"/>
          </p15:clr>
        </p15:guide>
        <p15:guide id="7" pos="5292" userDrawn="1">
          <p15:clr>
            <a:srgbClr val="F26B43"/>
          </p15:clr>
        </p15:guide>
        <p15:guide id="8" pos="7469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| One content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335360" y="1700212"/>
            <a:ext cx="5472608" cy="439261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84032" y="1700213"/>
            <a:ext cx="5472608" cy="4392612"/>
          </a:xfrm>
          <a:prstGeom prst="rect">
            <a:avLst/>
          </a:prstGeom>
          <a:solidFill>
            <a:srgbClr val="D7D7D7"/>
          </a:solidFill>
        </p:spPr>
        <p:txBody>
          <a:bodyPr b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000" b="0"/>
            </a:lvl1pPr>
          </a:lstStyle>
          <a:p>
            <a:r>
              <a:rPr lang="en-GB" dirty="0"/>
              <a:t>Click icon </a:t>
            </a:r>
            <a:br>
              <a:rPr lang="en-GB" dirty="0"/>
            </a:br>
            <a:r>
              <a:rPr lang="en-GB" dirty="0"/>
              <a:t>to add picture</a:t>
            </a:r>
          </a:p>
        </p:txBody>
      </p:sp>
      <p:sp>
        <p:nvSpPr>
          <p:cNvPr id="4" name="Titel 3">
            <a:extLst>
              <a:ext uri="{FF2B5EF4-FFF2-40B4-BE49-F238E27FC236}">
                <a16:creationId xmlns="" xmlns:a16="http://schemas.microsoft.com/office/drawing/2014/main" id="{39CEF7C2-D8C0-4BB8-AD5C-BDD6588F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="" xmlns:a16="http://schemas.microsoft.com/office/drawing/2014/main" id="{ECA041DF-2CF8-4CBB-B4E8-79FC74A15B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5359" y="6381328"/>
            <a:ext cx="5040000" cy="288000"/>
          </a:xfrm>
          <a:prstGeom prst="rect">
            <a:avLst/>
          </a:prstGeom>
        </p:spPr>
        <p:txBody>
          <a:bodyPr bIns="72000"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Optional chapter navigation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19" name="Textplatzhalter 6">
            <a:extLst>
              <a:ext uri="{FF2B5EF4-FFF2-40B4-BE49-F238E27FC236}">
                <a16:creationId xmlns="" xmlns:a16="http://schemas.microsoft.com/office/drawing/2014/main" id="{DC02713C-BFA6-44EA-B181-48B4FD972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4963" y="6633360"/>
            <a:ext cx="431800" cy="36000"/>
          </a:xfrm>
          <a:solidFill>
            <a:schemeClr val="bg2"/>
          </a:solidFill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" b="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1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4353119-D679-4B08-92B3-298E3EA939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en-GB" dirty="0"/>
              <a:t>Title of presentation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="" xmlns:a16="http://schemas.microsoft.com/office/drawing/2014/main" id="{5AFE5916-C314-42E4-A317-05A70360E1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8FF9B0DE-3FEB-4AA0-B465-B80EF7C1333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pos="3659" userDrawn="1">
          <p15:clr>
            <a:srgbClr val="F26B43"/>
          </p15:clr>
        </p15:guide>
        <p15:guide id="4" pos="4021" userDrawn="1">
          <p15:clr>
            <a:srgbClr val="F26B43"/>
          </p15:clr>
        </p15:guide>
        <p15:guide id="5" orient="horz" pos="1071" userDrawn="1">
          <p15:clr>
            <a:srgbClr val="F26B43"/>
          </p15:clr>
        </p15:guide>
        <p15:guide id="6" orient="horz" pos="3838" userDrawn="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D468C915-B4F7-4BE0-AA6E-62C7414095C6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11640616" y="6309320"/>
            <a:ext cx="194335" cy="360000"/>
            <a:chOff x="-3985120" y="1211382"/>
            <a:chExt cx="2808077" cy="5201882"/>
          </a:xfrm>
        </p:grpSpPr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4C6B6AD7-870C-4FFD-9F93-0D7F8880AF9D}"/>
                </a:ext>
              </a:extLst>
            </p:cNvPr>
            <p:cNvSpPr>
              <a:spLocks/>
            </p:cNvSpPr>
            <p:nvPr/>
          </p:nvSpPr>
          <p:spPr bwMode="gray">
            <a:xfrm>
              <a:off x="-3133488" y="1211382"/>
              <a:ext cx="1956445" cy="1496120"/>
            </a:xfrm>
            <a:custGeom>
              <a:avLst/>
              <a:gdLst>
                <a:gd name="T0" fmla="*/ 1655 w 1957"/>
                <a:gd name="T1" fmla="*/ 1304 h 1513"/>
                <a:gd name="T2" fmla="*/ 1687 w 1957"/>
                <a:gd name="T3" fmla="*/ 1167 h 1513"/>
                <a:gd name="T4" fmla="*/ 1718 w 1957"/>
                <a:gd name="T5" fmla="*/ 1035 h 1513"/>
                <a:gd name="T6" fmla="*/ 1747 w 1957"/>
                <a:gd name="T7" fmla="*/ 908 h 1513"/>
                <a:gd name="T8" fmla="*/ 1775 w 1957"/>
                <a:gd name="T9" fmla="*/ 788 h 1513"/>
                <a:gd name="T10" fmla="*/ 1802 w 1957"/>
                <a:gd name="T11" fmla="*/ 673 h 1513"/>
                <a:gd name="T12" fmla="*/ 1827 w 1957"/>
                <a:gd name="T13" fmla="*/ 566 h 1513"/>
                <a:gd name="T14" fmla="*/ 1849 w 1957"/>
                <a:gd name="T15" fmla="*/ 467 h 1513"/>
                <a:gd name="T16" fmla="*/ 1871 w 1957"/>
                <a:gd name="T17" fmla="*/ 376 h 1513"/>
                <a:gd name="T18" fmla="*/ 1890 w 1957"/>
                <a:gd name="T19" fmla="*/ 293 h 1513"/>
                <a:gd name="T20" fmla="*/ 1907 w 1957"/>
                <a:gd name="T21" fmla="*/ 220 h 1513"/>
                <a:gd name="T22" fmla="*/ 1922 w 1957"/>
                <a:gd name="T23" fmla="*/ 157 h 1513"/>
                <a:gd name="T24" fmla="*/ 1934 w 1957"/>
                <a:gd name="T25" fmla="*/ 104 h 1513"/>
                <a:gd name="T26" fmla="*/ 1944 w 1957"/>
                <a:gd name="T27" fmla="*/ 62 h 1513"/>
                <a:gd name="T28" fmla="*/ 1951 w 1957"/>
                <a:gd name="T29" fmla="*/ 31 h 1513"/>
                <a:gd name="T30" fmla="*/ 1955 w 1957"/>
                <a:gd name="T31" fmla="*/ 12 h 1513"/>
                <a:gd name="T32" fmla="*/ 1957 w 1957"/>
                <a:gd name="T33" fmla="*/ 5 h 1513"/>
                <a:gd name="T34" fmla="*/ 345 w 1957"/>
                <a:gd name="T35" fmla="*/ 0 h 1513"/>
                <a:gd name="T36" fmla="*/ 344 w 1957"/>
                <a:gd name="T37" fmla="*/ 7 h 1513"/>
                <a:gd name="T38" fmla="*/ 339 w 1957"/>
                <a:gd name="T39" fmla="*/ 30 h 1513"/>
                <a:gd name="T40" fmla="*/ 331 w 1957"/>
                <a:gd name="T41" fmla="*/ 67 h 1513"/>
                <a:gd name="T42" fmla="*/ 320 w 1957"/>
                <a:gd name="T43" fmla="*/ 117 h 1513"/>
                <a:gd name="T44" fmla="*/ 305 w 1957"/>
                <a:gd name="T45" fmla="*/ 180 h 1513"/>
                <a:gd name="T46" fmla="*/ 288 w 1957"/>
                <a:gd name="T47" fmla="*/ 255 h 1513"/>
                <a:gd name="T48" fmla="*/ 268 w 1957"/>
                <a:gd name="T49" fmla="*/ 341 h 1513"/>
                <a:gd name="T50" fmla="*/ 246 w 1957"/>
                <a:gd name="T51" fmla="*/ 438 h 1513"/>
                <a:gd name="T52" fmla="*/ 221 w 1957"/>
                <a:gd name="T53" fmla="*/ 544 h 1513"/>
                <a:gd name="T54" fmla="*/ 194 w 1957"/>
                <a:gd name="T55" fmla="*/ 661 h 1513"/>
                <a:gd name="T56" fmla="*/ 166 w 1957"/>
                <a:gd name="T57" fmla="*/ 785 h 1513"/>
                <a:gd name="T58" fmla="*/ 135 w 1957"/>
                <a:gd name="T59" fmla="*/ 918 h 1513"/>
                <a:gd name="T60" fmla="*/ 103 w 1957"/>
                <a:gd name="T61" fmla="*/ 1058 h 1513"/>
                <a:gd name="T62" fmla="*/ 70 w 1957"/>
                <a:gd name="T63" fmla="*/ 1204 h 1513"/>
                <a:gd name="T64" fmla="*/ 35 w 1957"/>
                <a:gd name="T65" fmla="*/ 1356 h 1513"/>
                <a:gd name="T66" fmla="*/ 0 w 1957"/>
                <a:gd name="T67" fmla="*/ 1513 h 1513"/>
                <a:gd name="T68" fmla="*/ 94 w 1957"/>
                <a:gd name="T69" fmla="*/ 1499 h 1513"/>
                <a:gd name="T70" fmla="*/ 189 w 1957"/>
                <a:gd name="T71" fmla="*/ 1484 h 1513"/>
                <a:gd name="T72" fmla="*/ 286 w 1957"/>
                <a:gd name="T73" fmla="*/ 1471 h 1513"/>
                <a:gd name="T74" fmla="*/ 385 w 1957"/>
                <a:gd name="T75" fmla="*/ 1457 h 1513"/>
                <a:gd name="T76" fmla="*/ 484 w 1957"/>
                <a:gd name="T77" fmla="*/ 1444 h 1513"/>
                <a:gd name="T78" fmla="*/ 586 w 1957"/>
                <a:gd name="T79" fmla="*/ 1430 h 1513"/>
                <a:gd name="T80" fmla="*/ 688 w 1957"/>
                <a:gd name="T81" fmla="*/ 1417 h 1513"/>
                <a:gd name="T82" fmla="*/ 791 w 1957"/>
                <a:gd name="T83" fmla="*/ 1404 h 1513"/>
                <a:gd name="T84" fmla="*/ 895 w 1957"/>
                <a:gd name="T85" fmla="*/ 1391 h 1513"/>
                <a:gd name="T86" fmla="*/ 1001 w 1957"/>
                <a:gd name="T87" fmla="*/ 1378 h 1513"/>
                <a:gd name="T88" fmla="*/ 1107 w 1957"/>
                <a:gd name="T89" fmla="*/ 1365 h 1513"/>
                <a:gd name="T90" fmla="*/ 1215 w 1957"/>
                <a:gd name="T91" fmla="*/ 1353 h 1513"/>
                <a:gd name="T92" fmla="*/ 1324 w 1957"/>
                <a:gd name="T93" fmla="*/ 1341 h 1513"/>
                <a:gd name="T94" fmla="*/ 1433 w 1957"/>
                <a:gd name="T95" fmla="*/ 1328 h 1513"/>
                <a:gd name="T96" fmla="*/ 1543 w 1957"/>
                <a:gd name="T97" fmla="*/ 1317 h 1513"/>
                <a:gd name="T98" fmla="*/ 1655 w 1957"/>
                <a:gd name="T99" fmla="*/ 1304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57" h="1513">
                  <a:moveTo>
                    <a:pt x="1655" y="1304"/>
                  </a:moveTo>
                  <a:lnTo>
                    <a:pt x="1687" y="1167"/>
                  </a:lnTo>
                  <a:lnTo>
                    <a:pt x="1718" y="1035"/>
                  </a:lnTo>
                  <a:lnTo>
                    <a:pt x="1747" y="908"/>
                  </a:lnTo>
                  <a:lnTo>
                    <a:pt x="1775" y="788"/>
                  </a:lnTo>
                  <a:lnTo>
                    <a:pt x="1802" y="673"/>
                  </a:lnTo>
                  <a:lnTo>
                    <a:pt x="1827" y="566"/>
                  </a:lnTo>
                  <a:lnTo>
                    <a:pt x="1849" y="467"/>
                  </a:lnTo>
                  <a:lnTo>
                    <a:pt x="1871" y="376"/>
                  </a:lnTo>
                  <a:lnTo>
                    <a:pt x="1890" y="293"/>
                  </a:lnTo>
                  <a:lnTo>
                    <a:pt x="1907" y="220"/>
                  </a:lnTo>
                  <a:lnTo>
                    <a:pt x="1922" y="157"/>
                  </a:lnTo>
                  <a:lnTo>
                    <a:pt x="1934" y="104"/>
                  </a:lnTo>
                  <a:lnTo>
                    <a:pt x="1944" y="62"/>
                  </a:lnTo>
                  <a:lnTo>
                    <a:pt x="1951" y="31"/>
                  </a:lnTo>
                  <a:lnTo>
                    <a:pt x="1955" y="12"/>
                  </a:lnTo>
                  <a:lnTo>
                    <a:pt x="1957" y="5"/>
                  </a:lnTo>
                  <a:lnTo>
                    <a:pt x="345" y="0"/>
                  </a:lnTo>
                  <a:lnTo>
                    <a:pt x="344" y="7"/>
                  </a:lnTo>
                  <a:lnTo>
                    <a:pt x="339" y="30"/>
                  </a:lnTo>
                  <a:lnTo>
                    <a:pt x="331" y="67"/>
                  </a:lnTo>
                  <a:lnTo>
                    <a:pt x="320" y="117"/>
                  </a:lnTo>
                  <a:lnTo>
                    <a:pt x="305" y="180"/>
                  </a:lnTo>
                  <a:lnTo>
                    <a:pt x="288" y="255"/>
                  </a:lnTo>
                  <a:lnTo>
                    <a:pt x="268" y="341"/>
                  </a:lnTo>
                  <a:lnTo>
                    <a:pt x="246" y="438"/>
                  </a:lnTo>
                  <a:lnTo>
                    <a:pt x="221" y="544"/>
                  </a:lnTo>
                  <a:lnTo>
                    <a:pt x="194" y="661"/>
                  </a:lnTo>
                  <a:lnTo>
                    <a:pt x="166" y="785"/>
                  </a:lnTo>
                  <a:lnTo>
                    <a:pt x="135" y="918"/>
                  </a:lnTo>
                  <a:lnTo>
                    <a:pt x="103" y="1058"/>
                  </a:lnTo>
                  <a:lnTo>
                    <a:pt x="70" y="1204"/>
                  </a:lnTo>
                  <a:lnTo>
                    <a:pt x="35" y="1356"/>
                  </a:lnTo>
                  <a:lnTo>
                    <a:pt x="0" y="1513"/>
                  </a:lnTo>
                  <a:lnTo>
                    <a:pt x="94" y="1499"/>
                  </a:lnTo>
                  <a:lnTo>
                    <a:pt x="189" y="1484"/>
                  </a:lnTo>
                  <a:lnTo>
                    <a:pt x="286" y="1471"/>
                  </a:lnTo>
                  <a:lnTo>
                    <a:pt x="385" y="1457"/>
                  </a:lnTo>
                  <a:lnTo>
                    <a:pt x="484" y="1444"/>
                  </a:lnTo>
                  <a:lnTo>
                    <a:pt x="586" y="1430"/>
                  </a:lnTo>
                  <a:lnTo>
                    <a:pt x="688" y="1417"/>
                  </a:lnTo>
                  <a:lnTo>
                    <a:pt x="791" y="1404"/>
                  </a:lnTo>
                  <a:lnTo>
                    <a:pt x="895" y="1391"/>
                  </a:lnTo>
                  <a:lnTo>
                    <a:pt x="1001" y="1378"/>
                  </a:lnTo>
                  <a:lnTo>
                    <a:pt x="1107" y="1365"/>
                  </a:lnTo>
                  <a:lnTo>
                    <a:pt x="1215" y="1353"/>
                  </a:lnTo>
                  <a:lnTo>
                    <a:pt x="1324" y="1341"/>
                  </a:lnTo>
                  <a:lnTo>
                    <a:pt x="1433" y="1328"/>
                  </a:lnTo>
                  <a:lnTo>
                    <a:pt x="1543" y="1317"/>
                  </a:lnTo>
                  <a:lnTo>
                    <a:pt x="1655" y="1304"/>
                  </a:lnTo>
                  <a:close/>
                </a:path>
              </a:pathLst>
            </a:custGeom>
            <a:solidFill>
              <a:srgbClr val="84B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="" xmlns:a16="http://schemas.microsoft.com/office/drawing/2014/main" id="{83281C5C-C908-4529-8ADA-34F1AF300521}"/>
                </a:ext>
              </a:extLst>
            </p:cNvPr>
            <p:cNvSpPr>
              <a:spLocks/>
            </p:cNvSpPr>
            <p:nvPr/>
          </p:nvSpPr>
          <p:spPr bwMode="gray">
            <a:xfrm>
              <a:off x="-3985120" y="3467061"/>
              <a:ext cx="2278689" cy="2946203"/>
            </a:xfrm>
            <a:custGeom>
              <a:avLst/>
              <a:gdLst>
                <a:gd name="T0" fmla="*/ 555 w 2278"/>
                <a:gd name="T1" fmla="*/ 526 h 2940"/>
                <a:gd name="T2" fmla="*/ 504 w 2278"/>
                <a:gd name="T3" fmla="*/ 746 h 2940"/>
                <a:gd name="T4" fmla="*/ 454 w 2278"/>
                <a:gd name="T5" fmla="*/ 964 h 2940"/>
                <a:gd name="T6" fmla="*/ 405 w 2278"/>
                <a:gd name="T7" fmla="*/ 1179 h 2940"/>
                <a:gd name="T8" fmla="*/ 356 w 2278"/>
                <a:gd name="T9" fmla="*/ 1391 h 2940"/>
                <a:gd name="T10" fmla="*/ 310 w 2278"/>
                <a:gd name="T11" fmla="*/ 1595 h 2940"/>
                <a:gd name="T12" fmla="*/ 264 w 2278"/>
                <a:gd name="T13" fmla="*/ 1792 h 2940"/>
                <a:gd name="T14" fmla="*/ 222 w 2278"/>
                <a:gd name="T15" fmla="*/ 1978 h 2940"/>
                <a:gd name="T16" fmla="*/ 181 w 2278"/>
                <a:gd name="T17" fmla="*/ 2153 h 2940"/>
                <a:gd name="T18" fmla="*/ 144 w 2278"/>
                <a:gd name="T19" fmla="*/ 2315 h 2940"/>
                <a:gd name="T20" fmla="*/ 110 w 2278"/>
                <a:gd name="T21" fmla="*/ 2462 h 2940"/>
                <a:gd name="T22" fmla="*/ 80 w 2278"/>
                <a:gd name="T23" fmla="*/ 2593 h 2940"/>
                <a:gd name="T24" fmla="*/ 54 w 2278"/>
                <a:gd name="T25" fmla="*/ 2705 h 2940"/>
                <a:gd name="T26" fmla="*/ 32 w 2278"/>
                <a:gd name="T27" fmla="*/ 2798 h 2940"/>
                <a:gd name="T28" fmla="*/ 17 w 2278"/>
                <a:gd name="T29" fmla="*/ 2869 h 2940"/>
                <a:gd name="T30" fmla="*/ 5 w 2278"/>
                <a:gd name="T31" fmla="*/ 2917 h 2940"/>
                <a:gd name="T32" fmla="*/ 0 w 2278"/>
                <a:gd name="T33" fmla="*/ 2940 h 2940"/>
                <a:gd name="T34" fmla="*/ 1589 w 2278"/>
                <a:gd name="T35" fmla="*/ 2940 h 2940"/>
                <a:gd name="T36" fmla="*/ 1594 w 2278"/>
                <a:gd name="T37" fmla="*/ 2918 h 2940"/>
                <a:gd name="T38" fmla="*/ 1606 w 2278"/>
                <a:gd name="T39" fmla="*/ 2864 h 2940"/>
                <a:gd name="T40" fmla="*/ 1627 w 2278"/>
                <a:gd name="T41" fmla="*/ 2778 h 2940"/>
                <a:gd name="T42" fmla="*/ 1654 w 2278"/>
                <a:gd name="T43" fmla="*/ 2663 h 2940"/>
                <a:gd name="T44" fmla="*/ 1687 w 2278"/>
                <a:gd name="T45" fmla="*/ 2524 h 2940"/>
                <a:gd name="T46" fmla="*/ 1725 w 2278"/>
                <a:gd name="T47" fmla="*/ 2361 h 2940"/>
                <a:gd name="T48" fmla="*/ 1769 w 2278"/>
                <a:gd name="T49" fmla="*/ 2176 h 2940"/>
                <a:gd name="T50" fmla="*/ 1817 w 2278"/>
                <a:gd name="T51" fmla="*/ 1974 h 2940"/>
                <a:gd name="T52" fmla="*/ 1867 w 2278"/>
                <a:gd name="T53" fmla="*/ 1756 h 2940"/>
                <a:gd name="T54" fmla="*/ 1922 w 2278"/>
                <a:gd name="T55" fmla="*/ 1524 h 2940"/>
                <a:gd name="T56" fmla="*/ 1979 w 2278"/>
                <a:gd name="T57" fmla="*/ 1283 h 2940"/>
                <a:gd name="T58" fmla="*/ 2037 w 2278"/>
                <a:gd name="T59" fmla="*/ 1033 h 2940"/>
                <a:gd name="T60" fmla="*/ 2097 w 2278"/>
                <a:gd name="T61" fmla="*/ 777 h 2940"/>
                <a:gd name="T62" fmla="*/ 2157 w 2278"/>
                <a:gd name="T63" fmla="*/ 517 h 2940"/>
                <a:gd name="T64" fmla="*/ 2218 w 2278"/>
                <a:gd name="T65" fmla="*/ 257 h 2940"/>
                <a:gd name="T66" fmla="*/ 2278 w 2278"/>
                <a:gd name="T67" fmla="*/ 0 h 2940"/>
                <a:gd name="T68" fmla="*/ 2146 w 2278"/>
                <a:gd name="T69" fmla="*/ 33 h 2940"/>
                <a:gd name="T70" fmla="*/ 2016 w 2278"/>
                <a:gd name="T71" fmla="*/ 67 h 2940"/>
                <a:gd name="T72" fmla="*/ 1891 w 2278"/>
                <a:gd name="T73" fmla="*/ 100 h 2940"/>
                <a:gd name="T74" fmla="*/ 1769 w 2278"/>
                <a:gd name="T75" fmla="*/ 134 h 2940"/>
                <a:gd name="T76" fmla="*/ 1650 w 2278"/>
                <a:gd name="T77" fmla="*/ 167 h 2940"/>
                <a:gd name="T78" fmla="*/ 1534 w 2278"/>
                <a:gd name="T79" fmla="*/ 201 h 2940"/>
                <a:gd name="T80" fmla="*/ 1422 w 2278"/>
                <a:gd name="T81" fmla="*/ 234 h 2940"/>
                <a:gd name="T82" fmla="*/ 1313 w 2278"/>
                <a:gd name="T83" fmla="*/ 267 h 2940"/>
                <a:gd name="T84" fmla="*/ 1207 w 2278"/>
                <a:gd name="T85" fmla="*/ 300 h 2940"/>
                <a:gd name="T86" fmla="*/ 1104 w 2278"/>
                <a:gd name="T87" fmla="*/ 333 h 2940"/>
                <a:gd name="T88" fmla="*/ 1005 w 2278"/>
                <a:gd name="T89" fmla="*/ 367 h 2940"/>
                <a:gd name="T90" fmla="*/ 909 w 2278"/>
                <a:gd name="T91" fmla="*/ 399 h 2940"/>
                <a:gd name="T92" fmla="*/ 816 w 2278"/>
                <a:gd name="T93" fmla="*/ 431 h 2940"/>
                <a:gd name="T94" fmla="*/ 726 w 2278"/>
                <a:gd name="T95" fmla="*/ 463 h 2940"/>
                <a:gd name="T96" fmla="*/ 639 w 2278"/>
                <a:gd name="T97" fmla="*/ 495 h 2940"/>
                <a:gd name="T98" fmla="*/ 555 w 2278"/>
                <a:gd name="T99" fmla="*/ 526 h 2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78" h="2940">
                  <a:moveTo>
                    <a:pt x="555" y="526"/>
                  </a:moveTo>
                  <a:lnTo>
                    <a:pt x="504" y="746"/>
                  </a:lnTo>
                  <a:lnTo>
                    <a:pt x="454" y="964"/>
                  </a:lnTo>
                  <a:lnTo>
                    <a:pt x="405" y="1179"/>
                  </a:lnTo>
                  <a:lnTo>
                    <a:pt x="356" y="1391"/>
                  </a:lnTo>
                  <a:lnTo>
                    <a:pt x="310" y="1595"/>
                  </a:lnTo>
                  <a:lnTo>
                    <a:pt x="264" y="1792"/>
                  </a:lnTo>
                  <a:lnTo>
                    <a:pt x="222" y="1978"/>
                  </a:lnTo>
                  <a:lnTo>
                    <a:pt x="181" y="2153"/>
                  </a:lnTo>
                  <a:lnTo>
                    <a:pt x="144" y="2315"/>
                  </a:lnTo>
                  <a:lnTo>
                    <a:pt x="110" y="2462"/>
                  </a:lnTo>
                  <a:lnTo>
                    <a:pt x="80" y="2593"/>
                  </a:lnTo>
                  <a:lnTo>
                    <a:pt x="54" y="2705"/>
                  </a:lnTo>
                  <a:lnTo>
                    <a:pt x="32" y="2798"/>
                  </a:lnTo>
                  <a:lnTo>
                    <a:pt x="17" y="2869"/>
                  </a:lnTo>
                  <a:lnTo>
                    <a:pt x="5" y="2917"/>
                  </a:lnTo>
                  <a:lnTo>
                    <a:pt x="0" y="2940"/>
                  </a:lnTo>
                  <a:lnTo>
                    <a:pt x="1589" y="2940"/>
                  </a:lnTo>
                  <a:lnTo>
                    <a:pt x="1594" y="2918"/>
                  </a:lnTo>
                  <a:lnTo>
                    <a:pt x="1606" y="2864"/>
                  </a:lnTo>
                  <a:lnTo>
                    <a:pt x="1627" y="2778"/>
                  </a:lnTo>
                  <a:lnTo>
                    <a:pt x="1654" y="2663"/>
                  </a:lnTo>
                  <a:lnTo>
                    <a:pt x="1687" y="2524"/>
                  </a:lnTo>
                  <a:lnTo>
                    <a:pt x="1725" y="2361"/>
                  </a:lnTo>
                  <a:lnTo>
                    <a:pt x="1769" y="2176"/>
                  </a:lnTo>
                  <a:lnTo>
                    <a:pt x="1817" y="1974"/>
                  </a:lnTo>
                  <a:lnTo>
                    <a:pt x="1867" y="1756"/>
                  </a:lnTo>
                  <a:lnTo>
                    <a:pt x="1922" y="1524"/>
                  </a:lnTo>
                  <a:lnTo>
                    <a:pt x="1979" y="1283"/>
                  </a:lnTo>
                  <a:lnTo>
                    <a:pt x="2037" y="1033"/>
                  </a:lnTo>
                  <a:lnTo>
                    <a:pt x="2097" y="777"/>
                  </a:lnTo>
                  <a:lnTo>
                    <a:pt x="2157" y="517"/>
                  </a:lnTo>
                  <a:lnTo>
                    <a:pt x="2218" y="257"/>
                  </a:lnTo>
                  <a:lnTo>
                    <a:pt x="2278" y="0"/>
                  </a:lnTo>
                  <a:lnTo>
                    <a:pt x="2146" y="33"/>
                  </a:lnTo>
                  <a:lnTo>
                    <a:pt x="2016" y="67"/>
                  </a:lnTo>
                  <a:lnTo>
                    <a:pt x="1891" y="100"/>
                  </a:lnTo>
                  <a:lnTo>
                    <a:pt x="1769" y="134"/>
                  </a:lnTo>
                  <a:lnTo>
                    <a:pt x="1650" y="167"/>
                  </a:lnTo>
                  <a:lnTo>
                    <a:pt x="1534" y="201"/>
                  </a:lnTo>
                  <a:lnTo>
                    <a:pt x="1422" y="234"/>
                  </a:lnTo>
                  <a:lnTo>
                    <a:pt x="1313" y="267"/>
                  </a:lnTo>
                  <a:lnTo>
                    <a:pt x="1207" y="300"/>
                  </a:lnTo>
                  <a:lnTo>
                    <a:pt x="1104" y="333"/>
                  </a:lnTo>
                  <a:lnTo>
                    <a:pt x="1005" y="367"/>
                  </a:lnTo>
                  <a:lnTo>
                    <a:pt x="909" y="399"/>
                  </a:lnTo>
                  <a:lnTo>
                    <a:pt x="816" y="431"/>
                  </a:lnTo>
                  <a:lnTo>
                    <a:pt x="726" y="463"/>
                  </a:lnTo>
                  <a:lnTo>
                    <a:pt x="639" y="495"/>
                  </a:lnTo>
                  <a:lnTo>
                    <a:pt x="555" y="52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35360" y="1700212"/>
            <a:ext cx="11520000" cy="43926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</a:t>
            </a:r>
          </a:p>
          <a:p>
            <a:pPr lvl="5"/>
            <a:r>
              <a:rPr lang="en-GB" dirty="0"/>
              <a:t>Level 6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34963" y="476672"/>
            <a:ext cx="11521677" cy="7200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title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6816080" y="6453336"/>
            <a:ext cx="4032448" cy="14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of presentation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5808032" y="6453336"/>
            <a:ext cx="576000" cy="14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8FF9B0DE-3FEB-4AA0-B465-B80EF7C1333D}" type="slidenum">
              <a:rPr lang="en-GB" smtClean="0"/>
              <a:pPr/>
              <a:t>‹Nr.›</a:t>
            </a:fld>
            <a:endParaRPr lang="en-GB" dirty="0"/>
          </a:p>
        </p:txBody>
      </p:sp>
      <p:grpSp>
        <p:nvGrpSpPr>
          <p:cNvPr id="25" name="Gruppieren 24"/>
          <p:cNvGrpSpPr/>
          <p:nvPr userDrawn="1"/>
        </p:nvGrpSpPr>
        <p:grpSpPr bwMode="gray">
          <a:xfrm>
            <a:off x="-168688" y="1700808"/>
            <a:ext cx="72000" cy="4392488"/>
            <a:chOff x="-456728" y="1700808"/>
            <a:chExt cx="216000" cy="4392488"/>
          </a:xfrm>
        </p:grpSpPr>
        <p:cxnSp>
          <p:nvCxnSpPr>
            <p:cNvPr id="23" name="Gerader Verbinder 22"/>
            <p:cNvCxnSpPr/>
            <p:nvPr userDrawn="1"/>
          </p:nvCxnSpPr>
          <p:spPr bwMode="gray">
            <a:xfrm>
              <a:off x="-456728" y="1700808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 userDrawn="1"/>
          </p:nvCxnSpPr>
          <p:spPr bwMode="gray">
            <a:xfrm>
              <a:off x="-456728" y="6093296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9E2E69A7-B6DC-4DCF-9C58-CCFC69EA496F}"/>
              </a:ext>
            </a:extLst>
          </p:cNvPr>
          <p:cNvGrpSpPr/>
          <p:nvPr userDrawn="1"/>
        </p:nvGrpSpPr>
        <p:grpSpPr bwMode="gray">
          <a:xfrm>
            <a:off x="335376" y="-171430"/>
            <a:ext cx="11521266" cy="72016"/>
            <a:chOff x="335376" y="-171430"/>
            <a:chExt cx="11521266" cy="72016"/>
          </a:xfrm>
        </p:grpSpPr>
        <p:grpSp>
          <p:nvGrpSpPr>
            <p:cNvPr id="66" name="Gruppieren 65">
              <a:extLst>
                <a:ext uri="{FF2B5EF4-FFF2-40B4-BE49-F238E27FC236}">
                  <a16:creationId xmlns="" xmlns:a16="http://schemas.microsoft.com/office/drawing/2014/main" id="{00FDB3D0-AA45-4DC1-BA34-B3FEC706C9FF}"/>
                </a:ext>
              </a:extLst>
            </p:cNvPr>
            <p:cNvGrpSpPr/>
            <p:nvPr userDrawn="1"/>
          </p:nvGrpSpPr>
          <p:grpSpPr bwMode="gray">
            <a:xfrm rot="5400000">
              <a:off x="8940313" y="-3015743"/>
              <a:ext cx="72016" cy="5760642"/>
              <a:chOff x="-456773" y="-5427968"/>
              <a:chExt cx="216048" cy="5760642"/>
            </a:xfrm>
          </p:grpSpPr>
          <p:cxnSp>
            <p:nvCxnSpPr>
              <p:cNvPr id="67" name="Gerader Verbinder 66">
                <a:extLst>
                  <a:ext uri="{FF2B5EF4-FFF2-40B4-BE49-F238E27FC236}">
                    <a16:creationId xmlns="" xmlns:a16="http://schemas.microsoft.com/office/drawing/2014/main" id="{FF44B90D-C1CE-4520-A6C7-7E9BED0CA564}"/>
                  </a:ext>
                </a:extLst>
              </p:cNvPr>
              <p:cNvCxnSpPr/>
              <p:nvPr userDrawn="1"/>
            </p:nvCxnSpPr>
            <p:spPr bwMode="gray">
              <a:xfrm>
                <a:off x="-456773" y="-5427968"/>
                <a:ext cx="21600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r Verbinder 67">
                <a:extLst>
                  <a:ext uri="{FF2B5EF4-FFF2-40B4-BE49-F238E27FC236}">
                    <a16:creationId xmlns="" xmlns:a16="http://schemas.microsoft.com/office/drawing/2014/main" id="{E486FD66-0D8C-47A6-843B-FADA70344D1F}"/>
                  </a:ext>
                </a:extLst>
              </p:cNvPr>
              <p:cNvCxnSpPr/>
              <p:nvPr userDrawn="1"/>
            </p:nvCxnSpPr>
            <p:spPr bwMode="gray">
              <a:xfrm>
                <a:off x="-456725" y="332674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Gerader Verbinder 68">
              <a:extLst>
                <a:ext uri="{FF2B5EF4-FFF2-40B4-BE49-F238E27FC236}">
                  <a16:creationId xmlns="" xmlns:a16="http://schemas.microsoft.com/office/drawing/2014/main" id="{E6BCC9AC-3976-43E8-8B55-CDD8B38B0D33}"/>
                </a:ext>
              </a:extLst>
            </p:cNvPr>
            <p:cNvCxnSpPr/>
            <p:nvPr userDrawn="1"/>
          </p:nvCxnSpPr>
          <p:spPr bwMode="gray">
            <a:xfrm rot="5400000">
              <a:off x="299376" y="-135414"/>
              <a:ext cx="7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6037C19-2C82-4625-B93C-D1983B8EDD19}"/>
              </a:ext>
            </a:extLst>
          </p:cNvPr>
          <p:cNvGrpSpPr/>
          <p:nvPr userDrawn="1"/>
        </p:nvGrpSpPr>
        <p:grpSpPr bwMode="gray">
          <a:xfrm>
            <a:off x="335392" y="-243400"/>
            <a:ext cx="11521216" cy="72000"/>
            <a:chOff x="335392" y="-362160"/>
            <a:chExt cx="11521216" cy="118752"/>
          </a:xfrm>
          <a:solidFill>
            <a:schemeClr val="tx2"/>
          </a:solidFill>
        </p:grpSpPr>
        <p:sp>
          <p:nvSpPr>
            <p:cNvPr id="20" name="Rechteck 4">
              <a:extLst>
                <a:ext uri="{FF2B5EF4-FFF2-40B4-BE49-F238E27FC236}">
                  <a16:creationId xmlns="" xmlns:a16="http://schemas.microsoft.com/office/drawing/2014/main" id="{B8E4974D-797A-4C70-9592-7B489795DE6F}"/>
                </a:ext>
              </a:extLst>
            </p:cNvPr>
            <p:cNvSpPr/>
            <p:nvPr/>
          </p:nvSpPr>
          <p:spPr bwMode="gray">
            <a:xfrm>
              <a:off x="335392" y="-362160"/>
              <a:ext cx="432000" cy="118752"/>
            </a:xfrm>
            <a:prstGeom prst="rect">
              <a:avLst/>
            </a:prstGeom>
            <a:grp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58">
              <a:extLst>
                <a:ext uri="{FF2B5EF4-FFF2-40B4-BE49-F238E27FC236}">
                  <a16:creationId xmlns="" xmlns:a16="http://schemas.microsoft.com/office/drawing/2014/main" id="{D14E5C0F-FBFE-4EF7-9301-0EFB8C2D4D7B}"/>
                </a:ext>
              </a:extLst>
            </p:cNvPr>
            <p:cNvSpPr/>
            <p:nvPr/>
          </p:nvSpPr>
          <p:spPr bwMode="gray">
            <a:xfrm>
              <a:off x="1343503" y="-362160"/>
              <a:ext cx="432000" cy="118752"/>
            </a:xfrm>
            <a:prstGeom prst="rect">
              <a:avLst/>
            </a:prstGeom>
            <a:grp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60">
              <a:extLst>
                <a:ext uri="{FF2B5EF4-FFF2-40B4-BE49-F238E27FC236}">
                  <a16:creationId xmlns="" xmlns:a16="http://schemas.microsoft.com/office/drawing/2014/main" id="{08075A41-EE7F-4E2E-A852-84E15CB3DA87}"/>
                </a:ext>
              </a:extLst>
            </p:cNvPr>
            <p:cNvSpPr/>
            <p:nvPr/>
          </p:nvSpPr>
          <p:spPr bwMode="gray">
            <a:xfrm>
              <a:off x="2351614" y="-362160"/>
              <a:ext cx="432000" cy="118752"/>
            </a:xfrm>
            <a:prstGeom prst="rect">
              <a:avLst/>
            </a:prstGeom>
            <a:grp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62">
              <a:extLst>
                <a:ext uri="{FF2B5EF4-FFF2-40B4-BE49-F238E27FC236}">
                  <a16:creationId xmlns="" xmlns:a16="http://schemas.microsoft.com/office/drawing/2014/main" id="{BF61F426-BF58-4A79-A870-E5CF0E574332}"/>
                </a:ext>
              </a:extLst>
            </p:cNvPr>
            <p:cNvSpPr/>
            <p:nvPr/>
          </p:nvSpPr>
          <p:spPr bwMode="gray">
            <a:xfrm>
              <a:off x="3359725" y="-362160"/>
              <a:ext cx="432000" cy="118752"/>
            </a:xfrm>
            <a:prstGeom prst="rect">
              <a:avLst/>
            </a:prstGeom>
            <a:grp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64">
              <a:extLst>
                <a:ext uri="{FF2B5EF4-FFF2-40B4-BE49-F238E27FC236}">
                  <a16:creationId xmlns="" xmlns:a16="http://schemas.microsoft.com/office/drawing/2014/main" id="{1AE91219-6A4B-4087-AA97-35B2707A0082}"/>
                </a:ext>
              </a:extLst>
            </p:cNvPr>
            <p:cNvSpPr/>
            <p:nvPr/>
          </p:nvSpPr>
          <p:spPr bwMode="gray">
            <a:xfrm>
              <a:off x="4367836" y="-362160"/>
              <a:ext cx="432000" cy="118752"/>
            </a:xfrm>
            <a:prstGeom prst="rect">
              <a:avLst/>
            </a:prstGeom>
            <a:grp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66">
              <a:extLst>
                <a:ext uri="{FF2B5EF4-FFF2-40B4-BE49-F238E27FC236}">
                  <a16:creationId xmlns="" xmlns:a16="http://schemas.microsoft.com/office/drawing/2014/main" id="{4190025D-28A1-4871-865F-BB5DEA620951}"/>
                </a:ext>
              </a:extLst>
            </p:cNvPr>
            <p:cNvSpPr/>
            <p:nvPr/>
          </p:nvSpPr>
          <p:spPr bwMode="gray">
            <a:xfrm>
              <a:off x="5375947" y="-362160"/>
              <a:ext cx="432000" cy="118752"/>
            </a:xfrm>
            <a:prstGeom prst="rect">
              <a:avLst/>
            </a:prstGeom>
            <a:grp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68">
              <a:extLst>
                <a:ext uri="{FF2B5EF4-FFF2-40B4-BE49-F238E27FC236}">
                  <a16:creationId xmlns="" xmlns:a16="http://schemas.microsoft.com/office/drawing/2014/main" id="{22ED910F-F3EB-4F82-9D2D-586BEF39FAE5}"/>
                </a:ext>
              </a:extLst>
            </p:cNvPr>
            <p:cNvSpPr/>
            <p:nvPr/>
          </p:nvSpPr>
          <p:spPr bwMode="gray">
            <a:xfrm>
              <a:off x="6384058" y="-362160"/>
              <a:ext cx="432000" cy="118752"/>
            </a:xfrm>
            <a:prstGeom prst="rect">
              <a:avLst/>
            </a:prstGeom>
            <a:grp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62">
              <a:extLst>
                <a:ext uri="{FF2B5EF4-FFF2-40B4-BE49-F238E27FC236}">
                  <a16:creationId xmlns="" xmlns:a16="http://schemas.microsoft.com/office/drawing/2014/main" id="{524512B2-0834-4248-9AC4-08A606EA1C3A}"/>
                </a:ext>
              </a:extLst>
            </p:cNvPr>
            <p:cNvSpPr/>
            <p:nvPr/>
          </p:nvSpPr>
          <p:spPr bwMode="gray">
            <a:xfrm>
              <a:off x="7392169" y="-362160"/>
              <a:ext cx="432000" cy="118752"/>
            </a:xfrm>
            <a:prstGeom prst="rect">
              <a:avLst/>
            </a:prstGeom>
            <a:grp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64">
              <a:extLst>
                <a:ext uri="{FF2B5EF4-FFF2-40B4-BE49-F238E27FC236}">
                  <a16:creationId xmlns="" xmlns:a16="http://schemas.microsoft.com/office/drawing/2014/main" id="{E85E6A45-A66A-4704-ACF8-21CD1CFC1557}"/>
                </a:ext>
              </a:extLst>
            </p:cNvPr>
            <p:cNvSpPr/>
            <p:nvPr/>
          </p:nvSpPr>
          <p:spPr bwMode="gray">
            <a:xfrm>
              <a:off x="8400280" y="-362160"/>
              <a:ext cx="432000" cy="118752"/>
            </a:xfrm>
            <a:prstGeom prst="rect">
              <a:avLst/>
            </a:prstGeom>
            <a:grp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66">
              <a:extLst>
                <a:ext uri="{FF2B5EF4-FFF2-40B4-BE49-F238E27FC236}">
                  <a16:creationId xmlns="" xmlns:a16="http://schemas.microsoft.com/office/drawing/2014/main" id="{0D410D91-96FE-49B7-A165-341EEC5C2266}"/>
                </a:ext>
              </a:extLst>
            </p:cNvPr>
            <p:cNvSpPr/>
            <p:nvPr/>
          </p:nvSpPr>
          <p:spPr bwMode="gray">
            <a:xfrm>
              <a:off x="9408391" y="-362160"/>
              <a:ext cx="432000" cy="118752"/>
            </a:xfrm>
            <a:prstGeom prst="rect">
              <a:avLst/>
            </a:prstGeom>
            <a:grp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68">
              <a:extLst>
                <a:ext uri="{FF2B5EF4-FFF2-40B4-BE49-F238E27FC236}">
                  <a16:creationId xmlns="" xmlns:a16="http://schemas.microsoft.com/office/drawing/2014/main" id="{226A06E2-F134-4358-BE8A-7B0CE8FF8CB6}"/>
                </a:ext>
              </a:extLst>
            </p:cNvPr>
            <p:cNvSpPr/>
            <p:nvPr/>
          </p:nvSpPr>
          <p:spPr bwMode="gray">
            <a:xfrm>
              <a:off x="10416502" y="-362160"/>
              <a:ext cx="432000" cy="118752"/>
            </a:xfrm>
            <a:prstGeom prst="rect">
              <a:avLst/>
            </a:prstGeom>
            <a:grp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68">
              <a:extLst>
                <a:ext uri="{FF2B5EF4-FFF2-40B4-BE49-F238E27FC236}">
                  <a16:creationId xmlns="" xmlns:a16="http://schemas.microsoft.com/office/drawing/2014/main" id="{EE788FE9-3530-4F62-98AB-DADA4B33B64E}"/>
                </a:ext>
              </a:extLst>
            </p:cNvPr>
            <p:cNvSpPr/>
            <p:nvPr/>
          </p:nvSpPr>
          <p:spPr bwMode="gray">
            <a:xfrm>
              <a:off x="11424608" y="-362160"/>
              <a:ext cx="432000" cy="118752"/>
            </a:xfrm>
            <a:prstGeom prst="rect">
              <a:avLst/>
            </a:prstGeom>
            <a:grp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85C0078F-CDA9-4D4A-A94D-58BF2D4F94AC}"/>
              </a:ext>
            </a:extLst>
          </p:cNvPr>
          <p:cNvSpPr txBox="1"/>
          <p:nvPr userDrawn="1"/>
        </p:nvSpPr>
        <p:spPr bwMode="gray">
          <a:xfrm>
            <a:off x="407368" y="-142504"/>
            <a:ext cx="2376264" cy="7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0" indent="0" algn="l">
              <a:lnSpc>
                <a:spcPct val="11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 2" panose="05020102010507070707" pitchFamily="18" charset="2"/>
              <a:buNone/>
            </a:pPr>
            <a:r>
              <a:rPr lang="en-GB" sz="600" dirty="0"/>
              <a:t>Markers/docking points for guide lines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="" xmlns:a16="http://schemas.microsoft.com/office/drawing/2014/main" id="{BCDF2DF8-1236-4962-AA06-5E60DE2FC77D}"/>
              </a:ext>
            </a:extLst>
          </p:cNvPr>
          <p:cNvGrpSpPr/>
          <p:nvPr userDrawn="1"/>
        </p:nvGrpSpPr>
        <p:grpSpPr>
          <a:xfrm>
            <a:off x="12373783" y="14553"/>
            <a:ext cx="480483" cy="4516966"/>
            <a:chOff x="12336693" y="14553"/>
            <a:chExt cx="480483" cy="4516966"/>
          </a:xfrm>
        </p:grpSpPr>
        <p:sp>
          <p:nvSpPr>
            <p:cNvPr id="36" name="Rectangle 30">
              <a:extLst>
                <a:ext uri="{FF2B5EF4-FFF2-40B4-BE49-F238E27FC236}">
                  <a16:creationId xmlns="" xmlns:a16="http://schemas.microsoft.com/office/drawing/2014/main" id="{890499AA-3B64-4C59-AEAB-8709F44B590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336693" y="3473185"/>
              <a:ext cx="480483" cy="480483"/>
            </a:xfrm>
            <a:prstGeom prst="rect">
              <a:avLst/>
            </a:prstGeom>
            <a:solidFill>
              <a:srgbClr val="F7CF66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black"/>
                  </a:solidFill>
                  <a:latin typeface="Arial"/>
                </a:rPr>
                <a:t>247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black"/>
                  </a:solidFill>
                  <a:latin typeface="Arial"/>
                </a:rPr>
                <a:t>207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black"/>
                  </a:solidFill>
                  <a:latin typeface="Arial"/>
                </a:rPr>
                <a:t>102</a:t>
              </a:r>
              <a:endParaRPr lang="en-US" sz="3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7" name="Rectangle 31">
              <a:extLst>
                <a:ext uri="{FF2B5EF4-FFF2-40B4-BE49-F238E27FC236}">
                  <a16:creationId xmlns="" xmlns:a16="http://schemas.microsoft.com/office/drawing/2014/main" id="{6BC62E58-2025-49C4-AA3E-39F1EDC7DCD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336693" y="4051035"/>
              <a:ext cx="480483" cy="480484"/>
            </a:xfrm>
            <a:prstGeom prst="rect">
              <a:avLst/>
            </a:prstGeom>
            <a:solidFill>
              <a:srgbClr val="FADF99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black"/>
                  </a:solidFill>
                  <a:latin typeface="Arial"/>
                </a:rPr>
                <a:t>250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black"/>
                  </a:solidFill>
                  <a:latin typeface="Arial"/>
                </a:rPr>
                <a:t>223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black"/>
                  </a:solidFill>
                  <a:latin typeface="Arial"/>
                </a:rPr>
                <a:t>153</a:t>
              </a:r>
              <a:endParaRPr lang="en-US" sz="3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8" name="Rectangle 24">
              <a:extLst>
                <a:ext uri="{FF2B5EF4-FFF2-40B4-BE49-F238E27FC236}">
                  <a16:creationId xmlns="" xmlns:a16="http://schemas.microsoft.com/office/drawing/2014/main" id="{C0D52B1B-402B-4133-A73E-1F5D862F299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336693" y="14553"/>
              <a:ext cx="480483" cy="480484"/>
            </a:xfrm>
            <a:prstGeom prst="rect">
              <a:avLst/>
            </a:prstGeom>
            <a:solidFill>
              <a:srgbClr val="E63F0C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white"/>
                  </a:solidFill>
                  <a:latin typeface="Arial"/>
                </a:rPr>
                <a:t>230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white"/>
                  </a:solidFill>
                  <a:latin typeface="Arial"/>
                </a:rPr>
                <a:t>63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white"/>
                  </a:solidFill>
                  <a:latin typeface="Arial"/>
                </a:rPr>
                <a:t>12</a:t>
              </a:r>
              <a:endParaRPr lang="en-US" sz="32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" name="Rectangle 25">
              <a:extLst>
                <a:ext uri="{FF2B5EF4-FFF2-40B4-BE49-F238E27FC236}">
                  <a16:creationId xmlns="" xmlns:a16="http://schemas.microsoft.com/office/drawing/2014/main" id="{3F9AB7A6-54EE-4D6A-9CD5-34773E50708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336693" y="590286"/>
              <a:ext cx="480483" cy="480484"/>
            </a:xfrm>
            <a:prstGeom prst="rect">
              <a:avLst/>
            </a:prstGeom>
            <a:solidFill>
              <a:srgbClr val="EB653D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white"/>
                  </a:solidFill>
                  <a:latin typeface="Arial"/>
                </a:rPr>
                <a:t>235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white"/>
                  </a:solidFill>
                  <a:latin typeface="Arial"/>
                </a:rPr>
                <a:t>101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white"/>
                  </a:solidFill>
                  <a:latin typeface="Arial"/>
                </a:rPr>
                <a:t>61</a:t>
              </a:r>
              <a:endParaRPr lang="en-US" sz="320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0" name="Rectangle 26">
              <a:extLst>
                <a:ext uri="{FF2B5EF4-FFF2-40B4-BE49-F238E27FC236}">
                  <a16:creationId xmlns="" xmlns:a16="http://schemas.microsoft.com/office/drawing/2014/main" id="{57B0F84E-3881-49B6-8DB9-7AF0699D9EA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336693" y="1168136"/>
              <a:ext cx="480483" cy="480483"/>
            </a:xfrm>
            <a:prstGeom prst="rect">
              <a:avLst/>
            </a:prstGeom>
            <a:solidFill>
              <a:srgbClr val="F08C6D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240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140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109</a:t>
              </a:r>
              <a:endParaRPr lang="en-US" sz="3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1" name="Rectangle 27">
              <a:extLst>
                <a:ext uri="{FF2B5EF4-FFF2-40B4-BE49-F238E27FC236}">
                  <a16:creationId xmlns="" xmlns:a16="http://schemas.microsoft.com/office/drawing/2014/main" id="{436A6DFC-5901-4886-BA30-5089BCD57AF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336693" y="1743869"/>
              <a:ext cx="480483" cy="480483"/>
            </a:xfrm>
            <a:prstGeom prst="rect">
              <a:avLst/>
            </a:prstGeom>
            <a:solidFill>
              <a:srgbClr val="F5B29E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black"/>
                  </a:solidFill>
                  <a:latin typeface="Arial"/>
                </a:rPr>
                <a:t>245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black"/>
                  </a:solidFill>
                  <a:latin typeface="Arial"/>
                </a:rPr>
                <a:t>178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black"/>
                  </a:solidFill>
                  <a:latin typeface="Arial"/>
                </a:rPr>
                <a:t>158</a:t>
              </a:r>
              <a:endParaRPr lang="en-US" sz="3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2" name="Rectangle 28">
              <a:extLst>
                <a:ext uri="{FF2B5EF4-FFF2-40B4-BE49-F238E27FC236}">
                  <a16:creationId xmlns="" xmlns:a16="http://schemas.microsoft.com/office/drawing/2014/main" id="{557DDA64-C596-428A-8926-ED63A060C72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336693" y="2321719"/>
              <a:ext cx="480483" cy="480484"/>
            </a:xfrm>
            <a:prstGeom prst="rect">
              <a:avLst/>
            </a:prstGeom>
            <a:solidFill>
              <a:srgbClr val="F2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242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175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0</a:t>
              </a:r>
              <a:endParaRPr lang="en-US" sz="3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3" name="Rectangle 29">
              <a:extLst>
                <a:ext uri="{FF2B5EF4-FFF2-40B4-BE49-F238E27FC236}">
                  <a16:creationId xmlns="" xmlns:a16="http://schemas.microsoft.com/office/drawing/2014/main" id="{ADEF6DE2-A905-4298-AEF0-A1863AE333E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336693" y="2897453"/>
              <a:ext cx="480483" cy="480484"/>
            </a:xfrm>
            <a:prstGeom prst="rect">
              <a:avLst/>
            </a:prstGeom>
            <a:solidFill>
              <a:srgbClr val="F5BF33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black"/>
                  </a:solidFill>
                  <a:latin typeface="Arial"/>
                </a:rPr>
                <a:t>245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black"/>
                  </a:solidFill>
                  <a:latin typeface="Arial"/>
                </a:rPr>
                <a:t>191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black"/>
                  </a:solidFill>
                  <a:latin typeface="Arial"/>
                </a:rPr>
                <a:t>51</a:t>
              </a:r>
              <a:endParaRPr lang="en-US" sz="3200" dirty="0">
                <a:solidFill>
                  <a:prstClr val="black"/>
                </a:solidFill>
                <a:latin typeface="Arial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="" xmlns:a16="http://schemas.microsoft.com/office/drawing/2014/main" id="{E2565C2D-1780-47C1-A3FD-9D83BA0241F1}"/>
              </a:ext>
            </a:extLst>
          </p:cNvPr>
          <p:cNvGrpSpPr/>
          <p:nvPr userDrawn="1"/>
        </p:nvGrpSpPr>
        <p:grpSpPr>
          <a:xfrm>
            <a:off x="-672752" y="-9525"/>
            <a:ext cx="490572" cy="6794663"/>
            <a:chOff x="-629885" y="-9525"/>
            <a:chExt cx="490572" cy="6794663"/>
          </a:xfrm>
        </p:grpSpPr>
        <p:sp>
          <p:nvSpPr>
            <p:cNvPr id="45" name="Rectangle 23">
              <a:extLst>
                <a:ext uri="{FF2B5EF4-FFF2-40B4-BE49-F238E27FC236}">
                  <a16:creationId xmlns="" xmlns:a16="http://schemas.microsoft.com/office/drawing/2014/main" id="{CC9AF601-8FBB-42E8-85BA-E1B24323AC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29509" y="6304655"/>
              <a:ext cx="480483" cy="480483"/>
            </a:xfrm>
            <a:prstGeom prst="rect">
              <a:avLst/>
            </a:prstGeom>
            <a:solidFill>
              <a:srgbClr val="CEE199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206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225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153</a:t>
              </a:r>
            </a:p>
          </p:txBody>
        </p:sp>
        <p:sp>
          <p:nvSpPr>
            <p:cNvPr id="46" name="Rectangle 22">
              <a:extLst>
                <a:ext uri="{FF2B5EF4-FFF2-40B4-BE49-F238E27FC236}">
                  <a16:creationId xmlns="" xmlns:a16="http://schemas.microsoft.com/office/drawing/2014/main" id="{0133DDE4-1DC0-4CF5-B48E-CB5DB7E147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29885" y="5733684"/>
              <a:ext cx="480483" cy="480483"/>
            </a:xfrm>
            <a:prstGeom prst="rect">
              <a:avLst/>
            </a:prstGeom>
            <a:solidFill>
              <a:srgbClr val="B5D266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black"/>
                  </a:solidFill>
                  <a:latin typeface="Arial"/>
                </a:rPr>
                <a:t>181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black"/>
                  </a:solidFill>
                  <a:latin typeface="Arial"/>
                </a:rPr>
                <a:t>210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black"/>
                  </a:solidFill>
                  <a:latin typeface="Arial"/>
                </a:rPr>
                <a:t>102</a:t>
              </a:r>
              <a:endParaRPr lang="en-US" sz="3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7" name="Rectangle 21">
              <a:extLst>
                <a:ext uri="{FF2B5EF4-FFF2-40B4-BE49-F238E27FC236}">
                  <a16:creationId xmlns="" xmlns:a16="http://schemas.microsoft.com/office/drawing/2014/main" id="{0E16E8FD-947F-4CC6-8DAC-3BFE854234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29885" y="5185822"/>
              <a:ext cx="480483" cy="480484"/>
            </a:xfrm>
            <a:prstGeom prst="rect">
              <a:avLst/>
            </a:prstGeom>
            <a:solidFill>
              <a:srgbClr val="9DC333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157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195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51</a:t>
              </a:r>
              <a:endParaRPr lang="en-US" sz="3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8" name="Rectangle 20">
              <a:extLst>
                <a:ext uri="{FF2B5EF4-FFF2-40B4-BE49-F238E27FC236}">
                  <a16:creationId xmlns="" xmlns:a16="http://schemas.microsoft.com/office/drawing/2014/main" id="{B5FAADB0-A7BE-4694-BCAB-486AB456EF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29885" y="4610088"/>
              <a:ext cx="480483" cy="480484"/>
            </a:xfrm>
            <a:prstGeom prst="rect">
              <a:avLst/>
            </a:prstGeom>
            <a:solidFill>
              <a:srgbClr val="84B400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132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180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0</a:t>
              </a:r>
              <a:endParaRPr lang="en-US" sz="3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9" name="Rectangle 16">
              <a:extLst>
                <a:ext uri="{FF2B5EF4-FFF2-40B4-BE49-F238E27FC236}">
                  <a16:creationId xmlns="" xmlns:a16="http://schemas.microsoft.com/office/drawing/2014/main" id="{F7A19CCE-2A7F-490B-9739-EF1ED49858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24747" y="606448"/>
              <a:ext cx="480483" cy="480484"/>
            </a:xfrm>
            <a:prstGeom prst="rect">
              <a:avLst/>
            </a:prstGeom>
            <a:solidFill>
              <a:srgbClr val="0A2864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white"/>
                  </a:solidFill>
                  <a:latin typeface="Arial"/>
                </a:rPr>
                <a:t>10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white"/>
                  </a:solidFill>
                  <a:latin typeface="Arial"/>
                </a:rPr>
                <a:t>40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>
                  <a:solidFill>
                    <a:prstClr val="white"/>
                  </a:solidFill>
                  <a:latin typeface="Arial"/>
                </a:rPr>
                <a:t>100</a:t>
              </a:r>
              <a:endParaRPr lang="en-US" sz="1067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0" name="Rectangle 17">
              <a:extLst>
                <a:ext uri="{FF2B5EF4-FFF2-40B4-BE49-F238E27FC236}">
                  <a16:creationId xmlns="" xmlns:a16="http://schemas.microsoft.com/office/drawing/2014/main" id="{F7CC265A-4E59-4EFF-AAF7-8CDB153E35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24747" y="1182181"/>
              <a:ext cx="480483" cy="4804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white"/>
                  </a:solidFill>
                  <a:latin typeface="Arial"/>
                </a:rPr>
                <a:t>0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white"/>
                  </a:solidFill>
                  <a:latin typeface="Arial"/>
                </a:rPr>
                <a:t>57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white"/>
                  </a:solidFill>
                  <a:latin typeface="Arial"/>
                </a:rPr>
                <a:t>120</a:t>
              </a:r>
              <a:endParaRPr lang="en-US" sz="3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1" name="Rectangle 18">
              <a:extLst>
                <a:ext uri="{FF2B5EF4-FFF2-40B4-BE49-F238E27FC236}">
                  <a16:creationId xmlns="" xmlns:a16="http://schemas.microsoft.com/office/drawing/2014/main" id="{C1C9D2AD-FAAF-4208-B9D8-B52A080BA5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24747" y="1760032"/>
              <a:ext cx="480483" cy="4804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white"/>
                  </a:solidFill>
                  <a:latin typeface="Arial"/>
                </a:rPr>
                <a:t>0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white"/>
                  </a:solidFill>
                  <a:latin typeface="Arial"/>
                </a:rPr>
                <a:t>85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white"/>
                  </a:solidFill>
                  <a:latin typeface="Arial"/>
                </a:rPr>
                <a:t>180</a:t>
              </a:r>
              <a:endParaRPr lang="en-US" sz="3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2" name="Rectangle 19">
              <a:extLst>
                <a:ext uri="{FF2B5EF4-FFF2-40B4-BE49-F238E27FC236}">
                  <a16:creationId xmlns="" xmlns:a16="http://schemas.microsoft.com/office/drawing/2014/main" id="{0EE18E55-9F33-4436-B5E4-23FAD69CF7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24747" y="2335765"/>
              <a:ext cx="480483" cy="4804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0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113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240</a:t>
              </a:r>
              <a:endParaRPr lang="en-US" sz="3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3" name="Rectangle 20">
              <a:extLst>
                <a:ext uri="{FF2B5EF4-FFF2-40B4-BE49-F238E27FC236}">
                  <a16:creationId xmlns="" xmlns:a16="http://schemas.microsoft.com/office/drawing/2014/main" id="{42707F3C-FD97-419E-8A89-4754EA287E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24747" y="3471156"/>
              <a:ext cx="480483" cy="4804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186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218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252</a:t>
              </a:r>
              <a:endParaRPr lang="en-US" sz="3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4" name="Rectangle 19">
              <a:extLst>
                <a:ext uri="{FF2B5EF4-FFF2-40B4-BE49-F238E27FC236}">
                  <a16:creationId xmlns="" xmlns:a16="http://schemas.microsoft.com/office/drawing/2014/main" id="{9A03A951-B6E2-46F1-A06E-C949DBF834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24747" y="2913415"/>
              <a:ext cx="480483" cy="4804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128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184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248</a:t>
              </a:r>
              <a:endParaRPr lang="en-US" sz="320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5" name="Rectangle 16">
              <a:extLst>
                <a:ext uri="{FF2B5EF4-FFF2-40B4-BE49-F238E27FC236}">
                  <a16:creationId xmlns="" xmlns:a16="http://schemas.microsoft.com/office/drawing/2014/main" id="{3A4B18EE-1D0A-43D0-9049-722FFAF993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19796" y="-9525"/>
              <a:ext cx="480483" cy="48048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srgbClr val="000000"/>
                  </a:solidFill>
                  <a:latin typeface="Arial"/>
                </a:rPr>
                <a:t>215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srgbClr val="000000"/>
                  </a:solidFill>
                  <a:latin typeface="Arial"/>
                </a:rPr>
                <a:t>215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srgbClr val="000000"/>
                  </a:solidFill>
                  <a:latin typeface="Arial"/>
                </a:rPr>
                <a:t>215</a:t>
              </a:r>
            </a:p>
          </p:txBody>
        </p:sp>
        <p:sp>
          <p:nvSpPr>
            <p:cNvPr id="56" name="Rectangle 20">
              <a:extLst>
                <a:ext uri="{FF2B5EF4-FFF2-40B4-BE49-F238E27FC236}">
                  <a16:creationId xmlns="" xmlns:a16="http://schemas.microsoft.com/office/drawing/2014/main" id="{EC903293-F3D3-4D0A-8668-B4F2B6769E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628302" y="4042517"/>
              <a:ext cx="480483" cy="48048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none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219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235</a:t>
              </a:r>
            </a:p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067" dirty="0">
                  <a:solidFill>
                    <a:prstClr val="black"/>
                  </a:solidFill>
                  <a:latin typeface="Arial"/>
                </a:rPr>
                <a:t>253</a:t>
              </a:r>
              <a:endParaRPr lang="en-US" sz="3200" dirty="0">
                <a:solidFill>
                  <a:prstClr val="black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49" r:id="rId2"/>
    <p:sldLayoutId id="2147483680" r:id="rId3"/>
    <p:sldLayoutId id="2147483682" r:id="rId4"/>
    <p:sldLayoutId id="2147483650" r:id="rId5"/>
    <p:sldLayoutId id="2147483652" r:id="rId6"/>
    <p:sldLayoutId id="2147483663" r:id="rId7"/>
    <p:sldLayoutId id="2147483659" r:id="rId8"/>
    <p:sldLayoutId id="2147483656" r:id="rId9"/>
    <p:sldLayoutId id="2147483708" r:id="rId10"/>
    <p:sldLayoutId id="2147483657" r:id="rId11"/>
    <p:sldLayoutId id="2147483654" r:id="rId12"/>
    <p:sldLayoutId id="214748365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bg2"/>
        </a:buClr>
        <a:buSzPct val="100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bg2"/>
        </a:buClr>
        <a:buFont typeface="Wingdings 2" panose="05020102010507070707" pitchFamily="18" charset="2"/>
        <a:buChar char="¡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bg2"/>
        </a:buClr>
        <a:buFont typeface="Wingdings 2" panose="05020102010507070707" pitchFamily="18" charset="2"/>
        <a:buChar char="¡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648000" indent="-216000" algn="l" defTabSz="914400" rtl="0" eaLnBrk="1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bg2"/>
        </a:buClr>
        <a:buFont typeface="Wingdings 2" panose="05020102010507070707" pitchFamily="18" charset="2"/>
        <a:buChar char="¡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00" indent="-216000" algn="l" defTabSz="914400" rtl="0" eaLnBrk="1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bg2"/>
        </a:buClr>
        <a:buFont typeface="Wingdings 2" panose="05020102010507070707" pitchFamily="18" charset="2"/>
        <a:buChar char="¡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648000" indent="-216000" algn="l" defTabSz="914400" rtl="0" eaLnBrk="1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bg2"/>
        </a:buClr>
        <a:buFont typeface="Wingdings 2" panose="05020102010507070707" pitchFamily="18" charset="2"/>
        <a:buChar char="¡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648000" indent="-216000" algn="l" defTabSz="914400" rtl="0" eaLnBrk="1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bg2"/>
        </a:buClr>
        <a:buFont typeface="Wingdings 2" panose="05020102010507070707" pitchFamily="18" charset="2"/>
        <a:buChar char="¡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oracle.com/javase/8/docs/api/java/util/Optional.html#flatMap-java.util.function.Function-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askellforall.com/2020/10/why-i-prefer-functional-programming.html" TargetMode="External"/><Relationship Id="rId3" Type="http://schemas.openxmlformats.org/officeDocument/2006/relationships/hyperlink" Target="https://github.com/thma/WhyHaskellMatters/#readme" TargetMode="External"/><Relationship Id="rId7" Type="http://schemas.openxmlformats.org/officeDocument/2006/relationships/hyperlink" Target="https://blog.codota.com/object-oriented-dead-or-alive/" TargetMode="External"/><Relationship Id="rId2" Type="http://schemas.openxmlformats.org/officeDocument/2006/relationships/hyperlink" Target="https://www.cs.kent.ac.uk/people/staff/dat/miranda/whyfp90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learnyouahaskell.com/chapters" TargetMode="External"/><Relationship Id="rId5" Type="http://schemas.openxmlformats.org/officeDocument/2006/relationships/hyperlink" Target="https://one.ista.com/files/app/s/qDow73G5jrIDyNWbrrPQiAOyD9a" TargetMode="External"/><Relationship Id="rId4" Type="http://schemas.openxmlformats.org/officeDocument/2006/relationships/hyperlink" Target="https://academic.oup.com/nsr/article/2/3/349/1427872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one.ista.com/files/app/s/qDow73G5jrIDyNWbrrPQiAOyD9a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>
            <a:extLst>
              <a:ext uri="{FF2B5EF4-FFF2-40B4-BE49-F238E27FC236}">
                <a16:creationId xmlns:a16="http://schemas.microsoft.com/office/drawing/2014/main" xmlns="" id="{AF649C23-7044-484F-B6F2-D10B91FAE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7808" y="4509224"/>
            <a:ext cx="6552728" cy="1080016"/>
          </a:xfrm>
        </p:spPr>
        <p:txBody>
          <a:bodyPr/>
          <a:lstStyle/>
          <a:p>
            <a:r>
              <a:rPr lang="en-US" dirty="0"/>
              <a:t>You don’t solve different problems in </a:t>
            </a:r>
            <a:r>
              <a:rPr lang="en-US" dirty="0" smtClean="0"/>
              <a:t>FP. 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you solve them differently.</a:t>
            </a:r>
            <a:br>
              <a:rPr lang="en-US" dirty="0"/>
            </a:br>
            <a:endParaRPr lang="en-GB" dirty="0"/>
          </a:p>
          <a:p>
            <a:pPr lvl="1"/>
            <a:r>
              <a:rPr lang="en-GB" dirty="0" smtClean="0"/>
              <a:t>Thomas Mahler </a:t>
            </a:r>
            <a:r>
              <a:rPr lang="en-GB" dirty="0"/>
              <a:t>| </a:t>
            </a:r>
            <a:r>
              <a:rPr lang="en-GB" dirty="0" smtClean="0"/>
              <a:t>Senior IT Architect </a:t>
            </a:r>
            <a:r>
              <a:rPr lang="en-GB" dirty="0"/>
              <a:t>| </a:t>
            </a:r>
            <a:r>
              <a:rPr lang="en-GB" dirty="0" smtClean="0"/>
              <a:t>November 2020</a:t>
            </a:r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8645E687-E09B-4AC4-A9BC-46043736E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1584" y="1700213"/>
            <a:ext cx="9577064" cy="2521470"/>
          </a:xfrm>
        </p:spPr>
        <p:txBody>
          <a:bodyPr/>
          <a:lstStyle/>
          <a:p>
            <a:r>
              <a:rPr lang="en-GB" sz="4400" dirty="0"/>
              <a:t>What’s cool about </a:t>
            </a:r>
            <a:r>
              <a:rPr lang="en-GB" sz="4400" dirty="0" smtClean="0"/>
              <a:t>functional </a:t>
            </a:r>
            <a:r>
              <a:rPr lang="en-GB" sz="4400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58749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35359" y="1700212"/>
            <a:ext cx="5760641" cy="439261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chemeClr val="accent1"/>
                </a:solidFill>
              </a:rPr>
              <a:t>Remember the factorial function from high school?</a:t>
            </a:r>
            <a:endParaRPr lang="en-US" sz="1300" dirty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</a:pPr>
            <a:endParaRPr lang="en-US" sz="1300" dirty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chemeClr val="accent1"/>
                </a:solidFill>
              </a:rPr>
              <a:t>For all </a:t>
            </a:r>
            <a:r>
              <a:rPr lang="en-US" sz="1300" dirty="0">
                <a:solidFill>
                  <a:schemeClr val="accent1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n ∈ </a:t>
            </a:r>
            <a:r>
              <a:rPr lang="en-US" sz="1300" dirty="0" smtClean="0">
                <a:solidFill>
                  <a:schemeClr val="accent1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ℕ</a:t>
            </a:r>
            <a:r>
              <a:rPr lang="en-US" sz="1300" baseline="-25000" dirty="0" smtClean="0">
                <a:solidFill>
                  <a:schemeClr val="accent1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0</a:t>
            </a:r>
            <a:r>
              <a:rPr lang="en-US" sz="1300" dirty="0" smtClean="0">
                <a:solidFill>
                  <a:schemeClr val="accent1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, n! </a:t>
            </a:r>
            <a:r>
              <a:rPr lang="en-US" sz="1300" dirty="0" smtClean="0">
                <a:solidFill>
                  <a:schemeClr val="accent1"/>
                </a:solidFill>
              </a:rPr>
              <a:t>is defined as:</a:t>
            </a:r>
            <a:endParaRPr lang="en-US" sz="1300" dirty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chemeClr val="accent1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0! = 1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chemeClr val="accent1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n! = n * (n-1</a:t>
            </a:r>
            <a:r>
              <a:rPr lang="en-US" sz="1300" dirty="0" smtClean="0">
                <a:solidFill>
                  <a:schemeClr val="accent1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)!  </a:t>
            </a:r>
          </a:p>
          <a:p>
            <a:pPr>
              <a:spcBef>
                <a:spcPts val="0"/>
              </a:spcBef>
            </a:pPr>
            <a:endParaRPr lang="en-US" sz="1300" dirty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chemeClr val="accent1"/>
                </a:solidFill>
              </a:rPr>
              <a:t>With our current knowledge we could implement it as:</a:t>
            </a:r>
            <a:endParaRPr lang="de-DE" sz="1300" dirty="0" smtClean="0">
              <a:solidFill>
                <a:schemeClr val="accent1"/>
              </a:solidFill>
            </a:endParaRPr>
          </a:p>
          <a:p>
            <a:pPr>
              <a:spcBef>
                <a:spcPts val="0"/>
              </a:spcBef>
            </a:pPr>
            <a:endParaRPr lang="de-DE" sz="1300" dirty="0" smtClean="0">
              <a:solidFill>
                <a:srgbClr val="795E26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err="1" smtClean="0">
                <a:solidFill>
                  <a:srgbClr val="795E26"/>
                </a:solidFill>
                <a:latin typeface="Hasklig" panose="020B0509030403020204" pitchFamily="49" charset="0"/>
              </a:rPr>
              <a:t>fac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Natural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Natural 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--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Natural represents ℕ</a:t>
            </a:r>
            <a:r>
              <a:rPr lang="en-US" sz="1300" baseline="-250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0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fac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n =</a:t>
            </a: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de-DE" sz="1300" dirty="0" err="1">
                <a:solidFill>
                  <a:srgbClr val="AF00DB"/>
                </a:solidFill>
                <a:latin typeface="Hasklig" panose="020B0509030403020204" pitchFamily="49" charset="0"/>
              </a:rPr>
              <a:t>if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n == </a:t>
            </a:r>
            <a:r>
              <a:rPr lang="de-DE" sz="1300" dirty="0">
                <a:solidFill>
                  <a:srgbClr val="098658"/>
                </a:solidFill>
                <a:latin typeface="Hasklig" panose="020B0509030403020204" pitchFamily="49" charset="0"/>
              </a:rPr>
              <a:t>0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</a:t>
            </a:r>
            <a:r>
              <a:rPr lang="de-DE" sz="1300" dirty="0" err="1">
                <a:solidFill>
                  <a:srgbClr val="AF00DB"/>
                </a:solidFill>
                <a:latin typeface="Hasklig" panose="020B0509030403020204" pitchFamily="49" charset="0"/>
              </a:rPr>
              <a:t>then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>
                <a:solidFill>
                  <a:srgbClr val="098658"/>
                </a:solidFill>
                <a:latin typeface="Hasklig" panose="020B0509030403020204" pitchFamily="49" charset="0"/>
              </a:rPr>
              <a:t>1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</a:t>
            </a:r>
            <a:r>
              <a:rPr lang="de-DE" sz="1300" dirty="0" err="1">
                <a:solidFill>
                  <a:srgbClr val="AF00DB"/>
                </a:solidFill>
                <a:latin typeface="Hasklig" panose="020B0509030403020204" pitchFamily="49" charset="0"/>
              </a:rPr>
              <a:t>else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n * </a:t>
            </a: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fac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(n - </a:t>
            </a:r>
            <a:r>
              <a:rPr lang="de-DE" sz="1300" dirty="0">
                <a:solidFill>
                  <a:srgbClr val="098658"/>
                </a:solidFill>
                <a:latin typeface="Hasklig" panose="020B0509030403020204" pitchFamily="49" charset="0"/>
              </a:rPr>
              <a:t>1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de-DE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chemeClr val="accent1"/>
                </a:solidFill>
              </a:rPr>
              <a:t>Most pure </a:t>
            </a:r>
            <a:r>
              <a:rPr lang="de-DE" sz="1300" dirty="0" err="1" smtClean="0">
                <a:solidFill>
                  <a:schemeClr val="accent1"/>
                </a:solidFill>
              </a:rPr>
              <a:t>functional</a:t>
            </a:r>
            <a:r>
              <a:rPr lang="de-DE" sz="1300" dirty="0" smtClean="0">
                <a:solidFill>
                  <a:schemeClr val="accent1"/>
                </a:solidFill>
              </a:rPr>
              <a:t> </a:t>
            </a:r>
            <a:r>
              <a:rPr lang="de-DE" sz="1300" dirty="0" err="1" smtClean="0">
                <a:solidFill>
                  <a:schemeClr val="accent1"/>
                </a:solidFill>
              </a:rPr>
              <a:t>languages</a:t>
            </a:r>
            <a:r>
              <a:rPr lang="de-DE" sz="1300" dirty="0" smtClean="0">
                <a:solidFill>
                  <a:schemeClr val="accent1"/>
                </a:solidFill>
              </a:rPr>
              <a:t> </a:t>
            </a:r>
            <a:r>
              <a:rPr lang="de-DE" sz="1300" dirty="0" err="1" smtClean="0">
                <a:solidFill>
                  <a:schemeClr val="accent1"/>
                </a:solidFill>
              </a:rPr>
              <a:t>provide</a:t>
            </a:r>
            <a:r>
              <a:rPr lang="de-DE" sz="1300" dirty="0" smtClean="0">
                <a:solidFill>
                  <a:schemeClr val="accent1"/>
                </a:solidFill>
              </a:rPr>
              <a:t> </a:t>
            </a:r>
            <a:r>
              <a:rPr lang="de-DE" sz="1300" dirty="0" err="1" smtClean="0">
                <a:solidFill>
                  <a:schemeClr val="accent1"/>
                </a:solidFill>
              </a:rPr>
              <a:t>pattern</a:t>
            </a:r>
            <a:r>
              <a:rPr lang="de-DE" sz="1300" dirty="0" smtClean="0">
                <a:solidFill>
                  <a:schemeClr val="accent1"/>
                </a:solidFill>
              </a:rPr>
              <a:t> </a:t>
            </a:r>
            <a:r>
              <a:rPr lang="de-DE" sz="1300" dirty="0" err="1" smtClean="0">
                <a:solidFill>
                  <a:schemeClr val="accent1"/>
                </a:solidFill>
              </a:rPr>
              <a:t>matching</a:t>
            </a:r>
            <a:r>
              <a:rPr lang="de-DE" sz="1300" dirty="0" smtClean="0">
                <a:solidFill>
                  <a:schemeClr val="accent1"/>
                </a:solidFill>
              </a:rPr>
              <a:t>, </a:t>
            </a:r>
            <a:r>
              <a:rPr lang="de-DE" sz="1300" dirty="0" err="1" smtClean="0">
                <a:solidFill>
                  <a:schemeClr val="accent1"/>
                </a:solidFill>
              </a:rPr>
              <a:t>which</a:t>
            </a:r>
            <a:r>
              <a:rPr lang="de-DE" sz="1300" dirty="0" smtClean="0">
                <a:solidFill>
                  <a:schemeClr val="accent1"/>
                </a:solidFill>
              </a:rPr>
              <a:t> </a:t>
            </a:r>
            <a:r>
              <a:rPr lang="de-DE" sz="1300" dirty="0" err="1" smtClean="0">
                <a:solidFill>
                  <a:schemeClr val="accent1"/>
                </a:solidFill>
              </a:rPr>
              <a:t>allows</a:t>
            </a:r>
            <a:r>
              <a:rPr lang="de-DE" sz="1300" dirty="0" smtClean="0">
                <a:solidFill>
                  <a:schemeClr val="accent1"/>
                </a:solidFill>
              </a:rPr>
              <a:t> </a:t>
            </a:r>
            <a:r>
              <a:rPr lang="de-DE" sz="1300" dirty="0" err="1" smtClean="0">
                <a:solidFill>
                  <a:schemeClr val="accent1"/>
                </a:solidFill>
              </a:rPr>
              <a:t>to</a:t>
            </a:r>
            <a:r>
              <a:rPr lang="de-DE" sz="1300" dirty="0" smtClean="0">
                <a:solidFill>
                  <a:schemeClr val="accent1"/>
                </a:solidFill>
              </a:rPr>
              <a:t> </a:t>
            </a:r>
            <a:r>
              <a:rPr lang="de-DE" sz="1300" dirty="0" err="1" smtClean="0">
                <a:solidFill>
                  <a:schemeClr val="accent1"/>
                </a:solidFill>
              </a:rPr>
              <a:t>declare</a:t>
            </a:r>
            <a:r>
              <a:rPr lang="de-DE" sz="1300" dirty="0" smtClean="0">
                <a:solidFill>
                  <a:schemeClr val="accent1"/>
                </a:solidFill>
              </a:rPr>
              <a:t> </a:t>
            </a:r>
            <a:r>
              <a:rPr lang="de-DE" sz="1300" dirty="0" err="1" smtClean="0">
                <a:solidFill>
                  <a:schemeClr val="accent1"/>
                </a:solidFill>
              </a:rPr>
              <a:t>the</a:t>
            </a:r>
            <a:r>
              <a:rPr lang="de-DE" sz="1300" dirty="0" smtClean="0">
                <a:solidFill>
                  <a:schemeClr val="accent1"/>
                </a:solidFill>
              </a:rPr>
              <a:t> </a:t>
            </a:r>
            <a:r>
              <a:rPr lang="de-DE" sz="1300" dirty="0" err="1" smtClean="0">
                <a:solidFill>
                  <a:schemeClr val="accent1"/>
                </a:solidFill>
              </a:rPr>
              <a:t>function</a:t>
            </a:r>
            <a:r>
              <a:rPr lang="de-DE" sz="1300" dirty="0" smtClean="0">
                <a:solidFill>
                  <a:schemeClr val="accent1"/>
                </a:solidFill>
              </a:rPr>
              <a:t> </a:t>
            </a:r>
            <a:r>
              <a:rPr lang="de-DE" sz="1300" dirty="0" err="1" smtClean="0">
                <a:solidFill>
                  <a:schemeClr val="accent1"/>
                </a:solidFill>
              </a:rPr>
              <a:t>much</a:t>
            </a:r>
            <a:r>
              <a:rPr lang="de-DE" sz="1300" dirty="0" smtClean="0">
                <a:solidFill>
                  <a:schemeClr val="accent1"/>
                </a:solidFill>
              </a:rPr>
              <a:t> </a:t>
            </a:r>
            <a:r>
              <a:rPr lang="de-DE" sz="1300" dirty="0" err="1" smtClean="0">
                <a:solidFill>
                  <a:schemeClr val="accent1"/>
                </a:solidFill>
              </a:rPr>
              <a:t>closer</a:t>
            </a:r>
            <a:r>
              <a:rPr lang="de-DE" sz="1300" dirty="0" smtClean="0">
                <a:solidFill>
                  <a:schemeClr val="accent1"/>
                </a:solidFill>
              </a:rPr>
              <a:t> </a:t>
            </a:r>
            <a:r>
              <a:rPr lang="de-DE" sz="1300" dirty="0" err="1" smtClean="0">
                <a:solidFill>
                  <a:schemeClr val="accent1"/>
                </a:solidFill>
              </a:rPr>
              <a:t>to</a:t>
            </a:r>
            <a:r>
              <a:rPr lang="de-DE" sz="1300" dirty="0" smtClean="0">
                <a:solidFill>
                  <a:schemeClr val="accent1"/>
                </a:solidFill>
              </a:rPr>
              <a:t> </a:t>
            </a:r>
            <a:r>
              <a:rPr lang="de-DE" sz="1300" dirty="0" err="1" smtClean="0">
                <a:solidFill>
                  <a:schemeClr val="accent1"/>
                </a:solidFill>
              </a:rPr>
              <a:t>the</a:t>
            </a:r>
            <a:r>
              <a:rPr lang="de-DE" sz="1300" dirty="0" smtClean="0">
                <a:solidFill>
                  <a:schemeClr val="accent1"/>
                </a:solidFill>
              </a:rPr>
              <a:t> original </a:t>
            </a:r>
            <a:r>
              <a:rPr lang="de-DE" sz="1300" dirty="0" err="1" smtClean="0">
                <a:solidFill>
                  <a:schemeClr val="accent1"/>
                </a:solidFill>
              </a:rPr>
              <a:t>mathematical</a:t>
            </a:r>
            <a:r>
              <a:rPr lang="de-DE" sz="1300" dirty="0" smtClean="0">
                <a:solidFill>
                  <a:schemeClr val="accent1"/>
                </a:solidFill>
              </a:rPr>
              <a:t> </a:t>
            </a:r>
            <a:r>
              <a:rPr lang="de-DE" sz="1300" dirty="0" err="1" smtClean="0">
                <a:solidFill>
                  <a:schemeClr val="accent1"/>
                </a:solidFill>
              </a:rPr>
              <a:t>definition</a:t>
            </a:r>
            <a:r>
              <a:rPr lang="de-DE" sz="1300" dirty="0" smtClean="0">
                <a:solidFill>
                  <a:schemeClr val="accent1"/>
                </a:solidFill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795E26"/>
                </a:solidFill>
                <a:latin typeface="Hasklig" panose="020B0509030403020204" pitchFamily="49" charset="0"/>
              </a:rPr>
              <a:t>fac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Natural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Natural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fac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>
                <a:solidFill>
                  <a:srgbClr val="098658"/>
                </a:solidFill>
                <a:latin typeface="Hasklig" panose="020B0509030403020204" pitchFamily="49" charset="0"/>
              </a:rPr>
              <a:t>0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</a:t>
            </a:r>
            <a:r>
              <a:rPr lang="de-DE" sz="1300" dirty="0">
                <a:solidFill>
                  <a:srgbClr val="098658"/>
                </a:solidFill>
                <a:latin typeface="Hasklig" panose="020B0509030403020204" pitchFamily="49" charset="0"/>
              </a:rPr>
              <a:t>1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             </a:t>
            </a:r>
          </a:p>
          <a:p>
            <a:pPr>
              <a:spcBef>
                <a:spcPts val="0"/>
              </a:spcBef>
            </a:pP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fac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n = n *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fac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(n - </a:t>
            </a:r>
            <a:r>
              <a:rPr lang="de-DE" sz="1300" dirty="0">
                <a:solidFill>
                  <a:srgbClr val="098658"/>
                </a:solidFill>
                <a:latin typeface="Hasklig" panose="020B0509030403020204" pitchFamily="49" charset="0"/>
              </a:rPr>
              <a:t>1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)   </a:t>
            </a: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Recursion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 bwMode="gray">
          <a:xfrm>
            <a:off x="6816081" y="4869160"/>
            <a:ext cx="5040958" cy="1223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 2" panose="05020102010507070707" pitchFamily="18" charset="2"/>
              <a:buChar char="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0000"/>
                </a:solidFill>
              </a:rPr>
              <a:t>This </a:t>
            </a:r>
            <a:r>
              <a:rPr lang="de-DE" sz="1300" dirty="0" err="1" smtClean="0">
                <a:solidFill>
                  <a:srgbClr val="000000"/>
                </a:solidFill>
              </a:rPr>
              <a:t>is</a:t>
            </a:r>
            <a:r>
              <a:rPr lang="de-DE" sz="1300" dirty="0" smtClean="0">
                <a:solidFill>
                  <a:srgbClr val="000000"/>
                </a:solidFill>
              </a:rPr>
              <a:t> cool. </a:t>
            </a: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000000"/>
                </a:solidFill>
              </a:rPr>
              <a:t>It is easier to read, </a:t>
            </a:r>
            <a:r>
              <a:rPr lang="en-US" sz="1300" dirty="0">
                <a:solidFill>
                  <a:srgbClr val="000000"/>
                </a:solidFill>
              </a:rPr>
              <a:t>as it helps to avoid nested </a:t>
            </a:r>
            <a:r>
              <a:rPr lang="en-US" sz="1300" dirty="0" smtClean="0">
                <a:solidFill>
                  <a:srgbClr val="000000"/>
                </a:solidFill>
              </a:rPr>
              <a:t/>
            </a:r>
            <a:br>
              <a:rPr lang="en-US" sz="1300" dirty="0" smtClean="0">
                <a:solidFill>
                  <a:srgbClr val="000000"/>
                </a:solidFill>
              </a:rPr>
            </a:b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if 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... then ... else ... </a:t>
            </a:r>
            <a:r>
              <a:rPr lang="en-US" sz="1300" dirty="0" smtClean="0">
                <a:solidFill>
                  <a:srgbClr val="000000"/>
                </a:solidFill>
              </a:rPr>
              <a:t>constructs that evaluate input parameters.</a:t>
            </a: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000000"/>
                </a:solidFill>
              </a:rPr>
              <a:t>Pattern matching not only works on numbers but on any other datatypes as well, we’ll see some of this in a few moments…</a:t>
            </a:r>
            <a:endParaRPr lang="de-DE" sz="13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</p:txBody>
      </p:sp>
      <p:pic>
        <p:nvPicPr>
          <p:cNvPr id="3074" name="Picture 2" descr="https://tse1.mm.bing.net/th?id=OIP.7SUr14qdwUHDvQW_9RKKEgHaFF&amp;pid=Ap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2" b="25573"/>
          <a:stretch/>
        </p:blipFill>
        <p:spPr bwMode="auto">
          <a:xfrm>
            <a:off x="8243951" y="4095385"/>
            <a:ext cx="2185217" cy="76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89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tse1.mm.bing.net/th?id=OIP.7SUr14qdwUHDvQW_9RKKEgHaFF&amp;pid=Ap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2" b="25573"/>
          <a:stretch/>
        </p:blipFill>
        <p:spPr bwMode="auto">
          <a:xfrm>
            <a:off x="8243951" y="3742368"/>
            <a:ext cx="2185217" cy="76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35359" y="1700212"/>
            <a:ext cx="6336705" cy="439261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0000"/>
                </a:solidFill>
              </a:rPr>
              <a:t>FP </a:t>
            </a:r>
            <a:r>
              <a:rPr lang="de-DE" sz="1300" dirty="0" err="1" smtClean="0">
                <a:solidFill>
                  <a:srgbClr val="000000"/>
                </a:solidFill>
              </a:rPr>
              <a:t>languages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provide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immutability</a:t>
            </a:r>
            <a:r>
              <a:rPr lang="de-DE" sz="1300" dirty="0" smtClean="0">
                <a:solidFill>
                  <a:srgbClr val="000000"/>
                </a:solidFill>
              </a:rPr>
              <a:t>. </a:t>
            </a:r>
            <a:r>
              <a:rPr lang="de-DE" sz="1300" dirty="0" err="1" smtClean="0">
                <a:solidFill>
                  <a:srgbClr val="000000"/>
                </a:solidFill>
              </a:rPr>
              <a:t>No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value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can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ever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be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changed</a:t>
            </a:r>
            <a:r>
              <a:rPr lang="de-DE" sz="13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de-DE" sz="1300" dirty="0" err="1" smtClean="0">
                <a:solidFill>
                  <a:srgbClr val="000000"/>
                </a:solidFill>
              </a:rPr>
              <a:t>There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are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thus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no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assigments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operations</a:t>
            </a:r>
            <a:r>
              <a:rPr lang="de-DE" sz="1300" dirty="0" smtClean="0">
                <a:solidFill>
                  <a:srgbClr val="000000"/>
                </a:solidFill>
              </a:rPr>
              <a:t>. But </a:t>
            </a:r>
            <a:r>
              <a:rPr lang="de-DE" sz="1300" dirty="0" err="1" smtClean="0">
                <a:solidFill>
                  <a:srgbClr val="000000"/>
                </a:solidFill>
              </a:rPr>
              <a:t>what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about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the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b="1" dirty="0" smtClean="0">
                <a:solidFill>
                  <a:srgbClr val="000000"/>
                </a:solidFill>
              </a:rPr>
              <a:t>=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sign</a:t>
            </a:r>
            <a:r>
              <a:rPr lang="de-DE" sz="1300" dirty="0" smtClean="0">
                <a:solidFill>
                  <a:srgbClr val="000000"/>
                </a:solidFill>
              </a:rPr>
              <a:t>?</a:t>
            </a:r>
          </a:p>
          <a:p>
            <a:pPr>
              <a:spcBef>
                <a:spcPts val="0"/>
              </a:spcBef>
            </a:pPr>
            <a:endParaRPr lang="de-DE" sz="13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0000"/>
                </a:solidFill>
              </a:rPr>
              <a:t>The 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=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sign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is</a:t>
            </a:r>
            <a:r>
              <a:rPr lang="de-DE" sz="1300" dirty="0" smtClean="0">
                <a:solidFill>
                  <a:srgbClr val="000000"/>
                </a:solidFill>
              </a:rPr>
              <a:t> not an </a:t>
            </a:r>
            <a:r>
              <a:rPr lang="de-DE" sz="1300" dirty="0" err="1" smtClean="0">
                <a:solidFill>
                  <a:srgbClr val="000000"/>
                </a:solidFill>
              </a:rPr>
              <a:t>assigment</a:t>
            </a:r>
            <a:r>
              <a:rPr lang="de-DE" sz="1300" dirty="0" smtClean="0">
                <a:solidFill>
                  <a:srgbClr val="000000"/>
                </a:solidFill>
              </a:rPr>
              <a:t>, but </a:t>
            </a:r>
            <a:r>
              <a:rPr lang="de-DE" sz="1300" dirty="0" err="1" smtClean="0">
                <a:solidFill>
                  <a:srgbClr val="000000"/>
                </a:solidFill>
              </a:rPr>
              <a:t>rather</a:t>
            </a:r>
            <a:r>
              <a:rPr lang="de-DE" sz="1300" dirty="0" smtClean="0">
                <a:solidFill>
                  <a:srgbClr val="000000"/>
                </a:solidFill>
              </a:rPr>
              <a:t> a </a:t>
            </a:r>
            <a:r>
              <a:rPr lang="de-DE" sz="1300" dirty="0" err="1" smtClean="0">
                <a:solidFill>
                  <a:srgbClr val="000000"/>
                </a:solidFill>
              </a:rPr>
              <a:t>definition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as</a:t>
            </a:r>
            <a:r>
              <a:rPr lang="de-DE" sz="1300" dirty="0" smtClean="0">
                <a:solidFill>
                  <a:srgbClr val="000000"/>
                </a:solidFill>
              </a:rPr>
              <a:t> in </a:t>
            </a:r>
            <a:r>
              <a:rPr lang="de-DE" sz="1300" dirty="0" err="1" smtClean="0">
                <a:solidFill>
                  <a:srgbClr val="000000"/>
                </a:solidFill>
              </a:rPr>
              <a:t>mathematics</a:t>
            </a:r>
            <a:r>
              <a:rPr lang="de-DE" sz="1300" dirty="0" smtClean="0">
                <a:solidFill>
                  <a:srgbClr val="000000"/>
                </a:solidFill>
              </a:rPr>
              <a:t>,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err="1" smtClean="0">
                <a:solidFill>
                  <a:srgbClr val="000000"/>
                </a:solidFill>
              </a:rPr>
              <a:t>which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declares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to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things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to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be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identical</a:t>
            </a:r>
            <a:r>
              <a:rPr lang="de-DE" sz="1300" dirty="0" smtClean="0">
                <a:solidFill>
                  <a:srgbClr val="000000"/>
                </a:solidFill>
              </a:rPr>
              <a:t>..</a:t>
            </a:r>
          </a:p>
          <a:p>
            <a:pPr>
              <a:spcBef>
                <a:spcPts val="0"/>
              </a:spcBef>
            </a:pPr>
            <a:endParaRPr lang="de-DE" sz="13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0000"/>
                </a:solidFill>
              </a:rPr>
              <a:t>The </a:t>
            </a:r>
            <a:r>
              <a:rPr lang="de-DE" sz="1300" dirty="0" err="1" smtClean="0">
                <a:solidFill>
                  <a:srgbClr val="000000"/>
                </a:solidFill>
              </a:rPr>
              <a:t>defining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clauses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of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the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fac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function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can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thus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be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understood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as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algebraic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equations</a:t>
            </a:r>
            <a:r>
              <a:rPr lang="de-DE" sz="1300" dirty="0" smtClean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795E26"/>
                </a:solidFill>
                <a:latin typeface="Hasklig" panose="020B0509030403020204" pitchFamily="49" charset="0"/>
              </a:rPr>
              <a:t>fac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Natural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Natural</a:t>
            </a:r>
            <a:endParaRPr lang="de-DE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fac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smtClean="0">
                <a:solidFill>
                  <a:srgbClr val="098658"/>
                </a:solidFill>
                <a:latin typeface="Hasklig" panose="020B0509030403020204" pitchFamily="49" charset="0"/>
              </a:rPr>
              <a:t>0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 = </a:t>
            </a:r>
            <a:r>
              <a:rPr lang="de-DE" sz="1300" dirty="0" smtClean="0">
                <a:solidFill>
                  <a:srgbClr val="098658"/>
                </a:solidFill>
                <a:latin typeface="Hasklig" panose="020B0509030403020204" pitchFamily="49" charset="0"/>
              </a:rPr>
              <a:t>1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                 </a:t>
            </a: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-- (a)</a:t>
            </a:r>
            <a:endParaRPr lang="de-DE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fac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 n = n * </a:t>
            </a: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fac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 (n - </a:t>
            </a:r>
            <a:r>
              <a:rPr lang="de-DE" sz="1300" dirty="0" smtClean="0">
                <a:solidFill>
                  <a:srgbClr val="098658"/>
                </a:solidFill>
                <a:latin typeface="Hasklig" panose="020B0509030403020204" pitchFamily="49" charset="0"/>
              </a:rPr>
              <a:t>1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)   </a:t>
            </a: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-- (b)</a:t>
            </a:r>
          </a:p>
          <a:p>
            <a:pPr>
              <a:spcBef>
                <a:spcPts val="0"/>
              </a:spcBef>
            </a:pPr>
            <a:endParaRPr lang="de-DE" sz="13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300" dirty="0" err="1" smtClean="0">
                <a:solidFill>
                  <a:srgbClr val="000000"/>
                </a:solidFill>
              </a:rPr>
              <a:t>Using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these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equations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we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can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use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b="1" dirty="0" err="1" smtClean="0">
                <a:solidFill>
                  <a:srgbClr val="000000"/>
                </a:solidFill>
              </a:rPr>
              <a:t>equational</a:t>
            </a:r>
            <a:r>
              <a:rPr lang="de-DE" sz="1300" b="1" dirty="0" smtClean="0">
                <a:solidFill>
                  <a:srgbClr val="000000"/>
                </a:solidFill>
              </a:rPr>
              <a:t> </a:t>
            </a:r>
            <a:r>
              <a:rPr lang="de-DE" sz="1300" b="1" dirty="0" err="1" smtClean="0">
                <a:solidFill>
                  <a:srgbClr val="000000"/>
                </a:solidFill>
              </a:rPr>
              <a:t>reasoning</a:t>
            </a:r>
            <a:r>
              <a:rPr lang="de-DE" sz="1300" b="1" dirty="0" smtClean="0">
                <a:solidFill>
                  <a:srgbClr val="000000"/>
                </a:solidFill>
              </a:rPr>
              <a:t> </a:t>
            </a:r>
            <a:r>
              <a:rPr lang="de-DE" sz="1300" dirty="0" smtClean="0">
                <a:solidFill>
                  <a:srgbClr val="000000"/>
                </a:solidFill>
              </a:rPr>
              <a:t>(</a:t>
            </a:r>
            <a:r>
              <a:rPr lang="de-DE" sz="1300" dirty="0" err="1" smtClean="0">
                <a:solidFill>
                  <a:srgbClr val="000000"/>
                </a:solidFill>
              </a:rPr>
              <a:t>term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rewrite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rules</a:t>
            </a:r>
            <a:r>
              <a:rPr lang="de-DE" sz="1300" dirty="0" smtClean="0">
                <a:solidFill>
                  <a:srgbClr val="000000"/>
                </a:solidFill>
              </a:rPr>
              <a:t>) </a:t>
            </a:r>
            <a:r>
              <a:rPr lang="de-DE" sz="1300" dirty="0" err="1" smtClean="0">
                <a:solidFill>
                  <a:srgbClr val="000000"/>
                </a:solidFill>
              </a:rPr>
              <a:t>to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understand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how</a:t>
            </a:r>
            <a:r>
              <a:rPr lang="de-DE" sz="1300" dirty="0" smtClean="0">
                <a:solidFill>
                  <a:srgbClr val="000000"/>
                </a:solidFill>
              </a:rPr>
              <a:t> a </a:t>
            </a:r>
            <a:r>
              <a:rPr lang="de-DE" sz="1300" dirty="0" err="1" smtClean="0">
                <a:solidFill>
                  <a:srgbClr val="000000"/>
                </a:solidFill>
              </a:rPr>
              <a:t>functional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program</a:t>
            </a:r>
            <a:r>
              <a:rPr lang="de-DE" sz="1300" dirty="0" smtClean="0">
                <a:solidFill>
                  <a:srgbClr val="000000"/>
                </a:solidFill>
              </a:rPr>
              <a:t> like </a:t>
            </a:r>
            <a:r>
              <a:rPr lang="de-DE" sz="1300" b="1" dirty="0" err="1" smtClean="0">
                <a:solidFill>
                  <a:srgbClr val="84B4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fac</a:t>
            </a:r>
            <a:r>
              <a:rPr lang="de-DE" sz="1300" b="1" dirty="0" smtClean="0">
                <a:solidFill>
                  <a:srgbClr val="84B4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2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is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evaluated</a:t>
            </a:r>
            <a:r>
              <a:rPr lang="de-DE" sz="1300" dirty="0" smtClean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0"/>
              </a:spcBef>
            </a:pPr>
            <a:endParaRPr lang="de-DE" sz="13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3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fac</a:t>
            </a: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 2 =</a:t>
            </a: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      = 2 * </a:t>
            </a:r>
            <a:r>
              <a:rPr lang="de-DE" sz="13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fac</a:t>
            </a: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 (2 - 1)       -- (b)</a:t>
            </a: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      = 2 * </a:t>
            </a:r>
            <a:r>
              <a:rPr lang="de-DE" sz="13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fac</a:t>
            </a: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 1             -- 2 - 1</a:t>
            </a: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      = 2 * 1 * </a:t>
            </a:r>
            <a:r>
              <a:rPr lang="de-DE" sz="13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fac</a:t>
            </a: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 (1 - 1)   -- (b)</a:t>
            </a: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      = 2 * </a:t>
            </a:r>
            <a:r>
              <a:rPr lang="de-DE" sz="13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fac</a:t>
            </a: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 0             -- 1-1=0 , 2*1=2</a:t>
            </a: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      = 2 * 1                 -- (a)</a:t>
            </a: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      = 2                     -- 2*1=2</a:t>
            </a:r>
            <a:endParaRPr lang="de-DE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endParaRPr lang="de-DE" sz="13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de-DE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Immutability</a:t>
            </a:r>
            <a:r>
              <a:rPr lang="de-DE" dirty="0" smtClean="0"/>
              <a:t>, </a:t>
            </a:r>
            <a:r>
              <a:rPr lang="de-DE" dirty="0" err="1" smtClean="0"/>
              <a:t>purity</a:t>
            </a:r>
            <a:r>
              <a:rPr lang="de-DE" dirty="0" smtClean="0"/>
              <a:t> &amp; </a:t>
            </a:r>
            <a:r>
              <a:rPr lang="de-DE" dirty="0" err="1" smtClean="0"/>
              <a:t>equational</a:t>
            </a:r>
            <a:r>
              <a:rPr lang="de-DE" dirty="0" smtClean="0"/>
              <a:t> </a:t>
            </a:r>
            <a:r>
              <a:rPr lang="de-DE" dirty="0" err="1" smtClean="0"/>
              <a:t>reasoning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 bwMode="gray">
          <a:xfrm>
            <a:off x="6816081" y="4437112"/>
            <a:ext cx="5040958" cy="18722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 2" panose="05020102010507070707" pitchFamily="18" charset="2"/>
              <a:buChar char="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We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can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use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the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same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notation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that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the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code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uses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to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reason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about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the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program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semantics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! </a:t>
            </a:r>
          </a:p>
          <a:p>
            <a:pPr>
              <a:spcBef>
                <a:spcPts val="0"/>
              </a:spcBef>
            </a:pP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So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you‘ll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find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these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kind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of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reasoning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often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in FP.</a:t>
            </a:r>
            <a:b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</a:b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What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you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can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proof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you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don‘t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have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to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test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!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Purity also improves testability: It is much easier to set up tests without worrying about mocks or stubs to factor out access to backend layers</a:t>
            </a:r>
            <a:r>
              <a:rPr lang="en-US" sz="1200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  <a:latin typeface="Hasklig" panose="020B0509030403020204" pitchFamily="49" charset="0"/>
              </a:rPr>
              <a:t/>
            </a:r>
            <a:br>
              <a:rPr lang="de-DE" sz="1200" dirty="0" smtClean="0">
                <a:solidFill>
                  <a:schemeClr val="accent6">
                    <a:lumMod val="10000"/>
                  </a:schemeClr>
                </a:solidFill>
                <a:latin typeface="Hasklig" panose="020B0509030403020204" pitchFamily="49" charset="0"/>
              </a:rPr>
            </a:b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/>
            </a:r>
            <a:b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</a:b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This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is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why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in FP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you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try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to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write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as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much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pure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code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as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possible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and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strictly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 separate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it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from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code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that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has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to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interface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to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the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 outside </a:t>
            </a:r>
            <a:r>
              <a:rPr lang="de-DE" sz="1200" dirty="0" err="1" smtClean="0">
                <a:solidFill>
                  <a:schemeClr val="accent6">
                    <a:lumMod val="10000"/>
                  </a:schemeClr>
                </a:solidFill>
              </a:rPr>
              <a:t>world</a:t>
            </a:r>
            <a: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  <a:t>.</a:t>
            </a:r>
            <a:br>
              <a:rPr lang="de-DE" sz="1200" dirty="0" smtClean="0">
                <a:solidFill>
                  <a:schemeClr val="accent6">
                    <a:lumMod val="10000"/>
                  </a:schemeClr>
                </a:solidFill>
              </a:rPr>
            </a:br>
            <a:endParaRPr lang="de-DE" sz="1200" dirty="0">
              <a:solidFill>
                <a:schemeClr val="accent6">
                  <a:lumMod val="10000"/>
                </a:schemeClr>
              </a:solidFill>
              <a:latin typeface="Hasklig" panose="020B0509030403020204" pitchFamily="49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816080" y="1700213"/>
            <a:ext cx="50409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Purity</a:t>
            </a:r>
            <a:r>
              <a:rPr lang="en-US" sz="1200" dirty="0" smtClean="0"/>
              <a:t>: A </a:t>
            </a:r>
            <a:r>
              <a:rPr lang="en-US" sz="1200" dirty="0"/>
              <a:t>function is called pure if it corresponds to a function in the mathematical sense: it associates each possible input value with an output value, and does nothing else. </a:t>
            </a:r>
            <a:r>
              <a:rPr lang="en-US" sz="1200" dirty="0" smtClean="0"/>
              <a:t>In particular, 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200" dirty="0" smtClean="0"/>
              <a:t>it </a:t>
            </a:r>
            <a:r>
              <a:rPr lang="en-US" sz="1200" dirty="0"/>
              <a:t>has no side effects, that is to say, invoking it produces no observable effect other than the result it returns; it cannot also e.g. write to disk, or print to a screen</a:t>
            </a:r>
            <a:r>
              <a:rPr lang="en-US" sz="1200" dirty="0" smtClean="0"/>
              <a:t>.</a:t>
            </a:r>
            <a:endParaRPr lang="en-US" sz="1200" dirty="0"/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200" dirty="0"/>
              <a:t>it does not depend on anything other than its parameters, so when invoked in a different context or at a different time with the same arguments, it will produce the same result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 smtClean="0"/>
              <a:t>A function like </a:t>
            </a:r>
            <a:r>
              <a:rPr lang="en-US" sz="1200" dirty="0" err="1" smtClean="0">
                <a:latin typeface="Hasklig" panose="020B0509030403020204" pitchFamily="49" charset="0"/>
                <a:ea typeface="Hasklig" panose="020B0509030403020204" pitchFamily="49" charset="0"/>
              </a:rPr>
              <a:t>fac</a:t>
            </a:r>
            <a:r>
              <a:rPr lang="en-US" sz="1200" dirty="0" smtClean="0"/>
              <a:t> is pure, as it solely depends on input values not on anything external. </a:t>
            </a:r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6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/>
              <a:t>Working </a:t>
            </a:r>
            <a:r>
              <a:rPr lang="de-DE" altLang="de-DE" dirty="0" err="1" smtClean="0"/>
              <a:t>with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lists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is</a:t>
            </a:r>
            <a:r>
              <a:rPr lang="de-DE" altLang="de-DE" dirty="0" smtClean="0"/>
              <a:t> fundamental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most</a:t>
            </a:r>
            <a:r>
              <a:rPr lang="de-DE" altLang="de-DE" dirty="0" smtClean="0"/>
              <a:t> FP </a:t>
            </a:r>
            <a:r>
              <a:rPr lang="de-DE" altLang="de-DE" dirty="0" err="1" smtClean="0"/>
              <a:t>languages</a:t>
            </a:r>
            <a:r>
              <a:rPr lang="de-DE" altLang="de-DE" dirty="0" smtClean="0"/>
              <a:t>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/>
              <a:t>A </a:t>
            </a:r>
            <a:r>
              <a:rPr lang="de-DE" altLang="de-DE" dirty="0" err="1"/>
              <a:t>list</a:t>
            </a:r>
            <a:r>
              <a:rPr lang="de-DE" altLang="de-DE" dirty="0"/>
              <a:t> </a:t>
            </a:r>
            <a:r>
              <a:rPr lang="de-DE" altLang="de-DE" dirty="0" err="1"/>
              <a:t>can</a:t>
            </a:r>
            <a:r>
              <a:rPr lang="de-DE" altLang="de-DE" dirty="0"/>
              <a:t> </a:t>
            </a:r>
            <a:r>
              <a:rPr lang="de-DE" altLang="de-DE" dirty="0" err="1"/>
              <a:t>either</a:t>
            </a:r>
            <a:r>
              <a:rPr lang="de-DE" altLang="de-DE" dirty="0"/>
              <a:t> </a:t>
            </a:r>
            <a:r>
              <a:rPr lang="de-DE" altLang="de-DE" dirty="0" err="1"/>
              <a:t>be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empty</a:t>
            </a:r>
            <a:r>
              <a:rPr lang="de-DE" altLang="de-DE" dirty="0"/>
              <a:t> </a:t>
            </a:r>
            <a:r>
              <a:rPr lang="de-DE" altLang="de-DE" dirty="0" err="1"/>
              <a:t>list</a:t>
            </a:r>
            <a:r>
              <a:rPr lang="de-DE" altLang="de-DE" dirty="0"/>
              <a:t> (</a:t>
            </a:r>
            <a:r>
              <a:rPr lang="de-DE" altLang="de-DE" dirty="0" err="1"/>
              <a:t>denoted</a:t>
            </a:r>
            <a:r>
              <a:rPr lang="de-DE" altLang="de-DE" dirty="0"/>
              <a:t> </a:t>
            </a:r>
            <a:r>
              <a:rPr lang="de-DE" altLang="de-DE" dirty="0" err="1"/>
              <a:t>by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data</a:t>
            </a:r>
            <a:r>
              <a:rPr lang="de-DE" altLang="de-DE" dirty="0"/>
              <a:t> </a:t>
            </a:r>
            <a:r>
              <a:rPr lang="de-DE" altLang="de-DE" dirty="0" err="1"/>
              <a:t>constructor</a:t>
            </a:r>
            <a:r>
              <a:rPr lang="de-DE" altLang="de-DE" dirty="0"/>
              <a:t> </a:t>
            </a:r>
            <a:r>
              <a:rPr lang="de-DE" altLang="de-DE" dirty="0">
                <a:latin typeface="Hasklig" panose="020B0509030403020204" pitchFamily="49" charset="0"/>
                <a:ea typeface="Hasklig" panose="020B0509030403020204" pitchFamily="49" charset="0"/>
              </a:rPr>
              <a:t>[]</a:t>
            </a:r>
            <a:r>
              <a:rPr lang="de-DE" altLang="de-DE" dirty="0"/>
              <a:t>) 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err="1" smtClean="0"/>
              <a:t>or</a:t>
            </a:r>
            <a:r>
              <a:rPr lang="de-DE" altLang="de-DE" dirty="0" smtClean="0"/>
              <a:t> </a:t>
            </a:r>
            <a:r>
              <a:rPr lang="de-DE" altLang="de-DE" dirty="0" err="1"/>
              <a:t>some</a:t>
            </a:r>
            <a:r>
              <a:rPr lang="de-DE" altLang="de-DE" dirty="0"/>
              <a:t> </a:t>
            </a:r>
            <a:r>
              <a:rPr lang="de-DE" altLang="de-DE" dirty="0" err="1" smtClean="0"/>
              <a:t>first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element</a:t>
            </a:r>
            <a:r>
              <a:rPr lang="de-DE" altLang="de-DE" dirty="0" smtClean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a </a:t>
            </a:r>
            <a:r>
              <a:rPr lang="de-DE" altLang="de-DE" dirty="0" err="1"/>
              <a:t>data</a:t>
            </a:r>
            <a:r>
              <a:rPr lang="de-DE" altLang="de-DE" dirty="0"/>
              <a:t> type </a:t>
            </a:r>
            <a:r>
              <a:rPr lang="de-DE" altLang="de-DE" dirty="0">
                <a:latin typeface="Hasklig" panose="020B0509030403020204" pitchFamily="49" charset="0"/>
                <a:ea typeface="Hasklig" panose="020B0509030403020204" pitchFamily="49" charset="0"/>
              </a:rPr>
              <a:t>a</a:t>
            </a:r>
            <a:r>
              <a:rPr lang="de-DE" altLang="de-DE" dirty="0"/>
              <a:t> </a:t>
            </a:r>
            <a:r>
              <a:rPr lang="de-DE" altLang="de-DE" dirty="0" err="1"/>
              <a:t>followed</a:t>
            </a:r>
            <a:r>
              <a:rPr lang="de-DE" altLang="de-DE" dirty="0"/>
              <a:t> </a:t>
            </a:r>
            <a:r>
              <a:rPr lang="de-DE" altLang="de-DE" dirty="0" err="1"/>
              <a:t>by</a:t>
            </a:r>
            <a:r>
              <a:rPr lang="de-DE" altLang="de-DE" dirty="0"/>
              <a:t> a </a:t>
            </a:r>
            <a:r>
              <a:rPr lang="de-DE" altLang="de-DE" dirty="0" err="1"/>
              <a:t>list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</a:t>
            </a:r>
            <a:r>
              <a:rPr lang="de-DE" altLang="de-DE" dirty="0" err="1"/>
              <a:t>elements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type </a:t>
            </a:r>
            <a:r>
              <a:rPr lang="de-DE" altLang="de-DE" dirty="0">
                <a:latin typeface="Hasklig" panose="020B0509030403020204" pitchFamily="49" charset="0"/>
                <a:ea typeface="Hasklig" panose="020B0509030403020204" pitchFamily="49" charset="0"/>
              </a:rPr>
              <a:t>a</a:t>
            </a:r>
            <a:r>
              <a:rPr lang="de-DE" altLang="de-DE" dirty="0"/>
              <a:t>, </a:t>
            </a:r>
            <a:r>
              <a:rPr lang="de-DE" altLang="de-DE" dirty="0" err="1"/>
              <a:t>denoted</a:t>
            </a:r>
            <a:r>
              <a:rPr lang="de-DE" altLang="de-DE" dirty="0"/>
              <a:t> </a:t>
            </a:r>
            <a:r>
              <a:rPr lang="de-DE" altLang="de-DE" dirty="0" err="1"/>
              <a:t>by</a:t>
            </a:r>
            <a:r>
              <a:rPr lang="de-DE" altLang="de-DE" dirty="0"/>
              <a:t> </a:t>
            </a:r>
            <a:r>
              <a:rPr lang="de-DE" altLang="de-DE" dirty="0">
                <a:latin typeface="Hasklig" panose="020B0509030403020204" pitchFamily="49" charset="0"/>
                <a:ea typeface="Hasklig" panose="020B0509030403020204" pitchFamily="49" charset="0"/>
              </a:rPr>
              <a:t>[a</a:t>
            </a:r>
            <a:r>
              <a:rPr lang="de-DE" altLang="de-DE" dirty="0" smtClean="0">
                <a:latin typeface="Hasklig" panose="020B0509030403020204" pitchFamily="49" charset="0"/>
                <a:ea typeface="Hasklig" panose="020B0509030403020204" pitchFamily="49" charset="0"/>
              </a:rPr>
              <a:t>]</a:t>
            </a:r>
            <a:r>
              <a:rPr lang="de-DE" altLang="de-DE" dirty="0" smtClean="0"/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dirty="0" smtClean="0"/>
              <a:t>This </a:t>
            </a:r>
            <a:r>
              <a:rPr lang="de-DE" altLang="de-DE" dirty="0" err="1"/>
              <a:t>intuition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reflected</a:t>
            </a:r>
            <a:r>
              <a:rPr lang="de-DE" altLang="de-DE" dirty="0"/>
              <a:t> in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following</a:t>
            </a:r>
            <a:r>
              <a:rPr lang="de-DE" altLang="de-DE" dirty="0"/>
              <a:t> </a:t>
            </a:r>
            <a:r>
              <a:rPr lang="de-DE" altLang="de-DE" dirty="0" err="1"/>
              <a:t>data</a:t>
            </a:r>
            <a:r>
              <a:rPr lang="de-DE" altLang="de-DE" dirty="0"/>
              <a:t> type </a:t>
            </a:r>
            <a:r>
              <a:rPr lang="de-DE" altLang="de-DE" dirty="0" err="1"/>
              <a:t>definition</a:t>
            </a:r>
            <a:r>
              <a:rPr lang="de-DE" altLang="de-DE" dirty="0" smtClean="0"/>
              <a:t>:</a:t>
            </a:r>
            <a:endParaRPr lang="de-DE" dirty="0" smtClean="0">
              <a:latin typeface="Hasklig" panose="020B0509030403020204" pitchFamily="49" charset="0"/>
            </a:endParaRPr>
          </a:p>
          <a:p>
            <a:r>
              <a:rPr lang="de-DE" dirty="0" err="1" smtClean="0">
                <a:solidFill>
                  <a:srgbClr val="0000FF"/>
                </a:solidFill>
                <a:latin typeface="Hasklig" panose="020B050903040302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Hasklig" panose="020B0509030403020204" pitchFamily="49" charset="0"/>
              </a:rPr>
              <a:t> [</a:t>
            </a:r>
            <a:r>
              <a:rPr lang="de-DE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de-DE" dirty="0">
                <a:solidFill>
                  <a:srgbClr val="000000"/>
                </a:solidFill>
                <a:latin typeface="Hasklig" panose="020B0509030403020204" pitchFamily="49" charset="0"/>
              </a:rPr>
              <a:t>] = [] | a : [a</a:t>
            </a:r>
            <a:r>
              <a:rPr lang="de-DE" dirty="0" smtClean="0">
                <a:solidFill>
                  <a:srgbClr val="000000"/>
                </a:solidFill>
                <a:latin typeface="Hasklig" panose="020B0509030403020204" pitchFamily="49" charset="0"/>
              </a:rPr>
              <a:t>]</a:t>
            </a:r>
          </a:p>
          <a:p>
            <a:r>
              <a:rPr lang="en-US" dirty="0"/>
              <a:t>The cons operator (:) (which is an infix operator like </a:t>
            </a:r>
            <a:r>
              <a:rPr lang="pt-BR" dirty="0" smtClean="0">
                <a:latin typeface="Hasklig" panose="020B0509030403020204" pitchFamily="49" charset="0"/>
                <a:ea typeface="Hasklig" panose="020B0509030403020204" pitchFamily="49" charset="0"/>
              </a:rPr>
              <a:t>∘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declared as a data constructor to construct a list from a single element of type a and a list of type [a</a:t>
            </a:r>
            <a:r>
              <a:rPr lang="en-US" dirty="0" smtClean="0"/>
              <a:t>].</a:t>
            </a:r>
            <a:endParaRPr lang="de-DE" dirty="0"/>
          </a:p>
          <a:p>
            <a:r>
              <a:rPr lang="en-US" dirty="0"/>
              <a:t>A list containing the three numbers 1, 2, 3 is constructed like this</a:t>
            </a:r>
            <a:r>
              <a:rPr lang="en-US" dirty="0" smtClean="0"/>
              <a:t>:</a:t>
            </a:r>
          </a:p>
          <a:p>
            <a:r>
              <a:rPr lang="en-US" dirty="0" err="1" smtClean="0">
                <a:latin typeface="Hasklig" panose="020B0509030403020204" pitchFamily="49" charset="0"/>
                <a:ea typeface="Hasklig" panose="020B0509030403020204" pitchFamily="49" charset="0"/>
              </a:rPr>
              <a:t>myList</a:t>
            </a:r>
            <a:r>
              <a:rPr lang="en-US" dirty="0" smtClean="0">
                <a:latin typeface="Hasklig" panose="020B0509030403020204" pitchFamily="49" charset="0"/>
                <a:ea typeface="Hasklig" panose="020B0509030403020204" pitchFamily="49" charset="0"/>
              </a:rPr>
              <a:t> = 1 </a:t>
            </a:r>
            <a:r>
              <a:rPr lang="en-US" dirty="0">
                <a:latin typeface="Hasklig" panose="020B0509030403020204" pitchFamily="49" charset="0"/>
                <a:ea typeface="Hasklig" panose="020B0509030403020204" pitchFamily="49" charset="0"/>
              </a:rPr>
              <a:t>: 2 : 3 : </a:t>
            </a:r>
            <a:r>
              <a:rPr lang="en-US" dirty="0" smtClean="0">
                <a:latin typeface="Hasklig" panose="020B0509030403020204" pitchFamily="49" charset="0"/>
                <a:ea typeface="Hasklig" panose="020B0509030403020204" pitchFamily="49" charset="0"/>
              </a:rPr>
              <a:t>[]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luckily most FP languages provide some syntactic sugar for lists so you can write it also as:</a:t>
            </a:r>
          </a:p>
          <a:p>
            <a:r>
              <a:rPr lang="en-US" dirty="0" err="1" smtClean="0">
                <a:latin typeface="Hasklig" panose="020B0509030403020204" pitchFamily="49" charset="0"/>
                <a:ea typeface="Hasklig" panose="020B0509030403020204" pitchFamily="49" charset="0"/>
              </a:rPr>
              <a:t>myList</a:t>
            </a:r>
            <a:r>
              <a:rPr lang="en-US" dirty="0" smtClean="0">
                <a:latin typeface="Hasklig" panose="020B0509030403020204" pitchFamily="49" charset="0"/>
                <a:ea typeface="Hasklig" panose="020B0509030403020204" pitchFamily="49" charset="0"/>
              </a:rPr>
              <a:t> = [1,2,3]</a:t>
            </a:r>
          </a:p>
          <a:p>
            <a:endParaRPr lang="en-US" dirty="0" smtClean="0"/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31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79376" y="1700213"/>
            <a:ext cx="5760641" cy="4392613"/>
          </a:xfrm>
        </p:spPr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lists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branches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type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pattern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:</a:t>
            </a:r>
          </a:p>
          <a:p>
            <a:r>
              <a:rPr lang="de-DE" dirty="0" err="1">
                <a:solidFill>
                  <a:srgbClr val="0000FF"/>
                </a:solidFill>
                <a:latin typeface="Hasklig" panose="020B050903040302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Hasklig" panose="020B0509030403020204" pitchFamily="49" charset="0"/>
              </a:rPr>
              <a:t> [</a:t>
            </a:r>
            <a:r>
              <a:rPr lang="de-DE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de-DE" dirty="0">
                <a:solidFill>
                  <a:srgbClr val="000000"/>
                </a:solidFill>
                <a:latin typeface="Hasklig" panose="020B0509030403020204" pitchFamily="49" charset="0"/>
              </a:rPr>
              <a:t>] = [] | a : [a]</a:t>
            </a:r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determines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list</a:t>
            </a:r>
            <a:r>
              <a:rPr lang="de-DE" dirty="0" smtClean="0"/>
              <a:t>:</a:t>
            </a:r>
            <a:br>
              <a:rPr lang="de-DE" dirty="0" smtClean="0"/>
            </a:br>
            <a:endParaRPr lang="de-DE" dirty="0" smtClean="0"/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795E26"/>
                </a:solidFill>
                <a:latin typeface="Hasklig" panose="020B0509030403020204" pitchFamily="49" charset="0"/>
              </a:rPr>
              <a:t>length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[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length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[]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 =  </a:t>
            </a:r>
            <a:r>
              <a:rPr lang="en-US" sz="1300" dirty="0">
                <a:solidFill>
                  <a:srgbClr val="098658"/>
                </a:solidFill>
                <a:latin typeface="Hasklig" panose="020B0509030403020204" pitchFamily="49" charset="0"/>
              </a:rPr>
              <a:t>0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length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(</a:t>
            </a:r>
            <a:r>
              <a:rPr lang="en-US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x:xs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=  </a:t>
            </a:r>
            <a:r>
              <a:rPr lang="en-US" sz="1300" dirty="0">
                <a:solidFill>
                  <a:srgbClr val="098658"/>
                </a:solidFill>
                <a:latin typeface="Hasklig" panose="020B0509030403020204" pitchFamily="49" charset="0"/>
              </a:rPr>
              <a:t>1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+ length 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xs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We can read these equations as: The length of the empty list is 0, and the length of a </a:t>
            </a:r>
            <a:r>
              <a:rPr lang="en-US" dirty="0" smtClean="0">
                <a:solidFill>
                  <a:srgbClr val="000000"/>
                </a:solidFill>
              </a:rPr>
              <a:t>list, </a:t>
            </a:r>
            <a:r>
              <a:rPr lang="en-US" dirty="0">
                <a:solidFill>
                  <a:srgbClr val="000000"/>
                </a:solidFill>
              </a:rPr>
              <a:t>whose first element is </a:t>
            </a:r>
            <a:r>
              <a:rPr lang="en-US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smtClean="0">
                <a:solidFill>
                  <a:srgbClr val="000000"/>
                </a:solidFill>
              </a:rPr>
              <a:t>with remainder </a:t>
            </a:r>
            <a:r>
              <a:rPr lang="en-US" dirty="0" err="1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xs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</a:rPr>
              <a:t>is </a:t>
            </a:r>
            <a:r>
              <a:rPr lang="en-US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plus the length of </a:t>
            </a:r>
            <a:r>
              <a:rPr lang="en-US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xs</a:t>
            </a:r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en-US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endParaRPr lang="de-DE" u="sng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r>
              <a:rPr lang="de-DE" dirty="0" smtClean="0"/>
              <a:t> on </a:t>
            </a:r>
            <a:r>
              <a:rPr lang="de-DE" dirty="0" err="1" smtClean="0"/>
              <a:t>lists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6816080" y="1700213"/>
            <a:ext cx="5040958" cy="39703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/>
              <a:t>Algebraic data types: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>Most functional languages allows you to create arbitrary data types by combining sum types and product types. </a:t>
            </a:r>
          </a:p>
          <a:p>
            <a:endParaRPr lang="en-US" sz="1200" dirty="0" smtClean="0"/>
          </a:p>
          <a:p>
            <a:r>
              <a:rPr lang="de-DE" sz="1200" dirty="0">
                <a:solidFill>
                  <a:srgbClr val="008000"/>
                </a:solidFill>
                <a:latin typeface="Hasklig" panose="020B0509030403020204" pitchFamily="49" charset="0"/>
              </a:rPr>
              <a:t>-- </a:t>
            </a:r>
            <a:r>
              <a:rPr lang="de-DE" sz="12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two</a:t>
            </a:r>
            <a:r>
              <a:rPr lang="de-DE" sz="12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 simple</a:t>
            </a:r>
            <a:r>
              <a:rPr lang="de-DE" sz="1200" dirty="0">
                <a:solidFill>
                  <a:srgbClr val="008000"/>
                </a:solidFill>
                <a:latin typeface="Hasklig" panose="020B0509030403020204" pitchFamily="49" charset="0"/>
              </a:rPr>
              <a:t> </a:t>
            </a:r>
            <a:r>
              <a:rPr lang="de-DE" sz="1200" dirty="0" err="1">
                <a:solidFill>
                  <a:srgbClr val="008000"/>
                </a:solidFill>
                <a:latin typeface="Hasklig" panose="020B0509030403020204" pitchFamily="49" charset="0"/>
              </a:rPr>
              <a:t>sum</a:t>
            </a:r>
            <a:r>
              <a:rPr lang="de-DE" sz="1200" dirty="0">
                <a:solidFill>
                  <a:srgbClr val="008000"/>
                </a:solidFill>
                <a:latin typeface="Hasklig" panose="020B0509030403020204" pitchFamily="49" charset="0"/>
              </a:rPr>
              <a:t> </a:t>
            </a:r>
            <a:r>
              <a:rPr lang="de-DE" sz="12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types</a:t>
            </a:r>
            <a:r>
              <a:rPr lang="de-DE" sz="12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:</a:t>
            </a:r>
            <a:endParaRPr lang="de-DE" sz="12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Hasklig" panose="020B0509030403020204" pitchFamily="49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asklig" panose="020B0509030403020204" pitchFamily="49" charset="0"/>
              </a:rPr>
              <a:t> = Green | Yellow | </a:t>
            </a:r>
            <a:r>
              <a:rPr lang="en-US" sz="12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Red</a:t>
            </a:r>
            <a:endParaRPr lang="en-US" sz="12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Hasklig" panose="020B05090304030202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Hasklig" panose="020B0509030403020204" pitchFamily="49" charset="0"/>
              </a:rPr>
              <a:t>Severity</a:t>
            </a:r>
            <a:r>
              <a:rPr lang="en-US" sz="1200" dirty="0">
                <a:solidFill>
                  <a:srgbClr val="000000"/>
                </a:solidFill>
                <a:latin typeface="Hasklig" panose="020B0509030403020204" pitchFamily="49" charset="0"/>
              </a:rPr>
              <a:t> = Low | Middle | </a:t>
            </a:r>
            <a:r>
              <a:rPr lang="en-US" sz="12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High</a:t>
            </a:r>
          </a:p>
          <a:p>
            <a:endParaRPr lang="en-US" sz="12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r>
              <a:rPr lang="de-DE" sz="1200" dirty="0">
                <a:solidFill>
                  <a:srgbClr val="008000"/>
                </a:solidFill>
                <a:latin typeface="Hasklig" panose="020B0509030403020204" pitchFamily="49" charset="0"/>
              </a:rPr>
              <a:t>-- a simple </a:t>
            </a:r>
            <a:r>
              <a:rPr lang="de-DE" sz="12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product</a:t>
            </a:r>
            <a:r>
              <a:rPr lang="de-DE" sz="1200" dirty="0">
                <a:solidFill>
                  <a:srgbClr val="008000"/>
                </a:solidFill>
                <a:latin typeface="Hasklig" panose="020B0509030403020204" pitchFamily="49" charset="0"/>
              </a:rPr>
              <a:t> type</a:t>
            </a:r>
            <a:endParaRPr lang="de-DE" sz="12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2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Tuple</a:t>
            </a:r>
            <a:r>
              <a:rPr lang="en-US" sz="1200" dirty="0">
                <a:solidFill>
                  <a:srgbClr val="000000"/>
                </a:solidFill>
                <a:latin typeface="Hasklig" panose="020B0509030403020204" pitchFamily="49" charset="0"/>
              </a:rPr>
              <a:t> = </a:t>
            </a:r>
            <a:r>
              <a:rPr lang="en-US" sz="12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Tuple</a:t>
            </a:r>
            <a:r>
              <a:rPr lang="en-US" sz="12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Hasklig" panose="020B0509030403020204" pitchFamily="49" charset="0"/>
              </a:rPr>
              <a:t>Status</a:t>
            </a:r>
            <a:r>
              <a:rPr lang="en-US" sz="12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Hasklig" panose="020B0509030403020204" pitchFamily="49" charset="0"/>
              </a:rPr>
              <a:t>Severity</a:t>
            </a:r>
            <a:endParaRPr lang="en-US" sz="12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endParaRPr lang="en-US" sz="1200" dirty="0"/>
          </a:p>
          <a:p>
            <a:r>
              <a:rPr lang="en-US" sz="1200" dirty="0" smtClean="0"/>
              <a:t>The </a:t>
            </a:r>
            <a:r>
              <a:rPr lang="en-US" sz="1200" dirty="0"/>
              <a:t>complete range of data types that can be constructed in this way is called </a:t>
            </a:r>
            <a:r>
              <a:rPr lang="en-US" sz="1200" b="1" dirty="0"/>
              <a:t>algebraic data types </a:t>
            </a:r>
            <a:r>
              <a:rPr lang="en-US" sz="1200" dirty="0"/>
              <a:t>or </a:t>
            </a:r>
            <a:r>
              <a:rPr lang="en-US" sz="1200" b="1" dirty="0"/>
              <a:t>ADT</a:t>
            </a:r>
            <a:r>
              <a:rPr lang="en-US" sz="1200" dirty="0"/>
              <a:t> in short.</a:t>
            </a:r>
          </a:p>
          <a:p>
            <a:endParaRPr lang="en-US" sz="1200" dirty="0"/>
          </a:p>
          <a:p>
            <a:r>
              <a:rPr lang="en-US" sz="1200" dirty="0"/>
              <a:t>Using algebraic data types has several advantages:</a:t>
            </a:r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Pattern matching can be used to analyze any concrete instance to select different </a:t>
            </a:r>
            <a:r>
              <a:rPr lang="en-US" sz="1200" dirty="0" err="1"/>
              <a:t>behaviour</a:t>
            </a:r>
            <a:r>
              <a:rPr lang="en-US" sz="1200" dirty="0"/>
              <a:t> based on input data.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Compilers </a:t>
            </a:r>
            <a:r>
              <a:rPr lang="en-US" sz="1200" dirty="0"/>
              <a:t>can detect incomplete patterns </a:t>
            </a:r>
            <a:r>
              <a:rPr lang="en-US" sz="1200" dirty="0" smtClean="0"/>
              <a:t>matches </a:t>
            </a:r>
            <a:r>
              <a:rPr lang="en-US" sz="1200" dirty="0"/>
              <a:t>or other flaws.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 smtClean="0"/>
              <a:t>Compilers </a:t>
            </a:r>
            <a:r>
              <a:rPr lang="en-US" sz="1200" dirty="0"/>
              <a:t>can derive many complex functionality automatically for ADTs as they are constructed in such a regular way.</a:t>
            </a:r>
            <a:endParaRPr lang="en-US" sz="1200" dirty="0" smtClean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95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35359" y="1700212"/>
            <a:ext cx="8640961" cy="439261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-- compute squares for all list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elements (</a:t>
            </a:r>
            <a:r>
              <a:rPr lang="en-US" sz="1300" b="1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squareAll</a:t>
            </a:r>
            <a:r>
              <a:rPr lang="en-US" sz="1300" b="1" dirty="0" smtClean="0">
                <a:solidFill>
                  <a:srgbClr val="008000"/>
                </a:solidFill>
                <a:latin typeface="Hasklig" panose="020B0509030403020204" pitchFamily="49" charset="0"/>
              </a:rPr>
              <a:t> [1,2,3] -&gt; [1,4,9]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)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err="1">
                <a:solidFill>
                  <a:srgbClr val="795E26"/>
                </a:solidFill>
                <a:latin typeface="Hasklig" panose="020B0509030403020204" pitchFamily="49" charset="0"/>
              </a:rPr>
              <a:t>squareAll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[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 -&gt; [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squareAll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[]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[]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squareAll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(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n:rest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= square n : 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squareAll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rest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-- compute the double value for all list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elements (</a:t>
            </a:r>
            <a:r>
              <a:rPr lang="en-US" sz="1300" b="1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doubleAll</a:t>
            </a:r>
            <a:r>
              <a:rPr lang="en-US" sz="1300" b="1" dirty="0" smtClean="0">
                <a:solidFill>
                  <a:srgbClr val="008000"/>
                </a:solidFill>
                <a:latin typeface="Hasklig" panose="020B0509030403020204" pitchFamily="49" charset="0"/>
              </a:rPr>
              <a:t> [1,2,3] -&gt; [2,4,6]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)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err="1">
                <a:solidFill>
                  <a:srgbClr val="795E26"/>
                </a:solidFill>
                <a:latin typeface="Hasklig" panose="020B0509030403020204" pitchFamily="49" charset="0"/>
              </a:rPr>
              <a:t>doubleAll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[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 -&gt; [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doubleAll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[]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[]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doubleAll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(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n:rest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= double n : 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doubleAll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rest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-- We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don't want to repeat ourselves so we want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something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that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captures 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/>
            </a:r>
            <a:b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</a:b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-- the essence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of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mapping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a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function over a list: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795E26"/>
                </a:solidFill>
                <a:latin typeface="Hasklig" panose="020B0509030403020204" pitchFamily="49" charset="0"/>
              </a:rPr>
              <a:t>map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(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b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-&gt; [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 -&gt; [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b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map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f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[]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 =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[]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map f (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x:xs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= f x : map f 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xs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-- now </a:t>
            </a:r>
            <a:r>
              <a:rPr lang="en-US" sz="13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squareAll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 can be defined in terms of map: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err="1" smtClean="0">
                <a:solidFill>
                  <a:srgbClr val="795E26"/>
                </a:solidFill>
                <a:latin typeface="Hasklig" panose="020B0509030403020204" pitchFamily="49" charset="0"/>
              </a:rPr>
              <a:t>squareAll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[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 -&gt; [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r>
              <a:rPr lang="en-US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squareAll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map square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abstraction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1. Mapping </a:t>
            </a:r>
            <a:r>
              <a:rPr lang="de-DE" dirty="0" err="1" smtClean="0"/>
              <a:t>over</a:t>
            </a:r>
            <a:r>
              <a:rPr lang="de-DE" dirty="0" smtClean="0"/>
              <a:t> a </a:t>
            </a:r>
            <a:r>
              <a:rPr lang="de-DE" dirty="0" err="1" smtClean="0"/>
              <a:t>list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9" name="Inhaltsplatzhalter 3"/>
          <p:cNvSpPr txBox="1">
            <a:spLocks/>
          </p:cNvSpPr>
          <p:nvPr/>
        </p:nvSpPr>
        <p:spPr bwMode="gray">
          <a:xfrm>
            <a:off x="6816081" y="4869160"/>
            <a:ext cx="5040958" cy="1223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 2" panose="05020102010507070707" pitchFamily="18" charset="2"/>
              <a:buChar char="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de-DE" sz="1300" dirty="0" err="1" smtClean="0">
                <a:solidFill>
                  <a:srgbClr val="000000"/>
                </a:solidFill>
              </a:rPr>
              <a:t>We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don‘t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have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to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explain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to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the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computer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b="1" dirty="0" err="1" smtClean="0">
                <a:solidFill>
                  <a:srgbClr val="84B400"/>
                </a:solidFill>
              </a:rPr>
              <a:t>how</a:t>
            </a:r>
            <a:r>
              <a:rPr lang="de-DE" sz="1300" dirty="0" smtClean="0">
                <a:solidFill>
                  <a:srgbClr val="84B4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to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compute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something</a:t>
            </a:r>
            <a:r>
              <a:rPr lang="de-DE" sz="1300" dirty="0" smtClean="0">
                <a:solidFill>
                  <a:srgbClr val="000000"/>
                </a:solidFill>
              </a:rPr>
              <a:t>.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err="1" smtClean="0">
                <a:solidFill>
                  <a:srgbClr val="000000"/>
                </a:solidFill>
              </a:rPr>
              <a:t>Instead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we</a:t>
            </a:r>
            <a:r>
              <a:rPr lang="de-DE" sz="1300" dirty="0" smtClean="0">
                <a:solidFill>
                  <a:srgbClr val="000000"/>
                </a:solidFill>
              </a:rPr>
              <a:t> just </a:t>
            </a:r>
            <a:r>
              <a:rPr lang="de-DE" sz="1300" dirty="0" err="1" smtClean="0">
                <a:solidFill>
                  <a:srgbClr val="000000"/>
                </a:solidFill>
              </a:rPr>
              <a:t>declare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our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intention</a:t>
            </a:r>
            <a:r>
              <a:rPr lang="de-DE" sz="1300" dirty="0" smtClean="0">
                <a:solidFill>
                  <a:srgbClr val="000000"/>
                </a:solidFill>
              </a:rPr>
              <a:t>, </a:t>
            </a:r>
            <a:r>
              <a:rPr lang="de-DE" sz="1300" b="1" dirty="0" err="1" smtClean="0">
                <a:solidFill>
                  <a:srgbClr val="84B400"/>
                </a:solidFill>
              </a:rPr>
              <a:t>what</a:t>
            </a:r>
            <a:r>
              <a:rPr lang="de-DE" sz="1300" dirty="0" smtClean="0">
                <a:solidFill>
                  <a:srgbClr val="84B4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we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want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to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be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computed</a:t>
            </a:r>
            <a:r>
              <a:rPr lang="de-DE" sz="1300" dirty="0" smtClean="0">
                <a:solidFill>
                  <a:srgbClr val="000000"/>
                </a:solidFill>
              </a:rPr>
              <a:t>.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This </a:t>
            </a:r>
            <a:r>
              <a:rPr lang="de-DE" sz="1300" dirty="0" err="1" smtClean="0">
                <a:solidFill>
                  <a:srgbClr val="000000"/>
                </a:solidFill>
              </a:rPr>
              <a:t>is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called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b="1" dirty="0" err="1" smtClean="0">
                <a:solidFill>
                  <a:srgbClr val="84B400"/>
                </a:solidFill>
              </a:rPr>
              <a:t>declarative</a:t>
            </a:r>
            <a:r>
              <a:rPr lang="de-DE" sz="1300" b="1" dirty="0" smtClean="0">
                <a:solidFill>
                  <a:srgbClr val="84B400"/>
                </a:solidFill>
              </a:rPr>
              <a:t> style</a:t>
            </a:r>
            <a:r>
              <a:rPr lang="de-DE" sz="13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de-DE" sz="13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</p:txBody>
      </p:sp>
      <p:pic>
        <p:nvPicPr>
          <p:cNvPr id="10" name="Picture 2" descr="https://tse1.mm.bing.net/th?id=OIP.7SUr14qdwUHDvQW_9RKKEgHaFF&amp;pid=Ap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2" b="25573"/>
          <a:stretch/>
        </p:blipFill>
        <p:spPr bwMode="auto">
          <a:xfrm>
            <a:off x="8243951" y="4095385"/>
            <a:ext cx="2185217" cy="76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12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35757" y="1700213"/>
            <a:ext cx="7200403" cy="489713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--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sum up a list of numbers: (</a:t>
            </a:r>
            <a:r>
              <a:rPr lang="en-US" sz="1300" b="1" dirty="0" smtClean="0">
                <a:solidFill>
                  <a:srgbClr val="008000"/>
                </a:solidFill>
                <a:latin typeface="Hasklig" panose="020B0509030403020204" pitchFamily="49" charset="0"/>
              </a:rPr>
              <a:t>sum [1,2,3,4] -&gt; 10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)</a:t>
            </a:r>
            <a:endParaRPr lang="en-US" sz="1300" dirty="0" smtClean="0">
              <a:solidFill>
                <a:srgbClr val="795E26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>sum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[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sum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[]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</a:t>
            </a:r>
            <a:r>
              <a:rPr lang="en-US" sz="1300" dirty="0">
                <a:solidFill>
                  <a:srgbClr val="098658"/>
                </a:solidFill>
                <a:latin typeface="Hasklig" panose="020B0509030403020204" pitchFamily="49" charset="0"/>
              </a:rPr>
              <a:t>0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sum (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n:rest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= n + sum rest</a:t>
            </a:r>
          </a:p>
          <a:p>
            <a:pPr>
              <a:spcBef>
                <a:spcPts val="0"/>
              </a:spcBef>
            </a:pPr>
            <a:endParaRPr lang="en-US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--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compute the product of a list 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of 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numbers: (</a:t>
            </a:r>
            <a:r>
              <a:rPr lang="en-US" sz="1300" b="1" dirty="0" smtClean="0">
                <a:solidFill>
                  <a:srgbClr val="008000"/>
                </a:solidFill>
                <a:latin typeface="Hasklig" panose="020B0509030403020204" pitchFamily="49" charset="0"/>
              </a:rPr>
              <a:t>prod [1,2,3,4</a:t>
            </a:r>
            <a:r>
              <a:rPr lang="en-US" sz="1300" b="1" dirty="0">
                <a:solidFill>
                  <a:srgbClr val="008000"/>
                </a:solidFill>
                <a:latin typeface="Hasklig" panose="020B0509030403020204" pitchFamily="49" charset="0"/>
              </a:rPr>
              <a:t>] -&gt; </a:t>
            </a:r>
            <a:r>
              <a:rPr lang="en-US" sz="1300" b="1" dirty="0" smtClean="0">
                <a:solidFill>
                  <a:srgbClr val="008000"/>
                </a:solidFill>
                <a:latin typeface="Hasklig" panose="020B0509030403020204" pitchFamily="49" charset="0"/>
              </a:rPr>
              <a:t>24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)</a:t>
            </a:r>
            <a:endParaRPr lang="en-US" sz="1300" dirty="0">
              <a:solidFill>
                <a:srgbClr val="795E26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>prod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[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prod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[]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</a:t>
            </a:r>
            <a:r>
              <a:rPr lang="en-US" sz="1300" dirty="0">
                <a:solidFill>
                  <a:srgbClr val="098658"/>
                </a:solidFill>
                <a:latin typeface="Hasklig" panose="020B0509030403020204" pitchFamily="49" charset="0"/>
              </a:rPr>
              <a:t>1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prod (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n:rest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= n * prod rest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-- </a:t>
            </a:r>
            <a:r>
              <a:rPr lang="en-US" sz="13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foldr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,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applied to a binary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operator (f),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a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starting value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(z)</a:t>
            </a:r>
            <a:b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</a:b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-- (typically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the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right-identity of the operator),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and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a list,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/>
            </a:r>
            <a:b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</a:b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-- reduces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the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list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 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using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the binary operator, from right to left: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err="1">
                <a:solidFill>
                  <a:srgbClr val="795E26"/>
                </a:solidFill>
                <a:latin typeface="Hasklig" panose="020B0509030403020204" pitchFamily="49" charset="0"/>
              </a:rPr>
              <a:t>foldr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(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b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b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-&gt; 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b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[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 -&gt; 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b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foldr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f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z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[]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 = 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z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foldr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f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z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(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x:xs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=  f x (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foldr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f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z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xs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en-US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>sum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[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sum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foldr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(</a:t>
            </a:r>
            <a:r>
              <a:rPr lang="en-US" sz="1300" dirty="0">
                <a:solidFill>
                  <a:srgbClr val="795E26"/>
                </a:solidFill>
                <a:latin typeface="Hasklig" panose="020B0509030403020204" pitchFamily="49" charset="0"/>
              </a:rPr>
              <a:t>+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</a:t>
            </a:r>
            <a:r>
              <a:rPr lang="en-US" sz="1300" dirty="0">
                <a:solidFill>
                  <a:srgbClr val="098658"/>
                </a:solidFill>
                <a:latin typeface="Hasklig" panose="020B0509030403020204" pitchFamily="49" charset="0"/>
              </a:rPr>
              <a:t>0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en-US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>prod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[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prod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foldr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(</a:t>
            </a:r>
            <a:r>
              <a:rPr lang="en-US" sz="1300" dirty="0">
                <a:solidFill>
                  <a:srgbClr val="795E26"/>
                </a:solidFill>
                <a:latin typeface="Hasklig" panose="020B0509030403020204" pitchFamily="49" charset="0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</a:t>
            </a:r>
            <a:r>
              <a:rPr lang="en-US" sz="1300" dirty="0">
                <a:solidFill>
                  <a:srgbClr val="098658"/>
                </a:solidFill>
                <a:latin typeface="Hasklig" panose="020B0509030403020204" pitchFamily="49" charset="0"/>
              </a:rPr>
              <a:t>1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de-DE" sz="13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abstraction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2. </a:t>
            </a:r>
            <a:r>
              <a:rPr lang="de-DE" dirty="0" err="1" smtClean="0"/>
              <a:t>folding</a:t>
            </a:r>
            <a:r>
              <a:rPr lang="de-DE" dirty="0" smtClean="0"/>
              <a:t> / </a:t>
            </a:r>
            <a:r>
              <a:rPr lang="de-DE" dirty="0" err="1" smtClean="0"/>
              <a:t>reducing</a:t>
            </a:r>
            <a:r>
              <a:rPr lang="de-DE" dirty="0" smtClean="0"/>
              <a:t> a </a:t>
            </a:r>
            <a:r>
              <a:rPr lang="de-DE" dirty="0" err="1" smtClean="0"/>
              <a:t>list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9" name="Rechteck 8"/>
          <p:cNvSpPr/>
          <p:nvPr/>
        </p:nvSpPr>
        <p:spPr>
          <a:xfrm>
            <a:off x="7536558" y="3216327"/>
            <a:ext cx="4320480" cy="2893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combination of map and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foldr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is also known as 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map/reduce.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Which is a well established pattern to implement highly scalable data-analytics.</a:t>
            </a:r>
          </a:p>
          <a:p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ength and map can also be defined in terms of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foldr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300" dirty="0" smtClean="0">
                <a:latin typeface="Hasklig" panose="020B0509030403020204" pitchFamily="49" charset="0"/>
              </a:rPr>
              <a:t/>
            </a:r>
            <a:br>
              <a:rPr lang="en-US" sz="1300" dirty="0" smtClean="0">
                <a:latin typeface="Hasklig" panose="020B0509030403020204" pitchFamily="49" charset="0"/>
              </a:rPr>
            </a:br>
            <a:endParaRPr lang="en-US" sz="1300" dirty="0" smtClean="0">
              <a:latin typeface="Hasklig" panose="020B0509030403020204" pitchFamily="49" charset="0"/>
            </a:endParaRPr>
          </a:p>
          <a:p>
            <a:r>
              <a:rPr lang="en-US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>length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[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length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foldr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count </a:t>
            </a:r>
            <a:r>
              <a:rPr lang="en-US" sz="1300" dirty="0">
                <a:solidFill>
                  <a:srgbClr val="098658"/>
                </a:solidFill>
                <a:latin typeface="Hasklig" panose="020B0509030403020204" pitchFamily="49" charset="0"/>
              </a:rPr>
              <a:t>0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where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count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x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n = n + </a:t>
            </a:r>
            <a:r>
              <a:rPr lang="en-US" sz="1300" dirty="0">
                <a:solidFill>
                  <a:srgbClr val="098658"/>
                </a:solidFill>
                <a:latin typeface="Hasklig" panose="020B0509030403020204" pitchFamily="49" charset="0"/>
              </a:rPr>
              <a:t>1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en-US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>map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(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a1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a2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-&gt; [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a1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 -&gt; [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a2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</a:t>
            </a:r>
          </a:p>
          <a:p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map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f = 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foldr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((</a:t>
            </a:r>
            <a:r>
              <a:rPr lang="en-US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>: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)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 </a:t>
            </a:r>
            <a:r>
              <a:rPr lang="en-US" sz="1300" dirty="0" smtClean="0">
                <a:solidFill>
                  <a:schemeClr val="accent6">
                    <a:lumMod val="10000"/>
                  </a:schemeClr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∘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f)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[]</a:t>
            </a:r>
            <a:endParaRPr lang="en-US" sz="1300" b="0" dirty="0">
              <a:solidFill>
                <a:srgbClr val="000000"/>
              </a:solidFill>
              <a:effectLst/>
              <a:latin typeface="Hasklig" panose="020B0509030403020204" pitchFamily="49" charset="0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55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tse1.mm.bing.net/th?id=OIP.7SUr14qdwUHDvQW_9RKKEgHaFF&amp;pid=Ap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2" b="25573"/>
          <a:stretch/>
        </p:blipFill>
        <p:spPr bwMode="auto">
          <a:xfrm>
            <a:off x="8243951" y="3879831"/>
            <a:ext cx="2185217" cy="76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34963" y="476672"/>
            <a:ext cx="11593685" cy="720032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marketing</a:t>
            </a:r>
            <a:r>
              <a:rPr lang="de-DE" dirty="0" smtClean="0"/>
              <a:t> </a:t>
            </a:r>
            <a:r>
              <a:rPr lang="de-DE" dirty="0" err="1" smtClean="0"/>
              <a:t>guys</a:t>
            </a:r>
            <a:r>
              <a:rPr lang="de-DE" dirty="0" smtClean="0"/>
              <a:t> </a:t>
            </a:r>
            <a:r>
              <a:rPr lang="de-DE" dirty="0" err="1" smtClean="0"/>
              <a:t>didn‘t</a:t>
            </a:r>
            <a:r>
              <a:rPr lang="de-DE" dirty="0" smtClean="0"/>
              <a:t> like </a:t>
            </a:r>
            <a:r>
              <a:rPr lang="de-DE" dirty="0" smtClean="0">
                <a:solidFill>
                  <a:schemeClr val="bg2"/>
                </a:solidFill>
              </a:rPr>
              <a:t>„</a:t>
            </a:r>
            <a:r>
              <a:rPr lang="de-DE" dirty="0" err="1" smtClean="0">
                <a:solidFill>
                  <a:schemeClr val="bg2"/>
                </a:solidFill>
              </a:rPr>
              <a:t>lazy</a:t>
            </a:r>
            <a:r>
              <a:rPr lang="de-DE" dirty="0" smtClean="0">
                <a:solidFill>
                  <a:schemeClr val="bg2"/>
                </a:solidFill>
              </a:rPr>
              <a:t> </a:t>
            </a:r>
            <a:r>
              <a:rPr lang="de-DE" dirty="0" err="1" smtClean="0">
                <a:solidFill>
                  <a:schemeClr val="bg2"/>
                </a:solidFill>
              </a:rPr>
              <a:t>evaluation</a:t>
            </a:r>
            <a:r>
              <a:rPr lang="de-DE" dirty="0" smtClean="0">
                <a:solidFill>
                  <a:schemeClr val="bg2"/>
                </a:solidFill>
              </a:rPr>
              <a:t>“</a:t>
            </a:r>
            <a:br>
              <a:rPr lang="de-DE" dirty="0" smtClean="0">
                <a:solidFill>
                  <a:schemeClr val="bg2"/>
                </a:solidFill>
              </a:rPr>
            </a:br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bg2"/>
                </a:solidFill>
              </a:rPr>
              <a:t>„Evaluation on DEMAND“…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4963" y="1703706"/>
            <a:ext cx="6445995" cy="48936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a</a:t>
            </a:r>
            <a:r>
              <a:rPr lang="de-DE" alt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= 0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300" b="1" dirty="0" err="1">
                <a:solidFill>
                  <a:srgbClr val="00008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if</a:t>
            </a:r>
            <a:r>
              <a:rPr lang="de-DE" altLang="de-DE" sz="1300" b="1" dirty="0">
                <a:solidFill>
                  <a:srgbClr val="00008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(a /= 0) </a:t>
            </a:r>
            <a:r>
              <a:rPr lang="de-DE" altLang="de-DE" sz="1300" b="1" dirty="0" err="1" smtClean="0">
                <a:solidFill>
                  <a:srgbClr val="00008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then</a:t>
            </a:r>
            <a:r>
              <a:rPr lang="de-DE" altLang="de-DE" sz="1300" b="1" dirty="0" smtClean="0">
                <a:solidFill>
                  <a:srgbClr val="00008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(10 `div` a)</a:t>
            </a:r>
            <a:r>
              <a:rPr lang="de-DE" alt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b="1" dirty="0" err="1">
                <a:solidFill>
                  <a:srgbClr val="00008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else</a:t>
            </a:r>
            <a:r>
              <a:rPr lang="de-DE" altLang="de-DE" sz="1300" b="1" dirty="0">
                <a:solidFill>
                  <a:srgbClr val="00008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42</a:t>
            </a:r>
            <a:r>
              <a:rPr lang="de-DE" altLang="de-DE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lang="de-DE" altLang="de-DE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endParaRPr lang="de-DE" altLang="de-DE" sz="1300" dirty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300" dirty="0" err="1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myIf</a:t>
            </a:r>
            <a:r>
              <a:rPr lang="de-DE" alt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:: </a:t>
            </a:r>
            <a:r>
              <a:rPr lang="de-DE" altLang="de-DE" sz="1300" b="1" dirty="0" err="1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Bool</a:t>
            </a:r>
            <a:r>
              <a:rPr lang="de-DE" altLang="de-DE" sz="1300" b="1" dirty="0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-&gt; </a:t>
            </a:r>
            <a:r>
              <a:rPr lang="de-DE" alt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x </a:t>
            </a:r>
            <a:r>
              <a:rPr lang="de-DE" altLang="de-DE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-&gt; </a:t>
            </a:r>
            <a:r>
              <a:rPr lang="de-DE" alt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x </a:t>
            </a:r>
            <a:r>
              <a:rPr lang="de-DE" altLang="de-DE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-&gt; </a:t>
            </a:r>
            <a:r>
              <a:rPr lang="de-DE" alt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x</a:t>
            </a:r>
            <a:r>
              <a:rPr lang="de-DE" altLang="de-DE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lang="de-DE" altLang="de-DE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de-DE" altLang="de-DE" sz="13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myIf</a:t>
            </a:r>
            <a:r>
              <a:rPr lang="de-DE" altLang="de-DE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dirty="0" err="1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test</a:t>
            </a:r>
            <a:r>
              <a:rPr lang="de-DE" alt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a b </a:t>
            </a:r>
            <a:r>
              <a:rPr lang="de-DE" altLang="de-DE" sz="1300" i="1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= </a:t>
            </a:r>
            <a:r>
              <a:rPr lang="de-DE" altLang="de-DE" sz="1300" b="1" dirty="0" err="1">
                <a:solidFill>
                  <a:srgbClr val="00008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if</a:t>
            </a:r>
            <a:r>
              <a:rPr lang="de-DE" altLang="de-DE" sz="1300" b="1" dirty="0">
                <a:solidFill>
                  <a:srgbClr val="00008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dirty="0" err="1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test</a:t>
            </a:r>
            <a:r>
              <a:rPr lang="de-DE" alt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b="1" dirty="0" err="1">
                <a:solidFill>
                  <a:srgbClr val="00008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then</a:t>
            </a:r>
            <a:r>
              <a:rPr lang="de-DE" altLang="de-DE" sz="1300" b="1" dirty="0">
                <a:solidFill>
                  <a:srgbClr val="00008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a </a:t>
            </a:r>
            <a:r>
              <a:rPr lang="de-DE" altLang="de-DE" sz="1300" b="1" dirty="0" err="1">
                <a:solidFill>
                  <a:srgbClr val="00008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else</a:t>
            </a:r>
            <a:r>
              <a:rPr lang="de-DE" altLang="de-DE" sz="1300" b="1" dirty="0">
                <a:solidFill>
                  <a:srgbClr val="00008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b</a:t>
            </a:r>
            <a:endParaRPr lang="de-DE" altLang="de-DE" sz="1300" dirty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sz="1300" dirty="0" smtClean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300" dirty="0" err="1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myIf</a:t>
            </a:r>
            <a:r>
              <a:rPr lang="de-DE" alt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(a /= 0) (10 `div` a) 42 </a:t>
            </a:r>
            <a:endParaRPr lang="de-DE" altLang="de-DE" sz="1300" dirty="0"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3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</a:t>
            </a:r>
            <a:r>
              <a:rPr kumimoji="0" lang="de-DE" altLang="de-DE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witch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:: [(</a:t>
            </a:r>
            <a:r>
              <a:rPr kumimoji="0" lang="de-DE" altLang="de-DE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Bool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, a)] -&gt; a</a:t>
            </a:r>
            <a:b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de-DE" altLang="de-DE" sz="1300" dirty="0" err="1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switch</a:t>
            </a:r>
            <a:r>
              <a:rPr lang="de-DE" alt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((</a:t>
            </a:r>
            <a:r>
              <a:rPr kumimoji="0" lang="de-DE" altLang="de-DE" sz="13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True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,  </a:t>
            </a:r>
            <a:r>
              <a:rPr kumimoji="0" lang="de-DE" altLang="de-DE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value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):</a:t>
            </a:r>
            <a:r>
              <a:rPr kumimoji="0" lang="de-DE" altLang="de-DE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rest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) </a:t>
            </a:r>
            <a:r>
              <a:rPr kumimoji="0" lang="de-DE" altLang="de-DE" sz="13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= </a:t>
            </a:r>
            <a:r>
              <a:rPr kumimoji="0" lang="de-DE" altLang="de-DE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value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de-DE" altLang="de-DE" sz="1300" dirty="0" err="1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switch</a:t>
            </a:r>
            <a:r>
              <a:rPr lang="de-DE" alt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((</a:t>
            </a:r>
            <a:r>
              <a:rPr kumimoji="0" lang="de-DE" altLang="de-DE" sz="13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False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, </a:t>
            </a:r>
            <a:r>
              <a:rPr lang="de-DE" altLang="de-DE" sz="1300" dirty="0" err="1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value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):</a:t>
            </a:r>
            <a:r>
              <a:rPr kumimoji="0" lang="de-DE" altLang="de-DE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rest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) </a:t>
            </a:r>
            <a:r>
              <a:rPr kumimoji="0" lang="de-DE" altLang="de-DE" sz="13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switch</a:t>
            </a:r>
            <a:r>
              <a:rPr lang="de-DE" altLang="de-DE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rest</a:t>
            </a:r>
            <a:endParaRPr kumimoji="0" lang="de-DE" altLang="de-DE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3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</a:t>
            </a:r>
            <a:r>
              <a:rPr lang="de-DE" altLang="de-DE" sz="1300" dirty="0" err="1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witch</a:t>
            </a:r>
            <a:r>
              <a:rPr lang="de-DE" alt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[]                    </a:t>
            </a:r>
            <a:r>
              <a:rPr lang="de-DE" altLang="de-DE" sz="1300" i="1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error</a:t>
            </a:r>
            <a:r>
              <a:rPr lang="de-DE" altLang="de-DE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b="1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„</a:t>
            </a:r>
            <a:r>
              <a:rPr lang="de-DE" altLang="de-DE" sz="1300" b="1" dirty="0" err="1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N</a:t>
            </a:r>
            <a:r>
              <a:rPr lang="de-DE" altLang="de-DE" sz="1300" b="1" dirty="0" err="1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o</a:t>
            </a:r>
            <a:r>
              <a:rPr lang="de-DE" altLang="de-DE" sz="1300" b="1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b="1" dirty="0" err="1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true</a:t>
            </a:r>
            <a:r>
              <a:rPr lang="de-DE" altLang="de-DE" sz="1300" b="1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b="1" dirty="0" err="1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condition</a:t>
            </a:r>
            <a:r>
              <a:rPr lang="de-DE" altLang="de-DE" sz="1300" b="1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b="1" dirty="0" err="1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found</a:t>
            </a:r>
            <a:r>
              <a:rPr lang="de-DE" altLang="de-DE" sz="1300" b="1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!"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</a:br>
            <a:endParaRPr kumimoji="0" lang="de-DE" altLang="de-DE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sz="1300" dirty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sign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x </a:t>
            </a:r>
            <a:r>
              <a:rPr kumimoji="0" lang="de-DE" altLang="de-DE" sz="13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=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300" i="1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i="1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300" dirty="0" err="1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switch</a:t>
            </a:r>
            <a:r>
              <a:rPr lang="de-DE" altLang="de-DE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[(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x &gt; 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0 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,  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1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)</a:t>
            </a:r>
            <a:b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        ,(x &lt; 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0 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, 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-1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)</a:t>
            </a:r>
            <a:b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        ,(</a:t>
            </a:r>
            <a:r>
              <a:rPr lang="de-DE" altLang="de-DE" sz="1300" b="1" dirty="0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True </a:t>
            </a:r>
            <a:r>
              <a:rPr lang="de-DE" altLang="de-DE" sz="1300" b="1" dirty="0" smtClean="0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,  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0</a:t>
            </a:r>
            <a:r>
              <a:rPr kumimoji="0" lang="de-DE" altLang="de-DE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)]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sz="1300" dirty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asklig" panose="020B0509030403020204" pitchFamily="49" charset="0"/>
              <a:ea typeface="Hasklig" panose="020B0509030403020204" pitchFamily="49" charset="0"/>
            </a:endParaRPr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gray">
          <a:xfrm>
            <a:off x="6816081" y="4653606"/>
            <a:ext cx="5040958" cy="16557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 2" panose="05020102010507070707" pitchFamily="18" charset="2"/>
              <a:buChar char="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de-DE" sz="1300" dirty="0" err="1" smtClean="0">
                <a:solidFill>
                  <a:srgbClr val="000000"/>
                </a:solidFill>
              </a:rPr>
              <a:t>Because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of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laziness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we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can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en-US" sz="1300" dirty="0" smtClean="0">
                <a:solidFill>
                  <a:srgbClr val="000000"/>
                </a:solidFill>
              </a:rPr>
              <a:t>define our own control </a:t>
            </a:r>
            <a:r>
              <a:rPr lang="en-US" sz="1300" dirty="0">
                <a:solidFill>
                  <a:srgbClr val="000000"/>
                </a:solidFill>
              </a:rPr>
              <a:t>flow </a:t>
            </a:r>
            <a:r>
              <a:rPr lang="en-US" sz="1300" dirty="0" smtClean="0">
                <a:solidFill>
                  <a:srgbClr val="000000"/>
                </a:solidFill>
              </a:rPr>
              <a:t>structures, including exception handling. We don’t have to rely on mechanisms provided by the language.</a:t>
            </a:r>
            <a:br>
              <a:rPr lang="en-US" sz="1300" dirty="0" smtClean="0">
                <a:solidFill>
                  <a:srgbClr val="000000"/>
                </a:solidFill>
              </a:rPr>
            </a:br>
            <a:r>
              <a:rPr lang="en-US" sz="1300" dirty="0" smtClean="0">
                <a:solidFill>
                  <a:srgbClr val="000000"/>
                </a:solidFill>
              </a:rPr>
              <a:t/>
            </a:r>
            <a:br>
              <a:rPr lang="en-US" sz="1300" dirty="0" smtClean="0">
                <a:solidFill>
                  <a:srgbClr val="000000"/>
                </a:solidFill>
              </a:rPr>
            </a:br>
            <a:r>
              <a:rPr lang="en-US" sz="1300" dirty="0" smtClean="0">
                <a:solidFill>
                  <a:srgbClr val="000000"/>
                </a:solidFill>
              </a:rPr>
              <a:t>This </a:t>
            </a:r>
            <a:r>
              <a:rPr lang="en-US" sz="1300" dirty="0">
                <a:solidFill>
                  <a:srgbClr val="000000"/>
                </a:solidFill>
              </a:rPr>
              <a:t>is very hard - if not impossible - to implement in </a:t>
            </a:r>
            <a:r>
              <a:rPr lang="en-US" sz="1300" dirty="0" smtClean="0">
                <a:solidFill>
                  <a:srgbClr val="000000"/>
                </a:solidFill>
              </a:rPr>
              <a:t>languages </a:t>
            </a:r>
            <a:r>
              <a:rPr lang="en-US" sz="1300" dirty="0">
                <a:solidFill>
                  <a:srgbClr val="000000"/>
                </a:solidFill>
              </a:rPr>
              <a:t>with call-by-value semantics which evaluates all function arguments before actually evaluating the function body.</a:t>
            </a:r>
            <a:endParaRPr lang="de-DE" sz="13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Not this kind of lazine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1036641"/>
            <a:ext cx="1907977" cy="143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 bwMode="gray">
          <a:xfrm>
            <a:off x="9629029" y="2491635"/>
            <a:ext cx="2228010" cy="28901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spcBef>
                <a:spcPts val="30"/>
              </a:spcBef>
              <a:buSzPct val="100000"/>
            </a:pPr>
            <a:r>
              <a:rPr lang="de-DE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Not </a:t>
            </a:r>
            <a:r>
              <a:rPr lang="de-DE" sz="13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this</a:t>
            </a:r>
            <a:r>
              <a:rPr lang="de-DE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kind</a:t>
            </a:r>
            <a:r>
              <a:rPr lang="de-DE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r>
              <a:rPr lang="de-DE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lazy</a:t>
            </a:r>
            <a:r>
              <a:rPr lang="de-DE" sz="13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3103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4764" y="2432111"/>
            <a:ext cx="7705452" cy="3673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795E26"/>
                </a:solidFill>
                <a:latin typeface="Hasklig" panose="020B0509030403020204" pitchFamily="49" charset="0"/>
              </a:rPr>
              <a:t>next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next a 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x_n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(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x_n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+ a/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x_n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)/</a:t>
            </a:r>
            <a:r>
              <a:rPr lang="en-US" sz="1300" dirty="0">
                <a:solidFill>
                  <a:srgbClr val="098658"/>
                </a:solidFill>
                <a:latin typeface="Hasklig" panose="020B0509030403020204" pitchFamily="49" charset="0"/>
              </a:rPr>
              <a:t>2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300" dirty="0" err="1" smtClean="0">
                <a:solidFill>
                  <a:srgbClr val="795E26"/>
                </a:solidFill>
                <a:latin typeface="Hasklig" panose="020B0509030403020204" pitchFamily="49" charset="0"/>
              </a:rPr>
              <a:t>sequence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(</a:t>
            </a:r>
            <a:r>
              <a:rPr lang="de-DE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) -&gt; </a:t>
            </a:r>
            <a:r>
              <a:rPr lang="de-DE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[</a:t>
            </a:r>
            <a:r>
              <a:rPr lang="de-DE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sequence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f a = a :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(</a:t>
            </a: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sequence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f (f a))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300" dirty="0">
                <a:solidFill>
                  <a:srgbClr val="84B400"/>
                </a:solidFill>
                <a:latin typeface="Hasklig" panose="020B0509030403020204" pitchFamily="49" charset="0"/>
              </a:rPr>
              <a:t>-- </a:t>
            </a:r>
            <a:r>
              <a:rPr lang="en-US" sz="1300" dirty="0" smtClean="0">
                <a:solidFill>
                  <a:srgbClr val="84B400"/>
                </a:solidFill>
                <a:latin typeface="Hasklig" panose="020B0509030403020204" pitchFamily="49" charset="0"/>
              </a:rPr>
              <a:t>(</a:t>
            </a:r>
            <a:r>
              <a:rPr lang="en-US" sz="1300" b="1" dirty="0" smtClean="0">
                <a:solidFill>
                  <a:srgbClr val="84B400"/>
                </a:solidFill>
                <a:latin typeface="Hasklig" panose="020B0509030403020204" pitchFamily="49" charset="0"/>
              </a:rPr>
              <a:t>sequence(next </a:t>
            </a:r>
            <a:r>
              <a:rPr lang="en-US" sz="1300" b="1" dirty="0">
                <a:solidFill>
                  <a:srgbClr val="84B400"/>
                </a:solidFill>
                <a:latin typeface="Hasklig" panose="020B0509030403020204" pitchFamily="49" charset="0"/>
              </a:rPr>
              <a:t>16) </a:t>
            </a:r>
            <a:r>
              <a:rPr lang="en-US" sz="1300" b="1" dirty="0" smtClean="0">
                <a:solidFill>
                  <a:srgbClr val="84B400"/>
                </a:solidFill>
                <a:latin typeface="Hasklig" panose="020B0509030403020204" pitchFamily="49" charset="0"/>
              </a:rPr>
              <a:t>8) </a:t>
            </a:r>
            <a:r>
              <a:rPr lang="en-US" sz="1300" dirty="0" smtClean="0">
                <a:solidFill>
                  <a:srgbClr val="84B400"/>
                </a:solidFill>
                <a:latin typeface="Hasklig" panose="020B0509030403020204" pitchFamily="49" charset="0"/>
              </a:rPr>
              <a:t>-&gt; </a:t>
            </a:r>
            <a:endParaRPr lang="en-US" sz="1300" dirty="0">
              <a:solidFill>
                <a:srgbClr val="84B400"/>
              </a:solidFill>
              <a:latin typeface="Hasklig" panose="020B0509030403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300" dirty="0">
                <a:solidFill>
                  <a:srgbClr val="84B400"/>
                </a:solidFill>
                <a:latin typeface="Hasklig" panose="020B0509030403020204" pitchFamily="49" charset="0"/>
              </a:rPr>
              <a:t>[8.0,5.0,4.1,4.001219512195122,4.0000001858445895,4.000000000000004,4.0</a:t>
            </a:r>
            <a:r>
              <a:rPr lang="en-US" sz="1300" dirty="0" smtClean="0">
                <a:solidFill>
                  <a:srgbClr val="84B400"/>
                </a:solidFill>
                <a:latin typeface="Hasklig" panose="020B0509030403020204" pitchFamily="49" charset="0"/>
              </a:rPr>
              <a:t>, …])</a:t>
            </a:r>
            <a:endParaRPr lang="en-US" sz="1300" dirty="0">
              <a:solidFill>
                <a:srgbClr val="84B400"/>
              </a:solidFill>
              <a:latin typeface="Hasklig" panose="020B0509030403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en-US" sz="1300" dirty="0">
                <a:solidFill>
                  <a:srgbClr val="795E26"/>
                </a:solidFill>
                <a:latin typeface="Hasklig" panose="020B0509030403020204" pitchFamily="49" charset="0"/>
              </a:rPr>
              <a:t>within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[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]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within eps (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a:b:rest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= 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en-US" sz="1300" dirty="0">
                <a:solidFill>
                  <a:srgbClr val="AF00DB"/>
                </a:solidFill>
                <a:latin typeface="Hasklig" panose="020B05090304030202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abs(a - b) &lt;= eps 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</a:t>
            </a:r>
            <a:r>
              <a:rPr lang="en-US" sz="1300" dirty="0">
                <a:solidFill>
                  <a:srgbClr val="AF00DB"/>
                </a:solidFill>
                <a:latin typeface="Hasklig" panose="020B0509030403020204" pitchFamily="49" charset="0"/>
              </a:rPr>
              <a:t>then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b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</a:t>
            </a:r>
            <a:r>
              <a:rPr lang="en-US" sz="1300" dirty="0">
                <a:solidFill>
                  <a:srgbClr val="AF00DB"/>
                </a:solidFill>
                <a:latin typeface="Hasklig" panose="020B0509030403020204" pitchFamily="49" charset="0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within eps (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b:rest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en-US" sz="1300" dirty="0">
                <a:solidFill>
                  <a:srgbClr val="795E26"/>
                </a:solidFill>
                <a:latin typeface="Hasklig" panose="020B0509030403020204" pitchFamily="49" charset="0"/>
              </a:rPr>
              <a:t>root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root a eps = within eps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(sequence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(next a) (a/</a:t>
            </a:r>
            <a:r>
              <a:rPr lang="en-US" sz="1300" dirty="0">
                <a:solidFill>
                  <a:srgbClr val="098658"/>
                </a:solidFill>
                <a:latin typeface="Hasklig" panose="020B0509030403020204" pitchFamily="49" charset="0"/>
              </a:rPr>
              <a:t>2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))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334963" y="1698435"/>
                <a:ext cx="8483413" cy="743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kumimoji="0" lang="de-DE" alt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As an </a:t>
                </a:r>
                <a:r>
                  <a:rPr kumimoji="0" lang="de-DE" alt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example</a:t>
                </a:r>
                <a:r>
                  <a:rPr kumimoji="0" lang="de-DE" alt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kumimoji="0" lang="de-DE" alt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we</a:t>
                </a:r>
                <a:r>
                  <a:rPr kumimoji="0" lang="de-DE" alt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kumimoji="0" lang="de-DE" alt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take</a:t>
                </a:r>
                <a:r>
                  <a:rPr kumimoji="0" lang="de-DE" alt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kumimoji="0" lang="de-DE" alt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Newton’s</a:t>
                </a:r>
                <a:r>
                  <a:rPr kumimoji="0" lang="de-DE" alt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kumimoji="0" lang="de-DE" alt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method</a:t>
                </a:r>
                <a:r>
                  <a:rPr kumimoji="0" lang="de-DE" alt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kumimoji="0" lang="de-DE" alt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to</a:t>
                </a:r>
                <a:r>
                  <a:rPr kumimoji="0" lang="de-DE" alt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kumimoji="0" lang="de-DE" alt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compute</a:t>
                </a:r>
                <a:r>
                  <a:rPr kumimoji="0" lang="de-DE" alt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positive </a:t>
                </a:r>
                <a:r>
                  <a:rPr kumimoji="0" lang="de-DE" alt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square</a:t>
                </a:r>
                <a:r>
                  <a:rPr kumimoji="0" lang="de-DE" alt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lang="de-DE" altLang="de-DE" sz="1400" dirty="0" err="1">
                    <a:solidFill>
                      <a:srgbClr val="000000"/>
                    </a:solidFill>
                    <a:ea typeface="Calibri" panose="020F0502020204030204" pitchFamily="34" charset="0"/>
                  </a:rPr>
                  <a:t>roots</a:t>
                </a:r>
                <a:r>
                  <a:rPr lang="de-DE" altLang="de-DE" sz="1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de-DE" altLang="de-DE" sz="1400" dirty="0" smtClean="0">
                    <a:solidFill>
                      <a:srgbClr val="000000"/>
                    </a:solidFill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14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de-DE" altLang="de-DE" sz="1400" i="1" dirty="0" smtClean="0">
                    <a:solidFill>
                      <a:srgbClr val="000000"/>
                    </a:solidFill>
                    <a:ea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de-DE" altLang="de-DE" sz="1400" dirty="0" err="1">
                    <a:solidFill>
                      <a:srgbClr val="000000"/>
                    </a:solidFill>
                    <a:ea typeface="Calibri" panose="020F0502020204030204" pitchFamily="34" charset="0"/>
                  </a:rPr>
                  <a:t>for</a:t>
                </a:r>
                <a:r>
                  <a:rPr lang="de-DE" altLang="de-DE" sz="1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de-DE" altLang="de-DE" sz="1400" i="1" dirty="0" smtClean="0">
                    <a:solidFill>
                      <a:srgbClr val="000000"/>
                    </a:solidFill>
                    <a:ea typeface="Cambria" panose="02040503050406030204" pitchFamily="18" charset="0"/>
                    <a:cs typeface="Cambria" panose="02040503050406030204" pitchFamily="18" charset="0"/>
                  </a:rPr>
                  <a:t>a </a:t>
                </a:r>
                <a:r>
                  <a:rPr lang="de-DE" altLang="de-DE" sz="1400" i="1" dirty="0">
                    <a:solidFill>
                      <a:srgbClr val="000000"/>
                    </a:solidFill>
                    <a:ea typeface="Cambria" panose="02040503050406030204" pitchFamily="18" charset="0"/>
                    <a:cs typeface="Cambria" panose="02040503050406030204" pitchFamily="18" charset="0"/>
                  </a:rPr>
                  <a:t>&gt; </a:t>
                </a:r>
                <a:r>
                  <a:rPr lang="de-DE" altLang="de-DE" sz="1400" dirty="0" smtClean="0">
                    <a:solidFill>
                      <a:srgbClr val="000000"/>
                    </a:solidFill>
                    <a:ea typeface="Cambria" panose="02040503050406030204" pitchFamily="18" charset="0"/>
                    <a:cs typeface="Cambria" panose="02040503050406030204" pitchFamily="18" charset="0"/>
                  </a:rPr>
                  <a:t>0</a:t>
                </a:r>
                <a:r>
                  <a:rPr lang="de-DE" altLang="de-DE" sz="14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. </a:t>
                </a:r>
                <a:br>
                  <a:rPr lang="de-DE" altLang="de-DE" sz="14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</a:br>
                <a:r>
                  <a:rPr lang="de-DE" altLang="de-DE" sz="14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The </a:t>
                </a:r>
                <a:r>
                  <a:rPr lang="de-DE" altLang="de-DE" sz="1400" dirty="0" err="1">
                    <a:solidFill>
                      <a:srgbClr val="000000"/>
                    </a:solidFill>
                    <a:ea typeface="Calibri" panose="020F0502020204030204" pitchFamily="34" charset="0"/>
                  </a:rPr>
                  <a:t>algorithm</a:t>
                </a:r>
                <a:r>
                  <a:rPr lang="de-DE" altLang="de-DE" sz="1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de-DE" altLang="de-DE" sz="1400" dirty="0" err="1">
                    <a:solidFill>
                      <a:srgbClr val="000000"/>
                    </a:solidFill>
                    <a:ea typeface="Calibri" panose="020F0502020204030204" pitchFamily="34" charset="0"/>
                  </a:rPr>
                  <a:t>starts</a:t>
                </a:r>
                <a:r>
                  <a:rPr lang="de-DE" altLang="de-DE" sz="1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de-DE" altLang="de-DE" sz="1400" dirty="0" err="1">
                    <a:solidFill>
                      <a:srgbClr val="000000"/>
                    </a:solidFill>
                    <a:ea typeface="Calibri" panose="020F0502020204030204" pitchFamily="34" charset="0"/>
                  </a:rPr>
                  <a:t>with</a:t>
                </a:r>
                <a:r>
                  <a:rPr lang="de-DE" altLang="de-DE" sz="1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de-DE" altLang="de-DE" sz="1400" dirty="0" err="1">
                    <a:solidFill>
                      <a:srgbClr val="000000"/>
                    </a:solidFill>
                    <a:ea typeface="Calibri" panose="020F0502020204030204" pitchFamily="34" charset="0"/>
                  </a:rPr>
                  <a:t>some</a:t>
                </a:r>
                <a:r>
                  <a:rPr lang="de-DE" altLang="de-DE" sz="1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de-DE" altLang="de-DE" sz="1400" dirty="0" err="1">
                    <a:solidFill>
                      <a:srgbClr val="000000"/>
                    </a:solidFill>
                    <a:ea typeface="Calibri" panose="020F0502020204030204" pitchFamily="34" charset="0"/>
                  </a:rPr>
                  <a:t>guess</a:t>
                </a:r>
                <a:r>
                  <a:rPr lang="de-DE" altLang="de-DE" sz="1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de-DE" altLang="de-DE" sz="1400" i="1" dirty="0">
                    <a:solidFill>
                      <a:srgbClr val="000000"/>
                    </a:solidFill>
                    <a:ea typeface="Cambria" panose="02040503050406030204" pitchFamily="18" charset="0"/>
                    <a:cs typeface="Cambria" panose="02040503050406030204" pitchFamily="18" charset="0"/>
                  </a:rPr>
                  <a:t>x</a:t>
                </a:r>
                <a:r>
                  <a:rPr lang="de-DE" altLang="de-DE" sz="1400" baseline="-30000" dirty="0">
                    <a:solidFill>
                      <a:srgbClr val="000000"/>
                    </a:solidFill>
                    <a:ea typeface="Cambria" panose="02040503050406030204" pitchFamily="18" charset="0"/>
                    <a:cs typeface="Cambria" panose="02040503050406030204" pitchFamily="18" charset="0"/>
                  </a:rPr>
                  <a:t>1 </a:t>
                </a:r>
                <a:r>
                  <a:rPr lang="de-DE" altLang="de-DE" sz="1400" i="1" dirty="0">
                    <a:solidFill>
                      <a:srgbClr val="000000"/>
                    </a:solidFill>
                    <a:ea typeface="Cambria" panose="02040503050406030204" pitchFamily="18" charset="0"/>
                    <a:cs typeface="Cambria" panose="02040503050406030204" pitchFamily="18" charset="0"/>
                  </a:rPr>
                  <a:t>&gt; </a:t>
                </a:r>
                <a:r>
                  <a:rPr lang="de-DE" altLang="de-DE" sz="1400" dirty="0">
                    <a:solidFill>
                      <a:srgbClr val="000000"/>
                    </a:solidFill>
                    <a:ea typeface="Cambria" panose="02040503050406030204" pitchFamily="18" charset="0"/>
                    <a:cs typeface="Cambria" panose="02040503050406030204" pitchFamily="18" charset="0"/>
                  </a:rPr>
                  <a:t>0 </a:t>
                </a:r>
                <a:r>
                  <a:rPr lang="de-DE" altLang="de-DE" sz="1400" dirty="0" smtClean="0">
                    <a:solidFill>
                      <a:srgbClr val="000000"/>
                    </a:solidFill>
                    <a:ea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:r>
                  <a:rPr lang="de-DE" altLang="de-DE" sz="1400" dirty="0" err="1" smtClean="0">
                    <a:solidFill>
                      <a:srgbClr val="000000"/>
                    </a:solidFill>
                    <a:ea typeface="Cambria" panose="02040503050406030204" pitchFamily="18" charset="0"/>
                    <a:cs typeface="Cambria" panose="02040503050406030204" pitchFamily="18" charset="0"/>
                  </a:rPr>
                  <a:t>say</a:t>
                </a:r>
                <a:r>
                  <a:rPr lang="de-DE" altLang="de-DE" sz="1400" dirty="0" smtClean="0">
                    <a:solidFill>
                      <a:srgbClr val="000000"/>
                    </a:solidFill>
                    <a:ea typeface="Cambria" panose="02040503050406030204" pitchFamily="18" charset="0"/>
                    <a:cs typeface="Cambria" panose="02040503050406030204" pitchFamily="18" charset="0"/>
                  </a:rPr>
                  <a:t> a/2) </a:t>
                </a:r>
                <a:r>
                  <a:rPr lang="de-DE" altLang="de-DE" sz="1400" dirty="0" err="1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and</a:t>
                </a:r>
                <a:r>
                  <a:rPr lang="de-DE" altLang="de-DE" sz="14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de-DE" altLang="de-DE" sz="1400" dirty="0" err="1">
                    <a:solidFill>
                      <a:srgbClr val="000000"/>
                    </a:solidFill>
                    <a:ea typeface="Calibri" panose="020F0502020204030204" pitchFamily="34" charset="0"/>
                  </a:rPr>
                  <a:t>computes</a:t>
                </a:r>
                <a:r>
                  <a:rPr lang="de-DE" altLang="de-DE" sz="1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de-DE" altLang="de-DE" sz="1400" dirty="0" err="1">
                    <a:solidFill>
                      <a:srgbClr val="000000"/>
                    </a:solidFill>
                    <a:ea typeface="Calibri" panose="020F0502020204030204" pitchFamily="34" charset="0"/>
                  </a:rPr>
                  <a:t>the</a:t>
                </a:r>
                <a:r>
                  <a:rPr lang="de-DE" altLang="de-DE" sz="1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de-DE" altLang="de-DE" sz="1400" b="1" dirty="0" err="1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sequence</a:t>
                </a:r>
                <a:r>
                  <a:rPr lang="de-DE" altLang="de-DE" sz="14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de-DE" altLang="de-DE" sz="1400" dirty="0" err="1">
                    <a:solidFill>
                      <a:srgbClr val="000000"/>
                    </a:solidFill>
                    <a:ea typeface="Calibri" panose="020F0502020204030204" pitchFamily="34" charset="0"/>
                  </a:rPr>
                  <a:t>of</a:t>
                </a:r>
                <a:r>
                  <a:rPr lang="de-DE" altLang="de-DE" sz="1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de-DE" altLang="de-DE" sz="1400" dirty="0" err="1">
                    <a:solidFill>
                      <a:srgbClr val="000000"/>
                    </a:solidFill>
                    <a:ea typeface="Calibri" panose="020F0502020204030204" pitchFamily="34" charset="0"/>
                  </a:rPr>
                  <a:t>improved</a:t>
                </a:r>
                <a:r>
                  <a:rPr lang="de-DE" altLang="de-DE" sz="1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</a:t>
                </a:r>
                <a:r>
                  <a:rPr lang="de-DE" altLang="de-DE" sz="1400" dirty="0" err="1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guesses</a:t>
                </a:r>
                <a:r>
                  <a:rPr lang="de-DE" altLang="de-DE" sz="1400" dirty="0" smtClean="0">
                    <a:solidFill>
                      <a:srgbClr val="000000"/>
                    </a:solidFill>
                    <a:ea typeface="Calibri" panose="020F0502020204030204" pitchFamily="34" charset="0"/>
                  </a:rPr>
                  <a:t>:</a:t>
                </a:r>
              </a:p>
              <a:p>
                <a:r>
                  <a:rPr kumimoji="0" lang="de-DE" alt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This </a:t>
                </a:r>
                <a:r>
                  <a:rPr kumimoji="0" lang="de-DE" alt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sequence</a:t>
                </a:r>
                <a:r>
                  <a:rPr kumimoji="0" lang="de-DE" alt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kumimoji="0" lang="de-DE" alt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is</a:t>
                </a:r>
                <a:r>
                  <a:rPr lang="de-DE" altLang="de-DE" sz="1400" dirty="0">
                    <a:solidFill>
                      <a:srgbClr val="000000"/>
                    </a:solidFill>
                  </a:rPr>
                  <a:t> </a:t>
                </a:r>
                <a:r>
                  <a:rPr lang="de-DE" altLang="de-DE" sz="1400" dirty="0" smtClean="0">
                    <a:solidFill>
                      <a:srgbClr val="000000"/>
                    </a:solidFill>
                  </a:rPr>
                  <a:t>infinite, but </a:t>
                </a:r>
                <a:r>
                  <a:rPr lang="de-DE" altLang="de-DE" sz="1400" dirty="0" err="1" smtClean="0">
                    <a:solidFill>
                      <a:srgbClr val="000000"/>
                    </a:solidFill>
                  </a:rPr>
                  <a:t>luckily</a:t>
                </a:r>
                <a:r>
                  <a:rPr lang="de-DE" altLang="de-DE" sz="1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de-DE" altLang="de-DE" sz="1400" dirty="0" err="1" smtClean="0">
                    <a:solidFill>
                      <a:srgbClr val="000000"/>
                    </a:solidFill>
                  </a:rPr>
                  <a:t>it</a:t>
                </a:r>
                <a:r>
                  <a:rPr lang="de-DE" altLang="de-DE" sz="1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de-DE" altLang="de-DE" sz="1400" dirty="0" err="1" smtClean="0">
                    <a:solidFill>
                      <a:srgbClr val="000000"/>
                    </a:solidFill>
                  </a:rPr>
                  <a:t>converges</a:t>
                </a:r>
                <a:r>
                  <a:rPr lang="de-DE" altLang="de-DE" sz="1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de-DE" altLang="de-DE" sz="1400" dirty="0" err="1" smtClean="0">
                    <a:solidFill>
                      <a:srgbClr val="000000"/>
                    </a:solidFill>
                  </a:rPr>
                  <a:t>quickly</a:t>
                </a:r>
                <a:r>
                  <a:rPr lang="de-DE" altLang="de-DE" sz="1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de-DE" altLang="de-DE" sz="1400" dirty="0" err="1" smtClean="0">
                    <a:solidFill>
                      <a:srgbClr val="000000"/>
                    </a:solidFill>
                  </a:rPr>
                  <a:t>towards</a:t>
                </a:r>
                <a:r>
                  <a:rPr lang="de-DE" altLang="de-DE" sz="1400" dirty="0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kumimoji="0" lang="de-DE" altLang="de-DE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963" y="1698435"/>
                <a:ext cx="8483413" cy="743409"/>
              </a:xfrm>
              <a:prstGeom prst="rect">
                <a:avLst/>
              </a:prstGeom>
              <a:blipFill rotWithShape="0">
                <a:blip r:embed="rId3"/>
                <a:stretch>
                  <a:fillRect l="-216" t="-820" b="-81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4255"/>
          <p:cNvGrpSpPr/>
          <p:nvPr/>
        </p:nvGrpSpPr>
        <p:grpSpPr>
          <a:xfrm>
            <a:off x="0" y="0"/>
            <a:ext cx="66675" cy="4445"/>
            <a:chOff x="0" y="0"/>
            <a:chExt cx="66878" cy="5055"/>
          </a:xfrm>
        </p:grpSpPr>
        <p:sp>
          <p:nvSpPr>
            <p:cNvPr id="11" name="Shape 77"/>
            <p:cNvSpPr/>
            <p:nvPr/>
          </p:nvSpPr>
          <p:spPr>
            <a:xfrm>
              <a:off x="0" y="0"/>
              <a:ext cx="66878" cy="0"/>
            </a:xfrm>
            <a:custGeom>
              <a:avLst/>
              <a:gdLst/>
              <a:ahLst/>
              <a:cxnLst/>
              <a:rect l="0" t="0" r="0" b="0"/>
              <a:pathLst>
                <a:path w="66878">
                  <a:moveTo>
                    <a:pt x="0" y="0"/>
                  </a:moveTo>
                  <a:lnTo>
                    <a:pt x="66878" y="0"/>
                  </a:lnTo>
                </a:path>
              </a:pathLst>
            </a:custGeom>
            <a:ln w="505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de-DE"/>
            </a:p>
          </p:txBody>
        </p:sp>
      </p:grpSp>
      <p:pic>
        <p:nvPicPr>
          <p:cNvPr id="13" name="Picture 5804"/>
          <p:cNvPicPr/>
          <p:nvPr/>
        </p:nvPicPr>
        <p:blipFill>
          <a:blip r:embed="rId4"/>
          <a:stretch>
            <a:fillRect/>
          </a:stretch>
        </p:blipFill>
        <p:spPr>
          <a:xfrm>
            <a:off x="8730566" y="1761755"/>
            <a:ext cx="2333986" cy="617562"/>
          </a:xfrm>
          <a:prstGeom prst="rect">
            <a:avLst/>
          </a:prstGeom>
        </p:spPr>
      </p:pic>
      <p:sp>
        <p:nvSpPr>
          <p:cNvPr id="14" name="Inhaltsplatzhalter 3"/>
          <p:cNvSpPr txBox="1">
            <a:spLocks/>
          </p:cNvSpPr>
          <p:nvPr/>
        </p:nvSpPr>
        <p:spPr bwMode="gray">
          <a:xfrm>
            <a:off x="6816081" y="4653606"/>
            <a:ext cx="5040958" cy="1223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 2" panose="05020102010507070707" pitchFamily="18" charset="2"/>
              <a:buChar char="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de-DE" sz="1300" dirty="0" err="1" smtClean="0">
                <a:solidFill>
                  <a:srgbClr val="000000"/>
                </a:solidFill>
              </a:rPr>
              <a:t>Because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of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laziness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we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can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define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b="1" dirty="0" err="1" smtClean="0">
                <a:solidFill>
                  <a:srgbClr val="000000"/>
                </a:solidFill>
              </a:rPr>
              <a:t>potentially</a:t>
            </a:r>
            <a:r>
              <a:rPr lang="de-DE" sz="1300" dirty="0" smtClean="0">
                <a:solidFill>
                  <a:srgbClr val="000000"/>
                </a:solidFill>
              </a:rPr>
              <a:t> infinite </a:t>
            </a:r>
            <a:r>
              <a:rPr lang="de-DE" sz="1300" dirty="0" err="1" smtClean="0">
                <a:solidFill>
                  <a:srgbClr val="000000"/>
                </a:solidFill>
              </a:rPr>
              <a:t>data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structures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without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producing</a:t>
            </a:r>
            <a:r>
              <a:rPr lang="de-DE" sz="1300" dirty="0" smtClean="0">
                <a:solidFill>
                  <a:srgbClr val="000000"/>
                </a:solidFill>
              </a:rPr>
              <a:t> infinite </a:t>
            </a:r>
            <a:r>
              <a:rPr lang="de-DE" sz="1300" dirty="0" err="1" smtClean="0">
                <a:solidFill>
                  <a:srgbClr val="000000"/>
                </a:solidFill>
              </a:rPr>
              <a:t>loops</a:t>
            </a:r>
            <a:r>
              <a:rPr lang="de-DE" sz="13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de-DE" sz="13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0000"/>
                </a:solidFill>
              </a:rPr>
              <a:t>This </a:t>
            </a:r>
            <a:r>
              <a:rPr lang="de-DE" sz="1300" dirty="0" err="1" smtClean="0">
                <a:solidFill>
                  <a:srgbClr val="000000"/>
                </a:solidFill>
              </a:rPr>
              <a:t>allows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for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example</a:t>
            </a:r>
            <a:r>
              <a:rPr lang="de-DE" sz="1300" dirty="0" smtClean="0">
                <a:solidFill>
                  <a:srgbClr val="000000"/>
                </a:solidFill>
              </a:rPr>
              <a:t>, </a:t>
            </a:r>
            <a:r>
              <a:rPr lang="de-DE" sz="1300" dirty="0" err="1" smtClean="0">
                <a:solidFill>
                  <a:srgbClr val="000000"/>
                </a:solidFill>
              </a:rPr>
              <a:t>to</a:t>
            </a:r>
            <a:r>
              <a:rPr lang="de-DE" sz="1300" dirty="0" smtClean="0">
                <a:solidFill>
                  <a:srgbClr val="000000"/>
                </a:solidFill>
              </a:rPr>
              <a:t> separate </a:t>
            </a:r>
            <a:r>
              <a:rPr lang="de-DE" sz="1300" dirty="0" err="1" smtClean="0">
                <a:solidFill>
                  <a:srgbClr val="000000"/>
                </a:solidFill>
              </a:rPr>
              <a:t>the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b="1" dirty="0" err="1" smtClean="0">
                <a:solidFill>
                  <a:srgbClr val="000000"/>
                </a:solidFill>
              </a:rPr>
              <a:t>sequencing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from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b="1" dirty="0" err="1" smtClean="0">
                <a:solidFill>
                  <a:srgbClr val="000000"/>
                </a:solidFill>
              </a:rPr>
              <a:t>validating</a:t>
            </a:r>
            <a:r>
              <a:rPr lang="de-DE" sz="1300" dirty="0" smtClean="0">
                <a:solidFill>
                  <a:srgbClr val="000000"/>
                </a:solidFill>
              </a:rPr>
              <a:t> an </a:t>
            </a:r>
            <a:r>
              <a:rPr lang="de-DE" sz="1300" dirty="0" err="1" smtClean="0">
                <a:solidFill>
                  <a:srgbClr val="000000"/>
                </a:solidFill>
              </a:rPr>
              <a:t>approximation</a:t>
            </a:r>
            <a:r>
              <a:rPr lang="de-DE" sz="1300" dirty="0" smtClean="0">
                <a:solidFill>
                  <a:srgbClr val="000000"/>
                </a:solidFill>
              </a:rPr>
              <a:t>. </a:t>
            </a:r>
            <a:br>
              <a:rPr lang="de-DE" sz="1300" dirty="0" smtClean="0">
                <a:solidFill>
                  <a:srgbClr val="000000"/>
                </a:solidFill>
              </a:rPr>
            </a:br>
            <a:r>
              <a:rPr lang="de-DE" sz="1300" dirty="0" smtClean="0">
                <a:solidFill>
                  <a:srgbClr val="000000"/>
                </a:solidFill>
              </a:rPr>
              <a:t>E.g., </a:t>
            </a:r>
            <a:r>
              <a:rPr lang="de-DE" sz="1300" dirty="0" err="1" smtClean="0">
                <a:solidFill>
                  <a:srgbClr val="000000"/>
                </a:solidFill>
              </a:rPr>
              <a:t>we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could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easily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swap</a:t>
            </a:r>
            <a:r>
              <a:rPr lang="de-DE" sz="1300" dirty="0" smtClean="0">
                <a:solidFill>
                  <a:srgbClr val="000000"/>
                </a:solidFill>
              </a:rPr>
              <a:t> in a different </a:t>
            </a:r>
            <a:r>
              <a:rPr lang="de-DE" sz="1300" dirty="0" err="1" smtClean="0">
                <a:solidFill>
                  <a:srgbClr val="000000"/>
                </a:solidFill>
              </a:rPr>
              <a:t>validation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function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that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compares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the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ratio</a:t>
            </a:r>
            <a:r>
              <a:rPr lang="de-DE" sz="1300" dirty="0" smtClean="0">
                <a:solidFill>
                  <a:srgbClr val="000000"/>
                </a:solidFill>
              </a:rPr>
              <a:t> (</a:t>
            </a:r>
            <a:r>
              <a:rPr lang="de-DE" sz="1300" dirty="0" err="1" smtClean="0">
                <a:solidFill>
                  <a:srgbClr val="000000"/>
                </a:solidFill>
              </a:rPr>
              <a:t>and</a:t>
            </a:r>
            <a:r>
              <a:rPr lang="de-DE" sz="1300" dirty="0" smtClean="0">
                <a:solidFill>
                  <a:srgbClr val="000000"/>
                </a:solidFill>
              </a:rPr>
              <a:t> not </a:t>
            </a:r>
            <a:r>
              <a:rPr lang="de-DE" sz="1300" dirty="0" err="1" smtClean="0">
                <a:solidFill>
                  <a:srgbClr val="000000"/>
                </a:solidFill>
              </a:rPr>
              <a:t>the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delta</a:t>
            </a:r>
            <a:r>
              <a:rPr lang="de-DE" sz="1300" dirty="0" smtClean="0">
                <a:solidFill>
                  <a:srgbClr val="000000"/>
                </a:solidFill>
              </a:rPr>
              <a:t>) </a:t>
            </a:r>
            <a:r>
              <a:rPr lang="de-DE" sz="1300" dirty="0" err="1" smtClean="0">
                <a:solidFill>
                  <a:srgbClr val="000000"/>
                </a:solidFill>
              </a:rPr>
              <a:t>of</a:t>
            </a:r>
            <a:r>
              <a:rPr lang="de-DE" sz="1300" dirty="0" smtClean="0">
                <a:solidFill>
                  <a:srgbClr val="000000"/>
                </a:solidFill>
              </a:rPr>
              <a:t> a </a:t>
            </a:r>
            <a:r>
              <a:rPr lang="de-DE" sz="1300" dirty="0" err="1" smtClean="0">
                <a:solidFill>
                  <a:srgbClr val="000000"/>
                </a:solidFill>
              </a:rPr>
              <a:t>and</a:t>
            </a:r>
            <a:r>
              <a:rPr lang="de-DE" sz="1300" dirty="0" smtClean="0">
                <a:solidFill>
                  <a:srgbClr val="000000"/>
                </a:solidFill>
              </a:rPr>
              <a:t> b</a:t>
            </a:r>
            <a:r>
              <a:rPr lang="de-DE" sz="1300" dirty="0">
                <a:solidFill>
                  <a:srgbClr val="000000"/>
                </a:solidFill>
              </a:rPr>
              <a:t>.</a:t>
            </a:r>
            <a:endParaRPr lang="de-DE" sz="13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de-DE" sz="13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</p:txBody>
      </p:sp>
      <p:pic>
        <p:nvPicPr>
          <p:cNvPr id="15" name="Picture 2" descr="https://tse1.mm.bing.net/th?id=OIP.7SUr14qdwUHDvQW_9RKKEgHaFF&amp;pid=Ap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2" b="25573"/>
          <a:stretch/>
        </p:blipFill>
        <p:spPr bwMode="auto">
          <a:xfrm>
            <a:off x="8243951" y="3879831"/>
            <a:ext cx="2185217" cy="76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3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300" dirty="0"/>
              <a:t>The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Maybe</a:t>
            </a:r>
            <a:r>
              <a:rPr lang="en-US" sz="1300" dirty="0"/>
              <a:t> type is helpful in situations where certain operation may </a:t>
            </a:r>
            <a:r>
              <a:rPr lang="en-US" sz="1300" dirty="0" smtClean="0"/>
              <a:t>not always return </a:t>
            </a:r>
            <a:r>
              <a:rPr lang="en-US" sz="1300" dirty="0"/>
              <a:t>a valid result. </a:t>
            </a:r>
            <a:r>
              <a:rPr lang="en-US" sz="1300" dirty="0" smtClean="0"/>
              <a:t>It </a:t>
            </a:r>
            <a:r>
              <a:rPr lang="en-US" sz="1300" dirty="0"/>
              <a:t>is a simple way to avoid </a:t>
            </a:r>
            <a:r>
              <a:rPr lang="en-US" sz="1300" dirty="0" err="1"/>
              <a:t>NullPointer</a:t>
            </a:r>
            <a:r>
              <a:rPr lang="en-US" sz="1300" dirty="0"/>
              <a:t> errors or similar issues with undefined results. Thus, many languages have adopted </a:t>
            </a:r>
            <a:r>
              <a:rPr lang="en-US" sz="1300" dirty="0" smtClean="0"/>
              <a:t>this data type </a:t>
            </a:r>
            <a:r>
              <a:rPr lang="en-US" sz="1300" dirty="0"/>
              <a:t>under different names. In Java for instance, it is called </a:t>
            </a:r>
            <a:r>
              <a:rPr lang="en-US" sz="1300" dirty="0" smtClean="0">
                <a:latin typeface="Hasklig" panose="020B0509030403020204" pitchFamily="49" charset="0"/>
                <a:ea typeface="Hasklig" panose="020B0509030403020204" pitchFamily="49" charset="0"/>
              </a:rPr>
              <a:t>Optional</a:t>
            </a:r>
            <a:r>
              <a:rPr lang="en-US" sz="1300" dirty="0" smtClean="0"/>
              <a:t>:</a:t>
            </a:r>
            <a:br>
              <a:rPr lang="en-US" sz="1300" dirty="0" smtClean="0"/>
            </a:br>
            <a:endParaRPr lang="en-US" sz="1300" dirty="0">
              <a:solidFill>
                <a:srgbClr val="0000FF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data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Maybe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 =  Nothing | Just </a:t>
            </a:r>
            <a:r>
              <a:rPr lang="en-US" sz="1300" dirty="0" smtClean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</a:p>
          <a:p>
            <a:pPr>
              <a:spcBef>
                <a:spcPts val="0"/>
              </a:spcBef>
            </a:pPr>
            <a:endParaRPr lang="en-US" sz="1300" dirty="0">
              <a:solidFill>
                <a:srgbClr val="00108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/>
              <a:t>In </a:t>
            </a:r>
            <a:r>
              <a:rPr lang="en-US" sz="1300" dirty="0" smtClean="0"/>
              <a:t>FP, </a:t>
            </a:r>
            <a:r>
              <a:rPr lang="en-US" sz="1300" dirty="0"/>
              <a:t>it is considered good </a:t>
            </a:r>
            <a:r>
              <a:rPr lang="en-US" sz="1300" dirty="0" err="1"/>
              <a:t>practise</a:t>
            </a:r>
            <a:r>
              <a:rPr lang="en-US" sz="1300" dirty="0"/>
              <a:t> to use </a:t>
            </a:r>
            <a:r>
              <a:rPr lang="en-US" sz="1300" b="1" dirty="0"/>
              <a:t>total functions </a:t>
            </a:r>
            <a:r>
              <a:rPr lang="en-US" sz="1300" dirty="0" smtClean="0"/>
              <a:t>– </a:t>
            </a:r>
            <a:r>
              <a:rPr lang="en-US" sz="1300" dirty="0"/>
              <a:t>that is functions that have defined return values for all possible input values </a:t>
            </a:r>
            <a:r>
              <a:rPr lang="en-US" sz="1300" dirty="0" smtClean="0"/>
              <a:t>– </a:t>
            </a:r>
            <a:r>
              <a:rPr lang="en-US" sz="1300" dirty="0"/>
              <a:t>where ever possible to avoid runtime errors</a:t>
            </a:r>
            <a:r>
              <a:rPr lang="en-US" sz="1300" dirty="0" smtClean="0"/>
              <a:t>. (Using total functions greatly increases testability and maintainability of code).</a:t>
            </a:r>
            <a:endParaRPr lang="en-US" sz="1300" dirty="0"/>
          </a:p>
          <a:p>
            <a:pPr>
              <a:spcBef>
                <a:spcPts val="0"/>
              </a:spcBef>
            </a:pPr>
            <a:r>
              <a:rPr lang="en-US" sz="1300" dirty="0"/>
              <a:t>Typical examples for </a:t>
            </a:r>
            <a:r>
              <a:rPr lang="en-US" sz="1300" b="1" dirty="0"/>
              <a:t>partial</a:t>
            </a:r>
            <a:r>
              <a:rPr lang="en-US" sz="1300" dirty="0"/>
              <a:t> (i.e. non-total) functions are division and square roots. We can use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Maybe</a:t>
            </a:r>
            <a:r>
              <a:rPr lang="en-US" sz="1300" dirty="0"/>
              <a:t> to make them total:</a:t>
            </a:r>
            <a:endParaRPr lang="en-US" sz="1300" dirty="0" smtClean="0"/>
          </a:p>
          <a:p>
            <a:pPr>
              <a:spcBef>
                <a:spcPts val="0"/>
              </a:spcBef>
            </a:pPr>
            <a:endParaRPr lang="en-US" sz="1300" dirty="0" smtClean="0">
              <a:solidFill>
                <a:srgbClr val="00108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err="1">
                <a:solidFill>
                  <a:srgbClr val="795E26"/>
                </a:solidFill>
                <a:latin typeface="Hasklig" panose="020B0509030403020204" pitchFamily="49" charset="0"/>
              </a:rPr>
              <a:t>safeDiv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err="1">
                <a:solidFill>
                  <a:srgbClr val="0000FF"/>
                </a:solidFill>
                <a:latin typeface="Hasklig" panose="020B0509030403020204" pitchFamily="49" charset="0"/>
              </a:rPr>
              <a:t>Maybe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safeDiv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_ </a:t>
            </a:r>
            <a:r>
              <a:rPr lang="de-DE" sz="1300" dirty="0">
                <a:solidFill>
                  <a:srgbClr val="098658"/>
                </a:solidFill>
                <a:latin typeface="Hasklig" panose="020B0509030403020204" pitchFamily="49" charset="0"/>
              </a:rPr>
              <a:t>0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Nothing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safeDiv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x y = Just (x / y)</a:t>
            </a:r>
          </a:p>
          <a:p>
            <a:pPr>
              <a:spcBef>
                <a:spcPts val="0"/>
              </a:spcBef>
            </a:pP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err="1">
                <a:solidFill>
                  <a:srgbClr val="795E26"/>
                </a:solidFill>
                <a:latin typeface="Hasklig" panose="020B0509030403020204" pitchFamily="49" charset="0"/>
              </a:rPr>
              <a:t>safeRoot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err="1">
                <a:solidFill>
                  <a:srgbClr val="0000FF"/>
                </a:solidFill>
                <a:latin typeface="Hasklig" panose="020B0509030403020204" pitchFamily="49" charset="0"/>
              </a:rPr>
              <a:t>Maybe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safeRoot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x</a:t>
            </a: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| x &lt; </a:t>
            </a:r>
            <a:r>
              <a:rPr lang="de-DE" sz="1300" dirty="0">
                <a:solidFill>
                  <a:srgbClr val="098658"/>
                </a:solidFill>
                <a:latin typeface="Hasklig" panose="020B0509030403020204" pitchFamily="49" charset="0"/>
              </a:rPr>
              <a:t>0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 =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Nothing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|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otherwise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Just (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sqrt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x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endParaRPr lang="en-US" sz="1300" dirty="0">
              <a:solidFill>
                <a:srgbClr val="00108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endParaRPr lang="de-DE" sz="13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we‘ve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6096000" y="3573016"/>
            <a:ext cx="576103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/>
              <a:t>Another example is map lookup. When looking up a </a:t>
            </a:r>
            <a:r>
              <a:rPr lang="en-US" sz="1300" dirty="0"/>
              <a:t>key in a list of key-value </a:t>
            </a:r>
            <a:r>
              <a:rPr lang="en-US" sz="1300" dirty="0" smtClean="0"/>
              <a:t>pairs there are two options: </a:t>
            </a:r>
            <a:r>
              <a:rPr lang="en-US" sz="1300" dirty="0"/>
              <a:t>If </a:t>
            </a:r>
            <a:r>
              <a:rPr lang="en-US" sz="1300" dirty="0" smtClean="0"/>
              <a:t>the </a:t>
            </a:r>
            <a:r>
              <a:rPr lang="en-US" sz="1300" dirty="0" smtClean="0">
                <a:latin typeface="Hasklig" panose="020B0509030403020204" pitchFamily="49" charset="0"/>
                <a:ea typeface="Hasklig" panose="020B0509030403020204" pitchFamily="49" charset="0"/>
              </a:rPr>
              <a:t>key</a:t>
            </a:r>
            <a:r>
              <a:rPr lang="en-US" sz="1300" dirty="0" smtClean="0"/>
              <a:t> is found, </a:t>
            </a:r>
            <a:r>
              <a:rPr lang="en-US" sz="1300" dirty="0"/>
              <a:t>the associated value </a:t>
            </a:r>
            <a:r>
              <a:rPr lang="en-US" sz="1300" dirty="0" err="1">
                <a:latin typeface="Hasklig" panose="020B0509030403020204" pitchFamily="49" charset="0"/>
                <a:ea typeface="Hasklig" panose="020B0509030403020204" pitchFamily="49" charset="0"/>
              </a:rPr>
              <a:t>val</a:t>
            </a:r>
            <a:r>
              <a:rPr lang="en-US" sz="1300" dirty="0"/>
              <a:t> is returned - but wrapped in a Maybe: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Just val</a:t>
            </a:r>
            <a:r>
              <a:rPr lang="en-US" sz="1300" dirty="0"/>
              <a:t>. If </a:t>
            </a:r>
            <a:r>
              <a:rPr lang="en-US" sz="1300" dirty="0" smtClean="0"/>
              <a:t>the key can’t be found,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Nothing</a:t>
            </a:r>
            <a:r>
              <a:rPr lang="en-US" sz="1300" dirty="0"/>
              <a:t> is returned</a:t>
            </a:r>
            <a:r>
              <a:rPr lang="en-US" sz="1300" dirty="0" smtClean="0"/>
              <a:t>:</a:t>
            </a:r>
          </a:p>
          <a:p>
            <a:endParaRPr lang="en-US" sz="1300" dirty="0"/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>lookup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::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[(</a:t>
            </a:r>
            <a:r>
              <a:rPr lang="en-US" sz="1300" dirty="0" err="1">
                <a:solidFill>
                  <a:srgbClr val="0000FF"/>
                </a:solidFill>
                <a:latin typeface="Hasklig" panose="020B0509030403020204" pitchFamily="49" charset="0"/>
              </a:rPr>
              <a:t>String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,</a:t>
            </a:r>
            <a:r>
              <a:rPr lang="en-US" sz="1300" dirty="0" err="1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)]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Maybe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lookup key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[]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=  Nothing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lookup key ((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x,y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):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xys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| key == x  =  Just y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| otherwise =  lookup key 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xys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endParaRPr lang="en-US" sz="1300" dirty="0" smtClean="0"/>
          </a:p>
          <a:p>
            <a:endParaRPr lang="de-DE" sz="1300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87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yb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820" y="2420888"/>
            <a:ext cx="756721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300" dirty="0"/>
              <a:t>Now let's consider a situation where we want to combine several of those functions. Say for example we first want to lookup the divisor from a key-value table, then perform a division with it and finally compute the square root of the quotient</a:t>
            </a:r>
            <a:r>
              <a:rPr lang="en-US" sz="13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795E26"/>
                </a:solidFill>
                <a:latin typeface="Hasklig" panose="020B0509030403020204" pitchFamily="49" charset="0"/>
              </a:rPr>
              <a:t>findDivRoot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String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[(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String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,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)] -&gt; </a:t>
            </a:r>
            <a:r>
              <a:rPr lang="de-DE" sz="1300" dirty="0" err="1">
                <a:solidFill>
                  <a:srgbClr val="0000FF"/>
                </a:solidFill>
                <a:latin typeface="Hasklig" panose="020B0509030403020204" pitchFamily="49" charset="0"/>
              </a:rPr>
              <a:t>Maybe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findDivRoot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x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key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map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=</a:t>
            </a: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de-DE" sz="1300" dirty="0" err="1">
                <a:solidFill>
                  <a:srgbClr val="AF00DB"/>
                </a:solidFill>
                <a:latin typeface="Hasklig" panose="020B0509030403020204" pitchFamily="49" charset="0"/>
              </a:rPr>
              <a:t>case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lookup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key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map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AF00DB"/>
                </a:solidFill>
                <a:latin typeface="Hasklig" panose="020B0509030403020204" pitchFamily="49" charset="0"/>
              </a:rPr>
              <a:t>of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 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Nothing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Nothing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  Just y  -&gt; </a:t>
            </a:r>
            <a:r>
              <a:rPr lang="de-DE" sz="1300" dirty="0" err="1">
                <a:solidFill>
                  <a:srgbClr val="AF00DB"/>
                </a:solidFill>
                <a:latin typeface="Hasklig" panose="020B0509030403020204" pitchFamily="49" charset="0"/>
              </a:rPr>
              <a:t>case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safeDiv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x y </a:t>
            </a:r>
            <a:r>
              <a:rPr lang="de-DE" sz="1300" dirty="0" err="1">
                <a:solidFill>
                  <a:srgbClr val="AF00DB"/>
                </a:solidFill>
                <a:latin typeface="Hasklig" panose="020B0509030403020204" pitchFamily="49" charset="0"/>
              </a:rPr>
              <a:t>of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     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Nothing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Nothing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      Just d  -&gt; </a:t>
            </a:r>
            <a:r>
              <a:rPr lang="de-DE" sz="1300" dirty="0" err="1">
                <a:solidFill>
                  <a:srgbClr val="AF00DB"/>
                </a:solidFill>
                <a:latin typeface="Hasklig" panose="020B0509030403020204" pitchFamily="49" charset="0"/>
              </a:rPr>
              <a:t>case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safeRoot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d </a:t>
            </a:r>
            <a:r>
              <a:rPr lang="de-DE" sz="1300" dirty="0" err="1">
                <a:solidFill>
                  <a:srgbClr val="AF00DB"/>
                </a:solidFill>
                <a:latin typeface="Hasklig" panose="020B0509030403020204" pitchFamily="49" charset="0"/>
              </a:rPr>
              <a:t>of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         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Nothing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Nothing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          Just r  -&gt; Just r</a:t>
            </a:r>
          </a:p>
          <a:p>
            <a:pPr>
              <a:spcBef>
                <a:spcPts val="0"/>
              </a:spcBef>
            </a:pPr>
            <a:endParaRPr lang="de-DE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chemeClr val="bg2">
                    <a:lumMod val="75000"/>
                  </a:schemeClr>
                </a:solidFill>
                <a:latin typeface="Hasklig" panose="020B0509030403020204" pitchFamily="49" charset="0"/>
              </a:rPr>
              <a:t>-- </a:t>
            </a:r>
            <a:r>
              <a:rPr lang="de-DE" sz="1300" dirty="0" err="1" smtClean="0">
                <a:solidFill>
                  <a:schemeClr val="bg2">
                    <a:lumMod val="75000"/>
                  </a:schemeClr>
                </a:solidFill>
                <a:latin typeface="Hasklig" panose="020B0509030403020204" pitchFamily="49" charset="0"/>
              </a:rPr>
              <a:t>findDivRoot</a:t>
            </a:r>
            <a:r>
              <a:rPr lang="de-DE" sz="1300" dirty="0" smtClean="0">
                <a:solidFill>
                  <a:schemeClr val="bg2">
                    <a:lumMod val="75000"/>
                  </a:schemeClr>
                </a:solidFill>
                <a:latin typeface="Hasklig" panose="020B0509030403020204" pitchFamily="49" charset="0"/>
              </a:rPr>
              <a:t> </a:t>
            </a:r>
            <a:r>
              <a:rPr lang="de-DE" sz="1300" dirty="0">
                <a:solidFill>
                  <a:schemeClr val="bg2">
                    <a:lumMod val="75000"/>
                  </a:schemeClr>
                </a:solidFill>
                <a:latin typeface="Hasklig" panose="020B0509030403020204" pitchFamily="49" charset="0"/>
              </a:rPr>
              <a:t>27 "</a:t>
            </a:r>
            <a:r>
              <a:rPr lang="de-DE" sz="1300" dirty="0" smtClean="0">
                <a:solidFill>
                  <a:schemeClr val="bg2">
                    <a:lumMod val="75000"/>
                  </a:schemeClr>
                </a:solidFill>
                <a:latin typeface="Hasklig" panose="020B0509030403020204" pitchFamily="49" charset="0"/>
              </a:rPr>
              <a:t>v" </a:t>
            </a:r>
            <a:r>
              <a:rPr lang="de-DE" sz="1300" dirty="0">
                <a:solidFill>
                  <a:schemeClr val="bg2">
                    <a:lumMod val="75000"/>
                  </a:schemeClr>
                </a:solidFill>
                <a:latin typeface="Hasklig" panose="020B0509030403020204" pitchFamily="49" charset="0"/>
              </a:rPr>
              <a:t>[("</a:t>
            </a:r>
            <a:r>
              <a:rPr lang="de-DE" sz="1300" dirty="0" smtClean="0">
                <a:solidFill>
                  <a:schemeClr val="bg2">
                    <a:lumMod val="75000"/>
                  </a:schemeClr>
                </a:solidFill>
                <a:latin typeface="Hasklig" panose="020B0509030403020204" pitchFamily="49" charset="0"/>
              </a:rPr>
              <a:t>v", </a:t>
            </a:r>
            <a:r>
              <a:rPr lang="de-DE" sz="1300" dirty="0">
                <a:solidFill>
                  <a:schemeClr val="bg2">
                    <a:lumMod val="75000"/>
                  </a:schemeClr>
                </a:solidFill>
                <a:latin typeface="Hasklig" panose="020B0509030403020204" pitchFamily="49" charset="0"/>
              </a:rPr>
              <a:t>3</a:t>
            </a:r>
            <a:r>
              <a:rPr lang="de-DE" sz="1300" dirty="0" smtClean="0">
                <a:solidFill>
                  <a:schemeClr val="bg2">
                    <a:lumMod val="75000"/>
                  </a:schemeClr>
                </a:solidFill>
                <a:latin typeface="Hasklig" panose="020B0509030403020204" pitchFamily="49" charset="0"/>
              </a:rPr>
              <a:t>), (</a:t>
            </a:r>
            <a:r>
              <a:rPr lang="de-DE" sz="1300" dirty="0">
                <a:solidFill>
                  <a:schemeClr val="bg2">
                    <a:lumMod val="75000"/>
                  </a:schemeClr>
                </a:solidFill>
                <a:latin typeface="Hasklig" panose="020B0509030403020204" pitchFamily="49" charset="0"/>
              </a:rPr>
              <a:t>"</a:t>
            </a:r>
            <a:r>
              <a:rPr lang="de-DE" sz="1300" dirty="0" smtClean="0">
                <a:solidFill>
                  <a:schemeClr val="bg2">
                    <a:lumMod val="75000"/>
                  </a:schemeClr>
                </a:solidFill>
                <a:latin typeface="Hasklig" panose="020B0509030403020204" pitchFamily="49" charset="0"/>
              </a:rPr>
              <a:t>k", 4)] -&gt; Just 3</a:t>
            </a:r>
          </a:p>
          <a:p>
            <a:pPr>
              <a:spcBef>
                <a:spcPts val="0"/>
              </a:spcBef>
            </a:pPr>
            <a:endParaRPr lang="de-DE" sz="1300" dirty="0" smtClean="0">
              <a:solidFill>
                <a:schemeClr val="bg2">
                  <a:lumMod val="75000"/>
                </a:schemeClr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</a:rPr>
              <a:t>In each single step we have to check for 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Nothing</a:t>
            </a:r>
            <a:r>
              <a:rPr lang="en-US" sz="1300" dirty="0">
                <a:solidFill>
                  <a:srgbClr val="000000"/>
                </a:solidFill>
              </a:rPr>
              <a:t>, in that case we directly short circuit to an overall 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Nothing</a:t>
            </a:r>
            <a:r>
              <a:rPr lang="en-US" sz="1300" dirty="0">
                <a:solidFill>
                  <a:srgbClr val="000000"/>
                </a:solidFill>
              </a:rPr>
              <a:t> result value. In the 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Just</a:t>
            </a:r>
            <a:r>
              <a:rPr lang="en-US" sz="1300" dirty="0">
                <a:solidFill>
                  <a:srgbClr val="000000"/>
                </a:solidFill>
              </a:rPr>
              <a:t> case we proceed to the next processing step</a:t>
            </a:r>
            <a:r>
              <a:rPr lang="en-US" sz="1300" dirty="0" smtClean="0">
                <a:solidFill>
                  <a:srgbClr val="000000"/>
                </a:solidFill>
              </a:rPr>
              <a:t>. This </a:t>
            </a:r>
            <a:r>
              <a:rPr lang="en-US" sz="1300" dirty="0">
                <a:solidFill>
                  <a:srgbClr val="000000"/>
                </a:solidFill>
              </a:rPr>
              <a:t>kind of handling is repetitive and buries the actual intention under a lot of </a:t>
            </a:r>
            <a:r>
              <a:rPr lang="en-US" sz="1300" dirty="0" smtClean="0">
                <a:solidFill>
                  <a:srgbClr val="000000"/>
                </a:solidFill>
              </a:rPr>
              <a:t>boilerplate.</a:t>
            </a:r>
            <a:br>
              <a:rPr lang="en-US" sz="1300" dirty="0" smtClean="0">
                <a:solidFill>
                  <a:srgbClr val="000000"/>
                </a:solidFill>
              </a:rPr>
            </a:br>
            <a:endParaRPr lang="en-US" sz="13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000000"/>
                </a:solidFill>
              </a:rPr>
              <a:t>So </a:t>
            </a:r>
            <a:r>
              <a:rPr lang="en-US" sz="1300" dirty="0">
                <a:solidFill>
                  <a:srgbClr val="000000"/>
                </a:solidFill>
              </a:rPr>
              <a:t>we are looking for a way to </a:t>
            </a:r>
            <a:r>
              <a:rPr lang="en-US" sz="1300" b="1" dirty="0">
                <a:solidFill>
                  <a:srgbClr val="000000"/>
                </a:solidFill>
              </a:rPr>
              <a:t>improve the code by abstracting away the chaining of functions </a:t>
            </a:r>
            <a:r>
              <a:rPr lang="en-US" sz="1300" dirty="0">
                <a:solidFill>
                  <a:srgbClr val="000000"/>
                </a:solidFill>
              </a:rPr>
              <a:t>that return Maybe values and providing a way to short circuit the Nothing cases.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de-DE" sz="13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maybes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93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BBE9877-CC4A-4EF8-BE80-B10BCFBA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="" xmlns:a16="http://schemas.microsoft.com/office/drawing/2014/main" id="{0EBEE2AD-0627-456B-BF25-7FAE630C9418}"/>
              </a:ext>
            </a:extLst>
          </p:cNvPr>
          <p:cNvSpPr txBox="1">
            <a:spLocks/>
          </p:cNvSpPr>
          <p:nvPr/>
        </p:nvSpPr>
        <p:spPr>
          <a:xfrm>
            <a:off x="6383338" y="2852935"/>
            <a:ext cx="720774" cy="648073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sz="2800" dirty="0"/>
              <a:t>1.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="" xmlns:a16="http://schemas.microsoft.com/office/drawing/2014/main" id="{618AE3E8-A120-48F0-ADEF-F876BDB6C410}"/>
              </a:ext>
            </a:extLst>
          </p:cNvPr>
          <p:cNvSpPr txBox="1">
            <a:spLocks/>
          </p:cNvSpPr>
          <p:nvPr/>
        </p:nvSpPr>
        <p:spPr>
          <a:xfrm>
            <a:off x="6383338" y="3573070"/>
            <a:ext cx="720774" cy="648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sz="2800" dirty="0"/>
              <a:t>2.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="" xmlns:a16="http://schemas.microsoft.com/office/drawing/2014/main" id="{B5885640-8BA7-4DB7-8942-3756B245D58E}"/>
              </a:ext>
            </a:extLst>
          </p:cNvPr>
          <p:cNvSpPr txBox="1">
            <a:spLocks/>
          </p:cNvSpPr>
          <p:nvPr/>
        </p:nvSpPr>
        <p:spPr>
          <a:xfrm>
            <a:off x="6383338" y="4293168"/>
            <a:ext cx="720774" cy="648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sz="2800" dirty="0"/>
              <a:t>3.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="" xmlns:a16="http://schemas.microsoft.com/office/drawing/2014/main" id="{745CD41A-BB75-4161-9144-587D83C5687B}"/>
              </a:ext>
            </a:extLst>
          </p:cNvPr>
          <p:cNvSpPr txBox="1">
            <a:spLocks/>
          </p:cNvSpPr>
          <p:nvPr/>
        </p:nvSpPr>
        <p:spPr>
          <a:xfrm>
            <a:off x="6383338" y="5013248"/>
            <a:ext cx="720774" cy="648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None/>
              <a:defRPr sz="3600" b="0" kern="1200" cap="all" spc="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GB" sz="2800" dirty="0"/>
          </a:p>
        </p:txBody>
      </p:sp>
      <p:sp>
        <p:nvSpPr>
          <p:cNvPr id="22" name="Textplatzhalter 2">
            <a:extLst>
              <a:ext uri="{FF2B5EF4-FFF2-40B4-BE49-F238E27FC236}">
                <a16:creationId xmlns="" xmlns:a16="http://schemas.microsoft.com/office/drawing/2014/main" id="{7404BEEE-062D-4B61-8986-4537511F693C}"/>
              </a:ext>
            </a:extLst>
          </p:cNvPr>
          <p:cNvSpPr txBox="1">
            <a:spLocks/>
          </p:cNvSpPr>
          <p:nvPr/>
        </p:nvSpPr>
        <p:spPr>
          <a:xfrm>
            <a:off x="7104112" y="2888448"/>
            <a:ext cx="4753094" cy="648000"/>
          </a:xfrm>
          <a:prstGeom prst="rect">
            <a:avLst/>
          </a:prstGeom>
        </p:spPr>
        <p:txBody>
          <a:bodyPr lIns="0" tIns="0" rIns="0" bIns="57600"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288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 2" panose="05020102010507070707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Introduction to basic concepts, features and techniques of functional programming</a:t>
            </a:r>
            <a:endParaRPr lang="en-GB" dirty="0"/>
          </a:p>
        </p:txBody>
      </p:sp>
      <p:sp>
        <p:nvSpPr>
          <p:cNvPr id="23" name="Textplatzhalter 2">
            <a:extLst>
              <a:ext uri="{FF2B5EF4-FFF2-40B4-BE49-F238E27FC236}">
                <a16:creationId xmlns="" xmlns:a16="http://schemas.microsoft.com/office/drawing/2014/main" id="{BEAD213C-C37D-4C92-A23E-1545B34B9A20}"/>
              </a:ext>
            </a:extLst>
          </p:cNvPr>
          <p:cNvSpPr txBox="1">
            <a:spLocks/>
          </p:cNvSpPr>
          <p:nvPr/>
        </p:nvSpPr>
        <p:spPr>
          <a:xfrm>
            <a:off x="7104112" y="3590844"/>
            <a:ext cx="4753094" cy="648000"/>
          </a:xfrm>
          <a:prstGeom prst="rect">
            <a:avLst/>
          </a:prstGeom>
        </p:spPr>
        <p:txBody>
          <a:bodyPr lIns="0" tIns="0" rIns="0" bIns="57600"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288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 2" panose="05020102010507070707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B</a:t>
            </a:r>
            <a:r>
              <a:rPr lang="en-GB" dirty="0" smtClean="0"/>
              <a:t>enefits of FP for software developers</a:t>
            </a:r>
            <a:endParaRPr lang="en-GB" dirty="0"/>
          </a:p>
        </p:txBody>
      </p:sp>
      <p:sp>
        <p:nvSpPr>
          <p:cNvPr id="29" name="Textplatzhalter 2">
            <a:extLst>
              <a:ext uri="{FF2B5EF4-FFF2-40B4-BE49-F238E27FC236}">
                <a16:creationId xmlns="" xmlns:a16="http://schemas.microsoft.com/office/drawing/2014/main" id="{06F4CBC2-A435-45BB-B016-AA955E15175A}"/>
              </a:ext>
            </a:extLst>
          </p:cNvPr>
          <p:cNvSpPr txBox="1">
            <a:spLocks/>
          </p:cNvSpPr>
          <p:nvPr/>
        </p:nvSpPr>
        <p:spPr>
          <a:xfrm>
            <a:off x="7104112" y="4310924"/>
            <a:ext cx="4753094" cy="648000"/>
          </a:xfrm>
          <a:prstGeom prst="rect">
            <a:avLst/>
          </a:prstGeom>
        </p:spPr>
        <p:txBody>
          <a:bodyPr lIns="0" tIns="0" rIns="0" bIns="57600"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288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 2" panose="05020102010507070707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smtClean="0"/>
              <a:t>Questions / Discussion</a:t>
            </a:r>
            <a:endParaRPr lang="en-GB" dirty="0"/>
          </a:p>
        </p:txBody>
      </p:sp>
      <p:sp>
        <p:nvSpPr>
          <p:cNvPr id="30" name="Textplatzhalter 2">
            <a:extLst>
              <a:ext uri="{FF2B5EF4-FFF2-40B4-BE49-F238E27FC236}">
                <a16:creationId xmlns="" xmlns:a16="http://schemas.microsoft.com/office/drawing/2014/main" id="{5CBCEF36-EC97-476A-A300-5E5ED77EDED6}"/>
              </a:ext>
            </a:extLst>
          </p:cNvPr>
          <p:cNvSpPr txBox="1">
            <a:spLocks/>
          </p:cNvSpPr>
          <p:nvPr/>
        </p:nvSpPr>
        <p:spPr>
          <a:xfrm>
            <a:off x="7104112" y="5013248"/>
            <a:ext cx="4753094" cy="648000"/>
          </a:xfrm>
          <a:prstGeom prst="rect">
            <a:avLst/>
          </a:prstGeom>
        </p:spPr>
        <p:txBody>
          <a:bodyPr lIns="0" tIns="0" rIns="0" bIns="57600"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288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 2" panose="05020102010507070707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521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mayb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756" y="2708920"/>
            <a:ext cx="567541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tse1.mm.bing.net/th?id=OIP.7SUr14qdwUHDvQW_9RKKEgHaFF&amp;pid=Ap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2" b="25573"/>
          <a:stretch/>
        </p:blipFill>
        <p:spPr bwMode="auto">
          <a:xfrm>
            <a:off x="8243951" y="4005064"/>
            <a:ext cx="2185217" cy="76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35359" y="1700212"/>
            <a:ext cx="11521679" cy="460910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300" dirty="0"/>
              <a:t>We need an operator </a:t>
            </a:r>
            <a:r>
              <a:rPr lang="en-US" sz="1300" dirty="0" smtClean="0">
                <a:latin typeface="Hasklig" panose="020B0509030403020204" pitchFamily="49" charset="0"/>
                <a:ea typeface="Hasklig" panose="020B0509030403020204" pitchFamily="49" charset="0"/>
              </a:rPr>
              <a:t>&gt;&gt;= </a:t>
            </a:r>
            <a:r>
              <a:rPr lang="en-US" sz="1300" dirty="0" smtClean="0">
                <a:ea typeface="Hasklig" panose="020B0509030403020204" pitchFamily="49" charset="0"/>
              </a:rPr>
              <a:t>(speak “and then”)</a:t>
            </a:r>
            <a:r>
              <a:rPr lang="en-US" sz="1300" dirty="0" smtClean="0"/>
              <a:t> </a:t>
            </a:r>
            <a:r>
              <a:rPr lang="en-US" sz="1300" dirty="0"/>
              <a:t>that takes the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Maybe</a:t>
            </a:r>
            <a:r>
              <a:rPr lang="en-US" sz="1300" dirty="0"/>
              <a:t> result of a first function application as first argument, and a function as second argument that will be used in the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Just x</a:t>
            </a:r>
            <a:r>
              <a:rPr lang="en-US" sz="1300" dirty="0"/>
              <a:t> case and again returns a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Maybe</a:t>
            </a:r>
            <a:r>
              <a:rPr lang="en-US" sz="1300" dirty="0"/>
              <a:t> result. In case that the input is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Nothing</a:t>
            </a:r>
            <a:r>
              <a:rPr lang="en-US" sz="1300" dirty="0"/>
              <a:t> the operator will directly return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Nothing</a:t>
            </a:r>
            <a:r>
              <a:rPr lang="en-US" sz="1300" dirty="0"/>
              <a:t> without any further processing. In case that the input is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Just x</a:t>
            </a:r>
            <a:r>
              <a:rPr lang="en-US" sz="1300" dirty="0"/>
              <a:t> the operator will apply the argument function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fun</a:t>
            </a:r>
            <a:r>
              <a:rPr lang="en-US" sz="1300" dirty="0"/>
              <a:t> to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x</a:t>
            </a:r>
            <a:r>
              <a:rPr lang="en-US" sz="1300" dirty="0"/>
              <a:t> and return its result</a:t>
            </a:r>
            <a:r>
              <a:rPr lang="en-US" sz="1300" dirty="0" smtClean="0"/>
              <a:t>:</a:t>
            </a:r>
            <a:br>
              <a:rPr lang="en-US" sz="1300" dirty="0" smtClean="0"/>
            </a:br>
            <a:endParaRPr lang="de-DE" sz="1300" dirty="0" smtClean="0"/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>(&gt;&gt;=)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 err="1">
                <a:solidFill>
                  <a:srgbClr val="0000FF"/>
                </a:solidFill>
                <a:latin typeface="Hasklig" panose="020B0509030403020204" pitchFamily="49" charset="0"/>
              </a:rPr>
              <a:t>Maybe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(</a:t>
            </a:r>
            <a:r>
              <a:rPr lang="de-DE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err="1">
                <a:solidFill>
                  <a:srgbClr val="0000FF"/>
                </a:solidFill>
                <a:latin typeface="Hasklig" panose="020B0509030403020204" pitchFamily="49" charset="0"/>
              </a:rPr>
              <a:t>Maybe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>
                <a:solidFill>
                  <a:srgbClr val="001080"/>
                </a:solidFill>
                <a:latin typeface="Hasklig" panose="020B0509030403020204" pitchFamily="49" charset="0"/>
              </a:rPr>
              <a:t>b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) -&gt; </a:t>
            </a:r>
            <a:r>
              <a:rPr lang="de-DE" sz="1300" dirty="0" err="1">
                <a:solidFill>
                  <a:srgbClr val="0000FF"/>
                </a:solidFill>
                <a:latin typeface="Hasklig" panose="020B0509030403020204" pitchFamily="49" charset="0"/>
              </a:rPr>
              <a:t>Maybe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>
                <a:solidFill>
                  <a:srgbClr val="001080"/>
                </a:solidFill>
                <a:latin typeface="Hasklig" panose="020B0509030403020204" pitchFamily="49" charset="0"/>
              </a:rPr>
              <a:t>b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Nothing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 &gt;&gt;=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fun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Nothing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(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Just x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)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 &gt;&gt;= </a:t>
            </a: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fun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fun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x</a:t>
            </a:r>
          </a:p>
          <a:p>
            <a:pPr>
              <a:spcBef>
                <a:spcPts val="0"/>
              </a:spcBef>
            </a:pPr>
            <a:endParaRPr lang="de-DE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/>
              <a:t>We can then rewrite </a:t>
            </a:r>
            <a:r>
              <a:rPr lang="en-US" sz="1300" dirty="0" err="1">
                <a:latin typeface="Hasklig" panose="020B0509030403020204" pitchFamily="49" charset="0"/>
                <a:ea typeface="Hasklig" panose="020B0509030403020204" pitchFamily="49" charset="0"/>
              </a:rPr>
              <a:t>findDivRoot</a:t>
            </a:r>
            <a:r>
              <a:rPr lang="en-US" sz="1300" dirty="0"/>
              <a:t> as follows</a:t>
            </a:r>
            <a:r>
              <a:rPr lang="en-US" sz="1300" dirty="0" smtClean="0"/>
              <a:t>:</a:t>
            </a:r>
            <a:r>
              <a:rPr lang="de-DE" sz="1300" dirty="0"/>
              <a:t/>
            </a:r>
            <a:br>
              <a:rPr lang="de-DE" sz="1300" dirty="0"/>
            </a:br>
            <a:endParaRPr lang="de-DE" sz="8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err="1">
                <a:solidFill>
                  <a:srgbClr val="795E26"/>
                </a:solidFill>
                <a:latin typeface="Hasklig" panose="020B0509030403020204" pitchFamily="49" charset="0"/>
              </a:rPr>
              <a:t>findDivRoot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String 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[(</a:t>
            </a:r>
            <a:r>
              <a:rPr lang="de-DE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,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)] -&gt; </a:t>
            </a:r>
            <a:r>
              <a:rPr lang="de-DE" sz="1300" dirty="0" err="1">
                <a:solidFill>
                  <a:srgbClr val="0000FF"/>
                </a:solidFill>
                <a:latin typeface="Hasklig" panose="020B0509030403020204" pitchFamily="49" charset="0"/>
              </a:rPr>
              <a:t>Maybe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findDivRoot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x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key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map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=</a:t>
            </a: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lookup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key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map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&gt;&gt;= </a:t>
            </a:r>
            <a:r>
              <a:rPr lang="el-GR" sz="1300" dirty="0">
                <a:solidFill>
                  <a:srgbClr val="000000"/>
                </a:solidFill>
                <a:latin typeface="Hasklig" panose="020B0509030403020204" pitchFamily="49" charset="0"/>
              </a:rPr>
              <a:t>λ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y -&gt;</a:t>
            </a: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safeDiv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x y    &gt;&gt;= </a:t>
            </a:r>
            <a:r>
              <a:rPr lang="el-GR" sz="1300" dirty="0">
                <a:solidFill>
                  <a:srgbClr val="000000"/>
                </a:solidFill>
                <a:latin typeface="Hasklig" panose="020B0509030403020204" pitchFamily="49" charset="0"/>
              </a:rPr>
              <a:t>λ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d -&gt;</a:t>
            </a: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safeRoot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 d</a:t>
            </a:r>
          </a:p>
          <a:p>
            <a:pPr>
              <a:spcBef>
                <a:spcPts val="0"/>
              </a:spcBef>
            </a:pPr>
            <a:r>
              <a:rPr lang="de-DE" sz="8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8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795E26"/>
                </a:solidFill>
                <a:latin typeface="Hasklig" panose="020B0509030403020204" pitchFamily="49" charset="0"/>
              </a:rPr>
              <a:t>findDivRoot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String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[(</a:t>
            </a:r>
            <a:r>
              <a:rPr lang="de-DE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,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)] -&gt; </a:t>
            </a:r>
            <a:r>
              <a:rPr lang="de-DE" sz="1300" dirty="0" err="1">
                <a:solidFill>
                  <a:srgbClr val="0000FF"/>
                </a:solidFill>
                <a:latin typeface="Hasklig" panose="020B0509030403020204" pitchFamily="49" charset="0"/>
              </a:rPr>
              <a:t>Maybe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Double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findDivRoot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x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key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map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=</a:t>
            </a: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lookup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key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map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&gt;&gt;=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endParaRPr lang="de-DE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safeDiv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x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 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&gt;&gt;=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endParaRPr lang="de-DE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safeRoot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de-DE" sz="8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altLang="de-DE" sz="1300" dirty="0">
                <a:solidFill>
                  <a:srgbClr val="24292E"/>
                </a:solidFill>
              </a:rPr>
              <a:t>Side </a:t>
            </a:r>
            <a:r>
              <a:rPr lang="de-DE" altLang="de-DE" sz="1300" dirty="0" err="1">
                <a:solidFill>
                  <a:srgbClr val="24292E"/>
                </a:solidFill>
              </a:rPr>
              <a:t>note</a:t>
            </a:r>
            <a:r>
              <a:rPr lang="de-DE" altLang="de-DE" sz="1300" dirty="0">
                <a:solidFill>
                  <a:srgbClr val="24292E"/>
                </a:solidFill>
              </a:rPr>
              <a:t>: In Java </a:t>
            </a:r>
            <a:r>
              <a:rPr lang="de-DE" altLang="de-DE" sz="1300" dirty="0" err="1">
                <a:solidFill>
                  <a:srgbClr val="24292E"/>
                </a:solidFill>
              </a:rPr>
              <a:t>the</a:t>
            </a:r>
            <a:r>
              <a:rPr lang="de-DE" altLang="de-DE" sz="1300" dirty="0">
                <a:solidFill>
                  <a:srgbClr val="24292E"/>
                </a:solidFill>
              </a:rPr>
              <a:t> </a:t>
            </a:r>
            <a:r>
              <a:rPr lang="de-DE" altLang="de-DE" sz="1300" dirty="0">
                <a:solidFill>
                  <a:srgbClr val="24292E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Optional</a:t>
            </a:r>
            <a:r>
              <a:rPr lang="de-DE" altLang="de-DE" sz="1300" dirty="0">
                <a:solidFill>
                  <a:srgbClr val="24292E"/>
                </a:solidFill>
              </a:rPr>
              <a:t> type </a:t>
            </a:r>
            <a:r>
              <a:rPr lang="de-DE" altLang="de-DE" sz="1300" dirty="0" err="1">
                <a:solidFill>
                  <a:srgbClr val="24292E"/>
                </a:solidFill>
              </a:rPr>
              <a:t>has</a:t>
            </a:r>
            <a:r>
              <a:rPr lang="de-DE" altLang="de-DE" sz="1300" dirty="0">
                <a:solidFill>
                  <a:srgbClr val="24292E"/>
                </a:solidFill>
              </a:rPr>
              <a:t> a </a:t>
            </a:r>
            <a:r>
              <a:rPr lang="de-DE" altLang="de-DE" sz="1300" dirty="0" err="1">
                <a:solidFill>
                  <a:srgbClr val="24292E"/>
                </a:solidFill>
              </a:rPr>
              <a:t>corresponding</a:t>
            </a:r>
            <a:r>
              <a:rPr lang="de-DE" altLang="de-DE" sz="1300" dirty="0">
                <a:solidFill>
                  <a:srgbClr val="24292E"/>
                </a:solidFill>
              </a:rPr>
              <a:t> </a:t>
            </a:r>
            <a:r>
              <a:rPr lang="de-DE" altLang="de-DE" sz="1300" dirty="0" err="1">
                <a:solidFill>
                  <a:srgbClr val="24292E"/>
                </a:solidFill>
              </a:rPr>
              <a:t>method</a:t>
            </a:r>
            <a:r>
              <a:rPr lang="de-DE" altLang="de-DE" sz="1300" dirty="0">
                <a:solidFill>
                  <a:srgbClr val="24292E"/>
                </a:solidFill>
              </a:rPr>
              <a:t>: </a:t>
            </a:r>
            <a:r>
              <a:rPr lang="de-DE" altLang="de-DE" sz="1300" dirty="0" err="1">
                <a:latin typeface="Hasklig" panose="020B0509030403020204" pitchFamily="49" charset="0"/>
                <a:ea typeface="Hasklig" panose="020B0509030403020204" pitchFamily="49" charset="0"/>
                <a:hlinkClick r:id="rId4"/>
              </a:rPr>
              <a:t>Optional.flatmap</a:t>
            </a:r>
            <a:endParaRPr lang="de-DE" sz="1300" dirty="0" smtClean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endParaRPr lang="de-DE" sz="1300" dirty="0"/>
          </a:p>
          <a:p>
            <a:endParaRPr lang="de-DE" sz="13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a </a:t>
            </a:r>
            <a:r>
              <a:rPr lang="de-DE" dirty="0" err="1" smtClean="0"/>
              <a:t>semicolon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0" name="Inhaltsplatzhalter 3"/>
          <p:cNvSpPr txBox="1">
            <a:spLocks/>
          </p:cNvSpPr>
          <p:nvPr/>
        </p:nvSpPr>
        <p:spPr bwMode="gray">
          <a:xfrm>
            <a:off x="6816081" y="4725614"/>
            <a:ext cx="5040958" cy="1223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 2" panose="05020102010507070707" pitchFamily="18" charset="2"/>
              <a:buChar char="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000000"/>
                </a:solidFill>
              </a:rPr>
              <a:t>Wow, we just invented </a:t>
            </a:r>
            <a:r>
              <a:rPr lang="en-US" sz="1300" b="1" dirty="0" smtClean="0">
                <a:solidFill>
                  <a:srgbClr val="000000"/>
                </a:solidFill>
              </a:rPr>
              <a:t>Monads</a:t>
            </a:r>
            <a:r>
              <a:rPr lang="en-US" sz="1300" dirty="0" smtClean="0">
                <a:solidFill>
                  <a:srgbClr val="000000"/>
                </a:solidFill>
              </a:rPr>
              <a:t>! Maybe is a </a:t>
            </a:r>
            <a:r>
              <a:rPr lang="en-US" sz="1300" b="1" dirty="0" smtClean="0">
                <a:solidFill>
                  <a:srgbClr val="000000"/>
                </a:solidFill>
              </a:rPr>
              <a:t>Monadic Container</a:t>
            </a:r>
            <a:r>
              <a:rPr lang="en-US" sz="13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000000"/>
                </a:solidFill>
              </a:rPr>
              <a:t>In FP this </a:t>
            </a:r>
            <a:r>
              <a:rPr lang="en-US" sz="1300" dirty="0">
                <a:solidFill>
                  <a:srgbClr val="000000"/>
                </a:solidFill>
              </a:rPr>
              <a:t>kind of chaining of functions </a:t>
            </a:r>
            <a:r>
              <a:rPr lang="en-US" sz="1300" dirty="0" smtClean="0">
                <a:solidFill>
                  <a:srgbClr val="000000"/>
                </a:solidFill>
              </a:rPr>
              <a:t>with the 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&gt;&gt;=</a:t>
            </a:r>
            <a:r>
              <a:rPr lang="en-US" sz="1300" dirty="0" smtClean="0">
                <a:solidFill>
                  <a:srgbClr val="000000"/>
                </a:solidFill>
              </a:rPr>
              <a:t> operator in </a:t>
            </a:r>
            <a:r>
              <a:rPr lang="en-US" sz="1300" dirty="0">
                <a:solidFill>
                  <a:srgbClr val="000000"/>
                </a:solidFill>
              </a:rPr>
              <a:t>the context of a specific data type is quite common. </a:t>
            </a:r>
            <a:r>
              <a:rPr lang="en-US" sz="1300" dirty="0" smtClean="0">
                <a:solidFill>
                  <a:srgbClr val="000000"/>
                </a:solidFill>
              </a:rPr>
              <a:t/>
            </a:r>
            <a:br>
              <a:rPr lang="en-US" sz="1300" dirty="0" smtClean="0">
                <a:solidFill>
                  <a:srgbClr val="000000"/>
                </a:solidFill>
              </a:rPr>
            </a:b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&gt;&gt;=</a:t>
            </a:r>
            <a:r>
              <a:rPr lang="en-US" sz="1300" dirty="0" smtClean="0">
                <a:solidFill>
                  <a:srgbClr val="000000"/>
                </a:solidFill>
              </a:rPr>
              <a:t> allows sequential execution of expressions (quite similar to a semicolon separated chain of 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dirty="0" smtClean="0">
                <a:solidFill>
                  <a:srgbClr val="000000"/>
                </a:solidFill>
              </a:rPr>
              <a:t>statements in imperative languages).</a:t>
            </a:r>
          </a:p>
          <a:p>
            <a:pPr>
              <a:spcBef>
                <a:spcPts val="0"/>
              </a:spcBef>
            </a:pPr>
            <a:endParaRPr lang="en-US" sz="13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000000"/>
                </a:solidFill>
              </a:rPr>
              <a:t>Thus 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&gt;&gt;=</a:t>
            </a:r>
            <a:r>
              <a:rPr lang="en-US" sz="1300" dirty="0" smtClean="0">
                <a:solidFill>
                  <a:srgbClr val="000000"/>
                </a:solidFill>
              </a:rPr>
              <a:t> is sometimes also called a “programmable semicolon”.</a:t>
            </a:r>
            <a:endParaRPr lang="de-DE" sz="13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de-DE" sz="13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02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3" b="22939"/>
          <a:stretch/>
        </p:blipFill>
        <p:spPr bwMode="gray">
          <a:xfrm>
            <a:off x="6168008" y="1124744"/>
            <a:ext cx="5720372" cy="1619945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-180000"/>
            <a:r>
              <a:rPr lang="en-US" b="1" dirty="0" smtClean="0"/>
              <a:t>Using FP concepts will </a:t>
            </a:r>
            <a:r>
              <a:rPr lang="en-US" b="1" dirty="0"/>
              <a:t>help to create </a:t>
            </a:r>
            <a:r>
              <a:rPr lang="en-US" b="1" dirty="0" smtClean="0"/>
              <a:t>better designs. </a:t>
            </a:r>
          </a:p>
          <a:p>
            <a:pPr marL="180000" indent="-180000"/>
            <a:r>
              <a:rPr lang="en-US" dirty="0" smtClean="0"/>
              <a:t>Designs that: </a:t>
            </a:r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re more readable (due to their declarative character), </a:t>
            </a:r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re closer </a:t>
            </a:r>
            <a:r>
              <a:rPr lang="en-US" dirty="0"/>
              <a:t>to the problem domain (as </a:t>
            </a:r>
            <a:r>
              <a:rPr lang="en-US" dirty="0" smtClean="0"/>
              <a:t>intended </a:t>
            </a:r>
            <a:r>
              <a:rPr lang="en-US" dirty="0"/>
              <a:t>by domain driven design), </a:t>
            </a:r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allow </a:t>
            </a:r>
            <a:r>
              <a:rPr lang="en-US" dirty="0"/>
              <a:t>equational </a:t>
            </a:r>
            <a:r>
              <a:rPr lang="en-US" dirty="0" smtClean="0"/>
              <a:t>reasoning (due to immutability &amp; purity), </a:t>
            </a:r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Highly scalable (immutability makes it easy to run many threads in parallel, see also map-reduce architecture)</a:t>
            </a:r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will </a:t>
            </a:r>
            <a:r>
              <a:rPr lang="en-US" dirty="0"/>
              <a:t>provide </a:t>
            </a:r>
            <a:r>
              <a:rPr lang="en-US" dirty="0" smtClean="0"/>
              <a:t>a rigid </a:t>
            </a:r>
            <a:r>
              <a:rPr lang="en-US" dirty="0"/>
              <a:t>separation of business logic and side </a:t>
            </a:r>
            <a:r>
              <a:rPr lang="en-US" dirty="0" smtClean="0"/>
              <a:t>effects (e.g. hexagonal architecture, clean architecture), </a:t>
            </a:r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are flexible </a:t>
            </a:r>
            <a:r>
              <a:rPr lang="en-US" dirty="0"/>
              <a:t>for future changes or </a:t>
            </a:r>
            <a:r>
              <a:rPr lang="en-US" dirty="0" smtClean="0"/>
              <a:t>extensions (composition, higher order functions), </a:t>
            </a:r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provide </a:t>
            </a:r>
            <a:r>
              <a:rPr lang="en-US" dirty="0"/>
              <a:t>better testability </a:t>
            </a:r>
            <a:r>
              <a:rPr lang="en-US" dirty="0" smtClean="0"/>
              <a:t>(no mocking frameworks required. Supporting </a:t>
            </a:r>
            <a:r>
              <a:rPr lang="en-US" dirty="0"/>
              <a:t>BDD, TDD and property based testing), </a:t>
            </a:r>
            <a:endParaRPr lang="en-US" dirty="0" smtClean="0"/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will </a:t>
            </a:r>
            <a:r>
              <a:rPr lang="en-US" dirty="0"/>
              <a:t>need much less </a:t>
            </a:r>
            <a:r>
              <a:rPr lang="en-US" dirty="0" smtClean="0"/>
              <a:t>debugging (There are no </a:t>
            </a:r>
            <a:r>
              <a:rPr lang="en-US" dirty="0" err="1" smtClean="0"/>
              <a:t>NullPointerExceptions</a:t>
            </a:r>
            <a:r>
              <a:rPr lang="en-US" dirty="0"/>
              <a:t>!</a:t>
            </a:r>
            <a:r>
              <a:rPr lang="en-US" dirty="0" smtClean="0"/>
              <a:t>), </a:t>
            </a:r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are </a:t>
            </a:r>
            <a:r>
              <a:rPr lang="en-US" dirty="0"/>
              <a:t>better to maintain </a:t>
            </a:r>
            <a:r>
              <a:rPr lang="en-US" dirty="0" smtClean="0"/>
              <a:t>(due to isolated side effects refactoring becomes much easier), </a:t>
            </a:r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nd, last </a:t>
            </a:r>
            <a:r>
              <a:rPr lang="en-US" dirty="0"/>
              <a:t>but not least, will be more fun to write</a:t>
            </a:r>
            <a:r>
              <a:rPr lang="en-US" dirty="0" smtClean="0"/>
              <a:t>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62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 ?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9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3" b="22939"/>
          <a:stretch/>
        </p:blipFill>
        <p:spPr bwMode="gray">
          <a:xfrm>
            <a:off x="6208276" y="584919"/>
            <a:ext cx="5720372" cy="16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7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 err="1" smtClean="0">
                <a:hlinkClick r:id="rId2"/>
              </a:rPr>
              <a:t>Why</a:t>
            </a:r>
            <a:r>
              <a:rPr lang="de-DE" dirty="0" smtClean="0">
                <a:hlinkClick r:id="rId2"/>
              </a:rPr>
              <a:t> </a:t>
            </a:r>
            <a:r>
              <a:rPr lang="de-DE" dirty="0" err="1" smtClean="0">
                <a:hlinkClick r:id="rId2"/>
              </a:rPr>
              <a:t>Functional</a:t>
            </a:r>
            <a:r>
              <a:rPr lang="de-DE" dirty="0" smtClean="0">
                <a:hlinkClick r:id="rId2"/>
              </a:rPr>
              <a:t> </a:t>
            </a:r>
            <a:r>
              <a:rPr lang="de-DE" dirty="0" err="1" smtClean="0">
                <a:hlinkClick r:id="rId2"/>
              </a:rPr>
              <a:t>Programming</a:t>
            </a:r>
            <a:r>
              <a:rPr lang="de-DE" dirty="0" smtClean="0">
                <a:hlinkClick r:id="rId2"/>
              </a:rPr>
              <a:t> </a:t>
            </a:r>
            <a:r>
              <a:rPr lang="de-DE" dirty="0" err="1" smtClean="0">
                <a:hlinkClick r:id="rId2"/>
              </a:rPr>
              <a:t>matters</a:t>
            </a:r>
            <a:r>
              <a:rPr lang="de-DE" dirty="0" smtClean="0"/>
              <a:t>: a classic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1990. </a:t>
            </a:r>
            <a:r>
              <a:rPr lang="de-DE" dirty="0" err="1" smtClean="0"/>
              <a:t>I‘ve</a:t>
            </a:r>
            <a:r>
              <a:rPr lang="de-DE" dirty="0" smtClean="0"/>
              <a:t> incorporated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.</a:t>
            </a:r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 err="1" smtClean="0">
                <a:hlinkClick r:id="rId3"/>
              </a:rPr>
              <a:t>Why</a:t>
            </a:r>
            <a:r>
              <a:rPr lang="de-DE" dirty="0" smtClean="0">
                <a:hlinkClick r:id="rId3"/>
              </a:rPr>
              <a:t> </a:t>
            </a:r>
            <a:r>
              <a:rPr lang="de-DE" dirty="0" err="1" smtClean="0">
                <a:hlinkClick r:id="rId3"/>
              </a:rPr>
              <a:t>Haskell</a:t>
            </a:r>
            <a:r>
              <a:rPr lang="de-DE" dirty="0" smtClean="0">
                <a:hlinkClick r:id="rId3"/>
              </a:rPr>
              <a:t> </a:t>
            </a:r>
            <a:r>
              <a:rPr lang="de-DE" dirty="0" err="1" smtClean="0">
                <a:hlinkClick r:id="rId3"/>
              </a:rPr>
              <a:t>Matters</a:t>
            </a:r>
            <a:r>
              <a:rPr lang="de-DE" dirty="0" smtClean="0"/>
              <a:t>: The </a:t>
            </a:r>
            <a:r>
              <a:rPr lang="de-DE" dirty="0" err="1" smtClean="0"/>
              <a:t>extended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.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.</a:t>
            </a:r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 err="1" smtClean="0">
                <a:hlinkClick r:id="rId4"/>
              </a:rPr>
              <a:t>How</a:t>
            </a:r>
            <a:r>
              <a:rPr lang="de-DE" dirty="0" smtClean="0">
                <a:hlinkClick r:id="rId4"/>
              </a:rPr>
              <a:t> FP </a:t>
            </a:r>
            <a:r>
              <a:rPr lang="de-DE" dirty="0" err="1" smtClean="0">
                <a:hlinkClick r:id="rId4"/>
              </a:rPr>
              <a:t>mattered</a:t>
            </a:r>
            <a:r>
              <a:rPr lang="de-DE" dirty="0" smtClean="0"/>
              <a:t>: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contents</a:t>
            </a:r>
            <a:r>
              <a:rPr lang="de-DE" dirty="0" smtClean="0"/>
              <a:t> but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abstract</a:t>
            </a:r>
            <a:r>
              <a:rPr lang="de-DE" dirty="0" smtClean="0"/>
              <a:t>.</a:t>
            </a:r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 smtClean="0">
                <a:hlinkClick r:id="rId5"/>
              </a:rPr>
              <a:t>Funktionale Programmierung geht auch mit/trotz Java</a:t>
            </a:r>
            <a:r>
              <a:rPr lang="de-DE" dirty="0" smtClean="0"/>
              <a:t>: This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r>
              <a:rPr lang="de-DE" dirty="0" smtClean="0"/>
              <a:t> in Java. (</a:t>
            </a:r>
            <a:r>
              <a:rPr lang="de-DE" dirty="0" err="1" smtClean="0"/>
              <a:t>It</a:t>
            </a:r>
            <a:r>
              <a:rPr lang="de-DE" dirty="0" smtClean="0"/>
              <a:t> also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those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on top </a:t>
            </a:r>
            <a:r>
              <a:rPr lang="de-DE" dirty="0" err="1" smtClean="0"/>
              <a:t>of</a:t>
            </a:r>
            <a:r>
              <a:rPr lang="de-DE" dirty="0" smtClean="0"/>
              <a:t> an imperative, OO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looks</a:t>
            </a:r>
            <a:r>
              <a:rPr lang="de-DE" dirty="0" smtClean="0"/>
              <a:t> a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clumsy</a:t>
            </a:r>
            <a:r>
              <a:rPr lang="de-DE" dirty="0" smtClean="0"/>
              <a:t>…)</a:t>
            </a:r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 err="1" smtClean="0">
                <a:hlinkClick r:id="rId6"/>
              </a:rPr>
              <a:t>Learn</a:t>
            </a:r>
            <a:r>
              <a:rPr lang="de-DE" dirty="0" smtClean="0">
                <a:hlinkClick r:id="rId6"/>
              </a:rPr>
              <a:t> </a:t>
            </a:r>
            <a:r>
              <a:rPr lang="de-DE" dirty="0" err="1" smtClean="0">
                <a:hlinkClick r:id="rId6"/>
              </a:rPr>
              <a:t>you</a:t>
            </a:r>
            <a:r>
              <a:rPr lang="de-DE" dirty="0" smtClean="0">
                <a:hlinkClick r:id="rId6"/>
              </a:rPr>
              <a:t> a </a:t>
            </a:r>
            <a:r>
              <a:rPr lang="de-DE" dirty="0" err="1" smtClean="0">
                <a:hlinkClick r:id="rId6"/>
              </a:rPr>
              <a:t>Haskell</a:t>
            </a:r>
            <a:r>
              <a:rPr lang="de-DE" dirty="0" smtClean="0"/>
              <a:t>: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nice</a:t>
            </a:r>
            <a:r>
              <a:rPr lang="de-DE" dirty="0" smtClean="0"/>
              <a:t>, </a:t>
            </a:r>
            <a:r>
              <a:rPr lang="de-DE" dirty="0" err="1" smtClean="0"/>
              <a:t>moderately</a:t>
            </a:r>
            <a:r>
              <a:rPr lang="de-DE" dirty="0" smtClean="0"/>
              <a:t> </a:t>
            </a:r>
            <a:r>
              <a:rPr lang="de-DE" dirty="0" err="1" smtClean="0"/>
              <a:t>paced</a:t>
            </a: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endParaRPr lang="de-DE" dirty="0" smtClean="0"/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 smtClean="0">
                <a:hlinkClick r:id="rId7"/>
              </a:rPr>
              <a:t>OO versus FP</a:t>
            </a:r>
            <a:r>
              <a:rPr lang="de-DE" dirty="0" smtClean="0"/>
              <a:t>: A </a:t>
            </a:r>
            <a:r>
              <a:rPr lang="de-DE" dirty="0" err="1" smtClean="0"/>
              <a:t>recent</a:t>
            </a:r>
            <a:r>
              <a:rPr lang="de-DE" dirty="0" smtClean="0"/>
              <a:t> </a:t>
            </a:r>
            <a:r>
              <a:rPr lang="de-DE" dirty="0" err="1" smtClean="0"/>
              <a:t>blog</a:t>
            </a:r>
            <a:r>
              <a:rPr lang="de-DE" dirty="0" smtClean="0"/>
              <a:t> </a:t>
            </a:r>
            <a:r>
              <a:rPr lang="de-DE" dirty="0" err="1" smtClean="0"/>
              <a:t>post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OO versus FP </a:t>
            </a:r>
            <a:r>
              <a:rPr lang="de-DE" dirty="0" err="1" smtClean="0"/>
              <a:t>topic</a:t>
            </a:r>
            <a:endParaRPr lang="de-DE" dirty="0" smtClean="0"/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de-DE" dirty="0" err="1" smtClean="0">
                <a:hlinkClick r:id="rId8"/>
              </a:rPr>
              <a:t>Why</a:t>
            </a:r>
            <a:r>
              <a:rPr lang="de-DE" dirty="0" smtClean="0">
                <a:hlinkClick r:id="rId8"/>
              </a:rPr>
              <a:t> I </a:t>
            </a:r>
            <a:r>
              <a:rPr lang="de-DE" dirty="0" err="1" smtClean="0">
                <a:hlinkClick r:id="rId8"/>
              </a:rPr>
              <a:t>prefer</a:t>
            </a:r>
            <a:r>
              <a:rPr lang="de-DE" dirty="0" smtClean="0">
                <a:hlinkClick r:id="rId8"/>
              </a:rPr>
              <a:t> </a:t>
            </a:r>
            <a:r>
              <a:rPr lang="de-DE" dirty="0" err="1" smtClean="0">
                <a:hlinkClick r:id="rId8"/>
              </a:rPr>
              <a:t>Functional</a:t>
            </a:r>
            <a:r>
              <a:rPr lang="de-DE" dirty="0" smtClean="0">
                <a:hlinkClick r:id="rId8"/>
              </a:rPr>
              <a:t> </a:t>
            </a:r>
            <a:r>
              <a:rPr lang="de-DE" dirty="0" err="1" smtClean="0">
                <a:hlinkClick r:id="rId8"/>
              </a:rPr>
              <a:t>Programming</a:t>
            </a:r>
            <a:r>
              <a:rPr lang="de-DE" dirty="0" smtClean="0"/>
              <a:t>: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brief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highlighting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in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 smtClean="0"/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readings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33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C120E9-A368-4976-A35D-0CCD6D89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4C18ED64-8A70-4D77-8FD9-2B6343FEEF72}"/>
              </a:ext>
            </a:extLst>
          </p:cNvPr>
          <p:cNvSpPr txBox="1">
            <a:spLocks/>
          </p:cNvSpPr>
          <p:nvPr/>
        </p:nvSpPr>
        <p:spPr bwMode="gray">
          <a:xfrm>
            <a:off x="6384031" y="2420889"/>
            <a:ext cx="3456881" cy="288032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Tx/>
              <a:buFont typeface="Wingdings 2" panose="05020102010507070707" pitchFamily="18" charset="2"/>
              <a:buChar char="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Tx/>
              <a:buFont typeface="Wingdings 2" panose="05020102010507070707" pitchFamily="18" charset="2"/>
              <a:buChar char="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Tx/>
              <a:buFont typeface="Wingdings 2" panose="05020102010507070707" pitchFamily="18" charset="2"/>
              <a:buChar char="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Tx/>
              <a:buFont typeface="Wingdings 2" panose="05020102010507070707" pitchFamily="18" charset="2"/>
              <a:buChar char="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Tx/>
              <a:buFont typeface="Wingdings 2" panose="05020102010507070707" pitchFamily="18" charset="2"/>
              <a:buChar char="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Tx/>
              <a:buFont typeface="Wingdings 2" panose="05020102010507070707" pitchFamily="18" charset="2"/>
              <a:buChar char="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2"/>
                </a:solidFill>
              </a:rPr>
              <a:t>Thomas Mahler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Senior IT Architect</a:t>
            </a:r>
            <a:endParaRPr lang="en-GB" dirty="0"/>
          </a:p>
          <a:p>
            <a:pPr lvl="1"/>
            <a:r>
              <a:rPr lang="en-GB" dirty="0" err="1"/>
              <a:t>ista</a:t>
            </a:r>
            <a:r>
              <a:rPr lang="en-GB" dirty="0"/>
              <a:t> </a:t>
            </a:r>
            <a:r>
              <a:rPr lang="en-GB" dirty="0" smtClean="0"/>
              <a:t>International GmbH</a:t>
            </a:r>
            <a:endParaRPr lang="en-GB" dirty="0"/>
          </a:p>
          <a:p>
            <a:pPr lvl="1"/>
            <a:r>
              <a:rPr lang="en-GB" dirty="0" err="1" smtClean="0"/>
              <a:t>Luxemburgerstraße</a:t>
            </a:r>
            <a:r>
              <a:rPr lang="en-GB" dirty="0" smtClean="0"/>
              <a:t> 1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45131 Essen</a:t>
            </a:r>
            <a:endParaRPr lang="en-GB" dirty="0"/>
          </a:p>
          <a:p>
            <a:pPr lvl="1"/>
            <a:r>
              <a:rPr lang="en-GB" dirty="0"/>
              <a:t>Phone: +49 (0) </a:t>
            </a:r>
            <a:r>
              <a:rPr lang="en-GB" dirty="0" smtClean="0"/>
              <a:t>201 </a:t>
            </a:r>
            <a:r>
              <a:rPr lang="en-GB" dirty="0"/>
              <a:t>| </a:t>
            </a:r>
            <a:r>
              <a:rPr lang="en-GB" dirty="0" smtClean="0"/>
              <a:t>459 31 09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Mobile: +49 (0) </a:t>
            </a:r>
            <a:r>
              <a:rPr lang="en-GB" dirty="0" smtClean="0"/>
              <a:t>172 | </a:t>
            </a:r>
            <a:r>
              <a:rPr lang="de-DE" dirty="0" smtClean="0"/>
              <a:t>28 </a:t>
            </a:r>
            <a:r>
              <a:rPr lang="de-DE" dirty="0"/>
              <a:t>567 41 </a:t>
            </a:r>
            <a:r>
              <a:rPr lang="en-GB" dirty="0" smtClean="0"/>
              <a:t>Thomas.mahler@ista.com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www.ista.com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692DB4C9-B619-44F5-B265-2C6701F8D5DB}"/>
              </a:ext>
            </a:extLst>
          </p:cNvPr>
          <p:cNvSpPr>
            <a:spLocks noChangeAspect="1" noEditPoints="1"/>
          </p:cNvSpPr>
          <p:nvPr/>
        </p:nvSpPr>
        <p:spPr bwMode="gray">
          <a:xfrm>
            <a:off x="7636301" y="5801267"/>
            <a:ext cx="235402" cy="164447"/>
          </a:xfrm>
          <a:custGeom>
            <a:avLst/>
            <a:gdLst>
              <a:gd name="T0" fmla="*/ 13272 w 26577"/>
              <a:gd name="T1" fmla="*/ 0 h 18587"/>
              <a:gd name="T2" fmla="*/ 2887 w 26577"/>
              <a:gd name="T3" fmla="*/ 541 h 18587"/>
              <a:gd name="T4" fmla="*/ 541 w 26577"/>
              <a:gd name="T5" fmla="*/ 2903 h 18587"/>
              <a:gd name="T6" fmla="*/ 0 w 26577"/>
              <a:gd name="T7" fmla="*/ 9302 h 18587"/>
              <a:gd name="T8" fmla="*/ 541 w 26577"/>
              <a:gd name="T9" fmla="*/ 15683 h 18587"/>
              <a:gd name="T10" fmla="*/ 2887 w 26577"/>
              <a:gd name="T11" fmla="*/ 18029 h 18587"/>
              <a:gd name="T12" fmla="*/ 13272 w 26577"/>
              <a:gd name="T13" fmla="*/ 18587 h 18587"/>
              <a:gd name="T14" fmla="*/ 23673 w 26577"/>
              <a:gd name="T15" fmla="*/ 18046 h 18587"/>
              <a:gd name="T16" fmla="*/ 26002 w 26577"/>
              <a:gd name="T17" fmla="*/ 15700 h 18587"/>
              <a:gd name="T18" fmla="*/ 26560 w 26577"/>
              <a:gd name="T19" fmla="*/ 9318 h 18587"/>
              <a:gd name="T20" fmla="*/ 26002 w 26577"/>
              <a:gd name="T21" fmla="*/ 2903 h 18587"/>
              <a:gd name="T22" fmla="*/ 23673 w 26577"/>
              <a:gd name="T23" fmla="*/ 574 h 18587"/>
              <a:gd name="T24" fmla="*/ 13272 w 26577"/>
              <a:gd name="T25" fmla="*/ 0 h 18587"/>
              <a:gd name="T26" fmla="*/ 10631 w 26577"/>
              <a:gd name="T27" fmla="*/ 5315 h 18587"/>
              <a:gd name="T28" fmla="*/ 17537 w 26577"/>
              <a:gd name="T29" fmla="*/ 9302 h 18587"/>
              <a:gd name="T30" fmla="*/ 10631 w 26577"/>
              <a:gd name="T31" fmla="*/ 13272 h 18587"/>
              <a:gd name="T32" fmla="*/ 10631 w 26577"/>
              <a:gd name="T33" fmla="*/ 5315 h 18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577" h="18587">
                <a:moveTo>
                  <a:pt x="13272" y="0"/>
                </a:moveTo>
                <a:cubicBezTo>
                  <a:pt x="13272" y="0"/>
                  <a:pt x="4971" y="0"/>
                  <a:pt x="2887" y="541"/>
                </a:cubicBezTo>
                <a:cubicBezTo>
                  <a:pt x="1772" y="853"/>
                  <a:pt x="853" y="1771"/>
                  <a:pt x="541" y="2903"/>
                </a:cubicBezTo>
                <a:cubicBezTo>
                  <a:pt x="0" y="4987"/>
                  <a:pt x="0" y="9302"/>
                  <a:pt x="0" y="9302"/>
                </a:cubicBezTo>
                <a:cubicBezTo>
                  <a:pt x="0" y="9302"/>
                  <a:pt x="0" y="13633"/>
                  <a:pt x="541" y="15683"/>
                </a:cubicBezTo>
                <a:cubicBezTo>
                  <a:pt x="853" y="16815"/>
                  <a:pt x="1755" y="17717"/>
                  <a:pt x="2887" y="18029"/>
                </a:cubicBezTo>
                <a:cubicBezTo>
                  <a:pt x="4987" y="18587"/>
                  <a:pt x="13272" y="18587"/>
                  <a:pt x="13272" y="18587"/>
                </a:cubicBezTo>
                <a:cubicBezTo>
                  <a:pt x="13272" y="18587"/>
                  <a:pt x="21589" y="18587"/>
                  <a:pt x="23673" y="18046"/>
                </a:cubicBezTo>
                <a:cubicBezTo>
                  <a:pt x="24805" y="17734"/>
                  <a:pt x="25707" y="16848"/>
                  <a:pt x="26002" y="15700"/>
                </a:cubicBezTo>
                <a:cubicBezTo>
                  <a:pt x="26560" y="13633"/>
                  <a:pt x="26560" y="9318"/>
                  <a:pt x="26560" y="9318"/>
                </a:cubicBezTo>
                <a:cubicBezTo>
                  <a:pt x="26560" y="9318"/>
                  <a:pt x="26577" y="4987"/>
                  <a:pt x="26002" y="2903"/>
                </a:cubicBezTo>
                <a:cubicBezTo>
                  <a:pt x="25707" y="1771"/>
                  <a:pt x="24805" y="869"/>
                  <a:pt x="23673" y="574"/>
                </a:cubicBezTo>
                <a:cubicBezTo>
                  <a:pt x="21589" y="0"/>
                  <a:pt x="13272" y="0"/>
                  <a:pt x="13272" y="0"/>
                </a:cubicBezTo>
                <a:close/>
                <a:moveTo>
                  <a:pt x="10631" y="5315"/>
                </a:moveTo>
                <a:cubicBezTo>
                  <a:pt x="17537" y="9302"/>
                  <a:pt x="17537" y="9302"/>
                  <a:pt x="17537" y="9302"/>
                </a:cubicBezTo>
                <a:cubicBezTo>
                  <a:pt x="10631" y="13272"/>
                  <a:pt x="10631" y="13272"/>
                  <a:pt x="10631" y="13272"/>
                </a:cubicBezTo>
                <a:cubicBezTo>
                  <a:pt x="10631" y="5315"/>
                  <a:pt x="10631" y="5315"/>
                  <a:pt x="10631" y="53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5" name="Group 8">
            <a:extLst>
              <a:ext uri="{FF2B5EF4-FFF2-40B4-BE49-F238E27FC236}">
                <a16:creationId xmlns="" xmlns:a16="http://schemas.microsoft.com/office/drawing/2014/main" id="{259CFDC6-2400-4EEC-BAC9-E5D747BBFC1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456040" y="5745695"/>
            <a:ext cx="235402" cy="275593"/>
            <a:chOff x="1995" y="0"/>
            <a:chExt cx="3690" cy="4320"/>
          </a:xfrm>
        </p:grpSpPr>
        <p:sp>
          <p:nvSpPr>
            <p:cNvPr id="6" name="Freeform 9">
              <a:extLst>
                <a:ext uri="{FF2B5EF4-FFF2-40B4-BE49-F238E27FC236}">
                  <a16:creationId xmlns="" xmlns:a16="http://schemas.microsoft.com/office/drawing/2014/main" id="{146F464F-0D8D-4535-8FF4-089A1DE50A47}"/>
                </a:ext>
              </a:extLst>
            </p:cNvPr>
            <p:cNvSpPr>
              <a:spLocks/>
            </p:cNvSpPr>
            <p:nvPr/>
          </p:nvSpPr>
          <p:spPr bwMode="gray">
            <a:xfrm>
              <a:off x="1995" y="853"/>
              <a:ext cx="1566" cy="2174"/>
            </a:xfrm>
            <a:custGeom>
              <a:avLst/>
              <a:gdLst>
                <a:gd name="T0" fmla="*/ 1474 w 6790"/>
                <a:gd name="T1" fmla="*/ 0 h 9435"/>
                <a:gd name="T2" fmla="*/ 1105 w 6790"/>
                <a:gd name="T3" fmla="*/ 169 h 9435"/>
                <a:gd name="T4" fmla="*/ 1120 w 6790"/>
                <a:gd name="T5" fmla="*/ 584 h 9435"/>
                <a:gd name="T6" fmla="*/ 2949 w 6790"/>
                <a:gd name="T7" fmla="*/ 3749 h 9435"/>
                <a:gd name="T8" fmla="*/ 2949 w 6790"/>
                <a:gd name="T9" fmla="*/ 3764 h 9435"/>
                <a:gd name="T10" fmla="*/ 75 w 6790"/>
                <a:gd name="T11" fmla="*/ 8835 h 9435"/>
                <a:gd name="T12" fmla="*/ 75 w 6790"/>
                <a:gd name="T13" fmla="*/ 9250 h 9435"/>
                <a:gd name="T14" fmla="*/ 429 w 6790"/>
                <a:gd name="T15" fmla="*/ 9435 h 9435"/>
                <a:gd name="T16" fmla="*/ 3133 w 6790"/>
                <a:gd name="T17" fmla="*/ 9435 h 9435"/>
                <a:gd name="T18" fmla="*/ 3871 w 6790"/>
                <a:gd name="T19" fmla="*/ 8912 h 9435"/>
                <a:gd name="T20" fmla="*/ 6790 w 6790"/>
                <a:gd name="T21" fmla="*/ 3749 h 9435"/>
                <a:gd name="T22" fmla="*/ 4931 w 6790"/>
                <a:gd name="T23" fmla="*/ 507 h 9435"/>
                <a:gd name="T24" fmla="*/ 4178 w 6790"/>
                <a:gd name="T25" fmla="*/ 0 h 9435"/>
                <a:gd name="T26" fmla="*/ 1474 w 6790"/>
                <a:gd name="T27" fmla="*/ 0 h 9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90" h="9435">
                  <a:moveTo>
                    <a:pt x="1474" y="0"/>
                  </a:moveTo>
                  <a:cubicBezTo>
                    <a:pt x="1311" y="0"/>
                    <a:pt x="1174" y="57"/>
                    <a:pt x="1105" y="169"/>
                  </a:cubicBezTo>
                  <a:cubicBezTo>
                    <a:pt x="1033" y="284"/>
                    <a:pt x="1045" y="433"/>
                    <a:pt x="1120" y="584"/>
                  </a:cubicBezTo>
                  <a:cubicBezTo>
                    <a:pt x="2949" y="3749"/>
                    <a:pt x="2949" y="3749"/>
                    <a:pt x="2949" y="3749"/>
                  </a:cubicBezTo>
                  <a:cubicBezTo>
                    <a:pt x="2952" y="3755"/>
                    <a:pt x="2952" y="3759"/>
                    <a:pt x="2949" y="3764"/>
                  </a:cubicBezTo>
                  <a:cubicBezTo>
                    <a:pt x="75" y="8835"/>
                    <a:pt x="75" y="8835"/>
                    <a:pt x="75" y="8835"/>
                  </a:cubicBezTo>
                  <a:cubicBezTo>
                    <a:pt x="0" y="8985"/>
                    <a:pt x="4" y="9135"/>
                    <a:pt x="75" y="9250"/>
                  </a:cubicBezTo>
                  <a:cubicBezTo>
                    <a:pt x="144" y="9362"/>
                    <a:pt x="266" y="9435"/>
                    <a:pt x="429" y="9435"/>
                  </a:cubicBezTo>
                  <a:cubicBezTo>
                    <a:pt x="3133" y="9435"/>
                    <a:pt x="3133" y="9435"/>
                    <a:pt x="3133" y="9435"/>
                  </a:cubicBezTo>
                  <a:cubicBezTo>
                    <a:pt x="3538" y="9435"/>
                    <a:pt x="3732" y="9162"/>
                    <a:pt x="3871" y="8912"/>
                  </a:cubicBezTo>
                  <a:cubicBezTo>
                    <a:pt x="3871" y="8912"/>
                    <a:pt x="6681" y="3942"/>
                    <a:pt x="6790" y="3749"/>
                  </a:cubicBezTo>
                  <a:cubicBezTo>
                    <a:pt x="6779" y="3731"/>
                    <a:pt x="4931" y="507"/>
                    <a:pt x="4931" y="507"/>
                  </a:cubicBezTo>
                  <a:cubicBezTo>
                    <a:pt x="4796" y="267"/>
                    <a:pt x="4593" y="0"/>
                    <a:pt x="4178" y="0"/>
                  </a:cubicBezTo>
                  <a:lnTo>
                    <a:pt x="147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" name="Freeform 10">
              <a:extLst>
                <a:ext uri="{FF2B5EF4-FFF2-40B4-BE49-F238E27FC236}">
                  <a16:creationId xmlns="" xmlns:a16="http://schemas.microsoft.com/office/drawing/2014/main" id="{0DDC0E69-97C5-496F-9476-C7B59A8DEC62}"/>
                </a:ext>
              </a:extLst>
            </p:cNvPr>
            <p:cNvSpPr>
              <a:spLocks/>
            </p:cNvSpPr>
            <p:nvPr/>
          </p:nvSpPr>
          <p:spPr bwMode="gray">
            <a:xfrm>
              <a:off x="3400" y="0"/>
              <a:ext cx="2285" cy="4320"/>
            </a:xfrm>
            <a:custGeom>
              <a:avLst/>
              <a:gdLst>
                <a:gd name="T0" fmla="*/ 6742 w 9905"/>
                <a:gd name="T1" fmla="*/ 0 h 18752"/>
                <a:gd name="T2" fmla="*/ 6018 w 9905"/>
                <a:gd name="T3" fmla="*/ 515 h 18752"/>
                <a:gd name="T4" fmla="*/ 0 w 9905"/>
                <a:gd name="T5" fmla="*/ 11187 h 18752"/>
                <a:gd name="T6" fmla="*/ 3843 w 9905"/>
                <a:gd name="T7" fmla="*/ 18237 h 18752"/>
                <a:gd name="T8" fmla="*/ 4598 w 9905"/>
                <a:gd name="T9" fmla="*/ 18752 h 18752"/>
                <a:gd name="T10" fmla="*/ 7300 w 9905"/>
                <a:gd name="T11" fmla="*/ 18752 h 18752"/>
                <a:gd name="T12" fmla="*/ 7659 w 9905"/>
                <a:gd name="T13" fmla="*/ 18580 h 18752"/>
                <a:gd name="T14" fmla="*/ 7653 w 9905"/>
                <a:gd name="T15" fmla="*/ 18162 h 18752"/>
                <a:gd name="T16" fmla="*/ 3841 w 9905"/>
                <a:gd name="T17" fmla="*/ 11196 h 18752"/>
                <a:gd name="T18" fmla="*/ 3841 w 9905"/>
                <a:gd name="T19" fmla="*/ 11178 h 18752"/>
                <a:gd name="T20" fmla="*/ 9829 w 9905"/>
                <a:gd name="T21" fmla="*/ 590 h 18752"/>
                <a:gd name="T22" fmla="*/ 9834 w 9905"/>
                <a:gd name="T23" fmla="*/ 173 h 18752"/>
                <a:gd name="T24" fmla="*/ 9475 w 9905"/>
                <a:gd name="T25" fmla="*/ 0 h 18752"/>
                <a:gd name="T26" fmla="*/ 6742 w 9905"/>
                <a:gd name="T27" fmla="*/ 0 h 18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05" h="18752">
                  <a:moveTo>
                    <a:pt x="6742" y="0"/>
                  </a:moveTo>
                  <a:cubicBezTo>
                    <a:pt x="6339" y="0"/>
                    <a:pt x="6163" y="255"/>
                    <a:pt x="6018" y="515"/>
                  </a:cubicBezTo>
                  <a:cubicBezTo>
                    <a:pt x="6018" y="515"/>
                    <a:pt x="192" y="10848"/>
                    <a:pt x="0" y="11187"/>
                  </a:cubicBezTo>
                  <a:cubicBezTo>
                    <a:pt x="10" y="11206"/>
                    <a:pt x="3843" y="18237"/>
                    <a:pt x="3843" y="18237"/>
                  </a:cubicBezTo>
                  <a:cubicBezTo>
                    <a:pt x="3977" y="18477"/>
                    <a:pt x="4184" y="18752"/>
                    <a:pt x="4598" y="18752"/>
                  </a:cubicBezTo>
                  <a:cubicBezTo>
                    <a:pt x="7300" y="18752"/>
                    <a:pt x="7300" y="18752"/>
                    <a:pt x="7300" y="18752"/>
                  </a:cubicBezTo>
                  <a:cubicBezTo>
                    <a:pt x="7463" y="18752"/>
                    <a:pt x="7590" y="18691"/>
                    <a:pt x="7659" y="18580"/>
                  </a:cubicBezTo>
                  <a:cubicBezTo>
                    <a:pt x="7731" y="18464"/>
                    <a:pt x="7729" y="18312"/>
                    <a:pt x="7653" y="18162"/>
                  </a:cubicBezTo>
                  <a:cubicBezTo>
                    <a:pt x="3841" y="11196"/>
                    <a:pt x="3841" y="11196"/>
                    <a:pt x="3841" y="11196"/>
                  </a:cubicBezTo>
                  <a:cubicBezTo>
                    <a:pt x="3837" y="11190"/>
                    <a:pt x="3837" y="11183"/>
                    <a:pt x="3841" y="11178"/>
                  </a:cubicBezTo>
                  <a:cubicBezTo>
                    <a:pt x="9829" y="590"/>
                    <a:pt x="9829" y="590"/>
                    <a:pt x="9829" y="590"/>
                  </a:cubicBezTo>
                  <a:cubicBezTo>
                    <a:pt x="9904" y="441"/>
                    <a:pt x="9905" y="289"/>
                    <a:pt x="9834" y="173"/>
                  </a:cubicBezTo>
                  <a:cubicBezTo>
                    <a:pt x="9765" y="62"/>
                    <a:pt x="9637" y="0"/>
                    <a:pt x="9475" y="0"/>
                  </a:cubicBezTo>
                  <a:lnTo>
                    <a:pt x="67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8" name="Freeform 19">
            <a:extLst>
              <a:ext uri="{FF2B5EF4-FFF2-40B4-BE49-F238E27FC236}">
                <a16:creationId xmlns="" xmlns:a16="http://schemas.microsoft.com/office/drawing/2014/main" id="{B365DB0B-0ED7-47B5-A6A0-78477C62293D}"/>
              </a:ext>
            </a:extLst>
          </p:cNvPr>
          <p:cNvSpPr>
            <a:spLocks noChangeAspect="1"/>
          </p:cNvSpPr>
          <p:nvPr/>
        </p:nvSpPr>
        <p:spPr bwMode="gray">
          <a:xfrm>
            <a:off x="8025562" y="5700863"/>
            <a:ext cx="131021" cy="261558"/>
          </a:xfrm>
          <a:custGeom>
            <a:avLst/>
            <a:gdLst>
              <a:gd name="T0" fmla="*/ 1663 w 2494"/>
              <a:gd name="T1" fmla="*/ 1663 h 4988"/>
              <a:gd name="T2" fmla="*/ 1663 w 2494"/>
              <a:gd name="T3" fmla="*/ 1164 h 4988"/>
              <a:gd name="T4" fmla="*/ 2062 w 2494"/>
              <a:gd name="T5" fmla="*/ 831 h 4988"/>
              <a:gd name="T6" fmla="*/ 2494 w 2494"/>
              <a:gd name="T7" fmla="*/ 831 h 4988"/>
              <a:gd name="T8" fmla="*/ 2494 w 2494"/>
              <a:gd name="T9" fmla="*/ 0 h 4988"/>
              <a:gd name="T10" fmla="*/ 1829 w 2494"/>
              <a:gd name="T11" fmla="*/ 0 h 4988"/>
              <a:gd name="T12" fmla="*/ 665 w 2494"/>
              <a:gd name="T13" fmla="*/ 1164 h 4988"/>
              <a:gd name="T14" fmla="*/ 665 w 2494"/>
              <a:gd name="T15" fmla="*/ 1663 h 4988"/>
              <a:gd name="T16" fmla="*/ 0 w 2494"/>
              <a:gd name="T17" fmla="*/ 1663 h 4988"/>
              <a:gd name="T18" fmla="*/ 0 w 2494"/>
              <a:gd name="T19" fmla="*/ 2494 h 4988"/>
              <a:gd name="T20" fmla="*/ 665 w 2494"/>
              <a:gd name="T21" fmla="*/ 2494 h 4988"/>
              <a:gd name="T22" fmla="*/ 665 w 2494"/>
              <a:gd name="T23" fmla="*/ 4988 h 4988"/>
              <a:gd name="T24" fmla="*/ 1663 w 2494"/>
              <a:gd name="T25" fmla="*/ 4988 h 4988"/>
              <a:gd name="T26" fmla="*/ 1663 w 2494"/>
              <a:gd name="T27" fmla="*/ 2494 h 4988"/>
              <a:gd name="T28" fmla="*/ 2394 w 2494"/>
              <a:gd name="T29" fmla="*/ 2494 h 4988"/>
              <a:gd name="T30" fmla="*/ 2494 w 2494"/>
              <a:gd name="T31" fmla="*/ 1663 h 4988"/>
              <a:gd name="T32" fmla="*/ 1663 w 2494"/>
              <a:gd name="T33" fmla="*/ 1663 h 4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94" h="4988">
                <a:moveTo>
                  <a:pt x="1663" y="1663"/>
                </a:moveTo>
                <a:cubicBezTo>
                  <a:pt x="1663" y="1164"/>
                  <a:pt x="1663" y="1164"/>
                  <a:pt x="1663" y="1164"/>
                </a:cubicBezTo>
                <a:cubicBezTo>
                  <a:pt x="1663" y="948"/>
                  <a:pt x="1713" y="831"/>
                  <a:pt x="2062" y="831"/>
                </a:cubicBezTo>
                <a:cubicBezTo>
                  <a:pt x="2494" y="831"/>
                  <a:pt x="2494" y="831"/>
                  <a:pt x="2494" y="831"/>
                </a:cubicBezTo>
                <a:cubicBezTo>
                  <a:pt x="2494" y="0"/>
                  <a:pt x="2494" y="0"/>
                  <a:pt x="2494" y="0"/>
                </a:cubicBezTo>
                <a:cubicBezTo>
                  <a:pt x="1829" y="0"/>
                  <a:pt x="1829" y="0"/>
                  <a:pt x="1829" y="0"/>
                </a:cubicBezTo>
                <a:cubicBezTo>
                  <a:pt x="998" y="0"/>
                  <a:pt x="665" y="549"/>
                  <a:pt x="665" y="1164"/>
                </a:cubicBezTo>
                <a:cubicBezTo>
                  <a:pt x="665" y="1663"/>
                  <a:pt x="665" y="1663"/>
                  <a:pt x="665" y="1663"/>
                </a:cubicBezTo>
                <a:cubicBezTo>
                  <a:pt x="0" y="1663"/>
                  <a:pt x="0" y="1663"/>
                  <a:pt x="0" y="1663"/>
                </a:cubicBezTo>
                <a:cubicBezTo>
                  <a:pt x="0" y="2494"/>
                  <a:pt x="0" y="2494"/>
                  <a:pt x="0" y="2494"/>
                </a:cubicBezTo>
                <a:cubicBezTo>
                  <a:pt x="665" y="2494"/>
                  <a:pt x="665" y="2494"/>
                  <a:pt x="665" y="2494"/>
                </a:cubicBezTo>
                <a:cubicBezTo>
                  <a:pt x="665" y="4988"/>
                  <a:pt x="665" y="4988"/>
                  <a:pt x="665" y="4988"/>
                </a:cubicBezTo>
                <a:cubicBezTo>
                  <a:pt x="1663" y="4988"/>
                  <a:pt x="1663" y="4988"/>
                  <a:pt x="1663" y="4988"/>
                </a:cubicBezTo>
                <a:cubicBezTo>
                  <a:pt x="1663" y="2494"/>
                  <a:pt x="1663" y="2494"/>
                  <a:pt x="1663" y="2494"/>
                </a:cubicBezTo>
                <a:cubicBezTo>
                  <a:pt x="2394" y="2494"/>
                  <a:pt x="2394" y="2494"/>
                  <a:pt x="2394" y="2494"/>
                </a:cubicBezTo>
                <a:cubicBezTo>
                  <a:pt x="2494" y="1663"/>
                  <a:pt x="2494" y="1663"/>
                  <a:pt x="2494" y="1663"/>
                </a:cubicBezTo>
                <a:lnTo>
                  <a:pt x="1663" y="16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9" name="Freeform 23">
            <a:extLst>
              <a:ext uri="{FF2B5EF4-FFF2-40B4-BE49-F238E27FC236}">
                <a16:creationId xmlns="" xmlns:a16="http://schemas.microsoft.com/office/drawing/2014/main" id="{93E8F135-D1EB-48A0-B2E7-D363E419CB2C}"/>
              </a:ext>
            </a:extLst>
          </p:cNvPr>
          <p:cNvSpPr>
            <a:spLocks noChangeAspect="1"/>
          </p:cNvSpPr>
          <p:nvPr/>
        </p:nvSpPr>
        <p:spPr bwMode="gray">
          <a:xfrm>
            <a:off x="6843851" y="5787949"/>
            <a:ext cx="235402" cy="191083"/>
          </a:xfrm>
          <a:custGeom>
            <a:avLst/>
            <a:gdLst>
              <a:gd name="T0" fmla="*/ 37302 w 37302"/>
              <a:gd name="T1" fmla="*/ 3588 h 30314"/>
              <a:gd name="T2" fmla="*/ 32906 w 37302"/>
              <a:gd name="T3" fmla="*/ 4793 h 30314"/>
              <a:gd name="T4" fmla="*/ 36271 w 37302"/>
              <a:gd name="T5" fmla="*/ 560 h 30314"/>
              <a:gd name="T6" fmla="*/ 31411 w 37302"/>
              <a:gd name="T7" fmla="*/ 2417 h 30314"/>
              <a:gd name="T8" fmla="*/ 25825 w 37302"/>
              <a:gd name="T9" fmla="*/ 0 h 30314"/>
              <a:gd name="T10" fmla="*/ 18173 w 37302"/>
              <a:gd name="T11" fmla="*/ 7653 h 30314"/>
              <a:gd name="T12" fmla="*/ 18371 w 37302"/>
              <a:gd name="T13" fmla="*/ 9397 h 30314"/>
              <a:gd name="T14" fmla="*/ 2597 w 37302"/>
              <a:gd name="T15" fmla="*/ 1401 h 30314"/>
              <a:gd name="T16" fmla="*/ 1561 w 37302"/>
              <a:gd name="T17" fmla="*/ 5248 h 30314"/>
              <a:gd name="T18" fmla="*/ 4965 w 37302"/>
              <a:gd name="T19" fmla="*/ 11618 h 30314"/>
              <a:gd name="T20" fmla="*/ 1499 w 37302"/>
              <a:gd name="T21" fmla="*/ 10661 h 30314"/>
              <a:gd name="T22" fmla="*/ 1498 w 37302"/>
              <a:gd name="T23" fmla="*/ 10757 h 30314"/>
              <a:gd name="T24" fmla="*/ 7637 w 37302"/>
              <a:gd name="T25" fmla="*/ 18261 h 30314"/>
              <a:gd name="T26" fmla="*/ 5621 w 37302"/>
              <a:gd name="T27" fmla="*/ 18530 h 30314"/>
              <a:gd name="T28" fmla="*/ 4181 w 37302"/>
              <a:gd name="T29" fmla="*/ 18392 h 30314"/>
              <a:gd name="T30" fmla="*/ 11330 w 37302"/>
              <a:gd name="T31" fmla="*/ 23707 h 30314"/>
              <a:gd name="T32" fmla="*/ 1826 w 37302"/>
              <a:gd name="T33" fmla="*/ 26983 h 30314"/>
              <a:gd name="T34" fmla="*/ 0 w 37302"/>
              <a:gd name="T35" fmla="*/ 26876 h 30314"/>
              <a:gd name="T36" fmla="*/ 11731 w 37302"/>
              <a:gd name="T37" fmla="*/ 30314 h 30314"/>
              <a:gd name="T38" fmla="*/ 33505 w 37302"/>
              <a:gd name="T39" fmla="*/ 8540 h 30314"/>
              <a:gd name="T40" fmla="*/ 33483 w 37302"/>
              <a:gd name="T41" fmla="*/ 7550 h 30314"/>
              <a:gd name="T42" fmla="*/ 37302 w 37302"/>
              <a:gd name="T43" fmla="*/ 3588 h 30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302" h="30314">
                <a:moveTo>
                  <a:pt x="37302" y="3588"/>
                </a:moveTo>
                <a:cubicBezTo>
                  <a:pt x="35929" y="4197"/>
                  <a:pt x="34454" y="4608"/>
                  <a:pt x="32906" y="4793"/>
                </a:cubicBezTo>
                <a:cubicBezTo>
                  <a:pt x="34486" y="3846"/>
                  <a:pt x="35700" y="2347"/>
                  <a:pt x="36271" y="560"/>
                </a:cubicBezTo>
                <a:cubicBezTo>
                  <a:pt x="34792" y="1437"/>
                  <a:pt x="33155" y="2073"/>
                  <a:pt x="31411" y="2417"/>
                </a:cubicBezTo>
                <a:cubicBezTo>
                  <a:pt x="30015" y="929"/>
                  <a:pt x="28026" y="0"/>
                  <a:pt x="25825" y="0"/>
                </a:cubicBezTo>
                <a:cubicBezTo>
                  <a:pt x="21599" y="0"/>
                  <a:pt x="18173" y="3426"/>
                  <a:pt x="18173" y="7653"/>
                </a:cubicBezTo>
                <a:cubicBezTo>
                  <a:pt x="18173" y="8252"/>
                  <a:pt x="18240" y="8836"/>
                  <a:pt x="18371" y="9397"/>
                </a:cubicBezTo>
                <a:cubicBezTo>
                  <a:pt x="12011" y="9077"/>
                  <a:pt x="6371" y="6031"/>
                  <a:pt x="2597" y="1401"/>
                </a:cubicBezTo>
                <a:cubicBezTo>
                  <a:pt x="1938" y="2531"/>
                  <a:pt x="1561" y="3845"/>
                  <a:pt x="1561" y="5248"/>
                </a:cubicBezTo>
                <a:cubicBezTo>
                  <a:pt x="1561" y="7903"/>
                  <a:pt x="2912" y="10246"/>
                  <a:pt x="4965" y="11618"/>
                </a:cubicBezTo>
                <a:cubicBezTo>
                  <a:pt x="3711" y="11578"/>
                  <a:pt x="2531" y="11234"/>
                  <a:pt x="1499" y="10661"/>
                </a:cubicBezTo>
                <a:cubicBezTo>
                  <a:pt x="1498" y="10693"/>
                  <a:pt x="1498" y="10725"/>
                  <a:pt x="1498" y="10757"/>
                </a:cubicBezTo>
                <a:cubicBezTo>
                  <a:pt x="1498" y="14465"/>
                  <a:pt x="4136" y="17558"/>
                  <a:pt x="7637" y="18261"/>
                </a:cubicBezTo>
                <a:cubicBezTo>
                  <a:pt x="6995" y="18436"/>
                  <a:pt x="6319" y="18530"/>
                  <a:pt x="5621" y="18530"/>
                </a:cubicBezTo>
                <a:cubicBezTo>
                  <a:pt x="5128" y="18530"/>
                  <a:pt x="4648" y="18481"/>
                  <a:pt x="4181" y="18392"/>
                </a:cubicBezTo>
                <a:cubicBezTo>
                  <a:pt x="5155" y="21432"/>
                  <a:pt x="7981" y="23645"/>
                  <a:pt x="11330" y="23707"/>
                </a:cubicBezTo>
                <a:cubicBezTo>
                  <a:pt x="8711" y="25759"/>
                  <a:pt x="5411" y="26983"/>
                  <a:pt x="1826" y="26983"/>
                </a:cubicBezTo>
                <a:cubicBezTo>
                  <a:pt x="1208" y="26983"/>
                  <a:pt x="599" y="26947"/>
                  <a:pt x="0" y="26876"/>
                </a:cubicBezTo>
                <a:cubicBezTo>
                  <a:pt x="3387" y="29047"/>
                  <a:pt x="7409" y="30314"/>
                  <a:pt x="11731" y="30314"/>
                </a:cubicBezTo>
                <a:cubicBezTo>
                  <a:pt x="25807" y="30314"/>
                  <a:pt x="33505" y="18653"/>
                  <a:pt x="33505" y="8540"/>
                </a:cubicBezTo>
                <a:cubicBezTo>
                  <a:pt x="33505" y="8208"/>
                  <a:pt x="33497" y="7878"/>
                  <a:pt x="33483" y="7550"/>
                </a:cubicBezTo>
                <a:cubicBezTo>
                  <a:pt x="34978" y="6471"/>
                  <a:pt x="36276" y="5123"/>
                  <a:pt x="37302" y="35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0" name="Group 13">
            <a:extLst>
              <a:ext uri="{FF2B5EF4-FFF2-40B4-BE49-F238E27FC236}">
                <a16:creationId xmlns="" xmlns:a16="http://schemas.microsoft.com/office/drawing/2014/main" id="{4D4C647F-9926-4C7D-823D-08073F7400A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228499" y="5737254"/>
            <a:ext cx="235402" cy="224687"/>
            <a:chOff x="3883" y="0"/>
            <a:chExt cx="4526" cy="4320"/>
          </a:xfrm>
          <a:solidFill>
            <a:schemeClr val="tx1"/>
          </a:solidFill>
        </p:grpSpPr>
        <p:sp>
          <p:nvSpPr>
            <p:cNvPr id="11" name="Freeform 14">
              <a:extLst>
                <a:ext uri="{FF2B5EF4-FFF2-40B4-BE49-F238E27FC236}">
                  <a16:creationId xmlns="" xmlns:a16="http://schemas.microsoft.com/office/drawing/2014/main" id="{382C4148-4E70-4379-9643-DC030664CE8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3883" y="0"/>
              <a:ext cx="1092" cy="4320"/>
            </a:xfrm>
            <a:custGeom>
              <a:avLst/>
              <a:gdLst>
                <a:gd name="T0" fmla="*/ 1981 w 2104"/>
                <a:gd name="T1" fmla="*/ 8339 h 8339"/>
                <a:gd name="T2" fmla="*/ 1981 w 2104"/>
                <a:gd name="T3" fmla="*/ 2712 h 8339"/>
                <a:gd name="T4" fmla="*/ 111 w 2104"/>
                <a:gd name="T5" fmla="*/ 2712 h 8339"/>
                <a:gd name="T6" fmla="*/ 111 w 2104"/>
                <a:gd name="T7" fmla="*/ 8339 h 8339"/>
                <a:gd name="T8" fmla="*/ 1981 w 2104"/>
                <a:gd name="T9" fmla="*/ 8339 h 8339"/>
                <a:gd name="T10" fmla="*/ 1046 w 2104"/>
                <a:gd name="T11" fmla="*/ 1944 h 8339"/>
                <a:gd name="T12" fmla="*/ 2104 w 2104"/>
                <a:gd name="T13" fmla="*/ 972 h 8339"/>
                <a:gd name="T14" fmla="*/ 1058 w 2104"/>
                <a:gd name="T15" fmla="*/ 0 h 8339"/>
                <a:gd name="T16" fmla="*/ 0 w 2104"/>
                <a:gd name="T17" fmla="*/ 972 h 8339"/>
                <a:gd name="T18" fmla="*/ 1033 w 2104"/>
                <a:gd name="T19" fmla="*/ 1944 h 8339"/>
                <a:gd name="T20" fmla="*/ 1046 w 2104"/>
                <a:gd name="T21" fmla="*/ 1944 h 8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4" h="8339">
                  <a:moveTo>
                    <a:pt x="1981" y="8339"/>
                  </a:moveTo>
                  <a:cubicBezTo>
                    <a:pt x="1981" y="2712"/>
                    <a:pt x="1981" y="2712"/>
                    <a:pt x="1981" y="2712"/>
                  </a:cubicBezTo>
                  <a:cubicBezTo>
                    <a:pt x="111" y="2712"/>
                    <a:pt x="111" y="2712"/>
                    <a:pt x="111" y="2712"/>
                  </a:cubicBezTo>
                  <a:cubicBezTo>
                    <a:pt x="111" y="8339"/>
                    <a:pt x="111" y="8339"/>
                    <a:pt x="111" y="8339"/>
                  </a:cubicBezTo>
                  <a:lnTo>
                    <a:pt x="1981" y="8339"/>
                  </a:lnTo>
                  <a:close/>
                  <a:moveTo>
                    <a:pt x="1046" y="1944"/>
                  </a:moveTo>
                  <a:cubicBezTo>
                    <a:pt x="1698" y="1944"/>
                    <a:pt x="2104" y="1512"/>
                    <a:pt x="2104" y="972"/>
                  </a:cubicBezTo>
                  <a:cubicBezTo>
                    <a:pt x="2092" y="420"/>
                    <a:pt x="1698" y="0"/>
                    <a:pt x="1058" y="0"/>
                  </a:cubicBezTo>
                  <a:cubicBezTo>
                    <a:pt x="418" y="0"/>
                    <a:pt x="0" y="420"/>
                    <a:pt x="0" y="972"/>
                  </a:cubicBezTo>
                  <a:cubicBezTo>
                    <a:pt x="0" y="1512"/>
                    <a:pt x="406" y="1944"/>
                    <a:pt x="1033" y="1944"/>
                  </a:cubicBezTo>
                  <a:cubicBezTo>
                    <a:pt x="1046" y="1944"/>
                    <a:pt x="1046" y="1944"/>
                    <a:pt x="1046" y="19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" name="Freeform 15">
              <a:extLst>
                <a:ext uri="{FF2B5EF4-FFF2-40B4-BE49-F238E27FC236}">
                  <a16:creationId xmlns="" xmlns:a16="http://schemas.microsoft.com/office/drawing/2014/main" id="{5377AECE-C0F3-46A7-B94C-A490B2A51168}"/>
                </a:ext>
              </a:extLst>
            </p:cNvPr>
            <p:cNvSpPr>
              <a:spLocks/>
            </p:cNvSpPr>
            <p:nvPr/>
          </p:nvSpPr>
          <p:spPr bwMode="gray">
            <a:xfrm>
              <a:off x="5448" y="1336"/>
              <a:ext cx="2961" cy="2984"/>
            </a:xfrm>
            <a:custGeom>
              <a:avLst/>
              <a:gdLst>
                <a:gd name="T0" fmla="*/ 0 w 5708"/>
                <a:gd name="T1" fmla="*/ 5759 h 5759"/>
                <a:gd name="T2" fmla="*/ 1870 w 5708"/>
                <a:gd name="T3" fmla="*/ 5759 h 5759"/>
                <a:gd name="T4" fmla="*/ 1870 w 5708"/>
                <a:gd name="T5" fmla="*/ 2616 h 5759"/>
                <a:gd name="T6" fmla="*/ 1931 w 5708"/>
                <a:gd name="T7" fmla="*/ 2160 h 5759"/>
                <a:gd name="T8" fmla="*/ 2891 w 5708"/>
                <a:gd name="T9" fmla="*/ 1476 h 5759"/>
                <a:gd name="T10" fmla="*/ 3838 w 5708"/>
                <a:gd name="T11" fmla="*/ 2748 h 5759"/>
                <a:gd name="T12" fmla="*/ 3838 w 5708"/>
                <a:gd name="T13" fmla="*/ 5759 h 5759"/>
                <a:gd name="T14" fmla="*/ 5708 w 5708"/>
                <a:gd name="T15" fmla="*/ 5759 h 5759"/>
                <a:gd name="T16" fmla="*/ 5708 w 5708"/>
                <a:gd name="T17" fmla="*/ 2532 h 5759"/>
                <a:gd name="T18" fmla="*/ 3555 w 5708"/>
                <a:gd name="T19" fmla="*/ 0 h 5759"/>
                <a:gd name="T20" fmla="*/ 1857 w 5708"/>
                <a:gd name="T21" fmla="*/ 948 h 5759"/>
                <a:gd name="T22" fmla="*/ 1870 w 5708"/>
                <a:gd name="T23" fmla="*/ 948 h 5759"/>
                <a:gd name="T24" fmla="*/ 1870 w 5708"/>
                <a:gd name="T25" fmla="*/ 132 h 5759"/>
                <a:gd name="T26" fmla="*/ 0 w 5708"/>
                <a:gd name="T27" fmla="*/ 132 h 5759"/>
                <a:gd name="T28" fmla="*/ 0 w 5708"/>
                <a:gd name="T29" fmla="*/ 5759 h 5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08" h="5759">
                  <a:moveTo>
                    <a:pt x="0" y="5759"/>
                  </a:moveTo>
                  <a:cubicBezTo>
                    <a:pt x="1870" y="5759"/>
                    <a:pt x="1870" y="5759"/>
                    <a:pt x="1870" y="5759"/>
                  </a:cubicBezTo>
                  <a:cubicBezTo>
                    <a:pt x="1870" y="2616"/>
                    <a:pt x="1870" y="2616"/>
                    <a:pt x="1870" y="2616"/>
                  </a:cubicBezTo>
                  <a:cubicBezTo>
                    <a:pt x="1870" y="2448"/>
                    <a:pt x="1882" y="2280"/>
                    <a:pt x="1931" y="2160"/>
                  </a:cubicBezTo>
                  <a:cubicBezTo>
                    <a:pt x="2066" y="1824"/>
                    <a:pt x="2374" y="1476"/>
                    <a:pt x="2891" y="1476"/>
                  </a:cubicBezTo>
                  <a:cubicBezTo>
                    <a:pt x="3568" y="1476"/>
                    <a:pt x="3838" y="1992"/>
                    <a:pt x="3838" y="2748"/>
                  </a:cubicBezTo>
                  <a:cubicBezTo>
                    <a:pt x="3838" y="5759"/>
                    <a:pt x="3838" y="5759"/>
                    <a:pt x="3838" y="5759"/>
                  </a:cubicBezTo>
                  <a:cubicBezTo>
                    <a:pt x="5708" y="5759"/>
                    <a:pt x="5708" y="5759"/>
                    <a:pt x="5708" y="5759"/>
                  </a:cubicBezTo>
                  <a:cubicBezTo>
                    <a:pt x="5708" y="2532"/>
                    <a:pt x="5708" y="2532"/>
                    <a:pt x="5708" y="2532"/>
                  </a:cubicBezTo>
                  <a:cubicBezTo>
                    <a:pt x="5708" y="804"/>
                    <a:pt x="4786" y="0"/>
                    <a:pt x="3555" y="0"/>
                  </a:cubicBezTo>
                  <a:cubicBezTo>
                    <a:pt x="2546" y="0"/>
                    <a:pt x="2103" y="564"/>
                    <a:pt x="1857" y="948"/>
                  </a:cubicBezTo>
                  <a:cubicBezTo>
                    <a:pt x="1870" y="948"/>
                    <a:pt x="1870" y="948"/>
                    <a:pt x="1870" y="948"/>
                  </a:cubicBezTo>
                  <a:cubicBezTo>
                    <a:pt x="1870" y="132"/>
                    <a:pt x="1870" y="132"/>
                    <a:pt x="187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24" y="660"/>
                    <a:pt x="0" y="5759"/>
                    <a:pt x="0" y="57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34454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C05008-984D-4465-BBF7-517B8F6A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3287FE-D87C-432B-9D7C-5F28B70CF4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113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-- function taking a tuple of two Integers and computing their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product (</a:t>
            </a:r>
            <a:r>
              <a:rPr lang="en-US" sz="1300" b="1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mul</a:t>
            </a:r>
            <a:r>
              <a:rPr lang="en-US" sz="1300" b="1" dirty="0" smtClean="0">
                <a:solidFill>
                  <a:srgbClr val="008000"/>
                </a:solidFill>
                <a:latin typeface="Hasklig" panose="020B0509030403020204" pitchFamily="49" charset="0"/>
              </a:rPr>
              <a:t> (3,4) -&gt; 12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)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err="1">
                <a:solidFill>
                  <a:srgbClr val="795E26"/>
                </a:solidFill>
                <a:latin typeface="Hasklig" panose="020B0509030403020204" pitchFamily="49" charset="0"/>
              </a:rPr>
              <a:t>mul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(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,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mul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(x, y) = x *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y</a:t>
            </a:r>
          </a:p>
          <a:p>
            <a:pPr>
              <a:spcBef>
                <a:spcPts val="0"/>
              </a:spcBef>
            </a:pP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err="1">
                <a:solidFill>
                  <a:srgbClr val="795E26"/>
                </a:solidFill>
                <a:latin typeface="Hasklig" panose="020B0509030403020204" pitchFamily="49" charset="0"/>
              </a:rPr>
              <a:t>curMul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curMul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curry 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mul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endParaRPr lang="en-US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smtClean="0"/>
              <a:t>So what does curry look like? It takes a function of type </a:t>
            </a:r>
            <a:r>
              <a:rPr lang="en-US" sz="1300" dirty="0" smtClean="0">
                <a:latin typeface="Hasklig" panose="020B0509030403020204" pitchFamily="49" charset="0"/>
                <a:ea typeface="Hasklig" panose="020B0509030403020204" pitchFamily="49" charset="0"/>
              </a:rPr>
              <a:t>((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a, b) -&gt; c)</a:t>
            </a:r>
            <a:r>
              <a:rPr lang="en-US" sz="1300" dirty="0"/>
              <a:t> </a:t>
            </a:r>
            <a:r>
              <a:rPr lang="en-US" sz="1300" dirty="0" smtClean="0"/>
              <a:t>as argument </a:t>
            </a:r>
          </a:p>
          <a:p>
            <a:pPr>
              <a:spcBef>
                <a:spcPts val="0"/>
              </a:spcBef>
            </a:pPr>
            <a:r>
              <a:rPr lang="en-US" sz="1300" dirty="0" smtClean="0"/>
              <a:t>and</a:t>
            </a:r>
            <a:r>
              <a:rPr lang="en-US" sz="1300" dirty="0"/>
              <a:t> </a:t>
            </a:r>
            <a:r>
              <a:rPr lang="en-US" sz="1300" dirty="0" smtClean="0"/>
              <a:t>returns</a:t>
            </a:r>
            <a:r>
              <a:rPr lang="en-US" sz="1300" dirty="0"/>
              <a:t> the equivalent </a:t>
            </a:r>
            <a:r>
              <a:rPr lang="en-US" sz="1300" dirty="0" smtClean="0"/>
              <a:t>curried</a:t>
            </a:r>
            <a:r>
              <a:rPr lang="en-US" sz="1300" dirty="0"/>
              <a:t> function of type 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a -&gt; b -&gt; </a:t>
            </a:r>
            <a:r>
              <a:rPr lang="en-US" sz="1300" dirty="0" smtClean="0">
                <a:latin typeface="Hasklig" panose="020B0509030403020204" pitchFamily="49" charset="0"/>
                <a:ea typeface="Hasklig" panose="020B0509030403020204" pitchFamily="49" charset="0"/>
              </a:rPr>
              <a:t>c</a:t>
            </a:r>
            <a:r>
              <a:rPr lang="en-US" sz="1300" dirty="0" smtClean="0"/>
              <a:t>: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/>
            </a:r>
            <a:b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</a:b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>curry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 ::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((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, 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b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-&gt; 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c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-&gt; 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b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c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curry f x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y =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 f (x, y)</a:t>
            </a:r>
          </a:p>
          <a:p>
            <a:pPr>
              <a:spcBef>
                <a:spcPts val="0"/>
              </a:spcBef>
            </a:pPr>
            <a:endParaRPr lang="en-US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smtClean="0"/>
              <a:t>Of course the inverse operation also exists:</a:t>
            </a: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en-US" sz="1300" dirty="0" err="1">
                <a:solidFill>
                  <a:srgbClr val="795E26"/>
                </a:solidFill>
                <a:latin typeface="Hasklig" panose="020B0509030403020204" pitchFamily="49" charset="0"/>
              </a:rPr>
              <a:t>uncurry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::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(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b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c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-&gt; ((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, 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b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-&gt; </a:t>
            </a:r>
            <a:r>
              <a:rPr lang="en-US" sz="1300" dirty="0">
                <a:solidFill>
                  <a:srgbClr val="001080"/>
                </a:solidFill>
                <a:latin typeface="Hasklig" panose="020B0509030403020204" pitchFamily="49" charset="0"/>
              </a:rPr>
              <a:t>c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uncurry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f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p =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 f (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fst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p) (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snd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p)</a:t>
            </a:r>
          </a:p>
          <a:p>
            <a:pPr>
              <a:spcBef>
                <a:spcPts val="0"/>
              </a:spcBef>
            </a:pPr>
            <a:endParaRPr lang="en-US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-- (</a:t>
            </a:r>
            <a:r>
              <a:rPr lang="en-US" sz="1300" b="1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uncurAdd</a:t>
            </a:r>
            <a:r>
              <a:rPr lang="en-US" sz="1300" b="1" dirty="0" smtClean="0">
                <a:solidFill>
                  <a:srgbClr val="008000"/>
                </a:solidFill>
                <a:latin typeface="Hasklig" panose="020B0509030403020204" pitchFamily="49" charset="0"/>
              </a:rPr>
              <a:t> (3,4) -&gt; 7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)</a:t>
            </a:r>
            <a:endParaRPr lang="en-US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err="1" smtClean="0">
                <a:solidFill>
                  <a:srgbClr val="795E26"/>
                </a:solidFill>
                <a:latin typeface="Hasklig" panose="020B0509030403020204" pitchFamily="49" charset="0"/>
              </a:rPr>
              <a:t>uncurAdd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(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,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)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uncurAdd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</a:t>
            </a:r>
            <a:r>
              <a:rPr lang="en-US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uncurry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add</a:t>
            </a:r>
          </a:p>
          <a:p>
            <a:pPr>
              <a:spcBef>
                <a:spcPts val="0"/>
              </a:spcBef>
            </a:pP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Returning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(3)</a:t>
            </a:r>
            <a:br>
              <a:rPr lang="de-DE" dirty="0"/>
            </a:br>
            <a:r>
              <a:rPr lang="de-DE" dirty="0" smtClean="0"/>
              <a:t>2. Curry &amp; </a:t>
            </a:r>
            <a:r>
              <a:rPr lang="de-DE" dirty="0" err="1" smtClean="0"/>
              <a:t>uncurry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Title of presentation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4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Newtons </a:t>
            </a:r>
            <a:r>
              <a:rPr lang="de-DE" dirty="0" err="1" smtClean="0"/>
              <a:t>algorithm</a:t>
            </a:r>
            <a:r>
              <a:rPr lang="de-DE" dirty="0" smtClean="0"/>
              <a:t> in Java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Title of presentation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4963" y="3080911"/>
            <a:ext cx="5761037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public</a:t>
            </a:r>
            <a:r>
              <a:rPr kumimoji="0" lang="de-DE" altLang="de-D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kumimoji="0" lang="de-DE" altLang="de-D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static</a:t>
            </a:r>
            <a:r>
              <a:rPr kumimoji="0" lang="de-DE" altLang="de-D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double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squareRoot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(</a:t>
            </a:r>
            <a:r>
              <a:rPr kumimoji="0" lang="de-DE" altLang="de-D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final double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value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, </a:t>
            </a:r>
            <a:r>
              <a:rPr kumimoji="0" lang="de-DE" altLang="de-D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final double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epsilon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 </a:t>
            </a:r>
            <a:r>
              <a:rPr kumimoji="0" lang="de-DE" altLang="de-D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double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temp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0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 </a:t>
            </a:r>
            <a:r>
              <a:rPr kumimoji="0" lang="de-DE" altLang="de-D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double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guess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value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/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2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 </a:t>
            </a:r>
            <a:r>
              <a:rPr kumimoji="0" lang="de-DE" altLang="de-D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while</a:t>
            </a:r>
            <a:r>
              <a:rPr kumimoji="0" lang="de-DE" altLang="de-D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Math.</a:t>
            </a:r>
            <a:r>
              <a:rPr kumimoji="0" lang="de-DE" altLang="de-DE" sz="1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abs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temp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-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guess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) &gt;=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epsilon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) {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temp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guess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  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guess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temp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- 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temp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*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temp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-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value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) / (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2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*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temp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);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 }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 </a:t>
            </a:r>
            <a:r>
              <a:rPr kumimoji="0" lang="de-DE" altLang="de-D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return</a:t>
            </a:r>
            <a:r>
              <a:rPr kumimoji="0" lang="de-DE" altLang="de-D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guess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;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>}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asklig" panose="020B0509030403020204" pitchFamily="49" charset="0"/>
              <a:ea typeface="Hasklig" panose="020B05090304030202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34963" y="1700213"/>
            <a:ext cx="7943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Lets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have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look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at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Newton’s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method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to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compute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square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roots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de-DE" altLang="de-DE" sz="1400" i="1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x </a:t>
            </a:r>
            <a:r>
              <a:rPr lang="de-DE" altLang="de-DE" sz="14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= √</a:t>
            </a:r>
            <a:r>
              <a:rPr lang="de-DE" altLang="de-DE" sz="1400" i="1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a </a:t>
            </a:r>
            <a:r>
              <a:rPr lang="de-DE" altLang="de-DE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for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de-DE" altLang="de-DE" sz="1400" i="1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a &gt; </a:t>
            </a:r>
            <a:r>
              <a:rPr lang="de-DE" altLang="de-DE" sz="14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0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, i.e. </a:t>
            </a:r>
            <a:r>
              <a:rPr lang="de-DE" altLang="de-DE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to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solve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de-DE" altLang="de-DE" sz="1400" i="1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de-DE" altLang="de-DE" sz="1400" baseline="300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2 </a:t>
            </a:r>
            <a:r>
              <a:rPr lang="de-DE" altLang="de-DE" sz="14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= </a:t>
            </a:r>
            <a:r>
              <a:rPr lang="de-DE" altLang="de-DE" sz="1400" i="1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. </a:t>
            </a:r>
            <a:r>
              <a:rPr lang="de-DE" altLang="de-DE" sz="1400" dirty="0" smtClean="0">
                <a:solidFill>
                  <a:srgbClr val="000000"/>
                </a:solidFill>
                <a:ea typeface="Calibri" panose="020F0502020204030204" pitchFamily="34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ea typeface="Calibri" panose="020F0502020204030204" pitchFamily="34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ea typeface="Calibri" panose="020F0502020204030204" pitchFamily="34" charset="0"/>
              </a:rPr>
              <a:t>The </a:t>
            </a:r>
            <a:r>
              <a:rPr lang="de-DE" altLang="de-DE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algorithm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starts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with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some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guess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de-DE" altLang="de-DE" sz="1400" i="1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x</a:t>
            </a:r>
            <a:r>
              <a:rPr lang="de-DE" altLang="de-DE" sz="1400" baseline="-300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1 </a:t>
            </a:r>
            <a:r>
              <a:rPr lang="de-DE" altLang="de-DE" sz="1400" i="1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&gt; </a:t>
            </a:r>
            <a:r>
              <a:rPr lang="de-DE" altLang="de-DE" sz="14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0 </a:t>
            </a:r>
            <a:r>
              <a:rPr lang="de-DE" altLang="de-DE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and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computes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the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sequence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of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ea typeface="Calibri" panose="020F0502020204030204" pitchFamily="34" charset="0"/>
              </a:rPr>
              <a:t>improved</a:t>
            </a:r>
            <a:r>
              <a:rPr lang="de-DE" altLang="de-DE" sz="14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ea typeface="Calibri" panose="020F0502020204030204" pitchFamily="34" charset="0"/>
              </a:rPr>
              <a:t>guesses</a:t>
            </a: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0" name="Group 4255"/>
          <p:cNvGrpSpPr/>
          <p:nvPr/>
        </p:nvGrpSpPr>
        <p:grpSpPr>
          <a:xfrm>
            <a:off x="0" y="0"/>
            <a:ext cx="66675" cy="4445"/>
            <a:chOff x="0" y="0"/>
            <a:chExt cx="66878" cy="5055"/>
          </a:xfrm>
        </p:grpSpPr>
        <p:sp>
          <p:nvSpPr>
            <p:cNvPr id="11" name="Shape 77"/>
            <p:cNvSpPr/>
            <p:nvPr/>
          </p:nvSpPr>
          <p:spPr>
            <a:xfrm>
              <a:off x="0" y="0"/>
              <a:ext cx="66878" cy="0"/>
            </a:xfrm>
            <a:custGeom>
              <a:avLst/>
              <a:gdLst/>
              <a:ahLst/>
              <a:cxnLst/>
              <a:rect l="0" t="0" r="0" b="0"/>
              <a:pathLst>
                <a:path w="66878">
                  <a:moveTo>
                    <a:pt x="0" y="0"/>
                  </a:moveTo>
                  <a:lnTo>
                    <a:pt x="66878" y="0"/>
                  </a:lnTo>
                </a:path>
              </a:pathLst>
            </a:custGeom>
            <a:ln w="505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de-DE"/>
            </a:p>
          </p:txBody>
        </p:sp>
      </p:grpSp>
      <p:pic>
        <p:nvPicPr>
          <p:cNvPr id="13" name="Picture 5804"/>
          <p:cNvPicPr/>
          <p:nvPr/>
        </p:nvPicPr>
        <p:blipFill>
          <a:blip r:embed="rId2"/>
          <a:stretch>
            <a:fillRect/>
          </a:stretch>
        </p:blipFill>
        <p:spPr>
          <a:xfrm>
            <a:off x="7896200" y="1930010"/>
            <a:ext cx="1185545" cy="3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2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Luhn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/>
              <a:t>:</a:t>
            </a:r>
            <a:r>
              <a:rPr lang="de-DE" dirty="0" smtClean="0"/>
              <a:t> imperative vs. </a:t>
            </a:r>
            <a:r>
              <a:rPr lang="de-DE" dirty="0" err="1" smtClean="0"/>
              <a:t>functional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Title of presentation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2"/>
          <a:srcRect l="5703" t="13626" r="40550" b="4000"/>
          <a:stretch/>
        </p:blipFill>
        <p:spPr>
          <a:xfrm>
            <a:off x="332665" y="1700213"/>
            <a:ext cx="5191268" cy="4392612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 bwMode="gray">
          <a:xfrm>
            <a:off x="4439816" y="2924944"/>
            <a:ext cx="1368152" cy="21602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buSzPct val="100000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4583832" y="3284984"/>
            <a:ext cx="1295449" cy="1118551"/>
            <a:chOff x="5808663" y="547548"/>
            <a:chExt cx="1295449" cy="1118551"/>
          </a:xfrm>
        </p:grpSpPr>
        <p:sp>
          <p:nvSpPr>
            <p:cNvPr id="15" name="Textfeld 14"/>
            <p:cNvSpPr txBox="1"/>
            <p:nvPr/>
          </p:nvSpPr>
          <p:spPr bwMode="gray">
            <a:xfrm>
              <a:off x="5808663" y="1149232"/>
              <a:ext cx="1295448" cy="216024"/>
            </a:xfrm>
            <a:prstGeom prst="rect">
              <a:avLst/>
            </a:prstGeom>
            <a:solidFill>
              <a:srgbClr val="D8E9F1"/>
            </a:solidFill>
            <a:ln w="38100">
              <a:solidFill>
                <a:srgbClr val="4091B6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buClr>
                  <a:schemeClr val="bg2"/>
                </a:buClr>
                <a:buSzPct val="100000"/>
              </a:pPr>
              <a:r>
                <a:rPr lang="de-DE" sz="1100" dirty="0" err="1"/>
                <a:t>s</a:t>
              </a:r>
              <a:r>
                <a:rPr lang="de-DE" sz="1100" dirty="0" err="1" smtClean="0"/>
                <a:t>um</a:t>
              </a:r>
              <a:r>
                <a:rPr lang="de-DE" sz="1100" dirty="0" smtClean="0"/>
                <a:t> </a:t>
              </a:r>
              <a:r>
                <a:rPr lang="de-DE" sz="1100" dirty="0" err="1" smtClean="0"/>
                <a:t>up</a:t>
              </a:r>
              <a:endParaRPr lang="de-DE" sz="1100" dirty="0" smtClean="0"/>
            </a:p>
          </p:txBody>
        </p:sp>
        <p:sp>
          <p:nvSpPr>
            <p:cNvPr id="16" name="Textfeld 15"/>
            <p:cNvSpPr txBox="1"/>
            <p:nvPr/>
          </p:nvSpPr>
          <p:spPr bwMode="gray">
            <a:xfrm>
              <a:off x="5808663" y="848390"/>
              <a:ext cx="1295449" cy="216024"/>
            </a:xfrm>
            <a:prstGeom prst="rect">
              <a:avLst/>
            </a:prstGeom>
            <a:solidFill>
              <a:srgbClr val="FDECD9"/>
            </a:solidFill>
            <a:ln w="38100">
              <a:solidFill>
                <a:srgbClr val="F49F41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buClr>
                  <a:schemeClr val="bg2"/>
                </a:buClr>
                <a:buSzPct val="100000"/>
              </a:pPr>
              <a:r>
                <a:rPr lang="de-DE" sz="1100" dirty="0"/>
                <a:t>d</a:t>
              </a:r>
              <a:r>
                <a:rPr lang="de-DE" sz="1100" dirty="0" smtClean="0"/>
                <a:t>ouble </a:t>
              </a:r>
              <a:r>
                <a:rPr lang="de-DE" sz="1100" dirty="0" err="1" smtClean="0"/>
                <a:t>each</a:t>
              </a:r>
              <a:r>
                <a:rPr lang="de-DE" sz="1100" dirty="0" smtClean="0"/>
                <a:t> </a:t>
              </a:r>
              <a:r>
                <a:rPr lang="de-DE" sz="1100" dirty="0" err="1" smtClean="0"/>
                <a:t>second</a:t>
              </a:r>
              <a:endParaRPr lang="de-DE" sz="1100" dirty="0" smtClean="0"/>
            </a:p>
          </p:txBody>
        </p:sp>
        <p:sp>
          <p:nvSpPr>
            <p:cNvPr id="17" name="Textfeld 16"/>
            <p:cNvSpPr txBox="1"/>
            <p:nvPr/>
          </p:nvSpPr>
          <p:spPr bwMode="gray">
            <a:xfrm>
              <a:off x="5808663" y="547548"/>
              <a:ext cx="1295449" cy="216024"/>
            </a:xfrm>
            <a:prstGeom prst="rect">
              <a:avLst/>
            </a:prstGeom>
            <a:solidFill>
              <a:srgbClr val="F2F2F2"/>
            </a:solidFill>
            <a:ln w="38100">
              <a:solidFill>
                <a:schemeClr val="accent6">
                  <a:lumMod val="10000"/>
                </a:schemeClr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buClr>
                  <a:schemeClr val="bg2"/>
                </a:buClr>
                <a:buSzPct val="100000"/>
              </a:pPr>
              <a:r>
                <a:rPr lang="de-DE" sz="1100" dirty="0" err="1"/>
                <a:t>s</a:t>
              </a:r>
              <a:r>
                <a:rPr lang="de-DE" sz="1100" dirty="0" err="1" smtClean="0"/>
                <a:t>plit</a:t>
              </a:r>
              <a:r>
                <a:rPr lang="de-DE" sz="1100" dirty="0" smtClean="0"/>
                <a:t> </a:t>
              </a:r>
              <a:r>
                <a:rPr lang="de-DE" sz="1100" dirty="0" err="1" smtClean="0"/>
                <a:t>into</a:t>
              </a:r>
              <a:r>
                <a:rPr lang="de-DE" sz="1100" dirty="0" smtClean="0"/>
                <a:t> </a:t>
              </a:r>
              <a:r>
                <a:rPr lang="de-DE" sz="1100" dirty="0" err="1" smtClean="0"/>
                <a:t>digits</a:t>
              </a:r>
              <a:endParaRPr lang="de-DE" sz="1100" dirty="0" smtClean="0"/>
            </a:p>
          </p:txBody>
        </p:sp>
        <p:sp>
          <p:nvSpPr>
            <p:cNvPr id="18" name="Textfeld 17"/>
            <p:cNvSpPr txBox="1"/>
            <p:nvPr/>
          </p:nvSpPr>
          <p:spPr bwMode="gray">
            <a:xfrm>
              <a:off x="5808663" y="1450075"/>
              <a:ext cx="1295448" cy="216024"/>
            </a:xfrm>
            <a:prstGeom prst="rect">
              <a:avLst/>
            </a:prstGeom>
            <a:solidFill>
              <a:srgbClr val="E1EFDC"/>
            </a:solidFill>
            <a:ln w="38100">
              <a:solidFill>
                <a:srgbClr val="69AD52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600"/>
                </a:spcBef>
                <a:buClr>
                  <a:schemeClr val="bg2"/>
                </a:buClr>
                <a:buSzPct val="100000"/>
              </a:pPr>
              <a:r>
                <a:rPr lang="de-DE" sz="1100" dirty="0" err="1" smtClean="0"/>
                <a:t>validate</a:t>
              </a:r>
              <a:endParaRPr lang="de-DE" sz="1100" dirty="0" smtClean="0"/>
            </a:p>
          </p:txBody>
        </p:sp>
      </p:grpSp>
      <p:sp>
        <p:nvSpPr>
          <p:cNvPr id="20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387453" y="1700213"/>
            <a:ext cx="5905350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luhnTest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:: </a:t>
            </a:r>
            <a:r>
              <a:rPr lang="de-DE" altLang="de-DE" sz="1100" b="1" dirty="0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Natural 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-&gt; </a:t>
            </a:r>
            <a:r>
              <a:rPr lang="de-DE" altLang="de-DE" sz="1100" b="1" dirty="0" err="1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Bool</a:t>
            </a:r>
            <a:r>
              <a:rPr lang="de-DE" altLang="de-DE" sz="1100" b="1" dirty="0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lang="de-DE" altLang="de-DE" sz="1100" b="1" dirty="0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luhnTest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100" i="1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= </a:t>
            </a: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validate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. </a:t>
            </a:r>
            <a:r>
              <a:rPr lang="de-DE" altLang="de-DE" sz="1100" dirty="0" err="1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sumUp</a:t>
            </a:r>
            <a:r>
              <a:rPr lang="de-DE" altLang="de-DE" sz="11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. doubleEach2nd . </a:t>
            </a: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splitIntoDigits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endParaRPr lang="de-DE" altLang="de-DE" sz="1100" dirty="0" smtClean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kumimoji="0" lang="de-DE" altLang="de-D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splitIntoDigits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:: </a:t>
            </a:r>
            <a:r>
              <a:rPr lang="de-DE" altLang="de-DE" sz="1100" b="1" dirty="0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Natural 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-&gt; [</a:t>
            </a:r>
            <a:r>
              <a:rPr lang="de-DE" altLang="de-DE" sz="1100" b="1" dirty="0" err="1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]</a:t>
            </a:r>
            <a:b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splitIntoDigits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100" i="1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= </a:t>
            </a: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reverse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. </a:t>
            </a: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map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digitToInt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. </a:t>
            </a: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</a:t>
            </a:r>
            <a:r>
              <a:rPr lang="de-DE" altLang="de-DE" sz="1100" dirty="0" err="1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how</a:t>
            </a:r>
            <a:endParaRPr lang="de-DE" altLang="de-DE" sz="1100" dirty="0" smtClean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doubleEach2nd :: [</a:t>
            </a:r>
            <a:r>
              <a:rPr lang="de-DE" altLang="de-DE" sz="1100" b="1" dirty="0" err="1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] -&gt; [</a:t>
            </a:r>
            <a:r>
              <a:rPr lang="de-DE" altLang="de-DE" sz="1100" b="1" dirty="0" err="1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]</a:t>
            </a:r>
            <a:b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doubleEach2nd </a:t>
            </a:r>
            <a:r>
              <a:rPr lang="de-DE" altLang="de-DE" sz="1100" i="1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= </a:t>
            </a: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zipWith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(*) (</a:t>
            </a: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cycle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[</a:t>
            </a:r>
            <a:r>
              <a:rPr lang="de-DE" altLang="de-DE" sz="1100" dirty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1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,</a:t>
            </a:r>
            <a:r>
              <a:rPr lang="de-DE" altLang="de-DE" sz="1100" dirty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2</a:t>
            </a:r>
            <a:r>
              <a:rPr lang="de-DE" altLang="de-DE" sz="11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sz="1100" dirty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sumUp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:: [</a:t>
            </a:r>
            <a:r>
              <a:rPr lang="de-DE" altLang="de-DE" sz="1100" b="1" dirty="0" err="1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] -&gt; </a:t>
            </a:r>
            <a:r>
              <a:rPr lang="de-DE" altLang="de-DE" sz="1100" b="1" dirty="0" err="1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</a:t>
            </a:r>
            <a:r>
              <a:rPr lang="de-DE" altLang="de-DE" sz="1100" b="1" dirty="0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lang="de-DE" altLang="de-DE" sz="1100" b="1" dirty="0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sumUp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100" i="1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= </a:t>
            </a: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sum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. </a:t>
            </a: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map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(</a:t>
            </a: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uncurry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(+) . (`</a:t>
            </a: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divMod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` </a:t>
            </a:r>
            <a:r>
              <a:rPr lang="de-DE" altLang="de-DE" sz="1100" dirty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10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)) </a:t>
            </a:r>
            <a:endParaRPr lang="de-DE" altLang="de-DE" sz="1100" dirty="0" smtClean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sz="1100" dirty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validate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:: </a:t>
            </a:r>
            <a:r>
              <a:rPr lang="de-DE" altLang="de-DE" sz="1100" b="1" dirty="0" err="1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</a:t>
            </a:r>
            <a:r>
              <a:rPr lang="de-DE" altLang="de-DE" sz="1100" b="1" dirty="0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-&gt; </a:t>
            </a:r>
            <a:r>
              <a:rPr lang="de-DE" altLang="de-DE" sz="1100" b="1" dirty="0" err="1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Bool</a:t>
            </a:r>
            <a:r>
              <a:rPr lang="de-DE" altLang="de-DE" sz="1100" b="1" dirty="0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lang="de-DE" altLang="de-DE" sz="1100" b="1" dirty="0">
                <a:solidFill>
                  <a:srgbClr val="660E7A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validate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 </a:t>
            </a:r>
            <a:r>
              <a:rPr lang="de-DE" altLang="de-DE" sz="1100" i="1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= 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(</a:t>
            </a:r>
            <a:r>
              <a:rPr lang="de-DE" altLang="de-DE" sz="1100" dirty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0 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==) . (`</a:t>
            </a:r>
            <a:r>
              <a:rPr lang="de-DE" altLang="de-DE" sz="1100" dirty="0" err="1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mod</a:t>
            </a:r>
            <a:r>
              <a:rPr lang="de-DE" altLang="de-DE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` </a:t>
            </a:r>
            <a:r>
              <a:rPr lang="de-DE" altLang="de-DE" sz="1100" dirty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10</a:t>
            </a:r>
            <a:r>
              <a:rPr lang="de-DE" altLang="de-DE" sz="11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)</a:t>
            </a:r>
            <a:endParaRPr kumimoji="0" lang="de-DE" altLang="de-D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asklig" panose="020B0509030403020204" pitchFamily="49" charset="0"/>
              <a:ea typeface="Hasklig" panose="020B0509030403020204" pitchFamily="49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Inhaltsplatzhalter 3"/>
          <p:cNvSpPr txBox="1">
            <a:spLocks/>
          </p:cNvSpPr>
          <p:nvPr/>
        </p:nvSpPr>
        <p:spPr bwMode="gray">
          <a:xfrm>
            <a:off x="6384032" y="4869160"/>
            <a:ext cx="5473007" cy="1223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 2" panose="05020102010507070707" pitchFamily="18" charset="2"/>
              <a:buChar char="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bg2"/>
              </a:buClr>
              <a:buFont typeface="Wingdings 2" panose="05020102010507070707" pitchFamily="18" charset="2"/>
              <a:buChar char="¡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de-DE" sz="1400" dirty="0" err="1" smtClean="0"/>
              <a:t>If</a:t>
            </a:r>
            <a:r>
              <a:rPr lang="de-DE" sz="1400" dirty="0" smtClean="0"/>
              <a:t> </a:t>
            </a:r>
            <a:r>
              <a:rPr lang="de-DE" sz="1400" dirty="0" err="1" smtClean="0"/>
              <a:t>you</a:t>
            </a:r>
            <a:r>
              <a:rPr lang="de-DE" sz="1400" dirty="0" smtClean="0"/>
              <a:t> </a:t>
            </a:r>
            <a:r>
              <a:rPr lang="de-DE" sz="1400" dirty="0" err="1" smtClean="0"/>
              <a:t>read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>
                <a:hlinkClick r:id="rId3"/>
              </a:rPr>
              <a:t>Funktionale Programmierung geht auch mit/trotz </a:t>
            </a:r>
            <a:r>
              <a:rPr lang="de-DE" sz="1400" dirty="0" smtClean="0">
                <a:hlinkClick r:id="rId3"/>
              </a:rPr>
              <a:t>Java</a:t>
            </a:r>
            <a:r>
              <a:rPr lang="de-DE" sz="1400" dirty="0" smtClean="0"/>
              <a:t> </a:t>
            </a:r>
            <a:r>
              <a:rPr lang="de-DE" sz="1400" dirty="0" err="1" smtClean="0"/>
              <a:t>slides</a:t>
            </a:r>
            <a:r>
              <a:rPr lang="de-DE" sz="1400" dirty="0" smtClean="0"/>
              <a:t> </a:t>
            </a:r>
            <a:r>
              <a:rPr lang="de-DE" sz="1400" dirty="0" err="1" smtClean="0"/>
              <a:t>you‘ll</a:t>
            </a:r>
            <a:r>
              <a:rPr lang="de-DE" sz="1400" dirty="0" smtClean="0"/>
              <a:t> </a:t>
            </a:r>
            <a:r>
              <a:rPr lang="de-DE" sz="1400" dirty="0" err="1" smtClean="0"/>
              <a:t>have</a:t>
            </a:r>
            <a:r>
              <a:rPr lang="de-DE" sz="1400" dirty="0" smtClean="0"/>
              <a:t> </a:t>
            </a:r>
            <a:r>
              <a:rPr lang="de-DE" sz="1400" dirty="0" err="1" smtClean="0"/>
              <a:t>noticed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Luhn</a:t>
            </a:r>
            <a:r>
              <a:rPr lang="de-DE" sz="1400" dirty="0" smtClean="0"/>
              <a:t> </a:t>
            </a:r>
            <a:r>
              <a:rPr lang="de-DE" sz="1400" dirty="0" err="1" smtClean="0"/>
              <a:t>Algorithm</a:t>
            </a:r>
            <a:r>
              <a:rPr lang="de-DE" sz="1400" dirty="0" smtClean="0"/>
              <a:t> </a:t>
            </a:r>
            <a:r>
              <a:rPr lang="de-DE" sz="1400" dirty="0" err="1" smtClean="0"/>
              <a:t>example</a:t>
            </a:r>
            <a:r>
              <a:rPr lang="de-DE" sz="1400" dirty="0" smtClean="0"/>
              <a:t>.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400" dirty="0" err="1" smtClean="0"/>
              <a:t>From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functional</a:t>
            </a:r>
            <a:r>
              <a:rPr lang="de-DE" sz="1400" dirty="0" smtClean="0"/>
              <a:t> </a:t>
            </a:r>
            <a:r>
              <a:rPr lang="de-DE" sz="1400" dirty="0" err="1" smtClean="0"/>
              <a:t>implementation</a:t>
            </a:r>
            <a:r>
              <a:rPr lang="de-DE" sz="1400" dirty="0" smtClean="0"/>
              <a:t> </a:t>
            </a:r>
            <a:r>
              <a:rPr lang="de-DE" sz="1400" dirty="0" err="1" smtClean="0"/>
              <a:t>we</a:t>
            </a:r>
            <a:r>
              <a:rPr lang="de-DE" sz="1400" dirty="0" smtClean="0"/>
              <a:t> </a:t>
            </a:r>
            <a:r>
              <a:rPr lang="de-DE" sz="1400" dirty="0" err="1" smtClean="0"/>
              <a:t>see</a:t>
            </a:r>
            <a:r>
              <a:rPr lang="de-DE" sz="1400" dirty="0" smtClean="0"/>
              <a:t> </a:t>
            </a:r>
            <a:r>
              <a:rPr lang="de-DE" sz="1400" dirty="0" err="1" smtClean="0"/>
              <a:t>that</a:t>
            </a:r>
            <a:r>
              <a:rPr lang="de-DE" sz="1400" dirty="0" smtClean="0"/>
              <a:t> FP </a:t>
            </a:r>
            <a:r>
              <a:rPr lang="de-DE" sz="1400" dirty="0" err="1" smtClean="0"/>
              <a:t>allows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</a:t>
            </a:r>
            <a:r>
              <a:rPr lang="de-DE" sz="1400" dirty="0" smtClean="0"/>
              <a:t> in a </a:t>
            </a:r>
            <a:r>
              <a:rPr lang="de-DE" sz="1400" dirty="0" err="1" smtClean="0"/>
              <a:t>declarative</a:t>
            </a:r>
            <a:r>
              <a:rPr lang="de-DE" sz="1400" dirty="0" smtClean="0"/>
              <a:t> </a:t>
            </a:r>
            <a:r>
              <a:rPr lang="de-DE" sz="1400" dirty="0" err="1" smtClean="0"/>
              <a:t>way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cleanly</a:t>
            </a:r>
            <a:r>
              <a:rPr lang="de-DE" sz="1400" dirty="0" smtClean="0"/>
              <a:t> </a:t>
            </a:r>
            <a:r>
              <a:rPr lang="de-DE" sz="1400" dirty="0" err="1" smtClean="0"/>
              <a:t>keeps</a:t>
            </a:r>
            <a:r>
              <a:rPr lang="de-DE" sz="1400" dirty="0" smtClean="0"/>
              <a:t> different </a:t>
            </a:r>
            <a:r>
              <a:rPr lang="de-DE" sz="1400" dirty="0" err="1" smtClean="0"/>
              <a:t>concerns</a:t>
            </a:r>
            <a:r>
              <a:rPr lang="de-DE" sz="1400" dirty="0" smtClean="0"/>
              <a:t> </a:t>
            </a:r>
            <a:r>
              <a:rPr lang="de-DE" sz="1400" dirty="0" err="1" smtClean="0"/>
              <a:t>separated</a:t>
            </a:r>
            <a:r>
              <a:rPr lang="de-DE" sz="1400" dirty="0" smtClean="0"/>
              <a:t>.</a:t>
            </a:r>
            <a:r>
              <a:rPr lang="de-DE" sz="1400" dirty="0" smtClean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</p:txBody>
      </p:sp>
      <p:pic>
        <p:nvPicPr>
          <p:cNvPr id="24" name="Picture 2" descr="https://tse1.mm.bing.net/th?id=OIP.7SUr14qdwUHDvQW_9RKKEgHaFF&amp;pid=Ap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2" b="25573"/>
          <a:stretch/>
        </p:blipFill>
        <p:spPr bwMode="auto">
          <a:xfrm>
            <a:off x="9671423" y="4149080"/>
            <a:ext cx="2185217" cy="76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28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62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paradigm</a:t>
            </a:r>
            <a:r>
              <a:rPr lang="de-DE" dirty="0" smtClean="0"/>
              <a:t>: </a:t>
            </a:r>
            <a:br>
              <a:rPr lang="de-DE" dirty="0" smtClean="0"/>
            </a:br>
            <a:r>
              <a:rPr lang="de-DE" dirty="0" smtClean="0"/>
              <a:t>So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, </a:t>
            </a:r>
            <a:r>
              <a:rPr lang="de-DE" dirty="0" err="1" smtClean="0"/>
              <a:t>ideas</a:t>
            </a:r>
            <a:r>
              <a:rPr lang="de-DE" dirty="0" smtClean="0"/>
              <a:t>, Terms …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 smtClean="0"/>
              <a:t>What’s cool about functional programming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3" b="22939"/>
          <a:stretch/>
        </p:blipFill>
        <p:spPr>
          <a:xfrm>
            <a:off x="334963" y="1628800"/>
            <a:ext cx="11522075" cy="3262922"/>
          </a:xfrm>
        </p:spPr>
      </p:pic>
      <p:pic>
        <p:nvPicPr>
          <p:cNvPr id="11" name="Picture 4" descr="https://tse3.mm.bing.net/th?id=OIP.m59i6SNbbfNwVBMgaz61xAHaFN&amp;pid=A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" y="4973047"/>
            <a:ext cx="2448669" cy="172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 bwMode="gray">
          <a:xfrm>
            <a:off x="7701880" y="55389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16000" indent="-216000" algn="l">
              <a:lnSpc>
                <a:spcPct val="11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 2" panose="05020102010507070707" pitchFamily="18" charset="2"/>
              <a:buChar char="¡"/>
            </a:pPr>
            <a:r>
              <a:rPr lang="de-DE" sz="1600" dirty="0" err="1" smtClean="0"/>
              <a:t>What</a:t>
            </a:r>
            <a:r>
              <a:rPr lang="de-DE" sz="1600" dirty="0" smtClean="0"/>
              <a:t> </a:t>
            </a:r>
            <a:r>
              <a:rPr lang="de-DE" sz="1600" dirty="0" err="1" smtClean="0"/>
              <a:t>does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mean</a:t>
            </a:r>
            <a:r>
              <a:rPr lang="de-DE" sz="1600" dirty="0" smtClean="0"/>
              <a:t>?</a:t>
            </a:r>
          </a:p>
          <a:p>
            <a:pPr marL="216000" indent="-216000" algn="l">
              <a:lnSpc>
                <a:spcPct val="110000"/>
              </a:lnSpc>
              <a:spcBef>
                <a:spcPts val="600"/>
              </a:spcBef>
              <a:buClr>
                <a:schemeClr val="bg2"/>
              </a:buClr>
              <a:buSzPct val="100000"/>
              <a:buFont typeface="Wingdings 2" panose="05020102010507070707" pitchFamily="18" charset="2"/>
              <a:buChar char="¡"/>
            </a:pP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does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matter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developers</a:t>
            </a:r>
            <a:r>
              <a:rPr lang="de-DE" sz="1600" dirty="0" smtClean="0"/>
              <a:t>?</a:t>
            </a:r>
          </a:p>
        </p:txBody>
      </p:sp>
      <p:sp>
        <p:nvSpPr>
          <p:cNvPr id="2" name="Textfeld 1"/>
          <p:cNvSpPr txBox="1"/>
          <p:nvPr/>
        </p:nvSpPr>
        <p:spPr bwMode="gray">
          <a:xfrm>
            <a:off x="2891000" y="4973047"/>
            <a:ext cx="4824536" cy="180067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bg2"/>
              </a:buClr>
              <a:buSzPct val="100000"/>
            </a:pPr>
            <a:r>
              <a:rPr lang="en-US" sz="1200" dirty="0"/>
              <a:t>“In computer science, functional programming is </a:t>
            </a:r>
            <a:r>
              <a:rPr lang="en-US" sz="1200" dirty="0" smtClean="0"/>
              <a:t>a</a:t>
            </a:r>
            <a:r>
              <a:rPr lang="en-US" sz="1200" dirty="0"/>
              <a:t> programming </a:t>
            </a:r>
            <a:br>
              <a:rPr lang="en-US" sz="1200" dirty="0"/>
            </a:br>
            <a:r>
              <a:rPr lang="en-US" sz="1200" dirty="0" smtClean="0"/>
              <a:t>paradigm</a:t>
            </a:r>
            <a:r>
              <a:rPr lang="en-US" sz="1200" dirty="0"/>
              <a:t> where programs are constructed by applying and 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composing</a:t>
            </a:r>
            <a:r>
              <a:rPr lang="en-US" sz="1200" dirty="0"/>
              <a:t> functions.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It </a:t>
            </a:r>
            <a:r>
              <a:rPr lang="en-US" sz="1200" dirty="0"/>
              <a:t>is a declarative programming paradigm in which function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definitions </a:t>
            </a:r>
            <a:r>
              <a:rPr lang="en-US" sz="1200" dirty="0"/>
              <a:t>are trees of expressions that each return a value,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rather </a:t>
            </a:r>
            <a:r>
              <a:rPr lang="en-US" sz="1200" dirty="0"/>
              <a:t>than a sequence of imperative statements which change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the</a:t>
            </a:r>
            <a:r>
              <a:rPr lang="en-US" sz="1200" dirty="0"/>
              <a:t> state of the program.”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bg2"/>
              </a:buClr>
              <a:buSzPct val="100000"/>
            </a:pPr>
            <a:endParaRPr lang="de-DE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35765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-180000"/>
            <a:r>
              <a:rPr lang="en-US" dirty="0" smtClean="0"/>
              <a:t>Wikipedia: “</a:t>
            </a:r>
            <a:r>
              <a:rPr lang="en-US" dirty="0"/>
              <a:t>In functional </a:t>
            </a:r>
            <a:r>
              <a:rPr lang="en-US" dirty="0" smtClean="0"/>
              <a:t>programming (</a:t>
            </a:r>
            <a:r>
              <a:rPr lang="en-US" b="1" dirty="0" smtClean="0"/>
              <a:t>FP</a:t>
            </a:r>
            <a:r>
              <a:rPr lang="en-US" dirty="0" smtClean="0"/>
              <a:t>), </a:t>
            </a:r>
            <a:r>
              <a:rPr lang="en-US" dirty="0"/>
              <a:t>functions are treated as first-class citizens, meaning that </a:t>
            </a:r>
            <a:endParaRPr lang="en-US" dirty="0" smtClean="0"/>
          </a:p>
          <a:p>
            <a:pPr marL="180000" indent="-180000"/>
            <a:r>
              <a:rPr lang="en-US" dirty="0" smtClean="0"/>
              <a:t>they </a:t>
            </a:r>
            <a:r>
              <a:rPr lang="en-US" dirty="0">
                <a:solidFill>
                  <a:srgbClr val="84B400"/>
                </a:solidFill>
              </a:rPr>
              <a:t>can be bound to names </a:t>
            </a:r>
            <a:r>
              <a:rPr lang="en-US" dirty="0"/>
              <a:t>(including local identifiers), </a:t>
            </a:r>
            <a:r>
              <a:rPr lang="en-US" dirty="0" smtClean="0"/>
              <a:t>		(1)</a:t>
            </a:r>
          </a:p>
          <a:p>
            <a:pPr marL="180000" indent="-180000"/>
            <a:r>
              <a:rPr lang="en-US" dirty="0" smtClean="0">
                <a:solidFill>
                  <a:srgbClr val="84B400"/>
                </a:solidFill>
              </a:rPr>
              <a:t>passed </a:t>
            </a:r>
            <a:r>
              <a:rPr lang="en-US" dirty="0">
                <a:solidFill>
                  <a:srgbClr val="84B400"/>
                </a:solidFill>
              </a:rPr>
              <a:t>as arguments</a:t>
            </a:r>
            <a:r>
              <a:rPr lang="en-US" dirty="0"/>
              <a:t>, </a:t>
            </a:r>
            <a:r>
              <a:rPr lang="en-US" dirty="0" smtClean="0"/>
              <a:t>					(2)</a:t>
            </a:r>
          </a:p>
          <a:p>
            <a:pPr marL="180000" indent="-180000"/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dirty="0">
                <a:solidFill>
                  <a:srgbClr val="84B400"/>
                </a:solidFill>
              </a:rPr>
              <a:t>returned from other functions</a:t>
            </a:r>
            <a:r>
              <a:rPr lang="en-US" dirty="0"/>
              <a:t>, just as any other data type can. </a:t>
            </a:r>
            <a:r>
              <a:rPr lang="en-US" dirty="0" smtClean="0"/>
              <a:t>	(3)</a:t>
            </a:r>
          </a:p>
          <a:p>
            <a:r>
              <a:rPr lang="en-US" dirty="0" smtClean="0"/>
              <a:t>This </a:t>
            </a:r>
            <a:r>
              <a:rPr lang="en-US" dirty="0"/>
              <a:t>allows programs to be written in a </a:t>
            </a:r>
            <a:r>
              <a:rPr lang="en-US" dirty="0">
                <a:solidFill>
                  <a:srgbClr val="84B400"/>
                </a:solidFill>
              </a:rPr>
              <a:t>declarative</a:t>
            </a:r>
            <a:r>
              <a:rPr lang="en-US" dirty="0"/>
              <a:t> and </a:t>
            </a:r>
            <a:r>
              <a:rPr lang="en-US" dirty="0" err="1">
                <a:solidFill>
                  <a:srgbClr val="84B400"/>
                </a:solidFill>
              </a:rPr>
              <a:t>composable</a:t>
            </a:r>
            <a:r>
              <a:rPr lang="en-US" dirty="0"/>
              <a:t> style, </a:t>
            </a:r>
            <a:br>
              <a:rPr lang="en-US" dirty="0"/>
            </a:br>
            <a:r>
              <a:rPr lang="en-US" dirty="0" smtClean="0"/>
              <a:t>where </a:t>
            </a:r>
            <a:r>
              <a:rPr lang="en-US" dirty="0"/>
              <a:t>small functions are combined in a modular manner</a:t>
            </a:r>
            <a:r>
              <a:rPr lang="en-US" dirty="0" smtClean="0"/>
              <a:t>.”</a:t>
            </a:r>
          </a:p>
          <a:p>
            <a:pPr marL="180000" indent="-180000"/>
            <a:endParaRPr lang="en-US" dirty="0"/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As this is at the core of FP, we’ll have a closer look at each of these 3 properties.</a:t>
            </a:r>
          </a:p>
          <a:p>
            <a:pPr marL="180000" indent="-180000">
              <a:buClr>
                <a:srgbClr val="84B4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All code-examples are in the Haskell language. </a:t>
            </a:r>
          </a:p>
          <a:p>
            <a:pPr marL="180000" indent="-180000"/>
            <a:endParaRPr lang="en-US" dirty="0" smtClean="0"/>
          </a:p>
          <a:p>
            <a:pPr marL="180000" indent="-180000"/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citizens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09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-- define </a:t>
            </a: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constant `</a:t>
            </a:r>
            <a:r>
              <a:rPr lang="en-US" sz="1400" dirty="0" err="1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aNumber</a:t>
            </a:r>
            <a:r>
              <a:rPr lang="en-US" sz="1400" dirty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` </a:t>
            </a: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with</a:t>
            </a:r>
            <a:r>
              <a:rPr lang="en-US" sz="1400" dirty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</a:t>
            </a: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a</a:t>
            </a:r>
            <a:r>
              <a:rPr lang="en-US" sz="1400" dirty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value of </a:t>
            </a: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42. -- | This is a comment</a:t>
            </a:r>
            <a:b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en-US" sz="1400" dirty="0" err="1" smtClean="0">
                <a:solidFill>
                  <a:srgbClr val="795E26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aNumber</a:t>
            </a:r>
            <a:r>
              <a:rPr lang="en-US" sz="14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:: </a:t>
            </a:r>
            <a:r>
              <a:rPr lang="en-US" sz="1400" dirty="0" smtClean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Integer 			      </a:t>
            </a: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-- </a:t>
            </a:r>
            <a:r>
              <a:rPr lang="en-US" sz="1400" dirty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| This is a </a:t>
            </a: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type signature</a:t>
            </a:r>
            <a: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aNumber</a:t>
            </a:r>
            <a:r>
              <a:rPr lang="en-US" sz="14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= </a:t>
            </a:r>
            <a:r>
              <a:rPr lang="en-US" sz="1400" dirty="0" smtClean="0">
                <a:solidFill>
                  <a:srgbClr val="098658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42				      </a:t>
            </a: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-- </a:t>
            </a:r>
            <a:r>
              <a:rPr lang="en-US" sz="1400" dirty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| This is a </a:t>
            </a: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definition</a:t>
            </a:r>
            <a:endParaRPr lang="en-US" sz="1400" dirty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 smtClean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--</a:t>
            </a:r>
            <a:r>
              <a:rPr lang="en-US" sz="1400" dirty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define constant `</a:t>
            </a:r>
            <a:r>
              <a:rPr lang="en-US" sz="1400" dirty="0" err="1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aString</a:t>
            </a:r>
            <a:r>
              <a:rPr lang="en-US" sz="1400" dirty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` with a value of </a:t>
            </a: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“Hello</a:t>
            </a:r>
            <a:r>
              <a:rPr lang="en-US" sz="1400" dirty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</a:t>
            </a: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World“</a:t>
            </a:r>
            <a: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en-US" sz="1400" dirty="0" err="1" smtClean="0">
                <a:solidFill>
                  <a:srgbClr val="795E26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aString</a:t>
            </a:r>
            <a:r>
              <a:rPr lang="en-US" sz="14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:: </a:t>
            </a:r>
            <a:r>
              <a:rPr lang="en-US" sz="1400" dirty="0" smtClean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aString</a:t>
            </a:r>
            <a:r>
              <a:rPr lang="en-US" sz="14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= </a:t>
            </a:r>
            <a:r>
              <a:rPr lang="en-US" sz="1400" dirty="0">
                <a:solidFill>
                  <a:srgbClr val="A31515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"Hello World"</a:t>
            </a:r>
            <a:endParaRPr lang="en-US" sz="1400" dirty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 smtClean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--</a:t>
            </a:r>
            <a:r>
              <a:rPr lang="en-US" sz="1400" dirty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define a function `square` which takes an Integer as argument and compute its </a:t>
            </a: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square (</a:t>
            </a:r>
            <a:r>
              <a:rPr lang="en-US" sz="1400" b="1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square 15 -&gt; 225</a:t>
            </a: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en-US" sz="1400" dirty="0" smtClean="0">
                <a:solidFill>
                  <a:srgbClr val="795E26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square</a:t>
            </a:r>
            <a:r>
              <a:rPr lang="en-US" sz="14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:: </a:t>
            </a:r>
            <a:r>
              <a:rPr lang="en-US" sz="1400" dirty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-&gt; </a:t>
            </a:r>
            <a:r>
              <a:rPr lang="en-US" sz="1400" dirty="0" smtClean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Integer</a:t>
            </a:r>
            <a: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square</a:t>
            </a:r>
            <a:r>
              <a:rPr lang="en-US" sz="14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n = n ^ </a:t>
            </a:r>
            <a:r>
              <a:rPr lang="en-US" sz="1400" dirty="0" smtClean="0">
                <a:solidFill>
                  <a:srgbClr val="098658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2</a:t>
            </a:r>
            <a:endParaRPr lang="en-US" sz="1400" dirty="0" smtClean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--</a:t>
            </a:r>
            <a:r>
              <a:rPr lang="en-US" sz="1400" dirty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define a function `double` which takes an Integer as argument and compute its </a:t>
            </a: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double (</a:t>
            </a:r>
            <a:r>
              <a:rPr lang="en-US" sz="1400" b="1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double 15 -&gt; 30</a:t>
            </a:r>
            <a:r>
              <a:rPr lang="en-US" sz="1400" dirty="0" smtClean="0">
                <a:solidFill>
                  <a:srgbClr val="008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en-US" sz="1400" dirty="0" smtClean="0">
                <a:solidFill>
                  <a:srgbClr val="795E26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:: </a:t>
            </a:r>
            <a:r>
              <a:rPr lang="en-US" sz="1400" dirty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-&gt; </a:t>
            </a:r>
            <a:r>
              <a:rPr lang="en-US" sz="1400" dirty="0" smtClean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Integer</a:t>
            </a:r>
            <a: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* </a:t>
            </a:r>
            <a: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n</a:t>
            </a:r>
            <a:b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endParaRPr lang="en-US" sz="1400" dirty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can </a:t>
            </a:r>
            <a:r>
              <a:rPr lang="en-US" dirty="0"/>
              <a:t>be bound to names </a:t>
            </a:r>
            <a:r>
              <a:rPr lang="en-US" dirty="0" smtClean="0"/>
              <a:t>(1)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81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35359" y="1700212"/>
            <a:ext cx="5760641" cy="43926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300" dirty="0" err="1">
                <a:solidFill>
                  <a:srgbClr val="795E26"/>
                </a:solidFill>
                <a:latin typeface="Hasklig" panose="020B0509030403020204" pitchFamily="49" charset="0"/>
              </a:rPr>
              <a:t>ifOddDouble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ifOddDouble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n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=</a:t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de-DE" sz="1300" dirty="0" err="1" smtClean="0">
                <a:solidFill>
                  <a:srgbClr val="AF00DB"/>
                </a:solidFill>
                <a:latin typeface="Hasklig" panose="020B0509030403020204" pitchFamily="49" charset="0"/>
              </a:rPr>
              <a:t>if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odd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 n</a:t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    </a:t>
            </a:r>
            <a:r>
              <a:rPr lang="de-DE" sz="1300" dirty="0" err="1" smtClean="0">
                <a:solidFill>
                  <a:srgbClr val="AF00DB"/>
                </a:solidFill>
                <a:latin typeface="Hasklig" panose="020B0509030403020204" pitchFamily="49" charset="0"/>
              </a:rPr>
              <a:t>then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 double n</a:t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    </a:t>
            </a:r>
            <a:r>
              <a:rPr lang="de-DE" sz="1300" dirty="0" err="1" smtClean="0">
                <a:solidFill>
                  <a:srgbClr val="AF00DB"/>
                </a:solidFill>
                <a:latin typeface="Hasklig" panose="020B0509030403020204" pitchFamily="49" charset="0"/>
              </a:rPr>
              <a:t>else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 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795E26"/>
                </a:solidFill>
                <a:latin typeface="Hasklig" panose="020B0509030403020204" pitchFamily="49" charset="0"/>
              </a:rPr>
              <a:t>ifOddSquare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ifOddSquare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n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=</a:t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de-DE" sz="1300" dirty="0" err="1">
                <a:solidFill>
                  <a:srgbClr val="AF00DB"/>
                </a:solidFill>
                <a:latin typeface="Hasklig" panose="020B0509030403020204" pitchFamily="49" charset="0"/>
              </a:rPr>
              <a:t>if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odd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n</a:t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  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de-DE" sz="1300" dirty="0" err="1">
                <a:solidFill>
                  <a:srgbClr val="AF00DB"/>
                </a:solidFill>
                <a:latin typeface="Hasklig" panose="020B0509030403020204" pitchFamily="49" charset="0"/>
              </a:rPr>
              <a:t>then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square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n</a:t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  </a:t>
            </a:r>
            <a:r>
              <a:rPr lang="de-DE" sz="1300" dirty="0" err="1" smtClean="0">
                <a:solidFill>
                  <a:srgbClr val="AF00DB"/>
                </a:solidFill>
                <a:latin typeface="Hasklig" panose="020B0509030403020204" pitchFamily="49" charset="0"/>
              </a:rPr>
              <a:t>else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300" dirty="0" err="1" smtClean="0">
                <a:solidFill>
                  <a:srgbClr val="795E26"/>
                </a:solidFill>
                <a:latin typeface="Hasklig" panose="020B0509030403020204" pitchFamily="49" charset="0"/>
              </a:rPr>
              <a:t>ifOdd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(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) -&gt;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ifOdd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growthFunction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n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=</a:t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de-DE" sz="1300" dirty="0" err="1" smtClean="0">
                <a:solidFill>
                  <a:srgbClr val="AF00DB"/>
                </a:solidFill>
                <a:latin typeface="Hasklig" panose="020B0509030403020204" pitchFamily="49" charset="0"/>
              </a:rPr>
              <a:t>if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odd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n</a:t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  </a:t>
            </a:r>
            <a:r>
              <a:rPr lang="de-DE" sz="1300" dirty="0" err="1" smtClean="0">
                <a:solidFill>
                  <a:srgbClr val="AF00DB"/>
                </a:solidFill>
                <a:latin typeface="Hasklig" panose="020B0509030403020204" pitchFamily="49" charset="0"/>
              </a:rPr>
              <a:t>then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growthFunction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n</a:t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  </a:t>
            </a:r>
            <a:r>
              <a:rPr lang="de-DE" sz="1300" dirty="0" err="1" smtClean="0">
                <a:solidFill>
                  <a:srgbClr val="AF00DB"/>
                </a:solidFill>
                <a:latin typeface="Hasklig" panose="020B0509030403020204" pitchFamily="49" charset="0"/>
              </a:rPr>
              <a:t>else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300" dirty="0" err="1" smtClean="0">
                <a:solidFill>
                  <a:srgbClr val="795E26"/>
                </a:solidFill>
                <a:latin typeface="Hasklig" panose="020B0509030403020204" pitchFamily="49" charset="0"/>
              </a:rPr>
              <a:t>ifOddDouble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ifOddDouble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n =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ifOdd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double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n</a:t>
            </a:r>
          </a:p>
          <a:p>
            <a:pPr marL="171450" indent="-1714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300" dirty="0" err="1" smtClean="0">
                <a:solidFill>
                  <a:srgbClr val="795E26"/>
                </a:solidFill>
                <a:latin typeface="Hasklig" panose="020B0509030403020204" pitchFamily="49" charset="0"/>
              </a:rPr>
              <a:t>ifOddSquare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ifOddSquare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n =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ifOdd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square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n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Passing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extfeld 7"/>
          <p:cNvSpPr txBox="1"/>
          <p:nvPr/>
        </p:nvSpPr>
        <p:spPr bwMode="gray">
          <a:xfrm>
            <a:off x="6095801" y="1700808"/>
            <a:ext cx="3384575" cy="18722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795E26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square</a:t>
            </a:r>
            <a:r>
              <a:rPr lang="en-US" sz="10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:: </a:t>
            </a:r>
            <a:r>
              <a:rPr lang="en-US" sz="1000" dirty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Integer</a:t>
            </a:r>
            <a:r>
              <a:rPr lang="en-US" sz="10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-&gt; </a:t>
            </a:r>
            <a:r>
              <a:rPr lang="en-US" sz="1000" dirty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Integer</a:t>
            </a:r>
            <a:r>
              <a:rPr lang="en-US" sz="10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square n = n ^ </a:t>
            </a:r>
            <a:r>
              <a:rPr lang="en-US" sz="1000" dirty="0">
                <a:solidFill>
                  <a:srgbClr val="098658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2</a:t>
            </a:r>
            <a:endParaRPr lang="en-US" sz="1000" dirty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000" dirty="0">
                <a:solidFill>
                  <a:srgbClr val="795E26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double</a:t>
            </a:r>
            <a:r>
              <a:rPr lang="en-US" sz="10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:: </a:t>
            </a:r>
            <a:r>
              <a:rPr lang="en-US" sz="1000" dirty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Integer</a:t>
            </a:r>
            <a:r>
              <a:rPr lang="en-US" sz="10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-&gt; </a:t>
            </a:r>
            <a:r>
              <a:rPr lang="en-US" sz="1000" dirty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Integer</a:t>
            </a:r>
            <a:r>
              <a:rPr lang="en-US" sz="10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double n = </a:t>
            </a:r>
            <a:r>
              <a:rPr lang="en-US" sz="1000" dirty="0">
                <a:solidFill>
                  <a:srgbClr val="098658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* n</a:t>
            </a:r>
            <a:endParaRPr lang="de-DE" sz="1000" dirty="0"/>
          </a:p>
          <a:p>
            <a:endParaRPr lang="de-DE" sz="1000" dirty="0" smtClean="0">
              <a:solidFill>
                <a:srgbClr val="008000"/>
              </a:solidFill>
              <a:latin typeface="Hasklig" panose="020B0509030403020204" pitchFamily="49" charset="0"/>
            </a:endParaRPr>
          </a:p>
          <a:p>
            <a:r>
              <a:rPr lang="de-DE" sz="10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--</a:t>
            </a:r>
            <a:r>
              <a:rPr lang="de-DE" sz="1000" dirty="0">
                <a:solidFill>
                  <a:srgbClr val="008000"/>
                </a:solidFill>
                <a:latin typeface="Hasklig" panose="020B0509030403020204" pitchFamily="49" charset="0"/>
              </a:rPr>
              <a:t> </a:t>
            </a:r>
            <a:r>
              <a:rPr lang="de-DE" sz="10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predicate</a:t>
            </a:r>
            <a:r>
              <a:rPr lang="de-DE" sz="10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 </a:t>
            </a:r>
            <a:r>
              <a:rPr lang="de-DE" sz="10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functions</a:t>
            </a:r>
            <a:r>
              <a:rPr lang="de-DE" sz="10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 on </a:t>
            </a:r>
            <a:r>
              <a:rPr lang="de-DE" sz="10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integers</a:t>
            </a:r>
            <a:endParaRPr lang="de-DE" sz="10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r>
              <a:rPr lang="nl-NL" sz="1000" dirty="0" smtClean="0">
                <a:solidFill>
                  <a:srgbClr val="795E26"/>
                </a:solidFill>
                <a:latin typeface="Hasklig" panose="020B0509030403020204" pitchFamily="49" charset="0"/>
              </a:rPr>
              <a:t>even</a:t>
            </a:r>
            <a:r>
              <a:rPr lang="nl-NL" sz="10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nl-NL" sz="10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nl-NL" sz="10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nl-NL" sz="1000" dirty="0">
                <a:solidFill>
                  <a:srgbClr val="0000FF"/>
                </a:solidFill>
                <a:latin typeface="Hasklig" panose="020B0509030403020204" pitchFamily="49" charset="0"/>
              </a:rPr>
              <a:t>Bool</a:t>
            </a:r>
            <a:endParaRPr lang="nl-NL" sz="10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r>
              <a:rPr lang="nl-NL" sz="1000" dirty="0">
                <a:solidFill>
                  <a:srgbClr val="000000"/>
                </a:solidFill>
                <a:latin typeface="Hasklig" panose="020B0509030403020204" pitchFamily="49" charset="0"/>
              </a:rPr>
              <a:t>even n =  n `rem` </a:t>
            </a:r>
            <a:r>
              <a:rPr lang="nl-NL" sz="1000" dirty="0">
                <a:solidFill>
                  <a:srgbClr val="098658"/>
                </a:solidFill>
                <a:latin typeface="Hasklig" panose="020B0509030403020204" pitchFamily="49" charset="0"/>
              </a:rPr>
              <a:t>2</a:t>
            </a:r>
            <a:r>
              <a:rPr lang="nl-NL" sz="1000" dirty="0">
                <a:solidFill>
                  <a:srgbClr val="000000"/>
                </a:solidFill>
                <a:latin typeface="Hasklig" panose="020B0509030403020204" pitchFamily="49" charset="0"/>
              </a:rPr>
              <a:t> == </a:t>
            </a:r>
            <a:r>
              <a:rPr lang="nl-NL" sz="1000" dirty="0">
                <a:solidFill>
                  <a:srgbClr val="098658"/>
                </a:solidFill>
                <a:latin typeface="Hasklig" panose="020B0509030403020204" pitchFamily="49" charset="0"/>
              </a:rPr>
              <a:t>0</a:t>
            </a:r>
            <a:endParaRPr lang="nl-NL" sz="10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r>
              <a:rPr lang="nl-NL" sz="10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nl-NL" sz="10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nl-NL" sz="1000" dirty="0">
                <a:solidFill>
                  <a:srgbClr val="795E26"/>
                </a:solidFill>
                <a:latin typeface="Hasklig" panose="020B0509030403020204" pitchFamily="49" charset="0"/>
              </a:rPr>
              <a:t>odd</a:t>
            </a:r>
            <a:r>
              <a:rPr lang="nl-NL" sz="10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nl-NL" sz="10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nl-NL" sz="10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nl-NL" sz="1000" dirty="0">
                <a:solidFill>
                  <a:srgbClr val="0000FF"/>
                </a:solidFill>
                <a:latin typeface="Hasklig" panose="020B0509030403020204" pitchFamily="49" charset="0"/>
              </a:rPr>
              <a:t>Bool</a:t>
            </a:r>
            <a:endParaRPr lang="nl-NL" sz="10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r>
              <a:rPr lang="nl-NL" sz="1000" dirty="0">
                <a:solidFill>
                  <a:srgbClr val="000000"/>
                </a:solidFill>
                <a:latin typeface="Hasklig" panose="020B0509030403020204" pitchFamily="49" charset="0"/>
              </a:rPr>
              <a:t>odd n =  n `rem` </a:t>
            </a:r>
            <a:r>
              <a:rPr lang="nl-NL" sz="1000" dirty="0">
                <a:solidFill>
                  <a:srgbClr val="098658"/>
                </a:solidFill>
                <a:latin typeface="Hasklig" panose="020B0509030403020204" pitchFamily="49" charset="0"/>
              </a:rPr>
              <a:t>2</a:t>
            </a:r>
            <a:r>
              <a:rPr lang="nl-NL" sz="1000" dirty="0">
                <a:solidFill>
                  <a:srgbClr val="000000"/>
                </a:solidFill>
                <a:latin typeface="Hasklig" panose="020B0509030403020204" pitchFamily="49" charset="0"/>
              </a:rPr>
              <a:t> /= </a:t>
            </a:r>
            <a:r>
              <a:rPr lang="nl-NL" sz="1000" dirty="0" smtClean="0">
                <a:solidFill>
                  <a:srgbClr val="098658"/>
                </a:solidFill>
                <a:latin typeface="Hasklig" panose="020B0509030403020204" pitchFamily="49" charset="0"/>
              </a:rPr>
              <a:t>0</a:t>
            </a:r>
            <a:endParaRPr lang="nl-NL" sz="1000" dirty="0">
              <a:solidFill>
                <a:srgbClr val="098658"/>
              </a:solidFill>
              <a:latin typeface="Hasklig" panose="020B050903040302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 bwMode="gray">
          <a:xfrm>
            <a:off x="6095801" y="3742773"/>
            <a:ext cx="5761237" cy="19184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  <a:buClr>
                <a:schemeClr val="bg2"/>
              </a:buClr>
              <a:buSzPct val="100000"/>
            </a:pPr>
            <a:r>
              <a:rPr lang="de-DE" sz="1600" dirty="0" err="1" smtClean="0">
                <a:latin typeface="Hasklig" panose="020B0509030403020204" pitchFamily="49" charset="0"/>
                <a:ea typeface="Hasklig" panose="020B0509030403020204" pitchFamily="49" charset="0"/>
              </a:rPr>
              <a:t>ifOdd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called</a:t>
            </a:r>
            <a:r>
              <a:rPr lang="de-DE" sz="1600" dirty="0" smtClean="0"/>
              <a:t> a </a:t>
            </a:r>
            <a:r>
              <a:rPr lang="de-DE" sz="1600" b="1" dirty="0" err="1" smtClean="0"/>
              <a:t>higher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order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function</a:t>
            </a:r>
            <a:r>
              <a:rPr lang="de-DE" sz="1600" dirty="0" smtClean="0"/>
              <a:t>, </a:t>
            </a:r>
            <a:br>
              <a:rPr lang="de-DE" sz="1600" dirty="0" smtClean="0"/>
            </a:b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accepts</a:t>
            </a:r>
            <a:r>
              <a:rPr lang="de-DE" sz="1600" dirty="0" smtClean="0"/>
              <a:t> </a:t>
            </a:r>
            <a:r>
              <a:rPr lang="de-DE" sz="1600" dirty="0" err="1" smtClean="0"/>
              <a:t>another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argument</a:t>
            </a:r>
            <a:r>
              <a:rPr lang="de-DE" sz="1600" dirty="0" smtClean="0"/>
              <a:t>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Clr>
                <a:schemeClr val="bg2"/>
              </a:buClr>
              <a:buSzPct val="100000"/>
            </a:pP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Great, but </a:t>
            </a:r>
            <a:r>
              <a:rPr lang="de-DE" sz="1600" dirty="0" err="1" smtClean="0"/>
              <a:t>now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customer</a:t>
            </a:r>
            <a:r>
              <a:rPr lang="de-DE" sz="1600" dirty="0" smtClean="0"/>
              <a:t> </a:t>
            </a:r>
            <a:r>
              <a:rPr lang="de-DE" sz="1600" dirty="0" err="1" smtClean="0"/>
              <a:t>wants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functions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only</a:t>
            </a:r>
            <a:r>
              <a:rPr lang="de-DE" sz="1600" dirty="0" smtClean="0"/>
              <a:t> </a:t>
            </a:r>
            <a:r>
              <a:rPr lang="de-DE" sz="1600" dirty="0" err="1" smtClean="0"/>
              <a:t>act</a:t>
            </a:r>
            <a:r>
              <a:rPr lang="de-DE" sz="1600" dirty="0" smtClean="0"/>
              <a:t> on </a:t>
            </a:r>
            <a:r>
              <a:rPr lang="de-DE" sz="1600" b="1" dirty="0" err="1" smtClean="0"/>
              <a:t>even</a:t>
            </a:r>
            <a:r>
              <a:rPr lang="de-DE" sz="1600" dirty="0" smtClean="0"/>
              <a:t> </a:t>
            </a:r>
            <a:r>
              <a:rPr lang="de-DE" sz="1600" dirty="0" err="1" smtClean="0"/>
              <a:t>numbers</a:t>
            </a:r>
            <a:r>
              <a:rPr lang="de-DE" sz="1600" dirty="0" smtClean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bg2"/>
              </a:buClr>
              <a:buSzPct val="100000"/>
            </a:pPr>
            <a:r>
              <a:rPr lang="de-DE" sz="1600" dirty="0" smtClean="0"/>
              <a:t>A </a:t>
            </a:r>
            <a:r>
              <a:rPr lang="de-DE" sz="1600" dirty="0" err="1" smtClean="0"/>
              <a:t>function</a:t>
            </a:r>
            <a:r>
              <a:rPr lang="de-DE" sz="1600" dirty="0" smtClean="0"/>
              <a:t> </a:t>
            </a:r>
            <a:r>
              <a:rPr lang="de-DE" sz="1200" dirty="0" err="1" smtClean="0">
                <a:solidFill>
                  <a:srgbClr val="795E26"/>
                </a:solidFill>
                <a:latin typeface="Hasklig" panose="020B0509030403020204" pitchFamily="49" charset="0"/>
              </a:rPr>
              <a:t>ifEven</a:t>
            </a:r>
            <a:r>
              <a:rPr lang="de-DE" sz="1200" dirty="0">
                <a:solidFill>
                  <a:srgbClr val="000000"/>
                </a:solidFill>
                <a:latin typeface="Hasklig" panose="020B0509030403020204" pitchFamily="49" charset="0"/>
              </a:rPr>
              <a:t> :: (</a:t>
            </a:r>
            <a:r>
              <a:rPr lang="de-DE" sz="12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2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2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200" dirty="0">
                <a:solidFill>
                  <a:srgbClr val="000000"/>
                </a:solidFill>
                <a:latin typeface="Hasklig" panose="020B0509030403020204" pitchFamily="49" charset="0"/>
              </a:rPr>
              <a:t>) -&gt; </a:t>
            </a:r>
            <a:r>
              <a:rPr lang="de-DE" sz="12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2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2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000" dirty="0" smtClean="0">
                <a:solidFill>
                  <a:srgbClr val="0000FF"/>
                </a:solidFill>
                <a:latin typeface="Hasklig" panose="020B0509030403020204" pitchFamily="49" charset="0"/>
              </a:rPr>
              <a:t/>
            </a:r>
            <a:br>
              <a:rPr lang="de-DE" sz="1000" dirty="0" smtClean="0">
                <a:solidFill>
                  <a:srgbClr val="0000FF"/>
                </a:solidFill>
                <a:latin typeface="Hasklig" panose="020B0509030403020204" pitchFamily="49" charset="0"/>
              </a:rPr>
            </a:br>
            <a:r>
              <a:rPr lang="de-DE" sz="1600" dirty="0" err="1" smtClean="0"/>
              <a:t>would</a:t>
            </a:r>
            <a:r>
              <a:rPr lang="de-DE" sz="1600" dirty="0" smtClean="0"/>
              <a:t> </a:t>
            </a:r>
            <a:r>
              <a:rPr lang="de-DE" sz="1600" dirty="0" err="1" smtClean="0"/>
              <a:t>have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repeat</a:t>
            </a:r>
            <a:r>
              <a:rPr lang="de-DE" sz="1600" dirty="0" smtClean="0"/>
              <a:t> </a:t>
            </a:r>
            <a:r>
              <a:rPr lang="de-DE" sz="1600" dirty="0" err="1" smtClean="0"/>
              <a:t>most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existing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. </a:t>
            </a:r>
          </a:p>
          <a:p>
            <a:pPr algn="l">
              <a:lnSpc>
                <a:spcPct val="110000"/>
              </a:lnSpc>
              <a:spcBef>
                <a:spcPts val="600"/>
              </a:spcBef>
              <a:buClr>
                <a:schemeClr val="bg2"/>
              </a:buClr>
              <a:buSzPct val="100000"/>
            </a:pPr>
            <a:r>
              <a:rPr lang="de-DE" sz="1600" dirty="0" err="1" smtClean="0"/>
              <a:t>We</a:t>
            </a:r>
            <a:r>
              <a:rPr lang="de-DE" sz="1600" dirty="0" smtClean="0"/>
              <a:t> </a:t>
            </a:r>
            <a:r>
              <a:rPr lang="de-DE" sz="1600" dirty="0" err="1" smtClean="0"/>
              <a:t>don‘t</a:t>
            </a:r>
            <a:r>
              <a:rPr lang="de-DE" sz="1600" dirty="0" smtClean="0"/>
              <a:t> </a:t>
            </a:r>
            <a:r>
              <a:rPr lang="de-DE" sz="1600" dirty="0" err="1" smtClean="0"/>
              <a:t>want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repeat</a:t>
            </a:r>
            <a:r>
              <a:rPr lang="de-DE" sz="1600" dirty="0" smtClean="0"/>
              <a:t> </a:t>
            </a:r>
            <a:r>
              <a:rPr lang="de-DE" sz="1600" dirty="0" err="1" smtClean="0"/>
              <a:t>ourselves</a:t>
            </a:r>
            <a:r>
              <a:rPr lang="de-DE" sz="1600" dirty="0" smtClean="0"/>
              <a:t>, so </a:t>
            </a:r>
            <a:r>
              <a:rPr lang="de-DE" sz="1600" dirty="0" err="1" smtClean="0"/>
              <a:t>we</a:t>
            </a:r>
            <a:r>
              <a:rPr lang="de-DE" sz="1600" dirty="0" smtClean="0"/>
              <a:t> must also </a:t>
            </a:r>
            <a:br>
              <a:rPr lang="de-DE" sz="1600" dirty="0" smtClean="0"/>
            </a:b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able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pass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predicate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</a:t>
            </a:r>
            <a:r>
              <a:rPr lang="de-DE" sz="1600" dirty="0" smtClean="0"/>
              <a:t>…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89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de-DE" sz="1300" dirty="0" err="1">
                <a:solidFill>
                  <a:srgbClr val="795E26"/>
                </a:solidFill>
                <a:latin typeface="Hasklig" panose="020B0509030403020204" pitchFamily="49" charset="0"/>
              </a:rPr>
              <a:t>ifPredGrow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(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err="1">
                <a:solidFill>
                  <a:srgbClr val="0000FF"/>
                </a:solidFill>
                <a:latin typeface="Hasklig" panose="020B0509030403020204" pitchFamily="49" charset="0"/>
              </a:rPr>
              <a:t>Bool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)     </a:t>
            </a:r>
            <a:r>
              <a:rPr lang="de-DE" sz="1300" dirty="0">
                <a:solidFill>
                  <a:srgbClr val="008000"/>
                </a:solidFill>
                <a:latin typeface="Hasklig" panose="020B0509030403020204" pitchFamily="49" charset="0"/>
              </a:rPr>
              <a:t>-- a </a:t>
            </a:r>
            <a:r>
              <a:rPr lang="de-DE" sz="1300" dirty="0" err="1">
                <a:solidFill>
                  <a:srgbClr val="008000"/>
                </a:solidFill>
                <a:latin typeface="Hasklig" panose="020B0509030403020204" pitchFamily="49" charset="0"/>
              </a:rPr>
              <a:t>predicate</a:t>
            </a:r>
            <a:r>
              <a:rPr lang="de-DE" sz="1300" dirty="0">
                <a:solidFill>
                  <a:srgbClr val="008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8000"/>
                </a:solidFill>
                <a:latin typeface="Hasklig" panose="020B0509030403020204" pitchFamily="49" charset="0"/>
              </a:rPr>
              <a:t>function</a:t>
            </a:r>
            <a:r>
              <a:rPr lang="de-DE" sz="1300" dirty="0">
                <a:solidFill>
                  <a:srgbClr val="008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argument</a:t>
            </a: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 (e.g. </a:t>
            </a:r>
            <a:r>
              <a:rPr lang="de-DE" sz="13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even</a:t>
            </a: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 </a:t>
            </a:r>
            <a:r>
              <a:rPr lang="de-DE" sz="13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or</a:t>
            </a: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 </a:t>
            </a:r>
            <a:r>
              <a:rPr lang="de-DE" sz="13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odd</a:t>
            </a: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)</a:t>
            </a:r>
            <a:b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       -&gt; (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)  </a:t>
            </a:r>
            <a:r>
              <a:rPr lang="de-DE" sz="1300" dirty="0">
                <a:solidFill>
                  <a:srgbClr val="008000"/>
                </a:solidFill>
                <a:latin typeface="Hasklig" panose="020B0509030403020204" pitchFamily="49" charset="0"/>
              </a:rPr>
              <a:t>-- a </a:t>
            </a:r>
            <a:r>
              <a:rPr lang="de-DE" sz="1300" dirty="0" err="1">
                <a:solidFill>
                  <a:srgbClr val="008000"/>
                </a:solidFill>
                <a:latin typeface="Hasklig" panose="020B0509030403020204" pitchFamily="49" charset="0"/>
              </a:rPr>
              <a:t>growth</a:t>
            </a:r>
            <a:r>
              <a:rPr lang="de-DE" sz="1300" dirty="0">
                <a:solidFill>
                  <a:srgbClr val="008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8000"/>
                </a:solidFill>
                <a:latin typeface="Hasklig" panose="020B0509030403020204" pitchFamily="49" charset="0"/>
              </a:rPr>
              <a:t>function</a:t>
            </a:r>
            <a:r>
              <a:rPr lang="de-DE" sz="1300" dirty="0">
                <a:solidFill>
                  <a:srgbClr val="008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argument</a:t>
            </a: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 (e.g. double </a:t>
            </a:r>
            <a:r>
              <a:rPr lang="de-DE" sz="13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or</a:t>
            </a: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 </a:t>
            </a:r>
            <a:r>
              <a:rPr lang="de-DE" sz="13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square</a:t>
            </a: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)</a:t>
            </a:r>
            <a:b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       -&gt;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           </a:t>
            </a:r>
            <a:r>
              <a:rPr lang="de-DE" sz="1300" dirty="0">
                <a:solidFill>
                  <a:srgbClr val="008000"/>
                </a:solidFill>
                <a:latin typeface="Hasklig" panose="020B0509030403020204" pitchFamily="49" charset="0"/>
              </a:rPr>
              <a:t>-- </a:t>
            </a:r>
            <a:r>
              <a:rPr lang="de-DE" sz="1300" dirty="0" err="1">
                <a:solidFill>
                  <a:srgbClr val="008000"/>
                </a:solidFill>
                <a:latin typeface="Hasklig" panose="020B0509030403020204" pitchFamily="49" charset="0"/>
              </a:rPr>
              <a:t>the</a:t>
            </a:r>
            <a:r>
              <a:rPr lang="de-DE" sz="1300" dirty="0">
                <a:solidFill>
                  <a:srgbClr val="008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8000"/>
                </a:solidFill>
                <a:latin typeface="Hasklig" panose="020B0509030403020204" pitchFamily="49" charset="0"/>
              </a:rPr>
              <a:t>input</a:t>
            </a:r>
            <a:r>
              <a:rPr lang="de-DE" sz="1300" dirty="0">
                <a:solidFill>
                  <a:srgbClr val="008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 smtClean="0">
                <a:solidFill>
                  <a:srgbClr val="008000"/>
                </a:solidFill>
                <a:latin typeface="Hasklig" panose="020B0509030403020204" pitchFamily="49" charset="0"/>
              </a:rPr>
              <a:t>number</a:t>
            </a: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       -&gt;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           </a:t>
            </a:r>
            <a:r>
              <a:rPr lang="de-DE" sz="1300" dirty="0">
                <a:solidFill>
                  <a:srgbClr val="008000"/>
                </a:solidFill>
                <a:latin typeface="Hasklig" panose="020B0509030403020204" pitchFamily="49" charset="0"/>
              </a:rPr>
              <a:t>-- </a:t>
            </a:r>
            <a:r>
              <a:rPr lang="de-DE" sz="1300" dirty="0" err="1">
                <a:solidFill>
                  <a:srgbClr val="008000"/>
                </a:solidFill>
                <a:latin typeface="Hasklig" panose="020B0509030403020204" pitchFamily="49" charset="0"/>
              </a:rPr>
              <a:t>the</a:t>
            </a:r>
            <a:r>
              <a:rPr lang="de-DE" sz="1300" dirty="0">
                <a:solidFill>
                  <a:srgbClr val="008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8000"/>
                </a:solidFill>
                <a:latin typeface="Hasklig" panose="020B0509030403020204" pitchFamily="49" charset="0"/>
              </a:rPr>
              <a:t>output</a:t>
            </a:r>
            <a:r>
              <a:rPr lang="de-DE" sz="1300" dirty="0">
                <a:solidFill>
                  <a:srgbClr val="008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8000"/>
                </a:solidFill>
                <a:latin typeface="Hasklig" panose="020B0509030403020204" pitchFamily="49" charset="0"/>
              </a:rPr>
              <a:t>number</a:t>
            </a: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ifPredGrow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predicate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growthFunction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n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=</a:t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</a:t>
            </a:r>
            <a:r>
              <a:rPr lang="de-DE" sz="1300" dirty="0" err="1">
                <a:solidFill>
                  <a:srgbClr val="AF00DB"/>
                </a:solidFill>
                <a:latin typeface="Hasklig" panose="020B0509030403020204" pitchFamily="49" charset="0"/>
              </a:rPr>
              <a:t>if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predicate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n</a:t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</a:t>
            </a:r>
            <a:r>
              <a:rPr lang="de-DE" sz="1300" dirty="0" err="1">
                <a:solidFill>
                  <a:srgbClr val="AF00DB"/>
                </a:solidFill>
                <a:latin typeface="Hasklig" panose="020B0509030403020204" pitchFamily="49" charset="0"/>
              </a:rPr>
              <a:t>then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growthFunction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n</a:t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   </a:t>
            </a:r>
            <a:r>
              <a:rPr lang="de-DE" sz="1300" dirty="0" err="1">
                <a:solidFill>
                  <a:srgbClr val="AF00DB"/>
                </a:solidFill>
                <a:latin typeface="Hasklig" panose="020B0509030403020204" pitchFamily="49" charset="0"/>
              </a:rPr>
              <a:t>else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n</a:t>
            </a: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795E26"/>
                </a:solidFill>
                <a:latin typeface="Hasklig" panose="020B0509030403020204" pitchFamily="49" charset="0"/>
              </a:rPr>
              <a:t>ifEvenDouble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br>
              <a:rPr lang="de-DE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ifEvenDouble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n =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ifPredGrow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even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double n</a:t>
            </a: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err="1">
                <a:solidFill>
                  <a:srgbClr val="795E26"/>
                </a:solidFill>
                <a:latin typeface="Hasklig" panose="020B0509030403020204" pitchFamily="49" charset="0"/>
              </a:rPr>
              <a:t>ifEvenSquare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ifEvenSquare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n =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ifPredGrow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even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square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n</a:t>
            </a: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795E26"/>
                </a:solidFill>
                <a:latin typeface="Hasklig" panose="020B0509030403020204" pitchFamily="49" charset="0"/>
              </a:rPr>
              <a:t>ifOddDouble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ifOddDouble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n =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ifPredGrow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odd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double n</a:t>
            </a:r>
          </a:p>
          <a:p>
            <a:pPr>
              <a:spcBef>
                <a:spcPts val="0"/>
              </a:spcBef>
            </a:pP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795E26"/>
                </a:solidFill>
                <a:latin typeface="Hasklig" panose="020B0509030403020204" pitchFamily="49" charset="0"/>
              </a:rPr>
              <a:t>ifSmallSquare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ifSmallSquare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n =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ifPredGrow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(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\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x -&gt; </a:t>
            </a:r>
            <a:r>
              <a:rPr lang="nl-NL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x</a:t>
            </a:r>
            <a:r>
              <a:rPr lang="nl-NL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nl-NL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&lt; </a:t>
            </a:r>
            <a:r>
              <a:rPr lang="nl-NL" sz="1300" dirty="0" smtClean="0">
                <a:solidFill>
                  <a:srgbClr val="098658"/>
                </a:solidFill>
                <a:latin typeface="Hasklig" panose="020B0509030403020204" pitchFamily="49" charset="0"/>
              </a:rPr>
              <a:t>10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)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err="1">
                <a:solidFill>
                  <a:srgbClr val="000000"/>
                </a:solidFill>
                <a:latin typeface="Hasklig" panose="020B0509030403020204" pitchFamily="49" charset="0"/>
              </a:rPr>
              <a:t>square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n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endParaRPr lang="de-DE" sz="1300" dirty="0">
              <a:solidFill>
                <a:srgbClr val="000000"/>
              </a:solidFill>
              <a:latin typeface="Hasklig" panose="020B05090304030202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OK, </a:t>
            </a:r>
            <a:r>
              <a:rPr lang="de-DE" dirty="0" err="1" smtClean="0"/>
              <a:t>TIMe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refactoring</a:t>
            </a:r>
            <a:r>
              <a:rPr lang="de-DE" dirty="0" smtClean="0"/>
              <a:t> !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6816080" y="4277414"/>
            <a:ext cx="51125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Higher order functions </a:t>
            </a:r>
            <a:r>
              <a:rPr lang="en-US" sz="1400" dirty="0" smtClean="0"/>
              <a:t>like </a:t>
            </a:r>
            <a:r>
              <a:rPr lang="en-US" sz="1400" dirty="0" err="1" smtClean="0">
                <a:latin typeface="Hasklig" panose="020B0509030403020204" pitchFamily="49" charset="0"/>
                <a:ea typeface="Hasklig" panose="020B0509030403020204" pitchFamily="49" charset="0"/>
              </a:rPr>
              <a:t>ifPredGrow</a:t>
            </a:r>
            <a:r>
              <a:rPr lang="en-US" sz="1400" dirty="0" smtClean="0"/>
              <a:t> form a template which can be used to implement concrete algorithms by filling in the blanks (i.e. The function arguments)</a:t>
            </a:r>
            <a:br>
              <a:rPr lang="en-US" sz="1400" dirty="0" smtClean="0"/>
            </a:br>
            <a:r>
              <a:rPr lang="en-US" sz="1400" dirty="0" smtClean="0"/>
              <a:t>[Compare to OO patterns Strategy and </a:t>
            </a:r>
            <a:r>
              <a:rPr lang="en-US" sz="1400" dirty="0"/>
              <a:t>T</a:t>
            </a:r>
            <a:r>
              <a:rPr lang="en-US" sz="1400" dirty="0" smtClean="0"/>
              <a:t>emplate Method]</a:t>
            </a:r>
            <a:br>
              <a:rPr lang="en-US" sz="1400" dirty="0" smtClean="0"/>
            </a:b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Helps to keep us DRY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reduces complexity.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/>
              <a:t>All elements can be tested in isolation, which improves testability</a:t>
            </a:r>
          </a:p>
        </p:txBody>
      </p:sp>
      <p:pic>
        <p:nvPicPr>
          <p:cNvPr id="9" name="Picture 2" descr="https://tse1.mm.bing.net/th?id=OIP.7SUr14qdwUHDvQW_9RKKEgHaFF&amp;pid=Ap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2" b="25573"/>
          <a:stretch/>
        </p:blipFill>
        <p:spPr bwMode="auto">
          <a:xfrm>
            <a:off x="8279755" y="3426805"/>
            <a:ext cx="2185217" cy="76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6816080" y="2520479"/>
            <a:ext cx="5040958" cy="6924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(\x 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-&gt; </a:t>
            </a:r>
            <a:r>
              <a:rPr lang="nl-NL" sz="1300" dirty="0">
                <a:solidFill>
                  <a:srgbClr val="000000"/>
                </a:solidFill>
                <a:latin typeface="Hasklig" panose="020B0509030403020204" pitchFamily="49" charset="0"/>
              </a:rPr>
              <a:t>x &lt; </a:t>
            </a:r>
            <a:r>
              <a:rPr lang="nl-NL" sz="1300" dirty="0">
                <a:solidFill>
                  <a:srgbClr val="098658"/>
                </a:solidFill>
                <a:latin typeface="Hasklig" panose="020B0509030403020204" pitchFamily="49" charset="0"/>
              </a:rPr>
              <a:t>10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) </a:t>
            </a:r>
            <a:r>
              <a:rPr lang="de-DE" sz="1300" dirty="0" err="1" smtClean="0">
                <a:solidFill>
                  <a:srgbClr val="000000"/>
                </a:solidFill>
              </a:rPr>
              <a:t>is</a:t>
            </a:r>
            <a:r>
              <a:rPr lang="de-DE" sz="1300" dirty="0" smtClean="0">
                <a:solidFill>
                  <a:srgbClr val="000000"/>
                </a:solidFill>
              </a:rPr>
              <a:t> an </a:t>
            </a:r>
            <a:r>
              <a:rPr lang="de-DE" sz="1300" dirty="0" err="1" smtClean="0">
                <a:solidFill>
                  <a:srgbClr val="000000"/>
                </a:solidFill>
              </a:rPr>
              <a:t>anonymous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function</a:t>
            </a:r>
            <a:r>
              <a:rPr lang="de-DE" sz="1300" dirty="0" smtClean="0">
                <a:solidFill>
                  <a:srgbClr val="000000"/>
                </a:solidFill>
              </a:rPr>
              <a:t>, also </a:t>
            </a:r>
            <a:r>
              <a:rPr lang="de-DE" sz="1300" dirty="0" err="1" smtClean="0">
                <a:solidFill>
                  <a:srgbClr val="000000"/>
                </a:solidFill>
              </a:rPr>
              <a:t>known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as</a:t>
            </a:r>
            <a:r>
              <a:rPr lang="de-DE" sz="1300" dirty="0" smtClean="0">
                <a:solidFill>
                  <a:srgbClr val="000000"/>
                </a:solidFill>
              </a:rPr>
              <a:t> a lambda-term (\ </a:t>
            </a:r>
            <a:r>
              <a:rPr lang="de-DE" sz="1300" dirty="0" err="1" smtClean="0">
                <a:solidFill>
                  <a:srgbClr val="000000"/>
                </a:solidFill>
              </a:rPr>
              <a:t>resembling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the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greek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letter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el-GR" sz="1300" dirty="0">
                <a:solidFill>
                  <a:srgbClr val="000000"/>
                </a:solidFill>
                <a:latin typeface="Hasklig" panose="020B0509030403020204" pitchFamily="49" charset="0"/>
              </a:rPr>
              <a:t>λ</a:t>
            </a:r>
            <a:r>
              <a:rPr lang="de-DE" sz="1300" dirty="0" smtClean="0">
                <a:solidFill>
                  <a:srgbClr val="000000"/>
                </a:solidFill>
              </a:rPr>
              <a:t>). </a:t>
            </a:r>
            <a:r>
              <a:rPr lang="de-DE" sz="1300" dirty="0" err="1" smtClean="0">
                <a:solidFill>
                  <a:srgbClr val="000000"/>
                </a:solidFill>
              </a:rPr>
              <a:t>They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can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be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used</a:t>
            </a:r>
            <a:r>
              <a:rPr lang="de-DE" sz="1300" dirty="0" smtClean="0">
                <a:solidFill>
                  <a:srgbClr val="000000"/>
                </a:solidFill>
              </a:rPr>
              <a:t> in </a:t>
            </a:r>
            <a:r>
              <a:rPr lang="de-DE" sz="1300" dirty="0" err="1" smtClean="0">
                <a:solidFill>
                  <a:srgbClr val="000000"/>
                </a:solidFill>
              </a:rPr>
              <a:t>the</a:t>
            </a:r>
            <a:r>
              <a:rPr lang="de-DE" sz="1300" dirty="0" smtClean="0">
                <a:solidFill>
                  <a:srgbClr val="000000"/>
                </a:solidFill>
              </a:rPr>
              <a:t> same </a:t>
            </a:r>
            <a:r>
              <a:rPr lang="de-DE" sz="1300" dirty="0" err="1" smtClean="0">
                <a:solidFill>
                  <a:srgbClr val="000000"/>
                </a:solidFill>
              </a:rPr>
              <a:t>way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as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named</a:t>
            </a:r>
            <a:r>
              <a:rPr lang="de-DE" sz="1300" dirty="0" smtClean="0">
                <a:solidFill>
                  <a:srgbClr val="000000"/>
                </a:solidFill>
              </a:rPr>
              <a:t> </a:t>
            </a:r>
            <a:r>
              <a:rPr lang="de-DE" sz="1300" dirty="0" err="1" smtClean="0">
                <a:solidFill>
                  <a:srgbClr val="000000"/>
                </a:solidFill>
              </a:rPr>
              <a:t>functions</a:t>
            </a:r>
            <a:r>
              <a:rPr lang="de-DE" sz="1300" dirty="0" smtClean="0">
                <a:solidFill>
                  <a:srgbClr val="000000"/>
                </a:solidFill>
              </a:rPr>
              <a:t>.</a:t>
            </a:r>
            <a:endParaRPr lang="de-DE" sz="1300" dirty="0"/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8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Returning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(3)</a:t>
            </a:r>
            <a:br>
              <a:rPr lang="de-DE" dirty="0" smtClean="0"/>
            </a:br>
            <a:r>
              <a:rPr lang="de-DE" dirty="0"/>
              <a:t>A</a:t>
            </a:r>
            <a:r>
              <a:rPr lang="de-DE" dirty="0" smtClean="0"/>
              <a:t>.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composition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F9B0DE-3FEB-4AA0-B465-B80EF7C1333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35757" y="1700213"/>
            <a:ext cx="9072611" cy="2603498"/>
          </a:xfrm>
        </p:spPr>
        <p:txBody>
          <a:bodyPr/>
          <a:lstStyle/>
          <a:p>
            <a:r>
              <a:rPr lang="en-US" sz="1300" dirty="0" smtClean="0"/>
              <a:t>Function </a:t>
            </a:r>
            <a:r>
              <a:rPr lang="en-US" sz="1300" dirty="0"/>
              <a:t>composition is an operation that takes two functions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f</a:t>
            </a:r>
            <a:r>
              <a:rPr lang="en-US" sz="1300" dirty="0"/>
              <a:t> and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g</a:t>
            </a:r>
            <a:r>
              <a:rPr lang="en-US" sz="1300" dirty="0"/>
              <a:t> and produces a function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h</a:t>
            </a:r>
            <a:r>
              <a:rPr lang="en-US" sz="1300" dirty="0"/>
              <a:t> such that </a:t>
            </a:r>
            <a:r>
              <a:rPr lang="en-US" sz="1300" dirty="0" smtClean="0"/>
              <a:t/>
            </a:r>
            <a:br>
              <a:rPr lang="en-US" sz="1300" dirty="0" smtClean="0"/>
            </a:br>
            <a:r>
              <a:rPr lang="en-US" sz="1300" dirty="0" smtClean="0">
                <a:latin typeface="Hasklig" panose="020B0509030403020204" pitchFamily="49" charset="0"/>
                <a:ea typeface="Hasklig" panose="020B0509030403020204" pitchFamily="49" charset="0"/>
              </a:rPr>
              <a:t>h(x) =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g(f(x</a:t>
            </a:r>
            <a:r>
              <a:rPr lang="en-US" sz="1300" dirty="0" smtClean="0">
                <a:latin typeface="Hasklig" panose="020B0509030403020204" pitchFamily="49" charset="0"/>
                <a:ea typeface="Hasklig" panose="020B0509030403020204" pitchFamily="49" charset="0"/>
              </a:rPr>
              <a:t>)).</a:t>
            </a:r>
          </a:p>
          <a:p>
            <a:r>
              <a:rPr lang="en-US" sz="1300" dirty="0" smtClean="0"/>
              <a:t>The </a:t>
            </a:r>
            <a:r>
              <a:rPr lang="en-US" sz="1300" dirty="0"/>
              <a:t>resulting composite function is denoted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h = g ∘ f </a:t>
            </a:r>
            <a:r>
              <a:rPr lang="en-US" sz="1300" dirty="0"/>
              <a:t>where </a:t>
            </a:r>
            <a:r>
              <a:rPr lang="en-US" sz="1300" dirty="0">
                <a:latin typeface="Hasklig" panose="020B0509030403020204" pitchFamily="49" charset="0"/>
                <a:ea typeface="Hasklig" panose="020B0509030403020204" pitchFamily="49" charset="0"/>
              </a:rPr>
              <a:t>(g ∘ f )(x) = g(f(x)). </a:t>
            </a:r>
            <a:endParaRPr lang="en-US" sz="1300" dirty="0" smtClean="0"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r>
              <a:rPr lang="en-US" sz="1300" dirty="0" smtClean="0"/>
              <a:t>Intuitively</a:t>
            </a:r>
            <a:r>
              <a:rPr lang="en-US" sz="1300" dirty="0"/>
              <a:t>, composing functions is a chaining process in which the output of function f is used as input of function g.</a:t>
            </a:r>
          </a:p>
          <a:p>
            <a:r>
              <a:rPr lang="en-US" sz="1300" dirty="0" smtClean="0"/>
              <a:t>So </a:t>
            </a:r>
            <a:r>
              <a:rPr lang="en-US" sz="1300" dirty="0"/>
              <a:t>looking from a programmers perspective the ∘ operator is a function that takes two functions as arguments and returns a new composite function</a:t>
            </a:r>
            <a:r>
              <a:rPr lang="en-US" sz="1300" dirty="0" smtClean="0"/>
              <a:t>. In an FP language it can be defined as:</a:t>
            </a:r>
          </a:p>
          <a:p>
            <a:r>
              <a:rPr lang="pt-BR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>(</a:t>
            </a:r>
            <a:r>
              <a:rPr lang="pt-BR" sz="1300" dirty="0">
                <a:solidFill>
                  <a:srgbClr val="795E26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∘</a:t>
            </a:r>
            <a:r>
              <a:rPr lang="pt-BR" sz="1300" dirty="0">
                <a:solidFill>
                  <a:srgbClr val="795E26"/>
                </a:solidFill>
                <a:latin typeface="Hasklig" panose="020B0509030403020204" pitchFamily="49" charset="0"/>
              </a:rPr>
              <a:t>)</a:t>
            </a:r>
            <a:r>
              <a:rPr lang="pt-BR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pt-BR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::</a:t>
            </a:r>
            <a:r>
              <a:rPr lang="pt-BR" sz="1300" dirty="0">
                <a:solidFill>
                  <a:srgbClr val="000000"/>
                </a:solidFill>
                <a:latin typeface="Hasklig" panose="020B0509030403020204" pitchFamily="49" charset="0"/>
              </a:rPr>
              <a:t> (</a:t>
            </a:r>
            <a:r>
              <a:rPr lang="pt-BR" sz="1300" dirty="0">
                <a:solidFill>
                  <a:srgbClr val="001080"/>
                </a:solidFill>
                <a:latin typeface="Hasklig" panose="020B0509030403020204" pitchFamily="49" charset="0"/>
              </a:rPr>
              <a:t>b</a:t>
            </a:r>
            <a:r>
              <a:rPr lang="pt-BR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pt-BR" sz="1300" dirty="0">
                <a:solidFill>
                  <a:srgbClr val="001080"/>
                </a:solidFill>
                <a:latin typeface="Hasklig" panose="020B0509030403020204" pitchFamily="49" charset="0"/>
              </a:rPr>
              <a:t>c</a:t>
            </a:r>
            <a:r>
              <a:rPr lang="pt-BR" sz="1300" dirty="0">
                <a:solidFill>
                  <a:srgbClr val="000000"/>
                </a:solidFill>
                <a:latin typeface="Hasklig" panose="020B0509030403020204" pitchFamily="49" charset="0"/>
              </a:rPr>
              <a:t>) -&gt; </a:t>
            </a:r>
            <a:r>
              <a:rPr lang="pt-BR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(</a:t>
            </a:r>
            <a:r>
              <a:rPr lang="pt-BR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pt-BR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pt-BR" sz="1300" dirty="0">
                <a:solidFill>
                  <a:srgbClr val="001080"/>
                </a:solidFill>
                <a:latin typeface="Hasklig" panose="020B0509030403020204" pitchFamily="49" charset="0"/>
              </a:rPr>
              <a:t>b</a:t>
            </a:r>
            <a:r>
              <a:rPr lang="pt-BR" sz="1300" dirty="0">
                <a:solidFill>
                  <a:srgbClr val="000000"/>
                </a:solidFill>
                <a:latin typeface="Hasklig" panose="020B0509030403020204" pitchFamily="49" charset="0"/>
              </a:rPr>
              <a:t>) -&gt; </a:t>
            </a:r>
            <a:r>
              <a:rPr lang="pt-BR" sz="1300" dirty="0">
                <a:solidFill>
                  <a:srgbClr val="001080"/>
                </a:solidFill>
                <a:latin typeface="Hasklig" panose="020B0509030403020204" pitchFamily="49" charset="0"/>
              </a:rPr>
              <a:t>a</a:t>
            </a:r>
            <a:r>
              <a:rPr lang="pt-BR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pt-BR" sz="1300" dirty="0" smtClean="0">
                <a:solidFill>
                  <a:srgbClr val="001080"/>
                </a:solidFill>
                <a:latin typeface="Hasklig" panose="020B0509030403020204" pitchFamily="49" charset="0"/>
              </a:rPr>
              <a:t>c</a:t>
            </a:r>
            <a:r>
              <a:rPr lang="pt-BR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pt-BR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(g </a:t>
            </a:r>
            <a:r>
              <a:rPr lang="en-US" sz="1300" dirty="0" smtClean="0">
                <a:latin typeface="Hasklig" panose="020B0509030403020204" pitchFamily="49" charset="0"/>
                <a:ea typeface="Hasklig" panose="020B0509030403020204" pitchFamily="49" charset="0"/>
              </a:rPr>
              <a:t>∘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 f) x = g (f x) </a:t>
            </a:r>
            <a:b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--</a:t>
            </a:r>
            <a:r>
              <a:rPr lang="de-DE" sz="1300" dirty="0">
                <a:solidFill>
                  <a:srgbClr val="008000"/>
                </a:solidFill>
                <a:latin typeface="Hasklig" panose="020B0509030403020204" pitchFamily="49" charset="0"/>
              </a:rPr>
              <a:t> g :: (b -&gt; c), f :: (a -&gt; b), x :: a</a:t>
            </a:r>
            <a:endParaRPr lang="en-US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endParaRPr lang="de-DE" sz="1300" dirty="0" smtClean="0">
              <a:solidFill>
                <a:srgbClr val="795E26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</a:b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-- (</a:t>
            </a:r>
            <a:r>
              <a:rPr lang="de-DE" sz="1300" b="1" dirty="0" smtClean="0">
                <a:solidFill>
                  <a:srgbClr val="008000"/>
                </a:solidFill>
                <a:latin typeface="Hasklig" panose="020B0509030403020204" pitchFamily="49" charset="0"/>
              </a:rPr>
              <a:t>add1AfterSquare 3 -&gt; 10</a:t>
            </a:r>
            <a:r>
              <a:rPr lang="de-DE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)</a:t>
            </a:r>
            <a:r>
              <a:rPr lang="de-DE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</a:br>
            <a:r>
              <a:rPr lang="de-DE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>add1AfterSquare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de-DE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de-DE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add1AfterSquare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x =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(add1 </a:t>
            </a:r>
            <a:r>
              <a:rPr lang="de-DE" sz="1300" dirty="0">
                <a:solidFill>
                  <a:srgbClr val="000000"/>
                </a:solidFill>
                <a:latin typeface="Hasklig" panose="020B0509030403020204" pitchFamily="49" charset="0"/>
              </a:rPr>
              <a:t>∘ </a:t>
            </a:r>
            <a:r>
              <a:rPr lang="de-DE" sz="1300" dirty="0" err="1" smtClean="0">
                <a:solidFill>
                  <a:srgbClr val="000000"/>
                </a:solidFill>
                <a:latin typeface="Hasklig" panose="020B0509030403020204" pitchFamily="49" charset="0"/>
              </a:rPr>
              <a:t>square</a:t>
            </a:r>
            <a:r>
              <a:rPr lang="de-DE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) x</a:t>
            </a:r>
          </a:p>
          <a:p>
            <a:pPr>
              <a:spcBef>
                <a:spcPts val="0"/>
              </a:spcBef>
            </a:pPr>
            <a:r>
              <a:rPr lang="de-DE" sz="14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de-DE" sz="14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en-US" sz="14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endParaRPr lang="en-US" sz="1400" dirty="0" smtClean="0"/>
          </a:p>
          <a:p>
            <a:pPr>
              <a:spcBef>
                <a:spcPts val="0"/>
              </a:spcBef>
            </a:pPr>
            <a:endParaRPr lang="de-DE" sz="1400" dirty="0"/>
          </a:p>
        </p:txBody>
      </p:sp>
      <p:sp>
        <p:nvSpPr>
          <p:cNvPr id="12" name="Rechteck 11"/>
          <p:cNvSpPr/>
          <p:nvPr/>
        </p:nvSpPr>
        <p:spPr>
          <a:xfrm>
            <a:off x="4655840" y="4725144"/>
            <a:ext cx="2592288" cy="9387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>
                <a:solidFill>
                  <a:srgbClr val="795E26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square</a:t>
            </a:r>
            <a:r>
              <a:rPr lang="en-US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:: </a:t>
            </a:r>
            <a:r>
              <a:rPr lang="en-US" sz="1100" dirty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Integer</a:t>
            </a:r>
            <a:r>
              <a:rPr lang="en-US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 -&gt; </a:t>
            </a:r>
            <a:r>
              <a:rPr lang="en-US" sz="1100" dirty="0">
                <a:solidFill>
                  <a:srgbClr val="0000FF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Integer</a:t>
            </a:r>
            <a:r>
              <a:rPr lang="en-US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square n = n ^ </a:t>
            </a:r>
            <a:r>
              <a:rPr lang="en-US" sz="1100" dirty="0">
                <a:solidFill>
                  <a:srgbClr val="098658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2</a:t>
            </a:r>
            <a:endParaRPr lang="en-US" sz="1100" dirty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100" dirty="0">
              <a:solidFill>
                <a:srgbClr val="000000"/>
              </a:solidFill>
              <a:latin typeface="Hasklig" panose="020B0509030403020204" pitchFamily="49" charset="0"/>
              <a:ea typeface="Hasklig" panose="020B0509030403020204" pitchFamily="49" charset="0"/>
            </a:endParaRPr>
          </a:p>
          <a:p>
            <a:r>
              <a:rPr lang="en-US" sz="1100" dirty="0" smtClean="0">
                <a:solidFill>
                  <a:srgbClr val="795E26"/>
                </a:solidFill>
                <a:latin typeface="Hasklig" panose="020B0509030403020204" pitchFamily="49" charset="0"/>
              </a:rPr>
              <a:t>add1</a:t>
            </a:r>
            <a:r>
              <a:rPr lang="en-US" sz="11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en-US" sz="11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1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1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100" dirty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100" dirty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add1</a:t>
            </a:r>
            <a:r>
              <a:rPr lang="en-US" sz="11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1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x =</a:t>
            </a:r>
            <a:r>
              <a:rPr lang="en-US" sz="11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1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x + </a:t>
            </a:r>
            <a:r>
              <a:rPr lang="en-US" sz="1100" dirty="0" smtClean="0">
                <a:solidFill>
                  <a:srgbClr val="098658"/>
                </a:solidFill>
                <a:latin typeface="Hasklig" panose="020B0509030403020204" pitchFamily="49" charset="0"/>
              </a:rPr>
              <a:t>1</a:t>
            </a:r>
            <a:endParaRPr lang="de-DE" sz="1100" dirty="0"/>
          </a:p>
        </p:txBody>
      </p:sp>
      <p:sp>
        <p:nvSpPr>
          <p:cNvPr id="2" name="Rechteck 1"/>
          <p:cNvSpPr/>
          <p:nvPr/>
        </p:nvSpPr>
        <p:spPr>
          <a:xfrm>
            <a:off x="7536160" y="4523165"/>
            <a:ext cx="43924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Composition allows to build up complex functions from sequences of simpler functions.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This reduces (mental) complexity.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All elementary functions can be unit tested in isolation, which improves testability.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Improves maintainability of the code</a:t>
            </a:r>
            <a:endParaRPr lang="en-US" sz="1600" dirty="0"/>
          </a:p>
        </p:txBody>
      </p:sp>
      <p:pic>
        <p:nvPicPr>
          <p:cNvPr id="8" name="Picture 2" descr="https://tse1.mm.bing.net/th?id=OIP.7SUr14qdwUHDvQW_9RKKEgHaFF&amp;pid=Ap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2" b="25573"/>
          <a:stretch/>
        </p:blipFill>
        <p:spPr bwMode="auto">
          <a:xfrm>
            <a:off x="9923152" y="3717032"/>
            <a:ext cx="2185217" cy="76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9264352" y="1416158"/>
            <a:ext cx="2931881" cy="2332028"/>
            <a:chOff x="9264352" y="1416158"/>
            <a:chExt cx="2931881" cy="2332028"/>
          </a:xfrm>
        </p:grpSpPr>
        <p:pic>
          <p:nvPicPr>
            <p:cNvPr id="1026" name="Picture 2" descr="Function composit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4352" y="1416158"/>
              <a:ext cx="2332028" cy="2332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Geschweifte Klammer rechts 2"/>
            <p:cNvSpPr/>
            <p:nvPr/>
          </p:nvSpPr>
          <p:spPr bwMode="gray">
            <a:xfrm>
              <a:off x="11280576" y="1700214"/>
              <a:ext cx="144016" cy="1656308"/>
            </a:xfrm>
            <a:prstGeom prst="rightBrace">
              <a:avLst>
                <a:gd name="adj1" fmla="val 8333"/>
                <a:gd name="adj2" fmla="val 509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/>
            <p:cNvSpPr/>
            <p:nvPr/>
          </p:nvSpPr>
          <p:spPr>
            <a:xfrm>
              <a:off x="11517842" y="2343702"/>
              <a:ext cx="6783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Hasklig" panose="020B0509030403020204" pitchFamily="49" charset="0"/>
                  <a:ea typeface="Hasklig" panose="020B0509030403020204" pitchFamily="49" charset="0"/>
                </a:rPr>
                <a:t>g ∘ f 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4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tse1.mm.bing.net/th?id=OIP.7SUr14qdwUHDvQW_9RKKEgHaFF&amp;pid=Ap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2" b="25573"/>
          <a:stretch/>
        </p:blipFill>
        <p:spPr bwMode="auto">
          <a:xfrm>
            <a:off x="9923152" y="4221088"/>
            <a:ext cx="2185217" cy="76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-- function adding two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numbers (</a:t>
            </a:r>
            <a:r>
              <a:rPr lang="en-US" sz="1300" b="1" dirty="0" smtClean="0">
                <a:solidFill>
                  <a:srgbClr val="008000"/>
                </a:solidFill>
                <a:latin typeface="Hasklig" panose="020B0509030403020204" pitchFamily="49" charset="0"/>
              </a:rPr>
              <a:t>add 2 3 -&gt; 5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>add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Integer 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--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Why not 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add ::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(Integer, Integer)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Integer ? </a:t>
            </a:r>
            <a:endParaRPr lang="en-US" sz="1300" dirty="0">
              <a:solidFill>
                <a:srgbClr val="008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add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b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a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+ b</a:t>
            </a:r>
            <a:endParaRPr lang="en-US" sz="1300" dirty="0" smtClean="0">
              <a:solidFill>
                <a:srgbClr val="000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endParaRPr lang="en-US" sz="13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000000"/>
                </a:solidFill>
              </a:rPr>
              <a:t>The type signature can </a:t>
            </a:r>
            <a:r>
              <a:rPr lang="en-US" sz="1300" dirty="0">
                <a:solidFill>
                  <a:srgbClr val="000000"/>
                </a:solidFill>
              </a:rPr>
              <a:t>be read </a:t>
            </a:r>
            <a:r>
              <a:rPr lang="en-US" sz="1300" dirty="0" smtClean="0">
                <a:solidFill>
                  <a:srgbClr val="000000"/>
                </a:solidFill>
              </a:rPr>
              <a:t>as:</a:t>
            </a:r>
            <a:br>
              <a:rPr lang="en-US" sz="1300" dirty="0" smtClean="0">
                <a:solidFill>
                  <a:srgbClr val="000000"/>
                </a:solidFill>
              </a:rPr>
            </a:br>
            <a:r>
              <a:rPr lang="en-US" sz="1300" dirty="0" smtClean="0">
                <a:solidFill>
                  <a:srgbClr val="000000"/>
                </a:solidFill>
              </a:rPr>
              <a:t>"</a:t>
            </a:r>
            <a:r>
              <a:rPr lang="en-US" sz="1300" dirty="0">
                <a:solidFill>
                  <a:srgbClr val="000000"/>
                </a:solidFill>
              </a:rPr>
              <a:t>A function taking an 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</a:rPr>
              <a:t> argument and returning a function of type 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Integer -&gt; Integer</a:t>
            </a:r>
            <a:r>
              <a:rPr lang="en-US" sz="1300" dirty="0">
                <a:solidFill>
                  <a:srgbClr val="000000"/>
                </a:solidFill>
              </a:rPr>
              <a:t>". </a:t>
            </a:r>
            <a:r>
              <a:rPr lang="en-US" sz="1300" dirty="0" smtClean="0">
                <a:solidFill>
                  <a:srgbClr val="000000"/>
                </a:solidFill>
              </a:rPr>
              <a:t/>
            </a:r>
            <a:br>
              <a:rPr lang="en-US" sz="1300" dirty="0" smtClean="0">
                <a:solidFill>
                  <a:srgbClr val="000000"/>
                </a:solidFill>
              </a:rPr>
            </a:br>
            <a:r>
              <a:rPr lang="en-US" sz="1300" dirty="0" smtClean="0">
                <a:solidFill>
                  <a:srgbClr val="000000"/>
                </a:solidFill>
              </a:rPr>
              <a:t>Sounds </a:t>
            </a:r>
            <a:r>
              <a:rPr lang="en-US" sz="1300" dirty="0">
                <a:solidFill>
                  <a:srgbClr val="000000"/>
                </a:solidFill>
              </a:rPr>
              <a:t>weird? But that's exactly what </a:t>
            </a:r>
            <a:r>
              <a:rPr lang="en-US" sz="1300" dirty="0" smtClean="0">
                <a:solidFill>
                  <a:srgbClr val="000000"/>
                </a:solidFill>
              </a:rPr>
              <a:t>most functional languages do internally</a:t>
            </a:r>
            <a:r>
              <a:rPr lang="en-US" sz="1300" dirty="0">
                <a:solidFill>
                  <a:srgbClr val="000000"/>
                </a:solidFill>
              </a:rPr>
              <a:t>. </a:t>
            </a:r>
            <a:r>
              <a:rPr lang="en-US" sz="1300" dirty="0" smtClean="0">
                <a:solidFill>
                  <a:srgbClr val="000000"/>
                </a:solidFill>
              </a:rPr>
              <a:t/>
            </a:r>
            <a:br>
              <a:rPr lang="en-US" sz="1300" dirty="0" smtClean="0">
                <a:solidFill>
                  <a:srgbClr val="000000"/>
                </a:solidFill>
              </a:rPr>
            </a:br>
            <a:r>
              <a:rPr lang="en-US" sz="1300" dirty="0" smtClean="0">
                <a:solidFill>
                  <a:srgbClr val="000000"/>
                </a:solidFill>
              </a:rPr>
              <a:t>So </a:t>
            </a:r>
            <a:r>
              <a:rPr lang="en-US" sz="1300" dirty="0">
                <a:solidFill>
                  <a:srgbClr val="000000"/>
                </a:solidFill>
              </a:rPr>
              <a:t>if we call 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add 2 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3</a:t>
            </a:r>
            <a:r>
              <a:rPr lang="en-US" sz="1300" dirty="0" smtClean="0">
                <a:solidFill>
                  <a:srgbClr val="000000"/>
                </a:solidFill>
              </a:rPr>
              <a:t>, </a:t>
            </a:r>
            <a:r>
              <a:rPr lang="en-US" sz="1300" dirty="0">
                <a:solidFill>
                  <a:srgbClr val="000000"/>
                </a:solidFill>
              </a:rPr>
              <a:t>first add is applied to 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2</a:t>
            </a:r>
            <a:r>
              <a:rPr lang="en-US" sz="1300" dirty="0">
                <a:solidFill>
                  <a:srgbClr val="000000"/>
                </a:solidFill>
              </a:rPr>
              <a:t> </a:t>
            </a:r>
            <a:r>
              <a:rPr lang="en-US" sz="1300" b="1" dirty="0">
                <a:solidFill>
                  <a:srgbClr val="000000"/>
                </a:solidFill>
              </a:rPr>
              <a:t>which </a:t>
            </a:r>
            <a:r>
              <a:rPr lang="en-US" sz="1300" b="1" dirty="0" smtClean="0">
                <a:solidFill>
                  <a:srgbClr val="000000"/>
                </a:solidFill>
              </a:rPr>
              <a:t>returns </a:t>
            </a:r>
            <a:r>
              <a:rPr lang="en-US" sz="1300" b="1" dirty="0">
                <a:solidFill>
                  <a:srgbClr val="000000"/>
                </a:solidFill>
              </a:rPr>
              <a:t>a new function </a:t>
            </a:r>
            <a:r>
              <a:rPr lang="en-US" sz="1300" dirty="0">
                <a:solidFill>
                  <a:srgbClr val="000000"/>
                </a:solidFill>
              </a:rPr>
              <a:t>of type 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Integer -&gt; Integer </a:t>
            </a:r>
            <a:r>
              <a:rPr lang="en-US" sz="1300" dirty="0">
                <a:solidFill>
                  <a:srgbClr val="000000"/>
                </a:solidFill>
              </a:rPr>
              <a:t>which is then applied to 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3</a:t>
            </a:r>
            <a:r>
              <a:rPr lang="en-US" sz="13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n-US" sz="13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300" dirty="0">
                <a:solidFill>
                  <a:srgbClr val="000000"/>
                </a:solidFill>
              </a:rPr>
              <a:t>This technique is called </a:t>
            </a:r>
            <a:r>
              <a:rPr lang="en-US" sz="1300" b="1" dirty="0" smtClean="0">
                <a:solidFill>
                  <a:srgbClr val="000000"/>
                </a:solidFill>
              </a:rPr>
              <a:t>Currying</a:t>
            </a:r>
            <a:r>
              <a:rPr lang="en-US" sz="1300" dirty="0" smtClean="0">
                <a:solidFill>
                  <a:srgbClr val="000000"/>
                </a:solidFill>
              </a:rPr>
              <a:t>. Currying is widely used in FP as it allows another cool technique: </a:t>
            </a:r>
            <a:r>
              <a:rPr lang="en-US" sz="1300" b="1" dirty="0" smtClean="0">
                <a:solidFill>
                  <a:srgbClr val="000000"/>
                </a:solidFill>
              </a:rPr>
              <a:t>partial application: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endParaRPr lang="en-US" sz="1300" dirty="0">
              <a:solidFill>
                <a:srgbClr val="008000"/>
              </a:solidFill>
              <a:latin typeface="Hasklig" panose="020B050903040302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--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partial application: applying add to 5 </a:t>
            </a:r>
            <a:r>
              <a:rPr lang="en-US" sz="1300" b="1" dirty="0">
                <a:solidFill>
                  <a:srgbClr val="008000"/>
                </a:solidFill>
                <a:latin typeface="Hasklig" panose="020B0509030403020204" pitchFamily="49" charset="0"/>
              </a:rPr>
              <a:t>returns a function</a:t>
            </a:r>
            <a:r>
              <a:rPr lang="en-US" sz="1300" dirty="0">
                <a:solidFill>
                  <a:srgbClr val="008000"/>
                </a:solidFill>
                <a:latin typeface="Hasklig" panose="020B0509030403020204" pitchFamily="49" charset="0"/>
              </a:rPr>
              <a:t> of type Integer -&gt; 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Integer (</a:t>
            </a:r>
            <a:r>
              <a:rPr lang="en-US" sz="1300" b="1" dirty="0" smtClean="0">
                <a:solidFill>
                  <a:srgbClr val="008000"/>
                </a:solidFill>
                <a:latin typeface="Hasklig" panose="020B0509030403020204" pitchFamily="49" charset="0"/>
              </a:rPr>
              <a:t>add5 7 -&gt; 12</a:t>
            </a:r>
            <a:r>
              <a:rPr lang="en-US" sz="1300" dirty="0" smtClean="0">
                <a:solidFill>
                  <a:srgbClr val="008000"/>
                </a:solidFill>
                <a:latin typeface="Hasklig" panose="020B0509030403020204" pitchFamily="49" charset="0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en-US" sz="1300" dirty="0" smtClean="0">
                <a:solidFill>
                  <a:srgbClr val="795E26"/>
                </a:solidFill>
                <a:latin typeface="Hasklig" panose="020B0509030403020204" pitchFamily="49" charset="0"/>
              </a:rPr>
              <a:t>add5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:: </a:t>
            </a:r>
            <a:r>
              <a:rPr lang="en-US" sz="1300" dirty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-&gt; </a:t>
            </a:r>
            <a:r>
              <a:rPr lang="en-US" sz="1300" dirty="0" smtClean="0">
                <a:solidFill>
                  <a:srgbClr val="0000FF"/>
                </a:solidFill>
                <a:latin typeface="Hasklig" panose="020B0509030403020204" pitchFamily="49" charset="0"/>
              </a:rPr>
              <a:t>Integer</a:t>
            </a: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/>
            </a:r>
            <a:b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</a:br>
            <a:r>
              <a:rPr lang="en-US" sz="1300" dirty="0" smtClean="0">
                <a:solidFill>
                  <a:srgbClr val="000000"/>
                </a:solidFill>
                <a:latin typeface="Hasklig" panose="020B0509030403020204" pitchFamily="49" charset="0"/>
              </a:rPr>
              <a:t>add5</a:t>
            </a:r>
            <a:r>
              <a:rPr lang="en-US" sz="1300" dirty="0">
                <a:solidFill>
                  <a:srgbClr val="000000"/>
                </a:solidFill>
                <a:latin typeface="Hasklig" panose="020B0509030403020204" pitchFamily="49" charset="0"/>
              </a:rPr>
              <a:t> = add </a:t>
            </a:r>
            <a:r>
              <a:rPr lang="en-US" sz="1300" dirty="0" smtClean="0">
                <a:solidFill>
                  <a:srgbClr val="098658"/>
                </a:solidFill>
                <a:latin typeface="Hasklig" panose="020B0509030403020204" pitchFamily="49" charset="0"/>
              </a:rPr>
              <a:t>5</a:t>
            </a:r>
          </a:p>
          <a:p>
            <a:pPr>
              <a:spcBef>
                <a:spcPts val="0"/>
              </a:spcBef>
            </a:pPr>
            <a:endParaRPr lang="en-US" sz="1300" dirty="0">
              <a:solidFill>
                <a:srgbClr val="000000"/>
              </a:solidFill>
              <a:latin typeface="Hasklig" panose="020B05090304030202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Returning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(3)</a:t>
            </a:r>
            <a:br>
              <a:rPr lang="de-DE" dirty="0" smtClean="0"/>
            </a:br>
            <a:r>
              <a:rPr lang="de-DE" dirty="0" smtClean="0"/>
              <a:t>B. Partial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 bwMode="gray">
          <a:xfrm>
            <a:off x="7536558" y="5009880"/>
            <a:ext cx="4320480" cy="9860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chemeClr val="bg2"/>
              </a:buClr>
              <a:buSzPct val="100000"/>
            </a:pPr>
            <a:r>
              <a:rPr lang="de-DE" sz="1600" dirty="0" smtClean="0"/>
              <a:t>In FP partial </a:t>
            </a:r>
            <a:r>
              <a:rPr lang="de-DE" sz="1600" dirty="0" err="1" smtClean="0"/>
              <a:t>application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en-US" sz="1600" dirty="0" smtClean="0"/>
              <a:t> </a:t>
            </a:r>
            <a:r>
              <a:rPr lang="en-US" sz="1600" dirty="0"/>
              <a:t>frequently used to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provide </a:t>
            </a:r>
            <a:r>
              <a:rPr lang="en-US" sz="1600" dirty="0"/>
              <a:t>functions with configuration </a:t>
            </a:r>
            <a:r>
              <a:rPr lang="en-US" sz="1600" dirty="0" smtClean="0"/>
              <a:t>data or infrastructure access (e.g. </a:t>
            </a:r>
            <a:r>
              <a:rPr lang="en-US" sz="1600" dirty="0" err="1" smtClean="0"/>
              <a:t>db</a:t>
            </a:r>
            <a:r>
              <a:rPr lang="en-US" sz="1600" dirty="0" smtClean="0"/>
              <a:t> connections).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bg2"/>
              </a:buClr>
              <a:buSzPct val="100000"/>
            </a:pPr>
            <a:r>
              <a:rPr lang="en-US" sz="1600" dirty="0" smtClean="0"/>
              <a:t>It’s the FP equivalent to dependency injection or </a:t>
            </a:r>
            <a:r>
              <a:rPr lang="en-US" sz="1600" dirty="0" err="1" smtClean="0"/>
              <a:t>memoization</a:t>
            </a:r>
            <a:r>
              <a:rPr lang="en-US" sz="1600" dirty="0" smtClean="0"/>
              <a:t>.</a:t>
            </a:r>
            <a:endParaRPr lang="de-DE" sz="1600" dirty="0" smtClean="0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6816080" y="6453336"/>
            <a:ext cx="4032448" cy="144000"/>
          </a:xfrm>
        </p:spPr>
        <p:txBody>
          <a:bodyPr/>
          <a:lstStyle/>
          <a:p>
            <a:r>
              <a:rPr lang="en-GB" dirty="0"/>
              <a:t>What’s cool about functional </a:t>
            </a:r>
            <a:r>
              <a:rPr lang="en-GB" dirty="0" smtClean="0"/>
              <a:t>programming</a:t>
            </a:r>
            <a:endParaRPr lang="en-GB" dirty="0"/>
          </a:p>
        </p:txBody>
      </p:sp>
      <p:sp>
        <p:nvSpPr>
          <p:cNvPr id="11" name="Foliennummernplatzhalter 6"/>
          <p:cNvSpPr>
            <a:spLocks noGrp="1"/>
          </p:cNvSpPr>
          <p:nvPr>
            <p:ph type="sldNum" sz="quarter" idx="17"/>
          </p:nvPr>
        </p:nvSpPr>
        <p:spPr>
          <a:xfrm>
            <a:off x="5808032" y="6453336"/>
            <a:ext cx="576000" cy="144000"/>
          </a:xfrm>
        </p:spPr>
        <p:txBody>
          <a:bodyPr/>
          <a:lstStyle/>
          <a:p>
            <a:r>
              <a:rPr lang="en-GB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4317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/>
    </p:bldLst>
  </p:timing>
</p:sld>
</file>

<file path=ppt/theme/theme1.xml><?xml version="1.0" encoding="utf-8"?>
<a:theme xmlns:a="http://schemas.openxmlformats.org/drawingml/2006/main" name="ista">
  <a:themeElements>
    <a:clrScheme name="ista">
      <a:dk1>
        <a:srgbClr val="0A2864"/>
      </a:dk1>
      <a:lt1>
        <a:sysClr val="window" lastClr="FFFFFF"/>
      </a:lt1>
      <a:dk2>
        <a:srgbClr val="D7D7D7"/>
      </a:dk2>
      <a:lt2>
        <a:srgbClr val="84B400"/>
      </a:lt2>
      <a:accent1>
        <a:srgbClr val="003978"/>
      </a:accent1>
      <a:accent2>
        <a:srgbClr val="0055B4"/>
      </a:accent2>
      <a:accent3>
        <a:srgbClr val="0071F0"/>
      </a:accent3>
      <a:accent4>
        <a:srgbClr val="80B8F8"/>
      </a:accent4>
      <a:accent5>
        <a:srgbClr val="BAD9FC"/>
      </a:accent5>
      <a:accent6>
        <a:srgbClr val="DBEBFD"/>
      </a:accent6>
      <a:hlink>
        <a:srgbClr val="84B400"/>
      </a:hlink>
      <a:folHlink>
        <a:srgbClr val="0A2864"/>
      </a:folHlink>
    </a:clrScheme>
    <a:fontScheme name="Arial Black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tx1"/>
        </a:solidFill>
        <a:ln w="6350">
          <a:solidFill>
            <a:schemeClr val="tx1"/>
          </a:solidFill>
        </a:ln>
      </a:spPr>
      <a:bodyPr rtlCol="0" anchor="ctr"/>
      <a:lstStyle>
        <a:defPPr algn="ctr">
          <a:lnSpc>
            <a:spcPct val="110000"/>
          </a:lnSpc>
          <a:buSzPct val="100000"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16000" indent="-216000" algn="l">
          <a:lnSpc>
            <a:spcPct val="110000"/>
          </a:lnSpc>
          <a:spcBef>
            <a:spcPts val="600"/>
          </a:spcBef>
          <a:buClr>
            <a:schemeClr val="bg2"/>
          </a:buClr>
          <a:buSzPct val="100000"/>
          <a:buFont typeface="Wingdings 2" panose="05020102010507070707" pitchFamily="18" charset="2"/>
          <a:buChar char="¡"/>
          <a:defRPr sz="1600" dirty="0" err="1" smtClean="0"/>
        </a:defPPr>
      </a:lstStyle>
    </a:txDef>
  </a:objectDefaults>
  <a:extraClrSchemeLst/>
  <a:custClrLst>
    <a:custClr name="132">
      <a:srgbClr val="84B400"/>
    </a:custClr>
    <a:custClr name="157">
      <a:srgbClr val="9DC333"/>
    </a:custClr>
    <a:custClr name="181">
      <a:srgbClr val="B5D266"/>
    </a:custClr>
    <a:custClr name="206">
      <a:srgbClr val="CEE199"/>
    </a:custClr>
    <a:custClr name="230">
      <a:srgbClr val="E6F0CC"/>
    </a:custClr>
    <a:custClr name="242">
      <a:srgbClr val="F2F7E5"/>
    </a:custClr>
    <a:custClr name="R 255">
      <a:srgbClr val="FFFFFF"/>
    </a:custClr>
    <a:custClr name="R 255">
      <a:srgbClr val="FFFFFF"/>
    </a:custClr>
    <a:custClr name="R 255">
      <a:srgbClr val="FFFFFF"/>
    </a:custClr>
    <a:custClr name="R 255">
      <a:srgbClr val="FFFFFF"/>
    </a:custClr>
    <a:custClr name="230">
      <a:srgbClr val="E63F0C"/>
    </a:custClr>
    <a:custClr name="235">
      <a:srgbClr val="EB653D"/>
    </a:custClr>
    <a:custClr name="240">
      <a:srgbClr val="F08C6D"/>
    </a:custClr>
    <a:custClr name="245">
      <a:srgbClr val="F5B29E"/>
    </a:custClr>
    <a:custClr name="R 255">
      <a:srgbClr val="FFFFFF"/>
    </a:custClr>
    <a:custClr name="R 255">
      <a:srgbClr val="FFFFFF"/>
    </a:custClr>
    <a:custClr name="R 255">
      <a:srgbClr val="FFFFFF"/>
    </a:custClr>
    <a:custClr name="R 255">
      <a:srgbClr val="FFFFFF"/>
    </a:custClr>
    <a:custClr name="R 255">
      <a:srgbClr val="FFFFFF"/>
    </a:custClr>
    <a:custClr name="R 255">
      <a:srgbClr val="FFFFFF"/>
    </a:custClr>
    <a:custClr name="242">
      <a:srgbClr val="F2AF00"/>
    </a:custClr>
    <a:custClr name="245">
      <a:srgbClr val="F5BF33"/>
    </a:custClr>
    <a:custClr name="247">
      <a:srgbClr val="F7CF66"/>
    </a:custClr>
    <a:custClr name="250">
      <a:srgbClr val="FADF99"/>
    </a:custClr>
    <a:custClr name="R 255">
      <a:srgbClr val="FFFFFF"/>
    </a:custClr>
    <a:custClr name="R 255">
      <a:srgbClr val="FFFFFF"/>
    </a:custClr>
    <a:custClr name="R 255">
      <a:srgbClr val="FFFFFF"/>
    </a:custClr>
    <a:custClr name="R 255">
      <a:srgbClr val="FFFFFF"/>
    </a:custClr>
    <a:custClr name="R 255">
      <a:srgbClr val="FFFFFF"/>
    </a:custClr>
    <a:custClr name="R 255">
      <a:srgbClr val="FFFFFF"/>
    </a:custClr>
  </a:custClrLst>
  <a:extLst>
    <a:ext uri="{05A4C25C-085E-4340-85A3-A5531E510DB2}">
      <thm15:themeFamily xmlns:thm15="http://schemas.microsoft.com/office/thememl/2012/main" name="Präsentation4" id="{7C5451FE-1EBA-47D1-9C29-DF01312A943B}" vid="{172E0D6D-6E90-42F0-8B2F-B8579A0BED44}"/>
    </a:ext>
  </a:extLst>
</a:theme>
</file>

<file path=ppt/theme/theme2.xml><?xml version="1.0" encoding="utf-8"?>
<a:theme xmlns:a="http://schemas.openxmlformats.org/drawingml/2006/main" name="Office">
  <a:themeElements>
    <a:clrScheme name="ista">
      <a:dk1>
        <a:srgbClr val="0A2864"/>
      </a:dk1>
      <a:lt1>
        <a:sysClr val="window" lastClr="FFFFFF"/>
      </a:lt1>
      <a:dk2>
        <a:srgbClr val="D7D7D7"/>
      </a:dk2>
      <a:lt2>
        <a:srgbClr val="84B400"/>
      </a:lt2>
      <a:accent1>
        <a:srgbClr val="003978"/>
      </a:accent1>
      <a:accent2>
        <a:srgbClr val="0055B4"/>
      </a:accent2>
      <a:accent3>
        <a:srgbClr val="0071F0"/>
      </a:accent3>
      <a:accent4>
        <a:srgbClr val="80B8F8"/>
      </a:accent4>
      <a:accent5>
        <a:srgbClr val="BAD9FC"/>
      </a:accent5>
      <a:accent6>
        <a:srgbClr val="DBEBFD"/>
      </a:accent6>
      <a:hlink>
        <a:srgbClr val="84B400"/>
      </a:hlink>
      <a:folHlink>
        <a:srgbClr val="0A2864"/>
      </a:folHlink>
    </a:clrScheme>
    <a:fontScheme name="Arial Black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ista">
      <a:dk1>
        <a:srgbClr val="0A2864"/>
      </a:dk1>
      <a:lt1>
        <a:sysClr val="window" lastClr="FFFFFF"/>
      </a:lt1>
      <a:dk2>
        <a:srgbClr val="D7D7D7"/>
      </a:dk2>
      <a:lt2>
        <a:srgbClr val="84B400"/>
      </a:lt2>
      <a:accent1>
        <a:srgbClr val="003978"/>
      </a:accent1>
      <a:accent2>
        <a:srgbClr val="0055B4"/>
      </a:accent2>
      <a:accent3>
        <a:srgbClr val="0071F0"/>
      </a:accent3>
      <a:accent4>
        <a:srgbClr val="80B8F8"/>
      </a:accent4>
      <a:accent5>
        <a:srgbClr val="BAD9FC"/>
      </a:accent5>
      <a:accent6>
        <a:srgbClr val="DBEBFD"/>
      </a:accent6>
      <a:hlink>
        <a:srgbClr val="84B400"/>
      </a:hlink>
      <a:folHlink>
        <a:srgbClr val="0A2864"/>
      </a:folHlink>
    </a:clrScheme>
    <a:fontScheme name="Arial Black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2019_ista_neuer pptx Master_final_Version Standard Deck</Template>
  <TotalTime>0</TotalTime>
  <Words>2334</Words>
  <Application>Microsoft Office PowerPoint</Application>
  <PresentationFormat>Breitbild</PresentationFormat>
  <Paragraphs>619</Paragraphs>
  <Slides>29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Calibri</vt:lpstr>
      <vt:lpstr>Cambria</vt:lpstr>
      <vt:lpstr>Cambria Math</vt:lpstr>
      <vt:lpstr>Hasklig</vt:lpstr>
      <vt:lpstr>Wingdings</vt:lpstr>
      <vt:lpstr>Wingdings 2</vt:lpstr>
      <vt:lpstr>ista</vt:lpstr>
      <vt:lpstr>What’s cool about functional programming</vt:lpstr>
      <vt:lpstr>Agenda</vt:lpstr>
      <vt:lpstr>Learning a new paradigm:  So many new concepts, ideas, Terms …</vt:lpstr>
      <vt:lpstr>Functions are first class citizens</vt:lpstr>
      <vt:lpstr>Functions can be bound to names (1)</vt:lpstr>
      <vt:lpstr>Passing functions as arguments (2)</vt:lpstr>
      <vt:lpstr>OK, TIMe for some refactoring !</vt:lpstr>
      <vt:lpstr>Returning functions as values (3) A. function composition</vt:lpstr>
      <vt:lpstr>Returning functions as values (3) B. Partial application</vt:lpstr>
      <vt:lpstr>Recursion and pattern matching</vt:lpstr>
      <vt:lpstr>Immutability, purity &amp; equational reasoning</vt:lpstr>
      <vt:lpstr>Lists</vt:lpstr>
      <vt:lpstr>Pattern matching on lists</vt:lpstr>
      <vt:lpstr>Using higher order function for abstraction 1. Mapping over a list</vt:lpstr>
      <vt:lpstr>Using higher order function for abstraction 2. folding / reducing a list</vt:lpstr>
      <vt:lpstr>The marketing guys didn‘t like „lazy evaluation“ Let‘s call it „Evaluation on DEMAND“…</vt:lpstr>
      <vt:lpstr>Let‘s get even more lazy</vt:lpstr>
      <vt:lpstr>Maybe we‘ve got a problem?</vt:lpstr>
      <vt:lpstr>Working with maybes</vt:lpstr>
      <vt:lpstr>Programming a semicolon</vt:lpstr>
      <vt:lpstr>Benefits of functional programming</vt:lpstr>
      <vt:lpstr>Questions ?</vt:lpstr>
      <vt:lpstr>Further readings</vt:lpstr>
      <vt:lpstr>Thank you   </vt:lpstr>
      <vt:lpstr>BACKUP</vt:lpstr>
      <vt:lpstr>Returning functions as values (3) 2. Curry &amp; uncurry</vt:lpstr>
      <vt:lpstr>Newtons algorithm in Java</vt:lpstr>
      <vt:lpstr>Luhn algorithm: imperative vs. functional</vt:lpstr>
      <vt:lpstr>PowerPoint-Präsentation</vt:lpstr>
    </vt:vector>
  </TitlesOfParts>
  <Company>ista International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Warum ist Haskell cool?</dc:title>
  <dc:creator>Mahler, Thomas</dc:creator>
  <dc:description>Office 2016</dc:description>
  <cp:lastModifiedBy>Mahler, Thomas</cp:lastModifiedBy>
  <cp:revision>247</cp:revision>
  <dcterms:created xsi:type="dcterms:W3CDTF">2020-02-04T10:12:58Z</dcterms:created>
  <dcterms:modified xsi:type="dcterms:W3CDTF">2021-01-15T15:25:49Z</dcterms:modified>
</cp:coreProperties>
</file>