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34"/>
  </p:notesMasterIdLst>
  <p:sldIdLst>
    <p:sldId id="299" r:id="rId2"/>
    <p:sldId id="384" r:id="rId3"/>
    <p:sldId id="257" r:id="rId4"/>
    <p:sldId id="385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4" r:id="rId21"/>
    <p:sldId id="405" r:id="rId22"/>
    <p:sldId id="406" r:id="rId23"/>
    <p:sldId id="407" r:id="rId24"/>
    <p:sldId id="401" r:id="rId25"/>
    <p:sldId id="402" r:id="rId26"/>
    <p:sldId id="403" r:id="rId27"/>
    <p:sldId id="408" r:id="rId28"/>
    <p:sldId id="409" r:id="rId29"/>
    <p:sldId id="410" r:id="rId30"/>
    <p:sldId id="289" r:id="rId31"/>
    <p:sldId id="276" r:id="rId32"/>
    <p:sldId id="277" r:id="rId3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6E73"/>
    <a:srgbClr val="ED145B"/>
    <a:srgbClr val="4F5764"/>
    <a:srgbClr val="EF2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79" d="100"/>
          <a:sy n="79" d="100"/>
        </p:scale>
        <p:origin x="108" y="234"/>
      </p:cViewPr>
      <p:guideLst>
        <p:guide orient="horz" pos="162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CAFCE-C102-6747-9B79-E03F9BCB8C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75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015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19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626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940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675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5819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132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39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2730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634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621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085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493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739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198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283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128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117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8610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167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024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198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571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157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769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55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2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169"/>
            <a:ext cx="2057400" cy="439270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169"/>
            <a:ext cx="6019800" cy="439270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3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1262"/>
            <a:ext cx="4038600" cy="33976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2401"/>
            <a:ext cx="4041775" cy="4802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2667"/>
            <a:ext cx="4041775" cy="29662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1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981"/>
            <a:ext cx="3008313" cy="87234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7326"/>
            <a:ext cx="3008313" cy="35215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3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5"/>
            <a:ext cx="5486400" cy="604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395E-34A2-AA4D-9868-153B79C4F40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888C7-909F-294F-8D58-CCD5DCAC4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8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" descr="fiap_elemento1.png">
            <a:extLst>
              <a:ext uri="{FF2B5EF4-FFF2-40B4-BE49-F238E27FC236}">
                <a16:creationId xmlns:a16="http://schemas.microsoft.com/office/drawing/2014/main" id="{BC1E70F3-7777-5A4C-A91B-972B92D521D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2484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E9205-9656-6046-8C3D-28FDB8803E6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682"/>
            <a:ext cx="2895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71682"/>
            <a:ext cx="2133600" cy="27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49B36-4058-3742-A64C-523393E04A2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88405014-CFAE-AA46-826B-C6318AB3B45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2" y="182871"/>
            <a:ext cx="460590" cy="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chemeClr val="tx1"/>
            </a:gs>
            <a:gs pos="100000">
              <a:schemeClr val="bg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F58653-AE73-4CEE-B89D-158EA69A6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2002631"/>
            <a:ext cx="26098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8" y="1108186"/>
            <a:ext cx="723198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O sistema de avaliação de determinada disciplina, é composto por três provas. A primeira prova tem peso 2, a segunda tem peso 3 e a terceira tem peso 5. Faça um algoritmo para calcular a média final de um aluno desta disciplina. 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Faça um algoritmo que leia os valores A, B e C. Mostre uma mensagem que informe se a soma de A com B é menor, maior ou igual a C. </a:t>
            </a:r>
          </a:p>
        </p:txBody>
      </p:sp>
    </p:spTree>
    <p:extLst>
      <p:ext uri="{BB962C8B-B14F-4D97-AF65-F5344CB8AC3E}">
        <p14:creationId xmlns:p14="http://schemas.microsoft.com/office/powerpoint/2010/main" val="427628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Crie um algoritmo que calcula o desconto previdenciário de um funcionário. Dado um salário, o programa deve retornar o valor do desconto proporcional ao mesmo. O cálculo segue a regra: o desconto é de 11% do valor do salário, entretanto, o valor máximo de desconto é 720,00. Sendo assim, ou o algoritmo retorna o valor equivalente a 11% sobre o salário ou 720,00. </a:t>
            </a:r>
          </a:p>
          <a:p>
            <a:pPr lvl="0" algn="just">
              <a:lnSpc>
                <a:spcPct val="150000"/>
              </a:lnSpc>
            </a:pPr>
            <a:endParaRPr lang="pt-BR" sz="14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Escrever um algoritmo para ler dois valores numéricos e apresentar a diferença do maior pelo menor.</a:t>
            </a:r>
          </a:p>
          <a:p>
            <a:pPr lvl="0" algn="just">
              <a:lnSpc>
                <a:spcPct val="150000"/>
              </a:lnSpc>
            </a:pPr>
            <a:endParaRPr lang="pt-BR" sz="14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5. Escrever um algoritmo para ler dois números. Se os números forem iguais imprimir a mensagem: “Números iguais” e encerrar a execução; caso contrário, imprimir o de maior valor, acompanhando pela mensagem “é maior número”.</a:t>
            </a:r>
          </a:p>
        </p:txBody>
      </p:sp>
    </p:spTree>
    <p:extLst>
      <p:ext uri="{BB962C8B-B14F-4D97-AF65-F5344CB8AC3E}">
        <p14:creationId xmlns:p14="http://schemas.microsoft.com/office/powerpoint/2010/main" val="329974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757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390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Construa um algoritmo que receba como entrada três valores e os imprima em ordem crescente. 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Uma empresa irá dar um aumento de salário aos seus funcionários de acordo com a categoria de cada empregado. O aumento seguirá a seguinte regra: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A, C, F, e H ganharão 10% de aumento sobre o salário;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B, D,  e T ganharão 15% de aumento sobre o salário;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K e R ganharão 25% de aumento sobre o salário;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Crie um algoritmo que solicita ao usuário para digitar um número e mostra-o por extenso. Este número deve variar entre 1 e 10. Se o usuário introduzir um número que não está neste intervalo, mostre: "Número inválido". 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Faça um algoritmo que leia 3 números inteiros distintos e escreva o menor deles. </a:t>
            </a:r>
          </a:p>
        </p:txBody>
      </p:sp>
    </p:spTree>
    <p:extLst>
      <p:ext uri="{BB962C8B-B14F-4D97-AF65-F5344CB8AC3E}">
        <p14:creationId xmlns:p14="http://schemas.microsoft.com/office/powerpoint/2010/main" val="59171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6307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429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Sugestão: faça os exercícios com os três laços estudados</a:t>
            </a:r>
          </a:p>
          <a:p>
            <a:pPr lvl="0" algn="just">
              <a:lnSpc>
                <a:spcPct val="150000"/>
              </a:lnSpc>
            </a:pPr>
            <a:endParaRPr lang="pt-BR" sz="14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Construa um Algoritmo que, para um grupo de 10 valores inteiros, determine:</a:t>
            </a: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a) A soma dos números positivos;</a:t>
            </a: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b) A quantidade de valores negativos;</a:t>
            </a:r>
          </a:p>
          <a:p>
            <a:pPr lvl="0" algn="just">
              <a:lnSpc>
                <a:spcPct val="150000"/>
              </a:lnSpc>
            </a:pPr>
            <a:endParaRPr lang="pt-BR" sz="14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Crie um programa que peça 10 números inteiros e apresente: a média, o maior e o menor. </a:t>
            </a:r>
          </a:p>
          <a:p>
            <a:pPr lvl="0" algn="just">
              <a:lnSpc>
                <a:spcPct val="150000"/>
              </a:lnSpc>
            </a:pPr>
            <a:endParaRPr lang="pt-BR" sz="14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Sem utilizar a operação de multiplicação, escreva um programa que multiplique dois números inteiros. </a:t>
            </a: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Por exemplo: 2 * 2 = 2 + 2.</a:t>
            </a:r>
          </a:p>
          <a:p>
            <a:pPr lvl="0" algn="just">
              <a:lnSpc>
                <a:spcPct val="150000"/>
              </a:lnSpc>
            </a:pPr>
            <a:r>
              <a:rPr lang="pt-BR" sz="14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             3 * 4 = 4 + 4 + 4</a:t>
            </a:r>
          </a:p>
        </p:txBody>
      </p:sp>
    </p:spTree>
    <p:extLst>
      <p:ext uri="{BB962C8B-B14F-4D97-AF65-F5344CB8AC3E}">
        <p14:creationId xmlns:p14="http://schemas.microsoft.com/office/powerpoint/2010/main" val="206588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Faça um algoritmo que leia um conjunto de números e imprima sua soma (Soma) e sua média (Media). Admita que o valor 9999 é utilizado como fim de leitura.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Ex.: 1, 2, 3, 9999 =&gt; Soma=6 Media=2 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5. Faça um algoritmo que calcule a média de salários de uma empresa, pedindo ao usuário a quantidade de funcionários e o salário de cada funcionário. Exiba a média salarial, o salário mais alto e o salário mais baixo. </a:t>
            </a:r>
          </a:p>
        </p:txBody>
      </p:sp>
    </p:spTree>
    <p:extLst>
      <p:ext uri="{BB962C8B-B14F-4D97-AF65-F5344CB8AC3E}">
        <p14:creationId xmlns:p14="http://schemas.microsoft.com/office/powerpoint/2010/main" val="1841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2732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Faça um algoritmo que faça a união de dois vetores de mesmo tamanho e mesmo tipo em um terceiro vetor com dobro do tamanho. 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Faça um algoritmo que leia uma matriz </a:t>
            </a:r>
            <a:r>
              <a:rPr lang="pt-BR" sz="1600" dirty="0" err="1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mat</a:t>
            </a: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 2 x 3 e imprima na tela a soma de todos os elementos pares da matriz mat. 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Leia uma matriz 3 x 2 e exiba a soma dos elementos da primeira linha e a soma dos elementos da primeira coluna.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Faça um algoritmo que some o conteúdo de dois vetores e armazene o resultado em um terceiro vetor. </a:t>
            </a:r>
          </a:p>
        </p:txBody>
      </p:sp>
    </p:spTree>
    <p:extLst>
      <p:ext uri="{BB962C8B-B14F-4D97-AF65-F5344CB8AC3E}">
        <p14:creationId xmlns:p14="http://schemas.microsoft.com/office/powerpoint/2010/main" val="180865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00338E-50D2-496F-8D2A-DB99C100E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8" r="3528"/>
          <a:stretch/>
        </p:blipFill>
        <p:spPr>
          <a:xfrm>
            <a:off x="0" y="2382"/>
            <a:ext cx="9144000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574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Uma empresa irá dar um aumento de salário aos seus funcionários de acordo com a categoria de cada empregado. O aumento seguirá a seguinte regra: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A, C, F, e H ganharão 10% de aumento sobre o salário;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B, D,  e T ganharão 15% de aumento sobre o salário;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• Funcionários das categorias K e R ganharão 25% de aumento sobre o salário;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O programa deve perguntar se o usuário deseja encerrar a aplicação.</a:t>
            </a:r>
          </a:p>
          <a:p>
            <a:pPr lvl="0"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Números devem ser tratados</a:t>
            </a:r>
          </a:p>
        </p:txBody>
      </p:sp>
    </p:spTree>
    <p:extLst>
      <p:ext uri="{BB962C8B-B14F-4D97-AF65-F5344CB8AC3E}">
        <p14:creationId xmlns:p14="http://schemas.microsoft.com/office/powerpoint/2010/main" val="38551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Crie um algoritmo que calcula o desconto previdenciário de um funcionário. Dado um salário, o programa deve retornar o valor do desconto proporcional ao mesmo. O cálculo segue a regra: o desconto é de 11% do valor do salário, entretanto, o valor máximo de desconto é 720,00. Sendo assim, ou o algoritmo retorna o valor equivalente a 11% sobre o salário ou 720,00. 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O programa deve perguntar se o usuário deseja encerrar a aplicação.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Números devem ser tratados</a:t>
            </a:r>
          </a:p>
          <a:p>
            <a:pPr lvl="0"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8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690936"/>
            <a:ext cx="723198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Faça um algoritmo que calcule a média de salários de uma empresa, pedindo ao usuário a quantidade de funcionários e o salário de cada funcionário. Exiba a média salarial, o salário mais alto e o salário mais baixo.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O programa deve perguntar ao usuário se deseja encerrar a aplicação.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Números devem ser tratados.</a:t>
            </a:r>
          </a:p>
        </p:txBody>
      </p:sp>
    </p:spTree>
    <p:extLst>
      <p:ext uri="{BB962C8B-B14F-4D97-AF65-F5344CB8AC3E}">
        <p14:creationId xmlns:p14="http://schemas.microsoft.com/office/powerpoint/2010/main" val="3745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897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468994"/>
            <a:ext cx="7231987" cy="49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Escreva  um  programa  com uma função que solicita a digitação do salário atual de um funcionário e o índice de reajuste. Exiba o salário reajustado.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Refaça o exercício 01 de forma que o método receba por parâmetro o salário atual e o índice de reajuste.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 Faça um programa com uma função que solicita a digitação da idade de um nadador. Classifique-o em uma das seguintes categorias: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Infantil A = 5 a 7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Infantil B = 8 a 11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Juvenil A = 12 a 13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Juvenil B = 14 a 17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Adultos = Maiores de 18 anos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46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468994"/>
            <a:ext cx="7231987" cy="45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3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Refazer o exercício 3 de forma que o método receba a idade por parâmetro.</a:t>
            </a:r>
          </a:p>
          <a:p>
            <a:pPr lvl="0" algn="just">
              <a:lnSpc>
                <a:spcPct val="150000"/>
              </a:lnSpc>
            </a:pPr>
            <a:endParaRPr lang="pt-BR" sz="13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3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5. A  Secretaria  de  Meio  Ambiente  que  controla  o  índice  de  poluição  mantém  03  grupos  de  indústrias  que  são altamente  poluentes  do  meio  ambiente.  O  índice  de  poluição  aceitável  varia  de  0,05  até  0,25.  Se  o  índice  sobe para 0,3 as indústrias do 1º grupo são intimadas a suspenderem suas atividades, se o índice crescer para 0,4 as industrias do 1º e 2ºgrupo  são intimadas a suspenderem suas atividades, se o índice atingir 0,5 todos os grupos devem  ser notificados  a  paralisarem  suas  atividades.  Faça  um  programa  que contenha uma função que leia  o  índice  de  poluição medido  e emita  a  notificação  adequada  aos  diferentes  grupos de  empresas.  O  algoritmo  só  deve  parar  de  rodar  quando  o usuário responder "S" na seguinte pergunta, "Deseja encerrar o programa?". </a:t>
            </a:r>
          </a:p>
          <a:p>
            <a:pPr lvl="0" algn="just">
              <a:lnSpc>
                <a:spcPct val="150000"/>
              </a:lnSpc>
            </a:pPr>
            <a:endParaRPr lang="pt-BR" sz="13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3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6. Refazer o exercício 5 de forma que a função receba o índice de poluição do ar por parâmetro.</a:t>
            </a:r>
          </a:p>
          <a:p>
            <a:pPr lvl="0" algn="just">
              <a:lnSpc>
                <a:spcPct val="150000"/>
              </a:lnSpc>
            </a:pPr>
            <a:endParaRPr lang="pt-BR" sz="13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97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7465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468994"/>
            <a:ext cx="7231987" cy="49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Escreva  um  programa  com uma função que solicita a digitação do salário atual de um funcionário e o índice de reajuste. Exiba o salário reajustado.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Faça o retorno do resultado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 Faça um programa com uma função que recebe por parâmetro a idade de um nadador. Classifique-o em uma das seguintes categorias: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Infantil A = 5 a 7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Infantil B = 8 a 11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Juvenil A = 12 a 13 anos 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- Juvenil B = 14 a 17 anos </a:t>
            </a:r>
          </a:p>
          <a:p>
            <a:pPr marL="285750" lvl="0" indent="-285750" algn="just">
              <a:lnSpc>
                <a:spcPct val="150000"/>
              </a:lnSpc>
              <a:buFontTx/>
              <a:buChar char="-"/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Adultos = Maiores de 18 anos</a:t>
            </a:r>
          </a:p>
          <a:p>
            <a:pPr lvl="0" algn="just">
              <a:lnSpc>
                <a:spcPct val="150000"/>
              </a:lnSpc>
            </a:pPr>
            <a:r>
              <a:rPr lang="pt-BR" sz="1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Faça o retorno do resultado</a:t>
            </a:r>
          </a:p>
          <a:p>
            <a:pPr lvl="0" algn="just">
              <a:lnSpc>
                <a:spcPct val="150000"/>
              </a:lnSpc>
            </a:pPr>
            <a:endParaRPr lang="pt-BR" sz="15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918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6" y="468994"/>
            <a:ext cx="7231987" cy="339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endParaRPr lang="pt-BR" sz="13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3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A  Secretaria  de  Meio  Ambiente  que  controla  o  índice  de  poluição  mantém  03  grupos  de  indústrias  que  são altamente  poluentes  do  meio  ambiente.  O  índice  de  poluição  aceitável  varia  de  0,05  até  0,25.  Se  o  índice  sobe para 0,3 as indústrias do 1º grupo são intimadas a suspenderem suas atividades, se o índice crescer para 0,4 as industrias do 1º e 2ºgrupo  são intimadas a suspenderem suas atividades, se o índice atingir 0,5 todos os grupos devem  ser notificados  a  paralisarem  suas  atividades.  Faça  um  programa  que contenha uma função que leia  o  índice  de  poluição medido  e emita  a  notificação  adequada  aos  diferentes  grupos de  empresas.  O  algoritmo  só  deve  parar  de  rodar  quando  o usuário responder "S" na seguinte pergunta, "Deseja encerrar o programa?". </a:t>
            </a:r>
          </a:p>
          <a:p>
            <a:pPr lvl="0" algn="just">
              <a:lnSpc>
                <a:spcPct val="150000"/>
              </a:lnSpc>
            </a:pPr>
            <a:r>
              <a:rPr lang="pt-BR" sz="13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Faça o retorno do resultado.</a:t>
            </a:r>
          </a:p>
        </p:txBody>
      </p:sp>
    </p:spTree>
    <p:extLst>
      <p:ext uri="{BB962C8B-B14F-4D97-AF65-F5344CB8AC3E}">
        <p14:creationId xmlns:p14="http://schemas.microsoft.com/office/powerpoint/2010/main" val="40993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/>
        </p:nvSpPr>
        <p:spPr>
          <a:xfrm>
            <a:off x="4092271" y="1208090"/>
            <a:ext cx="4834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rgbClr val="626E73"/>
                </a:solidFill>
                <a:latin typeface="Arial"/>
                <a:ea typeface="Arial"/>
                <a:cs typeface="Arial"/>
                <a:sym typeface="Arial"/>
              </a:rPr>
              <a:t>Alex Sander Resende de Deus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4006199" y="2020229"/>
            <a:ext cx="4599360" cy="110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A 25 anos ensinando programação a jovens e adultos. </a:t>
            </a:r>
            <a:endParaRPr dirty="0"/>
          </a:p>
          <a:p>
            <a:pPr marL="0" marR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Apaixonado por tecnologia é atualmente coordenador de cursos na ETEC Albert Einstein. Na FIAP atua como professor na FIAP </a:t>
            </a:r>
            <a:r>
              <a:rPr lang="pt-BR" sz="1100" dirty="0" err="1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School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, lecionando C#, </a:t>
            </a:r>
            <a:r>
              <a:rPr lang="pt-BR" sz="1100" dirty="0" err="1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SQLServer</a:t>
            </a:r>
            <a:r>
              <a:rPr lang="pt-BR" sz="1100" dirty="0">
                <a:solidFill>
                  <a:srgbClr val="626E73"/>
                </a:solidFill>
                <a:latin typeface="Roboto Light"/>
                <a:ea typeface="Roboto Light"/>
                <a:cs typeface="Roboto Light"/>
                <a:sym typeface="Roboto Light"/>
              </a:rPr>
              <a:t> e Desenvolvimento Mobile</a:t>
            </a:r>
            <a:endParaRPr dirty="0"/>
          </a:p>
        </p:txBody>
      </p:sp>
      <p:pic>
        <p:nvPicPr>
          <p:cNvPr id="7" name="Imagem 6" descr="Homem com camiseta branca&#10;&#10;Descrição gerada automaticamente">
            <a:extLst>
              <a:ext uri="{FF2B5EF4-FFF2-40B4-BE49-F238E27FC236}">
                <a16:creationId xmlns:a16="http://schemas.microsoft.com/office/drawing/2014/main" id="{517DD477-C21E-4854-8554-07EF94821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1" y="796066"/>
            <a:ext cx="3050522" cy="30505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A7D806FC-27B7-4B97-9D2F-54F29588CE67}"/>
              </a:ext>
            </a:extLst>
          </p:cNvPr>
          <p:cNvSpPr txBox="1"/>
          <p:nvPr/>
        </p:nvSpPr>
        <p:spPr>
          <a:xfrm>
            <a:off x="2070661" y="242757"/>
            <a:ext cx="404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pt-BR" dirty="0">
                <a:solidFill>
                  <a:srgbClr val="626E73"/>
                </a:solidFill>
                <a:latin typeface="Gotham HTF" pitchFamily="50" charset="0"/>
              </a:rPr>
              <a:t>BIBLIOGRAFIA BÁSICA</a:t>
            </a:r>
            <a:endParaRPr lang="pt-BR" sz="1400" dirty="0">
              <a:solidFill>
                <a:srgbClr val="626E73"/>
              </a:solidFill>
              <a:latin typeface="Gotham HTF Light" pitchFamily="50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A8C56CE-17B6-4AE0-9508-68DC96E6CB33}"/>
              </a:ext>
            </a:extLst>
          </p:cNvPr>
          <p:cNvSpPr txBox="1"/>
          <p:nvPr/>
        </p:nvSpPr>
        <p:spPr>
          <a:xfrm>
            <a:off x="711558" y="1846704"/>
            <a:ext cx="7663780" cy="1909129"/>
          </a:xfrm>
          <a:prstGeom prst="rect">
            <a:avLst/>
          </a:prstGeom>
          <a:noFill/>
        </p:spPr>
        <p:txBody>
          <a:bodyPr wrap="square" tIns="35131" rtlCol="0">
            <a:spAutoFit/>
          </a:bodyPr>
          <a:lstStyle>
            <a:defPPr>
              <a:defRPr lang="en-US"/>
            </a:defPPr>
            <a:lvl1pPr marL="0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789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577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366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154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943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731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7520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4308" algn="l" defTabSz="456789" rtl="0" eaLnBrk="1" latinLnBrk="0" hangingPunct="1">
              <a:defRPr sz="1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4400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PUGA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Sandra; </a:t>
            </a: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RISSETTI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Gerson. Lógica de programação e estruturas de dados. 2016.</a:t>
            </a:r>
          </a:p>
          <a:p>
            <a:pPr marL="285750" indent="-285750" defTabSz="914400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DEITEL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Harvey; </a:t>
            </a: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DEITEL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Paul. Java: como programar. 2010.</a:t>
            </a:r>
          </a:p>
          <a:p>
            <a:pPr marL="285750" indent="-285750" defTabSz="914400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DEITEL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Harvey; </a:t>
            </a:r>
            <a:r>
              <a:rPr lang="pt-BR" sz="1400" dirty="0">
                <a:solidFill>
                  <a:srgbClr val="626E73"/>
                </a:solidFill>
                <a:latin typeface="Gotham HTF" pitchFamily="50" charset="0"/>
              </a:rPr>
              <a:t>DEITEL</a:t>
            </a:r>
            <a:r>
              <a:rPr lang="pt-BR" sz="1400" dirty="0">
                <a:solidFill>
                  <a:srgbClr val="626E73"/>
                </a:solidFill>
                <a:latin typeface="Gotham HTF Light"/>
              </a:rPr>
              <a:t>, Paul. C#: como programar. 2003.</a:t>
            </a:r>
          </a:p>
          <a:p>
            <a:pPr marL="285750" indent="-285750" defTabSz="914400">
              <a:lnSpc>
                <a:spcPct val="150000"/>
              </a:lnSpc>
              <a:spcBef>
                <a:spcPct val="30000"/>
              </a:spcBef>
              <a:spcAft>
                <a:spcPct val="10000"/>
              </a:spcAft>
              <a:buClr>
                <a:srgbClr val="ED145B"/>
              </a:buClr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srgbClr val="626E73"/>
              </a:solidFill>
              <a:latin typeface="Gotham HTF Ligh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AE94888-9319-4A26-91D0-703F1A5E4564}"/>
              </a:ext>
            </a:extLst>
          </p:cNvPr>
          <p:cNvCxnSpPr>
            <a:cxnSpLocks/>
          </p:cNvCxnSpPr>
          <p:nvPr/>
        </p:nvCxnSpPr>
        <p:spPr>
          <a:xfrm>
            <a:off x="2138022" y="674696"/>
            <a:ext cx="2529695" cy="0"/>
          </a:xfrm>
          <a:prstGeom prst="line">
            <a:avLst/>
          </a:prstGeom>
          <a:ln>
            <a:gradFill flip="none" rotWithShape="1">
              <a:gsLst>
                <a:gs pos="0">
                  <a:srgbClr val="893ACE"/>
                </a:gs>
                <a:gs pos="100000">
                  <a:srgbClr val="F505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850026" y="3292629"/>
            <a:ext cx="1567248" cy="246215"/>
            <a:chOff x="7919542" y="328894"/>
            <a:chExt cx="957000" cy="150345"/>
          </a:xfrm>
        </p:grpSpPr>
        <p:pic>
          <p:nvPicPr>
            <p:cNvPr id="20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9542" y="345210"/>
              <a:ext cx="498247" cy="134029"/>
            </a:xfrm>
            <a:prstGeom prst="rect">
              <a:avLst/>
            </a:prstGeom>
          </p:spPr>
        </p:pic>
        <p:pic>
          <p:nvPicPr>
            <p:cNvPr id="25" name="Picture 24" descr="mba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8622" y="328894"/>
              <a:ext cx="357920" cy="145315"/>
            </a:xfrm>
            <a:prstGeom prst="rect">
              <a:avLst/>
            </a:prstGeom>
          </p:spPr>
        </p:pic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446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Copyright </a:t>
            </a:r>
            <a:r>
              <a:rPr lang="de-DE" sz="700" dirty="0">
                <a:solidFill>
                  <a:srgbClr val="A2B6C1"/>
                </a:solidFill>
                <a:latin typeface="Roboto Light"/>
                <a:cs typeface="Roboto Light"/>
              </a:rPr>
              <a:t>© 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2019 | Professor (a) Alex Sander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Resende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de Deus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Todos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os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direitos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reservados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.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Reprodução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divulgação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total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parcial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deste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documento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,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é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expressamente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proibido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sem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consentimento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formal,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por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escrito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, do professor/</a:t>
            </a:r>
            <a:r>
              <a:rPr lang="en-US" sz="700" dirty="0" err="1">
                <a:solidFill>
                  <a:srgbClr val="A2B6C1"/>
                </a:solidFill>
                <a:latin typeface="Roboto Light"/>
                <a:cs typeface="Roboto Light"/>
              </a:rPr>
              <a:t>autor</a:t>
            </a:r>
            <a:r>
              <a:rPr lang="en-US" sz="700" dirty="0">
                <a:solidFill>
                  <a:srgbClr val="A2B6C1"/>
                </a:solidFill>
                <a:latin typeface="Roboto Light"/>
                <a:cs typeface="Roboto Light"/>
              </a:rPr>
              <a:t>.</a:t>
            </a:r>
          </a:p>
        </p:txBody>
      </p:sp>
      <p:sp>
        <p:nvSpPr>
          <p:cNvPr id="27" name="CaixaDeTexto 7"/>
          <p:cNvSpPr txBox="1">
            <a:spLocks noChangeArrowheads="1"/>
          </p:cNvSpPr>
          <p:nvPr/>
        </p:nvSpPr>
        <p:spPr bwMode="auto">
          <a:xfrm>
            <a:off x="5538704" y="2132327"/>
            <a:ext cx="27533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pt-BR" sz="1100" dirty="0">
                <a:solidFill>
                  <a:srgbClr val="626E73"/>
                </a:solidFill>
                <a:latin typeface="Gotham HTF Book" charset="0"/>
                <a:cs typeface="Gotham HTF Book" charset="0"/>
              </a:rPr>
              <a:t>linkedin.com/in/alexsanderresende</a:t>
            </a:r>
          </a:p>
        </p:txBody>
      </p:sp>
      <p:sp>
        <p:nvSpPr>
          <p:cNvPr id="28" name="CaixaDeTexto 7"/>
          <p:cNvSpPr txBox="1">
            <a:spLocks noChangeArrowheads="1"/>
          </p:cNvSpPr>
          <p:nvPr/>
        </p:nvSpPr>
        <p:spPr bwMode="auto">
          <a:xfrm>
            <a:off x="1935583" y="2162162"/>
            <a:ext cx="21356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pt-BR" sz="1100" dirty="0">
                <a:solidFill>
                  <a:srgbClr val="626E73"/>
                </a:solidFill>
                <a:latin typeface="Gotham HTF Book" charset="0"/>
                <a:cs typeface="Gotham HTF Book" charset="0"/>
              </a:rPr>
              <a:t>profalex.deus@fiap.com.br</a:t>
            </a:r>
          </a:p>
        </p:txBody>
      </p:sp>
      <p:pic>
        <p:nvPicPr>
          <p:cNvPr id="29" name="Imagem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392" y="2072002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" y="760789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626E73"/>
                </a:solidFill>
                <a:latin typeface="Gotham HTF Light"/>
                <a:cs typeface="Gotham HTF Light"/>
              </a:rPr>
              <a:t>OBRIGADO</a:t>
            </a:r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945DC0F2-CF13-486B-9675-085444F4D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645" y="2165491"/>
            <a:ext cx="366057" cy="2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9144000" cy="51482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2" y="209197"/>
            <a:ext cx="8699498" cy="4708684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42" y="2140690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885531" y="1756966"/>
            <a:ext cx="7849165" cy="12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Caderno de Exercícios Complementares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ED145B"/>
                </a:solidFill>
                <a:latin typeface="Arial"/>
                <a:ea typeface="Arial"/>
                <a:cs typeface="Arial"/>
                <a:sym typeface="Arial"/>
              </a:rPr>
              <a:t>C#</a:t>
            </a:r>
            <a:endParaRPr sz="3200" dirty="0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0"/>
          <p:cNvCxnSpPr/>
          <p:nvPr/>
        </p:nvCxnSpPr>
        <p:spPr>
          <a:xfrm>
            <a:off x="1142063" y="3092102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5579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837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8" y="1108186"/>
            <a:ext cx="7231987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1. Faça um algoritmo para calcular a área de uma circunferência, considerando a fórmula ÁREA = π * RAIO2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Utilize as variáveis AREA e RAIO, a constante π (</a:t>
            </a:r>
            <a:r>
              <a:rPr lang="pt-BR" sz="1200" dirty="0" err="1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 = 3,14159) e os operadores aritméticos de multiplicação.</a:t>
            </a:r>
          </a:p>
          <a:p>
            <a:pPr lvl="0" algn="just">
              <a:lnSpc>
                <a:spcPct val="150000"/>
              </a:lnSpc>
            </a:pPr>
            <a:endParaRPr lang="pt-BR" sz="12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2. Faça um algoritmo que: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a) Leia o nome;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b) Leia o sobrenome;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c) Concatene o nome com o sobrenome;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d) Apresente o nome completo.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10. Faça um algoritmo que:</a:t>
            </a:r>
          </a:p>
          <a:p>
            <a:pPr lvl="0" algn="just">
              <a:lnSpc>
                <a:spcPct val="150000"/>
              </a:lnSpc>
            </a:pPr>
            <a:endParaRPr lang="pt-BR" sz="12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8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8" y="1108186"/>
            <a:ext cx="7231987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3. Faça um algoritmo que: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a) Obtenha o valor para a variável HT (horas trabalhadas no mês);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b) Obtenha o valor para a variável VH (valor hora trabalhada):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c) Obtenha o valor para a variável PD (percentual de desconto);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d) Calcule o salário bruto =&gt; SB = HT * VH;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e) Calcule o total de desconto =&gt; TD = (PD/100)*SB;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f) Calcule o salário líquido =&gt; SL = SB – TD;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g) Apresente os valores de: Horas trabalhadas, Salário Bruto, Desconto, Salário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Liquido. </a:t>
            </a:r>
          </a:p>
          <a:p>
            <a:pPr lvl="0" algn="just">
              <a:lnSpc>
                <a:spcPct val="150000"/>
              </a:lnSpc>
            </a:pPr>
            <a:endParaRPr lang="pt-BR" sz="12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242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/>
        </p:nvSpPr>
        <p:spPr>
          <a:xfrm>
            <a:off x="956008" y="1108186"/>
            <a:ext cx="7231987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4. Faça um algoritmo que leia uma temperatura em graus Celsius e apresente-a convertida em graus Fahrenheit. A fórmula de conversão é: F = (9 * C + 160) / 5,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na qual F é a temperatura em Fahrenheit e C é a temperatura em Celsius.</a:t>
            </a:r>
          </a:p>
          <a:p>
            <a:pPr lvl="0" algn="just">
              <a:lnSpc>
                <a:spcPct val="150000"/>
              </a:lnSpc>
            </a:pPr>
            <a:endParaRPr lang="pt-BR" sz="12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5. Faça um algoritmo que leia uma temperatura em Fahrenheit e a apresente convertida em graus Celsius. A fórmula de conversão é C = (F – 32) * ( 5 / 9), na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qual F é a temperatura em Fahrenheit e C é a temperatura em </a:t>
            </a:r>
            <a:r>
              <a:rPr lang="pt-BR" sz="1200" dirty="0" err="1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Celcius</a:t>
            </a: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pt-BR" sz="1200" dirty="0">
              <a:solidFill>
                <a:srgbClr val="4F5764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50000"/>
              </a:lnSpc>
            </a:pPr>
            <a:r>
              <a:rPr lang="pt-BR" sz="120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6. Faça </a:t>
            </a: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um algoritmo que calcule e apresente o valor do volume de uma lata de óleo, utilizando a fórmula VOLUME = 3,14159 * RAIO2</a:t>
            </a:r>
          </a:p>
          <a:p>
            <a:pPr lvl="0" algn="just">
              <a:lnSpc>
                <a:spcPct val="150000"/>
              </a:lnSpc>
            </a:pPr>
            <a:r>
              <a:rPr lang="pt-BR" sz="12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 * ALTURA. </a:t>
            </a:r>
          </a:p>
        </p:txBody>
      </p:sp>
    </p:spTree>
    <p:extLst>
      <p:ext uri="{BB962C8B-B14F-4D97-AF65-F5344CB8AC3E}">
        <p14:creationId xmlns:p14="http://schemas.microsoft.com/office/powerpoint/2010/main" val="221192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1593272" y="1989355"/>
            <a:ext cx="5957456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F5764"/>
                </a:solidFill>
                <a:latin typeface="Arial"/>
                <a:ea typeface="Arial"/>
                <a:cs typeface="Arial"/>
                <a:sym typeface="Arial"/>
              </a:rPr>
              <a:t>Aula </a:t>
            </a:r>
            <a:r>
              <a:rPr lang="pt-BR" sz="3500" dirty="0">
                <a:solidFill>
                  <a:srgbClr val="F5056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3500" dirty="0">
              <a:solidFill>
                <a:srgbClr val="F505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1"/>
          <p:cNvCxnSpPr/>
          <p:nvPr/>
        </p:nvCxnSpPr>
        <p:spPr>
          <a:xfrm>
            <a:off x="3970988" y="3169166"/>
            <a:ext cx="1202027" cy="0"/>
          </a:xfrm>
          <a:prstGeom prst="straightConnector1">
            <a:avLst/>
          </a:prstGeom>
          <a:noFill/>
          <a:ln w="9525" cap="flat" cmpd="sng">
            <a:solidFill>
              <a:srgbClr val="893ACE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0622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47E37EC11C8246B76D75C67DE7970E" ma:contentTypeVersion="10" ma:contentTypeDescription="Crie um novo documento." ma:contentTypeScope="" ma:versionID="f28d014569e93cee9fdde1fa8c2097f0">
  <xsd:schema xmlns:xsd="http://www.w3.org/2001/XMLSchema" xmlns:xs="http://www.w3.org/2001/XMLSchema" xmlns:p="http://schemas.microsoft.com/office/2006/metadata/properties" xmlns:ns2="a6194295-1792-4b63-878c-b29c2ff82726" xmlns:ns3="49c50ba2-eaf4-4058-b769-73a32109933c" targetNamespace="http://schemas.microsoft.com/office/2006/metadata/properties" ma:root="true" ma:fieldsID="a579d768b06486939dd95ee703ded1e8" ns2:_="" ns3:_="">
    <xsd:import namespace="a6194295-1792-4b63-878c-b29c2ff82726"/>
    <xsd:import namespace="49c50ba2-eaf4-4058-b769-73a3210993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194295-1792-4b63-878c-b29c2ff827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0ba2-eaf4-4058-b769-73a32109933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ABCC5-8533-4B4E-B41F-7626B7FB8E80}"/>
</file>

<file path=customXml/itemProps2.xml><?xml version="1.0" encoding="utf-8"?>
<ds:datastoreItem xmlns:ds="http://schemas.openxmlformats.org/officeDocument/2006/customXml" ds:itemID="{EF68C774-A087-479B-9F97-6FDDBD627C59}"/>
</file>

<file path=customXml/itemProps3.xml><?xml version="1.0" encoding="utf-8"?>
<ds:datastoreItem xmlns:ds="http://schemas.openxmlformats.org/officeDocument/2006/customXml" ds:itemID="{7BC86AE0-BAAB-41E0-B988-33953839FE7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1996</Words>
  <Application>Microsoft Office PowerPoint</Application>
  <PresentationFormat>Custom</PresentationFormat>
  <Paragraphs>135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Gotham HTF</vt:lpstr>
      <vt:lpstr>Gotham HTF Book</vt:lpstr>
      <vt:lpstr>Gotham HTF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Logon Aluno</cp:lastModifiedBy>
  <cp:revision>82</cp:revision>
  <dcterms:created xsi:type="dcterms:W3CDTF">2019-02-15T12:16:11Z</dcterms:created>
  <dcterms:modified xsi:type="dcterms:W3CDTF">2021-11-12T15:46:23Z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0x010100A647E37EC11C8246B76D75C67DE7970E</vt:lpwstr>
  </property>
</Properties>
</file>