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015663" cy="6948488"/>
  <p:notesSz cx="9979025" cy="6834188"/>
  <p:defaultTextStyle>
    <a:defPPr>
      <a:defRPr lang="pt-BR"/>
    </a:defPPr>
    <a:lvl1pPr marL="0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1pPr>
    <a:lvl2pPr marL="97886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2pPr>
    <a:lvl3pPr marL="195772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3pPr>
    <a:lvl4pPr marL="293658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4pPr>
    <a:lvl5pPr marL="3915443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5pPr>
    <a:lvl6pPr marL="489430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6pPr>
    <a:lvl7pPr marL="5873161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7pPr>
    <a:lvl8pPr marL="6852017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8pPr>
    <a:lvl9pPr marL="7830882" algn="l" defTabSz="1957721" rtl="0" eaLnBrk="1" latinLnBrk="0" hangingPunct="1">
      <a:defRPr sz="38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 userDrawn="1">
          <p15:clr>
            <a:srgbClr val="A4A3A4"/>
          </p15:clr>
        </p15:guide>
        <p15:guide id="2" pos="3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 varScale="1">
        <p:scale>
          <a:sx n="66" d="100"/>
          <a:sy n="66" d="100"/>
        </p:scale>
        <p:origin x="1524" y="78"/>
      </p:cViewPr>
      <p:guideLst>
        <p:guide orient="horz" pos="2189"/>
        <p:guide pos="34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62300" y="854075"/>
            <a:ext cx="3657600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1pPr>
    <a:lvl2pPr marL="1079821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2pPr>
    <a:lvl3pPr marL="2159643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3pPr>
    <a:lvl4pPr marL="3239464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4pPr>
    <a:lvl5pPr marL="4319284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5pPr>
    <a:lvl6pPr marL="5399106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6pPr>
    <a:lvl7pPr marL="6478926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7pPr>
    <a:lvl8pPr marL="7558748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8pPr>
    <a:lvl9pPr marL="8638569" algn="l" defTabSz="2159643" rtl="0" eaLnBrk="1" latinLnBrk="0" hangingPunct="1">
      <a:defRPr sz="28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62300" y="854075"/>
            <a:ext cx="3657600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6195" y="2158569"/>
            <a:ext cx="9363312" cy="148942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2363" y="3937486"/>
            <a:ext cx="7710969" cy="17757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3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75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1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5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8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2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86380" y="278291"/>
            <a:ext cx="2478525" cy="592873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50802" y="278291"/>
            <a:ext cx="7251981" cy="592873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0179" y="4465082"/>
            <a:ext cx="9363312" cy="1380048"/>
          </a:xfrm>
        </p:spPr>
        <p:txBody>
          <a:bodyPr anchor="t"/>
          <a:lstStyle>
            <a:lvl1pPr algn="l">
              <a:defRPr sz="13452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70179" y="2945083"/>
            <a:ext cx="9363312" cy="1519980"/>
          </a:xfrm>
        </p:spPr>
        <p:txBody>
          <a:bodyPr anchor="b"/>
          <a:lstStyle>
            <a:lvl1pPr marL="0" indent="0">
              <a:buNone/>
              <a:defRPr sz="6728">
                <a:solidFill>
                  <a:schemeClr val="tx1">
                    <a:tint val="75000"/>
                  </a:schemeClr>
                </a:solidFill>
              </a:defRPr>
            </a:lvl1pPr>
            <a:lvl2pPr marL="1537881" indent="0">
              <a:buNone/>
              <a:defRPr sz="6052">
                <a:solidFill>
                  <a:schemeClr val="tx1">
                    <a:tint val="75000"/>
                  </a:schemeClr>
                </a:solidFill>
              </a:defRPr>
            </a:lvl2pPr>
            <a:lvl3pPr marL="3075764" indent="0">
              <a:buNone/>
              <a:defRPr sz="5382">
                <a:solidFill>
                  <a:schemeClr val="tx1">
                    <a:tint val="75000"/>
                  </a:schemeClr>
                </a:solidFill>
              </a:defRPr>
            </a:lvl3pPr>
            <a:lvl4pPr marL="4613641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4pPr>
            <a:lvl5pPr marL="6151523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5pPr>
            <a:lvl6pPr marL="768940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6pPr>
            <a:lvl7pPr marL="9227288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50798" y="1621337"/>
            <a:ext cx="4865254" cy="4585685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99644" y="1621337"/>
            <a:ext cx="4865254" cy="4585685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0801" y="1555380"/>
            <a:ext cx="4867167" cy="648204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0801" y="2203580"/>
            <a:ext cx="4867167" cy="4003423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95826" y="1555380"/>
            <a:ext cx="4869080" cy="648204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95826" y="2203580"/>
            <a:ext cx="4869080" cy="4003423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810" y="276672"/>
            <a:ext cx="3624079" cy="1177383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06835" y="276663"/>
            <a:ext cx="6158061" cy="5930341"/>
          </a:xfrm>
        </p:spPr>
        <p:txBody>
          <a:bodyPr/>
          <a:lstStyle>
            <a:lvl1pPr>
              <a:defRPr sz="10765"/>
            </a:lvl1pPr>
            <a:lvl2pPr>
              <a:defRPr sz="9418"/>
            </a:lvl2pPr>
            <a:lvl3pPr>
              <a:defRPr sz="8073"/>
            </a:lvl3pPr>
            <a:lvl4pPr>
              <a:defRPr sz="6728"/>
            </a:lvl4pPr>
            <a:lvl5pPr>
              <a:defRPr sz="6728"/>
            </a:lvl5pPr>
            <a:lvl6pPr>
              <a:defRPr sz="6728"/>
            </a:lvl6pPr>
            <a:lvl7pPr>
              <a:defRPr sz="6728"/>
            </a:lvl7pPr>
            <a:lvl8pPr>
              <a:defRPr sz="6728"/>
            </a:lvl8pPr>
            <a:lvl9pPr>
              <a:defRPr sz="672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0810" y="1454064"/>
            <a:ext cx="3624079" cy="4752959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9161" y="4863978"/>
            <a:ext cx="6609398" cy="574216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59161" y="620870"/>
            <a:ext cx="6609398" cy="4169093"/>
          </a:xfrm>
        </p:spPr>
        <p:txBody>
          <a:bodyPr/>
          <a:lstStyle>
            <a:lvl1pPr marL="0" indent="0">
              <a:buNone/>
              <a:defRPr sz="10765"/>
            </a:lvl1pPr>
            <a:lvl2pPr marL="1537881" indent="0">
              <a:buNone/>
              <a:defRPr sz="9418"/>
            </a:lvl2pPr>
            <a:lvl3pPr marL="3075764" indent="0">
              <a:buNone/>
              <a:defRPr sz="8073"/>
            </a:lvl3pPr>
            <a:lvl4pPr marL="4613641" indent="0">
              <a:buNone/>
              <a:defRPr sz="6728"/>
            </a:lvl4pPr>
            <a:lvl5pPr marL="6151523" indent="0">
              <a:buNone/>
              <a:defRPr sz="6728"/>
            </a:lvl5pPr>
            <a:lvl6pPr marL="7689405" indent="0">
              <a:buNone/>
              <a:defRPr sz="6728"/>
            </a:lvl6pPr>
            <a:lvl7pPr marL="9227288" indent="0">
              <a:buNone/>
              <a:defRPr sz="6728"/>
            </a:lvl7pPr>
            <a:lvl8pPr marL="10765169" indent="0">
              <a:buNone/>
              <a:defRPr sz="6728"/>
            </a:lvl8pPr>
            <a:lvl9pPr marL="12303045" indent="0">
              <a:buNone/>
              <a:defRPr sz="672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59161" y="5438184"/>
            <a:ext cx="6609398" cy="815480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50797" y="278282"/>
            <a:ext cx="9914099" cy="115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0797" y="1621337"/>
            <a:ext cx="9914099" cy="458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50803" y="6440248"/>
            <a:ext cx="2570323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763709" y="6440248"/>
            <a:ext cx="3488291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894575" y="6440248"/>
            <a:ext cx="2570323" cy="36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5764" rtl="0" eaLnBrk="1" latinLnBrk="0" hangingPunct="1">
        <a:spcBef>
          <a:spcPct val="0"/>
        </a:spcBef>
        <a:buNone/>
        <a:defRPr sz="14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416" indent="-1153416" algn="l" defTabSz="3075764" rtl="0" eaLnBrk="1" latinLnBrk="0" hangingPunct="1">
        <a:spcBef>
          <a:spcPct val="20000"/>
        </a:spcBef>
        <a:buFont typeface="Arial" pitchFamily="34" charset="0"/>
        <a:buChar char="•"/>
        <a:defRPr sz="10765" kern="1200">
          <a:solidFill>
            <a:schemeClr val="tx1"/>
          </a:solidFill>
          <a:latin typeface="+mn-lt"/>
          <a:ea typeface="+mn-ea"/>
          <a:cs typeface="+mn-cs"/>
        </a:defRPr>
      </a:lvl1pPr>
      <a:lvl2pPr marL="2499052" indent="-961177" algn="l" defTabSz="3075764" rtl="0" eaLnBrk="1" latinLnBrk="0" hangingPunct="1">
        <a:spcBef>
          <a:spcPct val="20000"/>
        </a:spcBef>
        <a:buFont typeface="Arial" pitchFamily="34" charset="0"/>
        <a:buChar char="–"/>
        <a:defRPr sz="9418" kern="1200">
          <a:solidFill>
            <a:schemeClr val="tx1"/>
          </a:solidFill>
          <a:latin typeface="+mn-lt"/>
          <a:ea typeface="+mn-ea"/>
          <a:cs typeface="+mn-cs"/>
        </a:defRPr>
      </a:lvl2pPr>
      <a:lvl3pPr marL="3844699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8073" kern="1200">
          <a:solidFill>
            <a:schemeClr val="tx1"/>
          </a:solidFill>
          <a:latin typeface="+mn-lt"/>
          <a:ea typeface="+mn-ea"/>
          <a:cs typeface="+mn-cs"/>
        </a:defRPr>
      </a:lvl3pPr>
      <a:lvl4pPr marL="5382583" indent="-768940" algn="l" defTabSz="3075764" rtl="0" eaLnBrk="1" latinLnBrk="0" hangingPunct="1">
        <a:spcBef>
          <a:spcPct val="20000"/>
        </a:spcBef>
        <a:buFont typeface="Arial" pitchFamily="34" charset="0"/>
        <a:buChar char="–"/>
        <a:defRPr sz="6728" kern="1200">
          <a:solidFill>
            <a:schemeClr val="tx1"/>
          </a:solidFill>
          <a:latin typeface="+mn-lt"/>
          <a:ea typeface="+mn-ea"/>
          <a:cs typeface="+mn-cs"/>
        </a:defRPr>
      </a:lvl4pPr>
      <a:lvl5pPr marL="6920464" indent="-768940" algn="l" defTabSz="3075764" rtl="0" eaLnBrk="1" latinLnBrk="0" hangingPunct="1">
        <a:spcBef>
          <a:spcPct val="20000"/>
        </a:spcBef>
        <a:buFont typeface="Arial" pitchFamily="34" charset="0"/>
        <a:buChar char="»"/>
        <a:defRPr sz="6728" kern="1200">
          <a:solidFill>
            <a:schemeClr val="tx1"/>
          </a:solidFill>
          <a:latin typeface="+mn-lt"/>
          <a:ea typeface="+mn-ea"/>
          <a:cs typeface="+mn-cs"/>
        </a:defRPr>
      </a:lvl5pPr>
      <a:lvl6pPr marL="8458340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6pPr>
      <a:lvl7pPr marL="9996223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7pPr>
      <a:lvl8pPr marL="1153410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8pPr>
      <a:lvl9pPr marL="1307198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1pPr>
      <a:lvl2pPr marL="153788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2pPr>
      <a:lvl3pPr marL="3075764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3pPr>
      <a:lvl4pPr marL="461364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4pPr>
      <a:lvl5pPr marL="6151523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5pPr>
      <a:lvl6pPr marL="768940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6pPr>
      <a:lvl7pPr marL="9227288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7pPr>
      <a:lvl8pPr marL="10765169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8pPr>
      <a:lvl9pPr marL="1230304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.emf"/><Relationship Id="rId34" Type="http://schemas.openxmlformats.org/officeDocument/2006/relationships/image" Target="../media/image27.png"/><Relationship Id="rId42" Type="http://schemas.openxmlformats.org/officeDocument/2006/relationships/image" Target="../media/image35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55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image" Target="../media/image6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4.emf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45" Type="http://schemas.openxmlformats.org/officeDocument/2006/relationships/image" Target="../media/image130.png"/><Relationship Id="rId53" Type="http://schemas.openxmlformats.org/officeDocument/2006/relationships/image" Target="../media/image45.png"/><Relationship Id="rId58" Type="http://schemas.openxmlformats.org/officeDocument/2006/relationships/image" Target="../media/image50.png"/><Relationship Id="rId66" Type="http://schemas.openxmlformats.org/officeDocument/2006/relationships/image" Target="../media/image58.png"/><Relationship Id="rId5" Type="http://schemas.openxmlformats.org/officeDocument/2006/relationships/image" Target="../media/image3.png"/><Relationship Id="rId61" Type="http://schemas.openxmlformats.org/officeDocument/2006/relationships/image" Target="../media/image53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190.png"/><Relationship Id="rId27" Type="http://schemas.openxmlformats.org/officeDocument/2006/relationships/image" Target="../media/image2.emf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36.png"/><Relationship Id="rId48" Type="http://schemas.openxmlformats.org/officeDocument/2006/relationships/image" Target="../media/image40.png"/><Relationship Id="rId56" Type="http://schemas.openxmlformats.org/officeDocument/2006/relationships/image" Target="../media/image48.png"/><Relationship Id="rId64" Type="http://schemas.openxmlformats.org/officeDocument/2006/relationships/image" Target="../media/image56.png"/><Relationship Id="rId69" Type="http://schemas.openxmlformats.org/officeDocument/2006/relationships/image" Target="../media/image61.png"/><Relationship Id="rId8" Type="http://schemas.openxmlformats.org/officeDocument/2006/relationships/image" Target="../media/image6.png"/><Relationship Id="rId51" Type="http://schemas.openxmlformats.org/officeDocument/2006/relationships/image" Target="../media/image43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8.png"/><Relationship Id="rId59" Type="http://schemas.openxmlformats.org/officeDocument/2006/relationships/image" Target="../media/image51.png"/><Relationship Id="rId67" Type="http://schemas.openxmlformats.org/officeDocument/2006/relationships/image" Target="../media/image59.png"/><Relationship Id="rId41" Type="http://schemas.openxmlformats.org/officeDocument/2006/relationships/image" Target="../media/image34.png"/><Relationship Id="rId54" Type="http://schemas.openxmlformats.org/officeDocument/2006/relationships/image" Target="../media/image46.png"/><Relationship Id="rId62" Type="http://schemas.openxmlformats.org/officeDocument/2006/relationships/image" Target="../media/image54.png"/><Relationship Id="rId7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3.emf"/><Relationship Id="rId36" Type="http://schemas.openxmlformats.org/officeDocument/2006/relationships/image" Target="../media/image29.png"/><Relationship Id="rId49" Type="http://schemas.openxmlformats.org/officeDocument/2006/relationships/image" Target="../media/image41.png"/><Relationship Id="rId57" Type="http://schemas.openxmlformats.org/officeDocument/2006/relationships/image" Target="../media/image49.png"/><Relationship Id="rId10" Type="http://schemas.openxmlformats.org/officeDocument/2006/relationships/image" Target="../media/image8.png"/><Relationship Id="rId31" Type="http://schemas.openxmlformats.org/officeDocument/2006/relationships/image" Target="../media/image24.png"/><Relationship Id="rId44" Type="http://schemas.openxmlformats.org/officeDocument/2006/relationships/image" Target="../media/image37.png"/><Relationship Id="rId52" Type="http://schemas.openxmlformats.org/officeDocument/2006/relationships/image" Target="../media/image44.png"/><Relationship Id="rId60" Type="http://schemas.openxmlformats.org/officeDocument/2006/relationships/image" Target="../media/image52.png"/><Relationship Id="rId6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Rounded Rectangle 1258"/>
          <p:cNvSpPr/>
          <p:nvPr/>
        </p:nvSpPr>
        <p:spPr>
          <a:xfrm>
            <a:off x="-781" y="746267"/>
            <a:ext cx="10903379" cy="6184361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405" name="Straight Connector 1404"/>
          <p:cNvCxnSpPr/>
          <p:nvPr/>
        </p:nvCxnSpPr>
        <p:spPr>
          <a:xfrm flipH="1">
            <a:off x="2933244" y="4065769"/>
            <a:ext cx="378342" cy="2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Rounded Rectangle 1261"/>
          <p:cNvSpPr/>
          <p:nvPr/>
        </p:nvSpPr>
        <p:spPr>
          <a:xfrm>
            <a:off x="4685330" y="2989975"/>
            <a:ext cx="1393314" cy="1174588"/>
          </a:xfrm>
          <a:prstGeom prst="round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69" name="Straight Connector 1268"/>
          <p:cNvCxnSpPr/>
          <p:nvPr/>
        </p:nvCxnSpPr>
        <p:spPr>
          <a:xfrm flipH="1">
            <a:off x="4356180" y="6606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Straight Connector 1415"/>
          <p:cNvCxnSpPr/>
          <p:nvPr/>
        </p:nvCxnSpPr>
        <p:spPr>
          <a:xfrm flipH="1">
            <a:off x="4356180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4429324" y="2930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 flipH="1">
            <a:off x="4429323" y="5411590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Straight Connector 1430"/>
          <p:cNvCxnSpPr/>
          <p:nvPr/>
        </p:nvCxnSpPr>
        <p:spPr>
          <a:xfrm flipH="1">
            <a:off x="4429323" y="4065764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Straight Connector 1431"/>
          <p:cNvCxnSpPr/>
          <p:nvPr/>
        </p:nvCxnSpPr>
        <p:spPr>
          <a:xfrm flipH="1">
            <a:off x="4429323" y="42819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/>
          <p:nvPr/>
        </p:nvCxnSpPr>
        <p:spPr>
          <a:xfrm flipH="1">
            <a:off x="3009479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2919417" y="2930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traight Connector 1448"/>
          <p:cNvCxnSpPr/>
          <p:nvPr/>
        </p:nvCxnSpPr>
        <p:spPr>
          <a:xfrm flipH="1">
            <a:off x="7248226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traight Connector 1449"/>
          <p:cNvCxnSpPr/>
          <p:nvPr/>
        </p:nvCxnSpPr>
        <p:spPr>
          <a:xfrm flipH="1">
            <a:off x="7321369" y="2228072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/>
          <p:cNvCxnSpPr/>
          <p:nvPr/>
        </p:nvCxnSpPr>
        <p:spPr>
          <a:xfrm flipH="1">
            <a:off x="7291326" y="1957823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Rounded Rectangle 1260"/>
          <p:cNvSpPr/>
          <p:nvPr/>
        </p:nvSpPr>
        <p:spPr>
          <a:xfrm>
            <a:off x="1629267" y="3038829"/>
            <a:ext cx="1372709" cy="1144424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263" name="Straight Connector 1262"/>
          <p:cNvCxnSpPr/>
          <p:nvPr/>
        </p:nvCxnSpPr>
        <p:spPr>
          <a:xfrm flipH="1">
            <a:off x="6055968" y="2930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 flipH="1">
            <a:off x="6001928" y="6606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/>
          <p:nvPr/>
        </p:nvCxnSpPr>
        <p:spPr>
          <a:xfrm flipH="1">
            <a:off x="6047814" y="1709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H="1">
            <a:off x="6064580" y="5411590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Connector 1266"/>
          <p:cNvCxnSpPr/>
          <p:nvPr/>
        </p:nvCxnSpPr>
        <p:spPr>
          <a:xfrm flipH="1">
            <a:off x="6064580" y="4065764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Connector 1267"/>
          <p:cNvCxnSpPr/>
          <p:nvPr/>
        </p:nvCxnSpPr>
        <p:spPr>
          <a:xfrm flipH="1">
            <a:off x="6064580" y="42819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Retângulo de cantos arredondados 277"/>
          <p:cNvSpPr/>
          <p:nvPr/>
        </p:nvSpPr>
        <p:spPr>
          <a:xfrm>
            <a:off x="584725" y="12320635"/>
            <a:ext cx="9392156" cy="3428237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19" dirty="0"/>
              <a:t>‘</a:t>
            </a:r>
          </a:p>
        </p:txBody>
      </p:sp>
      <p:cxnSp>
        <p:nvCxnSpPr>
          <p:cNvPr id="1323" name="Conector reto 78"/>
          <p:cNvCxnSpPr>
            <a:stCxn id="1360" idx="1"/>
          </p:cNvCxnSpPr>
          <p:nvPr/>
        </p:nvCxnSpPr>
        <p:spPr>
          <a:xfrm flipH="1">
            <a:off x="-2480682" y="13519752"/>
            <a:ext cx="1372810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4" name="Conector reto 79"/>
          <p:cNvCxnSpPr>
            <a:stCxn id="1360" idx="1"/>
          </p:cNvCxnSpPr>
          <p:nvPr/>
        </p:nvCxnSpPr>
        <p:spPr>
          <a:xfrm flipH="1">
            <a:off x="-2488159" y="13519752"/>
            <a:ext cx="1380281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5" name="Conector reto 279"/>
          <p:cNvCxnSpPr>
            <a:stCxn id="1327" idx="1"/>
            <a:endCxn id="1346" idx="1"/>
          </p:cNvCxnSpPr>
          <p:nvPr/>
        </p:nvCxnSpPr>
        <p:spPr>
          <a:xfrm>
            <a:off x="2408227" y="14938123"/>
            <a:ext cx="562117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6" name="Grupo 280"/>
          <p:cNvGrpSpPr/>
          <p:nvPr/>
        </p:nvGrpSpPr>
        <p:grpSpPr>
          <a:xfrm>
            <a:off x="2408227" y="14559783"/>
            <a:ext cx="2053892" cy="75669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27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328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29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0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1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2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3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4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5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336" name="Grupo 311"/>
          <p:cNvGrpSpPr/>
          <p:nvPr/>
        </p:nvGrpSpPr>
        <p:grpSpPr>
          <a:xfrm>
            <a:off x="-1486228" y="14559783"/>
            <a:ext cx="648598" cy="756696"/>
            <a:chOff x="7020272" y="3212976"/>
            <a:chExt cx="432048" cy="504056"/>
          </a:xfrm>
        </p:grpSpPr>
        <p:sp>
          <p:nvSpPr>
            <p:cNvPr id="1337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>
                <a:solidFill>
                  <a:schemeClr val="tx1"/>
                </a:solidFill>
              </a:endParaRPr>
            </a:p>
          </p:txBody>
        </p:sp>
        <p:cxnSp>
          <p:nvCxnSpPr>
            <p:cNvPr id="1338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/>
            </a:p>
          </p:txBody>
        </p:sp>
        <p:cxnSp>
          <p:nvCxnSpPr>
            <p:cNvPr id="1340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1" name="Grupo 316"/>
          <p:cNvGrpSpPr/>
          <p:nvPr/>
        </p:nvGrpSpPr>
        <p:grpSpPr>
          <a:xfrm>
            <a:off x="7813219" y="14468240"/>
            <a:ext cx="658901" cy="1004127"/>
            <a:chOff x="7092280" y="3573016"/>
            <a:chExt cx="651470" cy="919666"/>
          </a:xfrm>
        </p:grpSpPr>
        <p:grpSp>
          <p:nvGrpSpPr>
            <p:cNvPr id="1342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346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7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8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/>
              </a:p>
            </p:txBody>
          </p:sp>
          <p:cxnSp>
            <p:nvCxnSpPr>
              <p:cNvPr id="1349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3" name="CaixaDeTexto 318"/>
            <p:cNvSpPr txBox="1"/>
            <p:nvPr/>
          </p:nvSpPr>
          <p:spPr>
            <a:xfrm>
              <a:off x="7236297" y="4149078"/>
              <a:ext cx="507453" cy="34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344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5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50" name="CaixaDeTexto 330"/>
          <p:cNvSpPr txBox="1"/>
          <p:nvPr/>
        </p:nvSpPr>
        <p:spPr>
          <a:xfrm>
            <a:off x="-1486230" y="15303402"/>
            <a:ext cx="578372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351" name="Elipse 335"/>
          <p:cNvSpPr/>
          <p:nvPr/>
        </p:nvSpPr>
        <p:spPr>
          <a:xfrm>
            <a:off x="5867412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2" name="Elipse 336"/>
          <p:cNvSpPr/>
          <p:nvPr/>
        </p:nvSpPr>
        <p:spPr>
          <a:xfrm>
            <a:off x="5921462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3" name="Elipse 337"/>
          <p:cNvSpPr/>
          <p:nvPr/>
        </p:nvSpPr>
        <p:spPr>
          <a:xfrm>
            <a:off x="5975512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4" name="Elipse 338"/>
          <p:cNvSpPr/>
          <p:nvPr/>
        </p:nvSpPr>
        <p:spPr>
          <a:xfrm>
            <a:off x="6029561" y="14235484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cxnSp>
        <p:nvCxnSpPr>
          <p:cNvPr id="1355" name="Conector reto 340"/>
          <p:cNvCxnSpPr/>
          <p:nvPr/>
        </p:nvCxnSpPr>
        <p:spPr>
          <a:xfrm>
            <a:off x="-1702429" y="17887759"/>
            <a:ext cx="67229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6" name="Conector de seta reta 341"/>
          <p:cNvCxnSpPr>
            <a:stCxn id="1337" idx="3"/>
            <a:endCxn id="1327" idx="1"/>
          </p:cNvCxnSpPr>
          <p:nvPr/>
        </p:nvCxnSpPr>
        <p:spPr>
          <a:xfrm>
            <a:off x="-837624" y="14938123"/>
            <a:ext cx="3243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342"/>
          <p:cNvSpPr txBox="1"/>
          <p:nvPr/>
        </p:nvSpPr>
        <p:spPr>
          <a:xfrm>
            <a:off x="-3841138" y="17165503"/>
            <a:ext cx="2128513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210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1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1358" name="CaixaDeTexto 343"/>
          <p:cNvSpPr txBox="1"/>
          <p:nvPr/>
        </p:nvSpPr>
        <p:spPr>
          <a:xfrm>
            <a:off x="-3856302" y="17641928"/>
            <a:ext cx="1871242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210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1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1359" name="Grupo 384"/>
          <p:cNvGrpSpPr/>
          <p:nvPr/>
        </p:nvGrpSpPr>
        <p:grpSpPr>
          <a:xfrm>
            <a:off x="1469864" y="12438756"/>
            <a:ext cx="1644453" cy="1405296"/>
            <a:chOff x="438793" y="4005064"/>
            <a:chExt cx="3215135" cy="936104"/>
          </a:xfrm>
        </p:grpSpPr>
        <p:sp>
          <p:nvSpPr>
            <p:cNvPr id="1360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1361" name="CaixaDeTexto 354"/>
            <p:cNvSpPr txBox="1"/>
            <p:nvPr/>
          </p:nvSpPr>
          <p:spPr>
            <a:xfrm>
              <a:off x="438793" y="4005064"/>
              <a:ext cx="3215135" cy="4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1362" name="Grupo 383"/>
          <p:cNvGrpSpPr/>
          <p:nvPr/>
        </p:nvGrpSpPr>
        <p:grpSpPr>
          <a:xfrm>
            <a:off x="7957218" y="12600908"/>
            <a:ext cx="1734466" cy="1316011"/>
            <a:chOff x="5552209" y="4041068"/>
            <a:chExt cx="3435782" cy="900100"/>
          </a:xfrm>
        </p:grpSpPr>
        <p:sp>
          <p:nvSpPr>
            <p:cNvPr id="1363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1364" name="CaixaDeTexto 377"/>
            <p:cNvSpPr txBox="1"/>
            <p:nvPr/>
          </p:nvSpPr>
          <p:spPr>
            <a:xfrm>
              <a:off x="5552209" y="4041068"/>
              <a:ext cx="3435782" cy="513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1365" name="Grupo 378"/>
          <p:cNvGrpSpPr/>
          <p:nvPr/>
        </p:nvGrpSpPr>
        <p:grpSpPr>
          <a:xfrm>
            <a:off x="-3972517" y="13194145"/>
            <a:ext cx="1969567" cy="1324112"/>
            <a:chOff x="2519404" y="7204275"/>
            <a:chExt cx="1596289" cy="2044516"/>
          </a:xfrm>
        </p:grpSpPr>
        <p:sp>
          <p:nvSpPr>
            <p:cNvPr id="136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67" name="CaixaDeTexto 380"/>
            <p:cNvSpPr txBox="1"/>
            <p:nvPr/>
          </p:nvSpPr>
          <p:spPr>
            <a:xfrm>
              <a:off x="2519404" y="7385164"/>
              <a:ext cx="1596289" cy="1863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319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319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2319" b="1" dirty="0">
                <a:latin typeface="Arial" pitchFamily="34" charset="0"/>
                <a:cs typeface="Arial" pitchFamily="34" charset="0"/>
              </a:endParaRPr>
            </a:p>
            <a:p>
              <a:endParaRPr lang="pt-BR" sz="1202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8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8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8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368" name="CaixaDeTexto 386"/>
          <p:cNvSpPr txBox="1"/>
          <p:nvPr/>
        </p:nvSpPr>
        <p:spPr>
          <a:xfrm>
            <a:off x="-1177668" y="13844058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9" name="CaixaDeTexto 387"/>
          <p:cNvSpPr txBox="1"/>
          <p:nvPr/>
        </p:nvSpPr>
        <p:spPr>
          <a:xfrm>
            <a:off x="11495471" y="13973955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0" name="Retângulo de cantos arredondados 400"/>
          <p:cNvSpPr/>
          <p:nvPr/>
        </p:nvSpPr>
        <p:spPr>
          <a:xfrm>
            <a:off x="4603564" y="16131747"/>
            <a:ext cx="2053892" cy="8647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  <a:p>
            <a:pPr algn="ctr"/>
            <a:r>
              <a:rPr lang="pt-BR" sz="2319" dirty="0"/>
              <a:t>BER   EVM</a:t>
            </a:r>
          </a:p>
          <a:p>
            <a:pPr algn="ctr"/>
            <a:r>
              <a:rPr lang="en-US" sz="2319" dirty="0"/>
              <a:t>Analysis</a:t>
            </a:r>
          </a:p>
          <a:p>
            <a:pPr algn="ctr"/>
            <a:endParaRPr lang="pt-BR" sz="2319" dirty="0"/>
          </a:p>
        </p:txBody>
      </p:sp>
      <p:grpSp>
        <p:nvGrpSpPr>
          <p:cNvPr id="1371" name="Grupo 27"/>
          <p:cNvGrpSpPr/>
          <p:nvPr/>
        </p:nvGrpSpPr>
        <p:grpSpPr>
          <a:xfrm>
            <a:off x="3002759" y="13195453"/>
            <a:ext cx="1073018" cy="675621"/>
            <a:chOff x="6621580" y="3139544"/>
            <a:chExt cx="790570" cy="450050"/>
          </a:xfrm>
        </p:grpSpPr>
        <p:sp>
          <p:nvSpPr>
            <p:cNvPr id="1372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73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4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5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76" name="Retângulo 170"/>
            <p:cNvSpPr/>
            <p:nvPr/>
          </p:nvSpPr>
          <p:spPr>
            <a:xfrm>
              <a:off x="6934906" y="3145352"/>
              <a:ext cx="409333" cy="218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501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377" name="CaixaDeTexto 174"/>
          <p:cNvSpPr txBox="1"/>
          <p:nvPr/>
        </p:nvSpPr>
        <p:spPr>
          <a:xfrm>
            <a:off x="5139193" y="13603239"/>
            <a:ext cx="2133399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2101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2101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1378" name="Grupo 266"/>
          <p:cNvGrpSpPr/>
          <p:nvPr/>
        </p:nvGrpSpPr>
        <p:grpSpPr>
          <a:xfrm>
            <a:off x="12141881" y="13194146"/>
            <a:ext cx="1969567" cy="1308261"/>
            <a:chOff x="7617711" y="2318682"/>
            <a:chExt cx="1311981" cy="2150143"/>
          </a:xfrm>
        </p:grpSpPr>
        <p:sp>
          <p:nvSpPr>
            <p:cNvPr id="1379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80" name="CaixaDeTexto 67"/>
            <p:cNvSpPr txBox="1"/>
            <p:nvPr/>
          </p:nvSpPr>
          <p:spPr>
            <a:xfrm>
              <a:off x="7617711" y="2485169"/>
              <a:ext cx="1311981" cy="1983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319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319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2319" b="1" dirty="0">
                <a:latin typeface="Arial" pitchFamily="34" charset="0"/>
                <a:cs typeface="Arial" pitchFamily="34" charset="0"/>
              </a:endParaRPr>
            </a:p>
            <a:p>
              <a:endParaRPr lang="pt-BR" sz="1202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8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8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8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381" name="Conector reto 76"/>
          <p:cNvCxnSpPr/>
          <p:nvPr/>
        </p:nvCxnSpPr>
        <p:spPr>
          <a:xfrm flipH="1">
            <a:off x="-1695885" y="17411334"/>
            <a:ext cx="665747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2" name="Conector reto 77"/>
          <p:cNvCxnSpPr/>
          <p:nvPr/>
        </p:nvCxnSpPr>
        <p:spPr>
          <a:xfrm flipH="1">
            <a:off x="-1702428" y="17411334"/>
            <a:ext cx="665747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3" name="Conector reto 86"/>
          <p:cNvCxnSpPr>
            <a:stCxn id="1372" idx="1"/>
            <a:endCxn id="1360" idx="3"/>
          </p:cNvCxnSpPr>
          <p:nvPr/>
        </p:nvCxnSpPr>
        <p:spPr>
          <a:xfrm flipH="1">
            <a:off x="2732519" y="13519752"/>
            <a:ext cx="538220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4" name="Conector reto 87"/>
          <p:cNvCxnSpPr>
            <a:stCxn id="1372" idx="1"/>
            <a:endCxn id="1360" idx="3"/>
          </p:cNvCxnSpPr>
          <p:nvPr/>
        </p:nvCxnSpPr>
        <p:spPr>
          <a:xfrm flipH="1">
            <a:off x="2732519" y="13519752"/>
            <a:ext cx="538220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5" name="Conector reto 94"/>
          <p:cNvCxnSpPr>
            <a:endCxn id="1372" idx="2"/>
          </p:cNvCxnSpPr>
          <p:nvPr/>
        </p:nvCxnSpPr>
        <p:spPr>
          <a:xfrm flipV="1">
            <a:off x="3730163" y="13844052"/>
            <a:ext cx="0" cy="715725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6" name="Conector reto 95"/>
          <p:cNvCxnSpPr>
            <a:endCxn id="1372" idx="2"/>
          </p:cNvCxnSpPr>
          <p:nvPr/>
        </p:nvCxnSpPr>
        <p:spPr>
          <a:xfrm flipV="1">
            <a:off x="3730163" y="13844052"/>
            <a:ext cx="0" cy="715725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7" name="Conector reto 104"/>
          <p:cNvCxnSpPr>
            <a:stCxn id="1363" idx="1"/>
          </p:cNvCxnSpPr>
          <p:nvPr/>
        </p:nvCxnSpPr>
        <p:spPr>
          <a:xfrm flipH="1">
            <a:off x="11275258" y="13627849"/>
            <a:ext cx="52641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8" name="Conector reto 105"/>
          <p:cNvCxnSpPr>
            <a:stCxn id="1363" idx="1"/>
          </p:cNvCxnSpPr>
          <p:nvPr/>
        </p:nvCxnSpPr>
        <p:spPr>
          <a:xfrm flipH="1">
            <a:off x="11275258" y="13627849"/>
            <a:ext cx="52641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9" name="Conector reto 112"/>
          <p:cNvCxnSpPr>
            <a:endCxn id="1363" idx="3"/>
          </p:cNvCxnSpPr>
          <p:nvPr/>
        </p:nvCxnSpPr>
        <p:spPr>
          <a:xfrm flipH="1">
            <a:off x="12181712" y="13627849"/>
            <a:ext cx="878875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0" name="Conector reto 113"/>
          <p:cNvCxnSpPr>
            <a:endCxn id="1363" idx="3"/>
          </p:cNvCxnSpPr>
          <p:nvPr/>
        </p:nvCxnSpPr>
        <p:spPr>
          <a:xfrm flipH="1">
            <a:off x="12181712" y="13627849"/>
            <a:ext cx="878875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ector reto 114"/>
          <p:cNvCxnSpPr>
            <a:endCxn id="1346" idx="0"/>
          </p:cNvCxnSpPr>
          <p:nvPr/>
        </p:nvCxnSpPr>
        <p:spPr>
          <a:xfrm>
            <a:off x="11275253" y="13627859"/>
            <a:ext cx="0" cy="931924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2" name="Conector reto 115"/>
          <p:cNvCxnSpPr>
            <a:endCxn id="1346" idx="0"/>
          </p:cNvCxnSpPr>
          <p:nvPr/>
        </p:nvCxnSpPr>
        <p:spPr>
          <a:xfrm>
            <a:off x="11275253" y="13627859"/>
            <a:ext cx="0" cy="931924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3" name="CaixaDeTexto 132"/>
          <p:cNvSpPr txBox="1"/>
          <p:nvPr/>
        </p:nvSpPr>
        <p:spPr>
          <a:xfrm>
            <a:off x="-1918625" y="13510598"/>
            <a:ext cx="727745" cy="2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2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94" name="CaixaDeTexto 134"/>
          <p:cNvSpPr txBox="1"/>
          <p:nvPr/>
        </p:nvSpPr>
        <p:spPr>
          <a:xfrm>
            <a:off x="12256895" y="13617826"/>
            <a:ext cx="727745" cy="2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2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95" name="Conector reto 135"/>
          <p:cNvCxnSpPr/>
          <p:nvPr/>
        </p:nvCxnSpPr>
        <p:spPr>
          <a:xfrm flipH="1">
            <a:off x="-1716942" y="16968916"/>
            <a:ext cx="681274" cy="179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6" name="Conector reto 136"/>
          <p:cNvCxnSpPr/>
          <p:nvPr/>
        </p:nvCxnSpPr>
        <p:spPr>
          <a:xfrm flipH="1">
            <a:off x="-1716943" y="16970710"/>
            <a:ext cx="686814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7" name="CaixaDeTexto 137"/>
          <p:cNvSpPr txBox="1"/>
          <p:nvPr/>
        </p:nvSpPr>
        <p:spPr>
          <a:xfrm>
            <a:off x="-3843354" y="16703465"/>
            <a:ext cx="2022675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398" name="CaixaDeTexto 145"/>
          <p:cNvSpPr txBox="1"/>
          <p:nvPr/>
        </p:nvSpPr>
        <p:spPr>
          <a:xfrm>
            <a:off x="11040946" y="15671719"/>
            <a:ext cx="1444628" cy="35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3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399" name="CaixaDeTexto 150"/>
          <p:cNvSpPr txBox="1"/>
          <p:nvPr/>
        </p:nvSpPr>
        <p:spPr>
          <a:xfrm>
            <a:off x="13263516" y="17580033"/>
            <a:ext cx="1646537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18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1400" name="Elbow Connector 1399"/>
          <p:cNvCxnSpPr>
            <a:stCxn id="1366" idx="2"/>
            <a:endCxn id="1370" idx="1"/>
          </p:cNvCxnSpPr>
          <p:nvPr/>
        </p:nvCxnSpPr>
        <p:spPr>
          <a:xfrm rot="16200000" flipH="1">
            <a:off x="1486450" y="13447038"/>
            <a:ext cx="1571980" cy="4662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Elbow Connector 1400"/>
          <p:cNvCxnSpPr>
            <a:stCxn id="1379" idx="2"/>
            <a:endCxn id="1370" idx="3"/>
          </p:cNvCxnSpPr>
          <p:nvPr/>
        </p:nvCxnSpPr>
        <p:spPr>
          <a:xfrm rot="5400000">
            <a:off x="7838083" y="13272754"/>
            <a:ext cx="1571976" cy="5010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2" name="Grupo 378"/>
          <p:cNvGrpSpPr/>
          <p:nvPr/>
        </p:nvGrpSpPr>
        <p:grpSpPr>
          <a:xfrm>
            <a:off x="-781" y="17860"/>
            <a:ext cx="1381225" cy="1136965"/>
            <a:chOff x="2519404" y="7204275"/>
            <a:chExt cx="1596289" cy="1357865"/>
          </a:xfrm>
        </p:grpSpPr>
        <p:sp>
          <p:nvSpPr>
            <p:cNvPr id="1403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404" name="CaixaDeTexto 380"/>
            <p:cNvSpPr txBox="1"/>
            <p:nvPr/>
          </p:nvSpPr>
          <p:spPr>
            <a:xfrm>
              <a:off x="2519404" y="7385162"/>
              <a:ext cx="1596289" cy="113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0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00" b="1" dirty="0">
                <a:latin typeface="Arial" pitchFamily="34" charset="0"/>
                <a:cs typeface="Arial" pitchFamily="34" charset="0"/>
              </a:endParaRPr>
            </a:p>
            <a:p>
              <a:endParaRPr lang="pt-BR" sz="751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501" dirty="0" err="1" smtClean="0">
                  <a:latin typeface="Arial" pitchFamily="34" charset="0"/>
                  <a:cs typeface="Arial" pitchFamily="34" charset="0"/>
                </a:rPr>
                <a:t>Definido</a:t>
              </a:r>
              <a:endParaRPr lang="en-US" sz="150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sz="1501" dirty="0" smtClean="0">
                  <a:latin typeface="Arial" pitchFamily="34" charset="0"/>
                  <a:cs typeface="Arial" pitchFamily="34" charset="0"/>
                </a:rPr>
                <a:t>por</a:t>
              </a:r>
              <a:r>
                <a:rPr lang="pt-BR" sz="1501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5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406" name="Rounded Rectangle 1405"/>
          <p:cNvSpPr/>
          <p:nvPr/>
        </p:nvSpPr>
        <p:spPr>
          <a:xfrm>
            <a:off x="3237971" y="1655137"/>
            <a:ext cx="1257942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07" name="TextBox 1406"/>
          <p:cNvSpPr txBox="1"/>
          <p:nvPr/>
        </p:nvSpPr>
        <p:spPr>
          <a:xfrm rot="10800000">
            <a:off x="3419600" y="1530028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450" dirty="0" smtClean="0"/>
              <a:t>Simetria </a:t>
            </a:r>
            <a:r>
              <a:rPr lang="pt-BR" sz="1828" b="1" spc="450" dirty="0" err="1" smtClean="0"/>
              <a:t>Hermitiana</a:t>
            </a:r>
            <a:endParaRPr lang="pt-BR" sz="1828" b="1" spc="4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9" name="TextBox 1408"/>
              <p:cNvSpPr txBox="1"/>
              <p:nvPr/>
            </p:nvSpPr>
            <p:spPr>
              <a:xfrm>
                <a:off x="4567906" y="3309078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09" name="TextBox 1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906" y="3309078"/>
                <a:ext cx="1653455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0" name="TextBox 1409"/>
          <p:cNvSpPr txBox="1"/>
          <p:nvPr/>
        </p:nvSpPr>
        <p:spPr>
          <a:xfrm rot="5400000">
            <a:off x="5178764" y="3646507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1" name="TextBox 1410"/>
              <p:cNvSpPr txBox="1"/>
              <p:nvPr/>
            </p:nvSpPr>
            <p:spPr>
              <a:xfrm>
                <a:off x="4575613" y="2984777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1" name="TextBox 1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3" y="2984777"/>
                <a:ext cx="1653455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2" name="TextBox 1411"/>
              <p:cNvSpPr txBox="1"/>
              <p:nvPr/>
            </p:nvSpPr>
            <p:spPr>
              <a:xfrm>
                <a:off x="4575613" y="3849575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2" name="TextBox 1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3" y="3849575"/>
                <a:ext cx="1653455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3" name="TextBox 1412"/>
          <p:cNvSpPr txBox="1"/>
          <p:nvPr/>
        </p:nvSpPr>
        <p:spPr>
          <a:xfrm>
            <a:off x="5197340" y="1525433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14" name="TextBox 1413"/>
          <p:cNvSpPr txBox="1"/>
          <p:nvPr/>
        </p:nvSpPr>
        <p:spPr>
          <a:xfrm>
            <a:off x="5197340" y="2714530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15" name="TextBox 1414"/>
          <p:cNvSpPr txBox="1"/>
          <p:nvPr/>
        </p:nvSpPr>
        <p:spPr>
          <a:xfrm>
            <a:off x="5130590" y="1678861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0" name="TextBox 1419"/>
              <p:cNvSpPr txBox="1"/>
              <p:nvPr/>
            </p:nvSpPr>
            <p:spPr>
              <a:xfrm>
                <a:off x="4612185" y="4777139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0" name="TextBox 1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85" y="4777139"/>
                <a:ext cx="1653455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1" name="TextBox 1420"/>
          <p:cNvSpPr txBox="1"/>
          <p:nvPr/>
        </p:nvSpPr>
        <p:spPr>
          <a:xfrm rot="5400000">
            <a:off x="5200857" y="4589061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2" name="TextBox 1421"/>
              <p:cNvSpPr txBox="1"/>
              <p:nvPr/>
            </p:nvSpPr>
            <p:spPr>
              <a:xfrm>
                <a:off x="4575613" y="4344740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2" name="TextBox 1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3" y="4344740"/>
                <a:ext cx="1653455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3" name="TextBox 1422"/>
              <p:cNvSpPr txBox="1"/>
              <p:nvPr/>
            </p:nvSpPr>
            <p:spPr>
              <a:xfrm>
                <a:off x="4612185" y="5209536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3" name="TextBox 1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85" y="5209536"/>
                <a:ext cx="1653455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4" name="TextBox 1423"/>
          <p:cNvSpPr txBox="1"/>
          <p:nvPr/>
        </p:nvSpPr>
        <p:spPr>
          <a:xfrm>
            <a:off x="5238687" y="4065773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25" name="TextBox 1424"/>
          <p:cNvSpPr txBox="1"/>
          <p:nvPr/>
        </p:nvSpPr>
        <p:spPr>
          <a:xfrm>
            <a:off x="5245785" y="5479788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26" name="TextBox 1425"/>
          <p:cNvSpPr txBox="1"/>
          <p:nvPr/>
        </p:nvSpPr>
        <p:spPr>
          <a:xfrm>
            <a:off x="5238687" y="6398632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427" name="TextBox 1426"/>
          <p:cNvSpPr txBox="1"/>
          <p:nvPr/>
        </p:nvSpPr>
        <p:spPr>
          <a:xfrm>
            <a:off x="5166297" y="5471015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1429" name="TextBox 1428"/>
          <p:cNvSpPr txBox="1"/>
          <p:nvPr/>
        </p:nvSpPr>
        <p:spPr>
          <a:xfrm>
            <a:off x="4162997" y="1579488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0" name="TextBox 1429"/>
              <p:cNvSpPr txBox="1"/>
              <p:nvPr/>
            </p:nvSpPr>
            <p:spPr>
              <a:xfrm>
                <a:off x="4086865" y="2738739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30" name="TextBox 1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65" y="2738739"/>
                <a:ext cx="454487" cy="408125"/>
              </a:xfrm>
              <a:prstGeom prst="rect">
                <a:avLst/>
              </a:prstGeom>
              <a:blipFill rotWithShape="0"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TextBox 1432"/>
          <p:cNvSpPr txBox="1"/>
          <p:nvPr/>
        </p:nvSpPr>
        <p:spPr>
          <a:xfrm>
            <a:off x="3298201" y="1580360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16" dirty="0"/>
              <a:t>1</a:t>
            </a:r>
            <a:endParaRPr lang="pt-BR" sz="203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TextBox 1433"/>
              <p:cNvSpPr txBox="1"/>
              <p:nvPr/>
            </p:nvSpPr>
            <p:spPr>
              <a:xfrm>
                <a:off x="1511844" y="3309078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4" name="TextBox 1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44" y="3309078"/>
                <a:ext cx="1653455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" name="TextBox 1434"/>
          <p:cNvSpPr txBox="1"/>
          <p:nvPr/>
        </p:nvSpPr>
        <p:spPr>
          <a:xfrm rot="5400000">
            <a:off x="2107662" y="3617921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" name="TextBox 1435"/>
              <p:cNvSpPr txBox="1"/>
              <p:nvPr/>
            </p:nvSpPr>
            <p:spPr>
              <a:xfrm>
                <a:off x="1511844" y="303088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01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01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01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01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6" name="TextBox 1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44" y="3030881"/>
                <a:ext cx="1653455" cy="328396"/>
              </a:xfrm>
              <a:prstGeom prst="rect">
                <a:avLst/>
              </a:prstGeom>
              <a:blipFill rotWithShape="0"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" name="TextBox 1436"/>
              <p:cNvSpPr txBox="1"/>
              <p:nvPr/>
            </p:nvSpPr>
            <p:spPr>
              <a:xfrm>
                <a:off x="1485841" y="3817298"/>
                <a:ext cx="1653455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7" name="TextBox 1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41" y="3817298"/>
                <a:ext cx="1653455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" name="TextBox 1437"/>
          <p:cNvSpPr txBox="1"/>
          <p:nvPr/>
        </p:nvSpPr>
        <p:spPr>
          <a:xfrm>
            <a:off x="2200661" y="149684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39" name="TextBox 1438"/>
          <p:cNvSpPr txBox="1"/>
          <p:nvPr/>
        </p:nvSpPr>
        <p:spPr>
          <a:xfrm>
            <a:off x="2136422" y="2685944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40" name="TextBox 1439"/>
          <p:cNvSpPr txBox="1"/>
          <p:nvPr/>
        </p:nvSpPr>
        <p:spPr>
          <a:xfrm>
            <a:off x="2085470" y="1650275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>
                <a:solidFill>
                  <a:schemeClr val="accent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1" name="TextBox 1440"/>
              <p:cNvSpPr txBox="1"/>
              <p:nvPr/>
            </p:nvSpPr>
            <p:spPr>
              <a:xfrm>
                <a:off x="3995663" y="3834284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41" name="TextBox 1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663" y="3834284"/>
                <a:ext cx="454487" cy="408125"/>
              </a:xfrm>
              <a:prstGeom prst="rect">
                <a:avLst/>
              </a:prstGeom>
              <a:blipFill rotWithShape="0">
                <a:blip r:embed="rId13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/>
              <p:cNvSpPr txBox="1"/>
              <p:nvPr/>
            </p:nvSpPr>
            <p:spPr>
              <a:xfrm>
                <a:off x="3796431" y="4119814"/>
                <a:ext cx="85232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42" name="TextBox 1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31" y="4119814"/>
                <a:ext cx="852327" cy="408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" name="TextBox 1442"/>
              <p:cNvSpPr txBox="1"/>
              <p:nvPr/>
            </p:nvSpPr>
            <p:spPr>
              <a:xfrm>
                <a:off x="3170248" y="2738738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43" name="TextBox 1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248" y="2738738"/>
                <a:ext cx="454487" cy="408125"/>
              </a:xfrm>
              <a:prstGeom prst="rect">
                <a:avLst/>
              </a:prstGeom>
              <a:blipFill rotWithShape="0"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4" name="TextBox 1443"/>
              <p:cNvSpPr txBox="1"/>
              <p:nvPr/>
            </p:nvSpPr>
            <p:spPr>
              <a:xfrm>
                <a:off x="3170248" y="3873786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44" name="TextBox 1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248" y="3873786"/>
                <a:ext cx="454487" cy="408125"/>
              </a:xfrm>
              <a:prstGeom prst="rect">
                <a:avLst/>
              </a:prstGeom>
              <a:blipFill rotWithShape="0">
                <a:blip r:embed="rId15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5" name="TextBox 1444"/>
              <p:cNvSpPr txBox="1"/>
              <p:nvPr/>
            </p:nvSpPr>
            <p:spPr>
              <a:xfrm>
                <a:off x="3680663" y="5200823"/>
                <a:ext cx="942752" cy="4092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45" name="TextBox 1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663" y="5200823"/>
                <a:ext cx="942752" cy="4092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6" name="Straight Connector 1445"/>
          <p:cNvCxnSpPr/>
          <p:nvPr/>
        </p:nvCxnSpPr>
        <p:spPr>
          <a:xfrm flipH="1">
            <a:off x="7245863" y="6606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Rounded Rectangle 1446"/>
          <p:cNvSpPr/>
          <p:nvPr/>
        </p:nvSpPr>
        <p:spPr>
          <a:xfrm>
            <a:off x="6350038" y="1655137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48" name="TextBox 1447"/>
          <p:cNvSpPr txBox="1"/>
          <p:nvPr/>
        </p:nvSpPr>
        <p:spPr>
          <a:xfrm rot="10800000">
            <a:off x="6950082" y="1645794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900" dirty="0"/>
              <a:t>IFFT</a:t>
            </a:r>
            <a:endParaRPr lang="pt-BR" sz="2101" b="1" spc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1" name="TextBox 1450"/>
              <p:cNvSpPr txBox="1"/>
              <p:nvPr/>
            </p:nvSpPr>
            <p:spPr>
              <a:xfrm>
                <a:off x="6299373" y="6390788"/>
                <a:ext cx="493854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51" name="TextBox 1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73" y="6390788"/>
                <a:ext cx="49385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2" name="TextBox 1451"/>
          <p:cNvSpPr txBox="1"/>
          <p:nvPr/>
        </p:nvSpPr>
        <p:spPr>
          <a:xfrm>
            <a:off x="6346999" y="1579488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3" name="TextBox 1452"/>
              <p:cNvSpPr txBox="1"/>
              <p:nvPr/>
            </p:nvSpPr>
            <p:spPr>
              <a:xfrm>
                <a:off x="6284690" y="2738739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53" name="TextBox 1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90" y="2738739"/>
                <a:ext cx="454487" cy="408125"/>
              </a:xfrm>
              <a:prstGeom prst="rect">
                <a:avLst/>
              </a:prstGeom>
              <a:blipFill rotWithShape="0"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4" name="TextBox 1453"/>
              <p:cNvSpPr txBox="1"/>
              <p:nvPr/>
            </p:nvSpPr>
            <p:spPr>
              <a:xfrm>
                <a:off x="6284690" y="3798280"/>
                <a:ext cx="454487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54" name="TextBox 1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90" y="3798280"/>
                <a:ext cx="454487" cy="408125"/>
              </a:xfrm>
              <a:prstGeom prst="rect">
                <a:avLst/>
              </a:prstGeom>
              <a:blipFill rotWithShape="0">
                <a:blip r:embed="rId15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5" name="TextBox 1454"/>
              <p:cNvSpPr txBox="1"/>
              <p:nvPr/>
            </p:nvSpPr>
            <p:spPr>
              <a:xfrm>
                <a:off x="6280260" y="4194324"/>
                <a:ext cx="879079" cy="4081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55" name="TextBox 1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60" y="4194324"/>
                <a:ext cx="879079" cy="40812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6" name="TextBox 1455"/>
              <p:cNvSpPr txBox="1"/>
              <p:nvPr/>
            </p:nvSpPr>
            <p:spPr>
              <a:xfrm>
                <a:off x="6278765" y="5200823"/>
                <a:ext cx="1018769" cy="4092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56" name="TextBox 1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65" y="5200823"/>
                <a:ext cx="1018769" cy="40921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7" name="Rectangle 1456"/>
          <p:cNvSpPr/>
          <p:nvPr/>
        </p:nvSpPr>
        <p:spPr>
          <a:xfrm>
            <a:off x="85911" y="5124831"/>
            <a:ext cx="1429157" cy="20704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58" name="TextBox 1457"/>
          <p:cNvSpPr txBox="1"/>
          <p:nvPr/>
        </p:nvSpPr>
        <p:spPr>
          <a:xfrm>
            <a:off x="35223" y="5065604"/>
            <a:ext cx="1742800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1459" name="TextBox 1458"/>
          <p:cNvSpPr txBox="1"/>
          <p:nvPr/>
        </p:nvSpPr>
        <p:spPr>
          <a:xfrm>
            <a:off x="85911" y="5310538"/>
            <a:ext cx="1429157" cy="31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22" b="1" i="1" dirty="0" smtClean="0"/>
              <a:t>Bits</a:t>
            </a:r>
            <a:r>
              <a:rPr lang="pt-BR" sz="1422" b="1" dirty="0" smtClean="0"/>
              <a:t> de dados</a:t>
            </a:r>
            <a:endParaRPr lang="pt-BR" sz="1422" b="1" i="1" dirty="0"/>
          </a:p>
        </p:txBody>
      </p:sp>
      <p:sp>
        <p:nvSpPr>
          <p:cNvPr id="1460" name="Rounded Rectangle 1459"/>
          <p:cNvSpPr/>
          <p:nvPr/>
        </p:nvSpPr>
        <p:spPr>
          <a:xfrm>
            <a:off x="360074" y="3090100"/>
            <a:ext cx="1003303" cy="1045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1" name="TextBox 1460"/>
          <p:cNvSpPr txBox="1"/>
          <p:nvPr/>
        </p:nvSpPr>
        <p:spPr>
          <a:xfrm>
            <a:off x="395126" y="2770542"/>
            <a:ext cx="917058" cy="355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76" b="1" dirty="0"/>
              <a:t>M-QAM</a:t>
            </a:r>
          </a:p>
        </p:txBody>
      </p:sp>
      <p:cxnSp>
        <p:nvCxnSpPr>
          <p:cNvPr id="1462" name="Straight Connector 1461"/>
          <p:cNvCxnSpPr>
            <a:stCxn id="1460" idx="0"/>
            <a:endCxn id="1460" idx="2"/>
          </p:cNvCxnSpPr>
          <p:nvPr/>
        </p:nvCxnSpPr>
        <p:spPr>
          <a:xfrm>
            <a:off x="861715" y="3090100"/>
            <a:ext cx="0" cy="104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Connector 1462"/>
          <p:cNvCxnSpPr>
            <a:stCxn id="1460" idx="3"/>
            <a:endCxn id="1460" idx="1"/>
          </p:cNvCxnSpPr>
          <p:nvPr/>
        </p:nvCxnSpPr>
        <p:spPr>
          <a:xfrm flipH="1">
            <a:off x="360074" y="3612623"/>
            <a:ext cx="1003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Oval 1463"/>
          <p:cNvSpPr/>
          <p:nvPr/>
        </p:nvSpPr>
        <p:spPr>
          <a:xfrm>
            <a:off x="576576" y="3327484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5" name="Oval 1464"/>
          <p:cNvSpPr/>
          <p:nvPr/>
        </p:nvSpPr>
        <p:spPr>
          <a:xfrm>
            <a:off x="1058287" y="3327484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6" name="Oval 1465"/>
          <p:cNvSpPr/>
          <p:nvPr/>
        </p:nvSpPr>
        <p:spPr>
          <a:xfrm>
            <a:off x="1058287" y="3839577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7" name="Oval 1466"/>
          <p:cNvSpPr/>
          <p:nvPr/>
        </p:nvSpPr>
        <p:spPr>
          <a:xfrm>
            <a:off x="576574" y="383410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8" name="TextBox 1467"/>
          <p:cNvSpPr txBox="1"/>
          <p:nvPr/>
        </p:nvSpPr>
        <p:spPr>
          <a:xfrm rot="16200000">
            <a:off x="-376748" y="3438517"/>
            <a:ext cx="1207125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22" b="1" dirty="0" smtClean="0"/>
              <a:t>Mapeamento</a:t>
            </a:r>
            <a:endParaRPr lang="pt-BR" sz="1437" b="1" dirty="0"/>
          </a:p>
        </p:txBody>
      </p:sp>
      <p:cxnSp>
        <p:nvCxnSpPr>
          <p:cNvPr id="1469" name="Straight Arrow Connector 1468"/>
          <p:cNvCxnSpPr>
            <a:stCxn id="1460" idx="3"/>
          </p:cNvCxnSpPr>
          <p:nvPr/>
        </p:nvCxnSpPr>
        <p:spPr>
          <a:xfrm flipV="1">
            <a:off x="1363377" y="3612623"/>
            <a:ext cx="274110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Arrow Connector 1469"/>
          <p:cNvCxnSpPr/>
          <p:nvPr/>
        </p:nvCxnSpPr>
        <p:spPr>
          <a:xfrm flipH="1" flipV="1">
            <a:off x="800484" y="4131490"/>
            <a:ext cx="2117" cy="98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1" name="TextBox 1470"/>
              <p:cNvSpPr txBox="1"/>
              <p:nvPr/>
            </p:nvSpPr>
            <p:spPr>
              <a:xfrm>
                <a:off x="7607077" y="1512357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1" name="TextBox 1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77" y="1512357"/>
                <a:ext cx="471759" cy="3385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2" name="TextBox 1471"/>
          <p:cNvSpPr txBox="1"/>
          <p:nvPr/>
        </p:nvSpPr>
        <p:spPr>
          <a:xfrm>
            <a:off x="7454494" y="2174034"/>
            <a:ext cx="458715" cy="43237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b="1" dirty="0">
                <a:solidFill>
                  <a:srgbClr val="0070C0"/>
                </a:solidFill>
              </a:rPr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TextBox 1472"/>
              <p:cNvSpPr txBox="1"/>
              <p:nvPr/>
            </p:nvSpPr>
            <p:spPr>
              <a:xfrm>
                <a:off x="7607077" y="1750351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3" name="TextBox 1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77" y="1750351"/>
                <a:ext cx="471759" cy="33855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4" name="TextBox 1473"/>
              <p:cNvSpPr txBox="1"/>
              <p:nvPr/>
            </p:nvSpPr>
            <p:spPr>
              <a:xfrm>
                <a:off x="7607077" y="2020598"/>
                <a:ext cx="471759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4" name="TextBox 1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77" y="2020598"/>
                <a:ext cx="471759" cy="33855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5" name="TextBox 1474"/>
              <p:cNvSpPr txBox="1"/>
              <p:nvPr/>
            </p:nvSpPr>
            <p:spPr>
              <a:xfrm>
                <a:off x="7484283" y="6448476"/>
                <a:ext cx="987191" cy="35971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𝑰𝑭𝑭𝑻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5" name="TextBox 1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83" y="6448476"/>
                <a:ext cx="987191" cy="359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6" name="Straight Arrow Connector 1475"/>
          <p:cNvCxnSpPr/>
          <p:nvPr/>
        </p:nvCxnSpPr>
        <p:spPr>
          <a:xfrm>
            <a:off x="8304494" y="1527087"/>
            <a:ext cx="0" cy="5296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TextBox 1476"/>
          <p:cNvSpPr txBox="1"/>
          <p:nvPr/>
        </p:nvSpPr>
        <p:spPr>
          <a:xfrm rot="10800000">
            <a:off x="8283912" y="1638040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450" dirty="0" smtClean="0"/>
              <a:t>Amostras no Domínio do Tempo</a:t>
            </a:r>
            <a:endParaRPr lang="pt-BR" sz="1828" b="1" spc="450" dirty="0"/>
          </a:p>
        </p:txBody>
      </p:sp>
      <p:pic>
        <p:nvPicPr>
          <p:cNvPr id="1478" name="Picture 147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6485319" y="3840873"/>
            <a:ext cx="5026629" cy="620963"/>
          </a:xfrm>
          <a:prstGeom prst="rect">
            <a:avLst/>
          </a:prstGeom>
        </p:spPr>
      </p:pic>
      <p:sp>
        <p:nvSpPr>
          <p:cNvPr id="1530" name="Rectangle 1529"/>
          <p:cNvSpPr/>
          <p:nvPr/>
        </p:nvSpPr>
        <p:spPr>
          <a:xfrm>
            <a:off x="-14425177" y="-9011414"/>
            <a:ext cx="636423" cy="303705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531" name="Straight Connector 1530"/>
          <p:cNvCxnSpPr/>
          <p:nvPr/>
        </p:nvCxnSpPr>
        <p:spPr>
          <a:xfrm>
            <a:off x="-13896282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Straight Connector 1531"/>
          <p:cNvCxnSpPr/>
          <p:nvPr/>
        </p:nvCxnSpPr>
        <p:spPr>
          <a:xfrm>
            <a:off x="-14001779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Straight Connector 1532"/>
          <p:cNvCxnSpPr/>
          <p:nvPr/>
        </p:nvCxnSpPr>
        <p:spPr>
          <a:xfrm>
            <a:off x="-14112480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Straight Connector 1533"/>
          <p:cNvCxnSpPr/>
          <p:nvPr/>
        </p:nvCxnSpPr>
        <p:spPr>
          <a:xfrm>
            <a:off x="-14326077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5" name="Straight Connector 1534"/>
          <p:cNvCxnSpPr/>
          <p:nvPr/>
        </p:nvCxnSpPr>
        <p:spPr>
          <a:xfrm>
            <a:off x="-14220580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" name="Straight Connector 1535"/>
          <p:cNvCxnSpPr/>
          <p:nvPr/>
        </p:nvCxnSpPr>
        <p:spPr>
          <a:xfrm>
            <a:off x="-14425177" y="-74877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Straight Connector 1536"/>
          <p:cNvCxnSpPr/>
          <p:nvPr/>
        </p:nvCxnSpPr>
        <p:spPr>
          <a:xfrm>
            <a:off x="-14425177" y="-75958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" name="Straight Connector 1537"/>
          <p:cNvCxnSpPr/>
          <p:nvPr/>
        </p:nvCxnSpPr>
        <p:spPr>
          <a:xfrm>
            <a:off x="-14425177" y="-77039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538"/>
          <p:cNvCxnSpPr/>
          <p:nvPr/>
        </p:nvCxnSpPr>
        <p:spPr>
          <a:xfrm>
            <a:off x="-14425177" y="-737965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Straight Connector 1539"/>
          <p:cNvCxnSpPr/>
          <p:nvPr/>
        </p:nvCxnSpPr>
        <p:spPr>
          <a:xfrm>
            <a:off x="-14425177" y="-705535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Straight Connector 1540"/>
          <p:cNvCxnSpPr/>
          <p:nvPr/>
        </p:nvCxnSpPr>
        <p:spPr>
          <a:xfrm>
            <a:off x="-14425177" y="-716345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" name="Straight Connector 1541"/>
          <p:cNvCxnSpPr/>
          <p:nvPr/>
        </p:nvCxnSpPr>
        <p:spPr>
          <a:xfrm>
            <a:off x="-14425177" y="-727155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-14425177" y="-69472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Straight Connector 1543"/>
          <p:cNvCxnSpPr/>
          <p:nvPr/>
        </p:nvCxnSpPr>
        <p:spPr>
          <a:xfrm>
            <a:off x="-14425177" y="-66229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Straight Connector 1544"/>
          <p:cNvCxnSpPr/>
          <p:nvPr/>
        </p:nvCxnSpPr>
        <p:spPr>
          <a:xfrm>
            <a:off x="-14425177" y="-6731060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" name="Straight Connector 1545"/>
          <p:cNvCxnSpPr/>
          <p:nvPr/>
        </p:nvCxnSpPr>
        <p:spPr>
          <a:xfrm>
            <a:off x="-14425177" y="-683915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" name="Straight Connector 1546"/>
          <p:cNvCxnSpPr/>
          <p:nvPr/>
        </p:nvCxnSpPr>
        <p:spPr>
          <a:xfrm>
            <a:off x="-14425177" y="-65148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" name="Straight Connector 1547"/>
          <p:cNvCxnSpPr/>
          <p:nvPr/>
        </p:nvCxnSpPr>
        <p:spPr>
          <a:xfrm>
            <a:off x="-14425177" y="-6190561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Straight Connector 1548"/>
          <p:cNvCxnSpPr/>
          <p:nvPr/>
        </p:nvCxnSpPr>
        <p:spPr>
          <a:xfrm>
            <a:off x="-14425177" y="-6298660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0" name="Straight Connector 1549"/>
          <p:cNvCxnSpPr/>
          <p:nvPr/>
        </p:nvCxnSpPr>
        <p:spPr>
          <a:xfrm>
            <a:off x="-14425177" y="-64067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Straight Connector 1550"/>
          <p:cNvCxnSpPr/>
          <p:nvPr/>
        </p:nvCxnSpPr>
        <p:spPr>
          <a:xfrm>
            <a:off x="-14425177" y="-6082462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Straight Connector 1551"/>
          <p:cNvCxnSpPr/>
          <p:nvPr/>
        </p:nvCxnSpPr>
        <p:spPr>
          <a:xfrm>
            <a:off x="-14425177" y="-84589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Straight Connector 1552"/>
          <p:cNvCxnSpPr/>
          <p:nvPr/>
        </p:nvCxnSpPr>
        <p:spPr>
          <a:xfrm>
            <a:off x="-14425177" y="-85670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/>
          <p:cNvCxnSpPr/>
          <p:nvPr/>
        </p:nvCxnSpPr>
        <p:spPr>
          <a:xfrm>
            <a:off x="-14425177" y="-86751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" name="Straight Connector 1554"/>
          <p:cNvCxnSpPr/>
          <p:nvPr/>
        </p:nvCxnSpPr>
        <p:spPr>
          <a:xfrm>
            <a:off x="-14425177" y="-835083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6" name="Straight Connector 1555"/>
          <p:cNvCxnSpPr/>
          <p:nvPr/>
        </p:nvCxnSpPr>
        <p:spPr>
          <a:xfrm>
            <a:off x="-14425177" y="-7920154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" name="Straight Connector 1556"/>
          <p:cNvCxnSpPr/>
          <p:nvPr/>
        </p:nvCxnSpPr>
        <p:spPr>
          <a:xfrm>
            <a:off x="-14425177" y="-8028253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" name="Straight Connector 1557"/>
          <p:cNvCxnSpPr/>
          <p:nvPr/>
        </p:nvCxnSpPr>
        <p:spPr>
          <a:xfrm>
            <a:off x="-14425177" y="-8136353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9" name="Straight Connector 1558"/>
          <p:cNvCxnSpPr/>
          <p:nvPr/>
        </p:nvCxnSpPr>
        <p:spPr>
          <a:xfrm>
            <a:off x="-14425177" y="-7812054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0" name="Straight Connector 1559"/>
          <p:cNvCxnSpPr/>
          <p:nvPr/>
        </p:nvCxnSpPr>
        <p:spPr>
          <a:xfrm>
            <a:off x="-14425177" y="-889133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Straight Connector 1560"/>
          <p:cNvCxnSpPr/>
          <p:nvPr/>
        </p:nvCxnSpPr>
        <p:spPr>
          <a:xfrm>
            <a:off x="-14425177" y="-899943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Straight Connector 1561"/>
          <p:cNvCxnSpPr/>
          <p:nvPr/>
        </p:nvCxnSpPr>
        <p:spPr>
          <a:xfrm>
            <a:off x="-14425177" y="-878323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9" name="TextBox 1598"/>
          <p:cNvSpPr txBox="1"/>
          <p:nvPr/>
        </p:nvSpPr>
        <p:spPr>
          <a:xfrm>
            <a:off x="13193893" y="-8465416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pic>
        <p:nvPicPr>
          <p:cNvPr id="1606" name="Picture 160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8" t="18238" r="10775" b="13613"/>
          <a:stretch/>
        </p:blipFill>
        <p:spPr>
          <a:xfrm>
            <a:off x="4247691" y="773944"/>
            <a:ext cx="1080000" cy="656601"/>
          </a:xfrm>
          <a:prstGeom prst="rect">
            <a:avLst/>
          </a:prstGeom>
        </p:spPr>
      </p:pic>
      <p:sp>
        <p:nvSpPr>
          <p:cNvPr id="1607" name="TextBox 1606"/>
          <p:cNvSpPr txBox="1"/>
          <p:nvPr/>
        </p:nvSpPr>
        <p:spPr>
          <a:xfrm rot="16200000">
            <a:off x="5151798" y="-3958"/>
            <a:ext cx="405817" cy="302630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smtClean="0"/>
              <a:t>Amostras no Domínio da Frequência</a:t>
            </a:r>
            <a:endParaRPr lang="pt-BR" sz="1437" b="1" dirty="0"/>
          </a:p>
        </p:txBody>
      </p:sp>
      <p:grpSp>
        <p:nvGrpSpPr>
          <p:cNvPr id="1608" name="Group 1607"/>
          <p:cNvGrpSpPr/>
          <p:nvPr/>
        </p:nvGrpSpPr>
        <p:grpSpPr>
          <a:xfrm>
            <a:off x="-8433966" y="-8384791"/>
            <a:ext cx="514953" cy="5048236"/>
            <a:chOff x="8315222" y="1335715"/>
            <a:chExt cx="423939" cy="2023062"/>
          </a:xfrm>
        </p:grpSpPr>
        <p:sp>
          <p:nvSpPr>
            <p:cNvPr id="1609" name="Rectangle 1608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1610" name="Straight Connector 1609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Connector 1632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Connector 1635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Straight Connector 1636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Straight Connector 1637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Straight Connector 1640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2" name="Rectangle 1641"/>
          <p:cNvSpPr/>
          <p:nvPr/>
        </p:nvSpPr>
        <p:spPr>
          <a:xfrm>
            <a:off x="-8433964" y="-4953715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1643" name="TextBox 1642"/>
          <p:cNvSpPr txBox="1"/>
          <p:nvPr/>
        </p:nvSpPr>
        <p:spPr>
          <a:xfrm>
            <a:off x="-8433968" y="-5162467"/>
            <a:ext cx="458715" cy="97872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1644" name="TextBox 1643"/>
          <p:cNvSpPr txBox="1"/>
          <p:nvPr/>
        </p:nvSpPr>
        <p:spPr>
          <a:xfrm>
            <a:off x="-9492434" y="-9115890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sp>
        <p:nvSpPr>
          <p:cNvPr id="1645" name="TextBox 1644"/>
          <p:cNvSpPr txBox="1"/>
          <p:nvPr/>
        </p:nvSpPr>
        <p:spPr>
          <a:xfrm>
            <a:off x="-8473607" y="-8878831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1646" name="Curved Connector 1645"/>
          <p:cNvCxnSpPr/>
          <p:nvPr/>
        </p:nvCxnSpPr>
        <p:spPr>
          <a:xfrm>
            <a:off x="-8344078" y="-890082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7" name="Curved Connector 1646"/>
          <p:cNvCxnSpPr/>
          <p:nvPr/>
        </p:nvCxnSpPr>
        <p:spPr>
          <a:xfrm>
            <a:off x="-8765707" y="-8897763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8" name="Curved Connector 1647"/>
          <p:cNvCxnSpPr/>
          <p:nvPr/>
        </p:nvCxnSpPr>
        <p:spPr>
          <a:xfrm>
            <a:off x="-8682142" y="-890150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9" name="Straight Connector 1648"/>
          <p:cNvCxnSpPr/>
          <p:nvPr/>
        </p:nvCxnSpPr>
        <p:spPr>
          <a:xfrm flipH="1">
            <a:off x="-9352524" y="-8900719"/>
            <a:ext cx="1016332" cy="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0" name="Rectangle 1649"/>
          <p:cNvSpPr/>
          <p:nvPr/>
        </p:nvSpPr>
        <p:spPr>
          <a:xfrm>
            <a:off x="-10606984" y="-8365371"/>
            <a:ext cx="80184" cy="50444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651" name="Straight Connector 1650"/>
          <p:cNvCxnSpPr/>
          <p:nvPr/>
        </p:nvCxnSpPr>
        <p:spPr>
          <a:xfrm>
            <a:off x="-10179035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Straight Connector 1651"/>
          <p:cNvCxnSpPr/>
          <p:nvPr/>
        </p:nvCxnSpPr>
        <p:spPr>
          <a:xfrm>
            <a:off x="-10264396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Straight Connector 1652"/>
          <p:cNvCxnSpPr/>
          <p:nvPr/>
        </p:nvCxnSpPr>
        <p:spPr>
          <a:xfrm>
            <a:off x="-10353969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Straight Connector 1653"/>
          <p:cNvCxnSpPr/>
          <p:nvPr/>
        </p:nvCxnSpPr>
        <p:spPr>
          <a:xfrm>
            <a:off x="-10526799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Straight Connector 1654"/>
          <p:cNvCxnSpPr/>
          <p:nvPr/>
        </p:nvCxnSpPr>
        <p:spPr>
          <a:xfrm>
            <a:off x="-10441438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Straight Connector 1655"/>
          <p:cNvCxnSpPr/>
          <p:nvPr/>
        </p:nvCxnSpPr>
        <p:spPr>
          <a:xfrm>
            <a:off x="-10606983" y="-583646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Straight Connector 1656"/>
          <p:cNvCxnSpPr/>
          <p:nvPr/>
        </p:nvCxnSpPr>
        <p:spPr>
          <a:xfrm>
            <a:off x="-10606983" y="-601615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Straight Connector 1657"/>
          <p:cNvCxnSpPr/>
          <p:nvPr/>
        </p:nvCxnSpPr>
        <p:spPr>
          <a:xfrm>
            <a:off x="-10606983" y="-619583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Straight Connector 1658"/>
          <p:cNvCxnSpPr/>
          <p:nvPr/>
        </p:nvCxnSpPr>
        <p:spPr>
          <a:xfrm>
            <a:off x="-10606983" y="-5656781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Straight Connector 1659"/>
          <p:cNvCxnSpPr/>
          <p:nvPr/>
        </p:nvCxnSpPr>
        <p:spPr>
          <a:xfrm>
            <a:off x="-10606983" y="-5117727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Straight Connector 1660"/>
          <p:cNvCxnSpPr/>
          <p:nvPr/>
        </p:nvCxnSpPr>
        <p:spPr>
          <a:xfrm>
            <a:off x="-10606983" y="-5297411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Straight Connector 1661"/>
          <p:cNvCxnSpPr/>
          <p:nvPr/>
        </p:nvCxnSpPr>
        <p:spPr>
          <a:xfrm>
            <a:off x="-10606983" y="-5477096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662"/>
          <p:cNvCxnSpPr/>
          <p:nvPr/>
        </p:nvCxnSpPr>
        <p:spPr>
          <a:xfrm>
            <a:off x="-10606983" y="-4938042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1663"/>
          <p:cNvCxnSpPr/>
          <p:nvPr/>
        </p:nvCxnSpPr>
        <p:spPr>
          <a:xfrm>
            <a:off x="-10606983" y="-429260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Straight Connector 1664"/>
          <p:cNvCxnSpPr/>
          <p:nvPr/>
        </p:nvCxnSpPr>
        <p:spPr>
          <a:xfrm>
            <a:off x="-10606983" y="-4578672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/>
          <p:cNvCxnSpPr/>
          <p:nvPr/>
        </p:nvCxnSpPr>
        <p:spPr>
          <a:xfrm>
            <a:off x="-10606983" y="-4758357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/>
          <p:cNvCxnSpPr/>
          <p:nvPr/>
        </p:nvCxnSpPr>
        <p:spPr>
          <a:xfrm>
            <a:off x="-10606983" y="-4112919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Straight Connector 1667"/>
          <p:cNvCxnSpPr/>
          <p:nvPr/>
        </p:nvCxnSpPr>
        <p:spPr>
          <a:xfrm>
            <a:off x="-10606983" y="-357386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Straight Connector 1668"/>
          <p:cNvCxnSpPr/>
          <p:nvPr/>
        </p:nvCxnSpPr>
        <p:spPr>
          <a:xfrm>
            <a:off x="-10606983" y="-375354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Straight Connector 1669"/>
          <p:cNvCxnSpPr/>
          <p:nvPr/>
        </p:nvCxnSpPr>
        <p:spPr>
          <a:xfrm>
            <a:off x="-10606983" y="-3933234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Straight Connector 1670"/>
          <p:cNvCxnSpPr/>
          <p:nvPr/>
        </p:nvCxnSpPr>
        <p:spPr>
          <a:xfrm>
            <a:off x="-10606983" y="-420565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/>
          <p:cNvCxnSpPr/>
          <p:nvPr/>
        </p:nvCxnSpPr>
        <p:spPr>
          <a:xfrm>
            <a:off x="-10606983" y="-727394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Straight Connector 1672"/>
          <p:cNvCxnSpPr/>
          <p:nvPr/>
        </p:nvCxnSpPr>
        <p:spPr>
          <a:xfrm>
            <a:off x="-10606983" y="-7453629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Straight Connector 1673"/>
          <p:cNvCxnSpPr/>
          <p:nvPr/>
        </p:nvCxnSpPr>
        <p:spPr>
          <a:xfrm>
            <a:off x="-10606983" y="-763331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Straight Connector 1674"/>
          <p:cNvCxnSpPr/>
          <p:nvPr/>
        </p:nvCxnSpPr>
        <p:spPr>
          <a:xfrm>
            <a:off x="-10606983" y="-709425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Straight Connector 1675"/>
          <p:cNvCxnSpPr/>
          <p:nvPr/>
        </p:nvCxnSpPr>
        <p:spPr>
          <a:xfrm>
            <a:off x="-10606983" y="-655520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Straight Connector 1676"/>
          <p:cNvCxnSpPr/>
          <p:nvPr/>
        </p:nvCxnSpPr>
        <p:spPr>
          <a:xfrm>
            <a:off x="-10606983" y="-673489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Straight Connector 1677"/>
          <p:cNvCxnSpPr/>
          <p:nvPr/>
        </p:nvCxnSpPr>
        <p:spPr>
          <a:xfrm>
            <a:off x="-10606983" y="-691457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Straight Connector 1678"/>
          <p:cNvCxnSpPr/>
          <p:nvPr/>
        </p:nvCxnSpPr>
        <p:spPr>
          <a:xfrm>
            <a:off x="-10606983" y="-637552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Straight Connector 1679"/>
          <p:cNvCxnSpPr/>
          <p:nvPr/>
        </p:nvCxnSpPr>
        <p:spPr>
          <a:xfrm>
            <a:off x="-10606984" y="-7992678"/>
            <a:ext cx="126280" cy="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Straight Connector 1680"/>
          <p:cNvCxnSpPr/>
          <p:nvPr/>
        </p:nvCxnSpPr>
        <p:spPr>
          <a:xfrm>
            <a:off x="-10606983" y="-8172357"/>
            <a:ext cx="711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Straight Connector 1681"/>
          <p:cNvCxnSpPr/>
          <p:nvPr/>
        </p:nvCxnSpPr>
        <p:spPr>
          <a:xfrm>
            <a:off x="-10606983" y="-781299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3" name="Rectangle 1682"/>
          <p:cNvSpPr/>
          <p:nvPr/>
        </p:nvSpPr>
        <p:spPr>
          <a:xfrm>
            <a:off x="-10606982" y="-4938037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1684" name="TextBox 1683"/>
          <p:cNvSpPr txBox="1"/>
          <p:nvPr/>
        </p:nvSpPr>
        <p:spPr>
          <a:xfrm>
            <a:off x="-10606986" y="-5146788"/>
            <a:ext cx="458715" cy="97872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1685" name="TextBox 1684"/>
          <p:cNvSpPr txBox="1"/>
          <p:nvPr/>
        </p:nvSpPr>
        <p:spPr>
          <a:xfrm>
            <a:off x="-11665452" y="-9100212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sp>
        <p:nvSpPr>
          <p:cNvPr id="1686" name="TextBox 1685"/>
          <p:cNvSpPr txBox="1"/>
          <p:nvPr/>
        </p:nvSpPr>
        <p:spPr>
          <a:xfrm>
            <a:off x="-10646626" y="-8863153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1687" name="Curved Connector 1686"/>
          <p:cNvCxnSpPr/>
          <p:nvPr/>
        </p:nvCxnSpPr>
        <p:spPr>
          <a:xfrm>
            <a:off x="-10517097" y="-8885146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8" name="Curved Connector 1687"/>
          <p:cNvCxnSpPr/>
          <p:nvPr/>
        </p:nvCxnSpPr>
        <p:spPr>
          <a:xfrm>
            <a:off x="-10938725" y="-8882084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9" name="Curved Connector 1688"/>
          <p:cNvCxnSpPr/>
          <p:nvPr/>
        </p:nvCxnSpPr>
        <p:spPr>
          <a:xfrm>
            <a:off x="-10855160" y="-888582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Straight Connector 1689"/>
          <p:cNvCxnSpPr/>
          <p:nvPr/>
        </p:nvCxnSpPr>
        <p:spPr>
          <a:xfrm flipH="1">
            <a:off x="-11525543" y="-8885040"/>
            <a:ext cx="1016332" cy="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1" name="TextBox 1690"/>
          <p:cNvSpPr txBox="1"/>
          <p:nvPr/>
        </p:nvSpPr>
        <p:spPr>
          <a:xfrm>
            <a:off x="1229786" y="4167077"/>
            <a:ext cx="2096203" cy="31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37" b="1" dirty="0" err="1" smtClean="0"/>
              <a:t>Subportadoras</a:t>
            </a:r>
            <a:r>
              <a:rPr lang="pt-BR" sz="1437" b="1" dirty="0" smtClean="0"/>
              <a:t> de dados</a:t>
            </a:r>
            <a:endParaRPr lang="pt-BR" sz="1437" b="1" dirty="0"/>
          </a:p>
        </p:txBody>
      </p:sp>
      <p:sp>
        <p:nvSpPr>
          <p:cNvPr id="1730" name="Retângulo de cantos arredondados 277"/>
          <p:cNvSpPr/>
          <p:nvPr/>
        </p:nvSpPr>
        <p:spPr>
          <a:xfrm>
            <a:off x="-13191740" y="13201234"/>
            <a:ext cx="11078791" cy="3771928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19" dirty="0"/>
          </a:p>
        </p:txBody>
      </p:sp>
      <p:cxnSp>
        <p:nvCxnSpPr>
          <p:cNvPr id="1731" name="Conector reto 279"/>
          <p:cNvCxnSpPr>
            <a:stCxn id="1733" idx="1"/>
            <a:endCxn id="1752" idx="1"/>
          </p:cNvCxnSpPr>
          <p:nvPr/>
        </p:nvCxnSpPr>
        <p:spPr>
          <a:xfrm>
            <a:off x="-10869012" y="16162430"/>
            <a:ext cx="5675226" cy="3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2" name="Grupo 280"/>
          <p:cNvGrpSpPr/>
          <p:nvPr/>
        </p:nvGrpSpPr>
        <p:grpSpPr>
          <a:xfrm>
            <a:off x="-10869006" y="15784083"/>
            <a:ext cx="2053892" cy="75669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33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734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5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6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7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8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9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0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1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742" name="Grupo 311"/>
          <p:cNvGrpSpPr/>
          <p:nvPr/>
        </p:nvGrpSpPr>
        <p:grpSpPr>
          <a:xfrm>
            <a:off x="-11841902" y="15784083"/>
            <a:ext cx="648598" cy="756696"/>
            <a:chOff x="7020272" y="3212976"/>
            <a:chExt cx="432048" cy="504056"/>
          </a:xfrm>
        </p:grpSpPr>
        <p:sp>
          <p:nvSpPr>
            <p:cNvPr id="174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>
                <a:solidFill>
                  <a:schemeClr val="tx1"/>
                </a:solidFill>
              </a:endParaRPr>
            </a:p>
          </p:txBody>
        </p:sp>
        <p:cxnSp>
          <p:nvCxnSpPr>
            <p:cNvPr id="174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/>
            </a:p>
          </p:txBody>
        </p:sp>
        <p:cxnSp>
          <p:nvCxnSpPr>
            <p:cNvPr id="174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7" name="Grupo 316"/>
          <p:cNvGrpSpPr/>
          <p:nvPr/>
        </p:nvGrpSpPr>
        <p:grpSpPr>
          <a:xfrm>
            <a:off x="-5409980" y="15692844"/>
            <a:ext cx="658901" cy="1004127"/>
            <a:chOff x="7092280" y="3573016"/>
            <a:chExt cx="651470" cy="919666"/>
          </a:xfrm>
        </p:grpSpPr>
        <p:grpSp>
          <p:nvGrpSpPr>
            <p:cNvPr id="174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75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/>
              </a:p>
            </p:txBody>
          </p:sp>
          <p:cxnSp>
            <p:nvCxnSpPr>
              <p:cNvPr id="175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9" name="CaixaDeTexto 318"/>
            <p:cNvSpPr txBox="1"/>
            <p:nvPr/>
          </p:nvSpPr>
          <p:spPr>
            <a:xfrm>
              <a:off x="7236297" y="4149078"/>
              <a:ext cx="507453" cy="34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75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56" name="CaixaDeTexto 330"/>
          <p:cNvSpPr txBox="1"/>
          <p:nvPr/>
        </p:nvSpPr>
        <p:spPr>
          <a:xfrm>
            <a:off x="-12112160" y="16527702"/>
            <a:ext cx="578372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757" name="Elipse 335"/>
          <p:cNvSpPr/>
          <p:nvPr/>
        </p:nvSpPr>
        <p:spPr>
          <a:xfrm>
            <a:off x="-7708443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58" name="Elipse 336"/>
          <p:cNvSpPr/>
          <p:nvPr/>
        </p:nvSpPr>
        <p:spPr>
          <a:xfrm>
            <a:off x="-7654392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59" name="Elipse 337"/>
          <p:cNvSpPr/>
          <p:nvPr/>
        </p:nvSpPr>
        <p:spPr>
          <a:xfrm>
            <a:off x="-7600341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60" name="Elipse 338"/>
          <p:cNvSpPr/>
          <p:nvPr/>
        </p:nvSpPr>
        <p:spPr>
          <a:xfrm>
            <a:off x="-7546294" y="15459775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cxnSp>
        <p:nvCxnSpPr>
          <p:cNvPr id="1761" name="Conector de seta reta 341"/>
          <p:cNvCxnSpPr>
            <a:stCxn id="1743" idx="3"/>
            <a:endCxn id="1733" idx="1"/>
          </p:cNvCxnSpPr>
          <p:nvPr/>
        </p:nvCxnSpPr>
        <p:spPr>
          <a:xfrm>
            <a:off x="-11193302" y="16162409"/>
            <a:ext cx="3243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" name="CaixaDeTexto 354"/>
          <p:cNvSpPr txBox="1"/>
          <p:nvPr/>
        </p:nvSpPr>
        <p:spPr>
          <a:xfrm>
            <a:off x="-12697005" y="13511364"/>
            <a:ext cx="1644453" cy="750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AWG7122C</a:t>
            </a:r>
          </a:p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24GS/s</a:t>
            </a:r>
          </a:p>
        </p:txBody>
      </p:sp>
      <p:sp>
        <p:nvSpPr>
          <p:cNvPr id="1763" name="CaixaDeTexto 377"/>
          <p:cNvSpPr txBox="1"/>
          <p:nvPr/>
        </p:nvSpPr>
        <p:spPr>
          <a:xfrm>
            <a:off x="-4278789" y="13457315"/>
            <a:ext cx="1734466" cy="750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DPO71604C</a:t>
            </a:r>
          </a:p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100GS/s</a:t>
            </a:r>
          </a:p>
        </p:txBody>
      </p:sp>
      <p:sp>
        <p:nvSpPr>
          <p:cNvPr id="1764" name="CaixaDeTexto 386"/>
          <p:cNvSpPr txBox="1"/>
          <p:nvPr/>
        </p:nvSpPr>
        <p:spPr>
          <a:xfrm>
            <a:off x="-12439087" y="15083941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5" name="CaixaDeTexto 387"/>
          <p:cNvSpPr txBox="1"/>
          <p:nvPr/>
        </p:nvSpPr>
        <p:spPr>
          <a:xfrm>
            <a:off x="-3843670" y="15214801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66" name="Grupo 27"/>
          <p:cNvGrpSpPr/>
          <p:nvPr/>
        </p:nvGrpSpPr>
        <p:grpSpPr>
          <a:xfrm>
            <a:off x="-10544729" y="14419752"/>
            <a:ext cx="1073018" cy="675621"/>
            <a:chOff x="6621580" y="3139544"/>
            <a:chExt cx="790570" cy="450050"/>
          </a:xfrm>
        </p:grpSpPr>
        <p:sp>
          <p:nvSpPr>
            <p:cNvPr id="17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771" name="Retângulo 170"/>
            <p:cNvSpPr/>
            <p:nvPr/>
          </p:nvSpPr>
          <p:spPr>
            <a:xfrm>
              <a:off x="6934906" y="3145352"/>
              <a:ext cx="409333" cy="218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501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72" name="CaixaDeTexto 174"/>
          <p:cNvSpPr txBox="1"/>
          <p:nvPr/>
        </p:nvSpPr>
        <p:spPr>
          <a:xfrm>
            <a:off x="-8408288" y="14778920"/>
            <a:ext cx="2133399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2101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2101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773" name="Conector reto 86"/>
          <p:cNvCxnSpPr>
            <a:stCxn id="1767" idx="1"/>
          </p:cNvCxnSpPr>
          <p:nvPr/>
        </p:nvCxnSpPr>
        <p:spPr>
          <a:xfrm flipH="1" flipV="1">
            <a:off x="-11301406" y="14744050"/>
            <a:ext cx="1024646" cy="1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4" name="Conector reto 87"/>
          <p:cNvCxnSpPr/>
          <p:nvPr/>
        </p:nvCxnSpPr>
        <p:spPr>
          <a:xfrm flipH="1" flipV="1">
            <a:off x="-11262261" y="14747260"/>
            <a:ext cx="983585" cy="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5" name="Conector reto 94"/>
          <p:cNvCxnSpPr>
            <a:endCxn id="1767" idx="2"/>
          </p:cNvCxnSpPr>
          <p:nvPr/>
        </p:nvCxnSpPr>
        <p:spPr>
          <a:xfrm flipV="1">
            <a:off x="-9817324" y="15068346"/>
            <a:ext cx="0" cy="715725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6" name="Conector reto 95"/>
          <p:cNvCxnSpPr>
            <a:endCxn id="1767" idx="2"/>
          </p:cNvCxnSpPr>
          <p:nvPr/>
        </p:nvCxnSpPr>
        <p:spPr>
          <a:xfrm flipV="1">
            <a:off x="-9817324" y="15068346"/>
            <a:ext cx="0" cy="715725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7" name="Conector reto 104"/>
          <p:cNvCxnSpPr/>
          <p:nvPr/>
        </p:nvCxnSpPr>
        <p:spPr>
          <a:xfrm flipH="1">
            <a:off x="-4869494" y="14744037"/>
            <a:ext cx="52641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8" name="Conector reto 105"/>
          <p:cNvCxnSpPr/>
          <p:nvPr/>
        </p:nvCxnSpPr>
        <p:spPr>
          <a:xfrm flipH="1">
            <a:off x="-4869494" y="14744037"/>
            <a:ext cx="52641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9" name="Conector reto 114"/>
          <p:cNvCxnSpPr>
            <a:endCxn id="1752" idx="0"/>
          </p:cNvCxnSpPr>
          <p:nvPr/>
        </p:nvCxnSpPr>
        <p:spPr>
          <a:xfrm>
            <a:off x="-4869500" y="14744056"/>
            <a:ext cx="15" cy="1040328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0" name="Conector reto 115"/>
          <p:cNvCxnSpPr/>
          <p:nvPr/>
        </p:nvCxnSpPr>
        <p:spPr>
          <a:xfrm>
            <a:off x="-4869501" y="14744056"/>
            <a:ext cx="15" cy="1040328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1" name="CaixaDeTexto 145"/>
          <p:cNvSpPr txBox="1"/>
          <p:nvPr/>
        </p:nvSpPr>
        <p:spPr>
          <a:xfrm>
            <a:off x="-3916627" y="16592192"/>
            <a:ext cx="1444628" cy="35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3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pic>
        <p:nvPicPr>
          <p:cNvPr id="1782" name="Picture 178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4347261" y="14152871"/>
            <a:ext cx="2059520" cy="1182349"/>
          </a:xfrm>
          <a:prstGeom prst="rect">
            <a:avLst/>
          </a:prstGeom>
        </p:spPr>
      </p:pic>
      <p:pic>
        <p:nvPicPr>
          <p:cNvPr id="1783" name="Picture 178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-12909783" y="14200438"/>
            <a:ext cx="2021381" cy="1010718"/>
          </a:xfrm>
          <a:prstGeom prst="rect">
            <a:avLst/>
          </a:prstGeom>
        </p:spPr>
      </p:pic>
      <p:sp>
        <p:nvSpPr>
          <p:cNvPr id="2130" name="TextBox 2129"/>
          <p:cNvSpPr txBox="1"/>
          <p:nvPr/>
        </p:nvSpPr>
        <p:spPr>
          <a:xfrm rot="16200000">
            <a:off x="1373077" y="2113237"/>
            <a:ext cx="1194846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37" b="1" dirty="0"/>
              <a:t>Zero </a:t>
            </a:r>
            <a:r>
              <a:rPr lang="pt-BR" sz="1422" b="1" dirty="0" err="1"/>
              <a:t>Padding</a:t>
            </a:r>
            <a:endParaRPr lang="pt-BR" sz="1437" b="1" dirty="0"/>
          </a:p>
        </p:txBody>
      </p:sp>
      <p:sp>
        <p:nvSpPr>
          <p:cNvPr id="3" name="Left Brace 2"/>
          <p:cNvSpPr/>
          <p:nvPr/>
        </p:nvSpPr>
        <p:spPr>
          <a:xfrm>
            <a:off x="2077750" y="1586049"/>
            <a:ext cx="186102" cy="1357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grpSp>
        <p:nvGrpSpPr>
          <p:cNvPr id="2131" name="Group 2130"/>
          <p:cNvGrpSpPr/>
          <p:nvPr/>
        </p:nvGrpSpPr>
        <p:grpSpPr>
          <a:xfrm>
            <a:off x="14353455" y="-7809397"/>
            <a:ext cx="514954" cy="5048236"/>
            <a:chOff x="8315222" y="1335715"/>
            <a:chExt cx="423939" cy="2023062"/>
          </a:xfrm>
        </p:grpSpPr>
        <p:sp>
          <p:nvSpPr>
            <p:cNvPr id="2132" name="Rectangle 2131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133" name="Straight Connector 2132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Straight Connector 2133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Straight Connector 2134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Straight Connector 2135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7" name="Straight Connector 2136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Straight Connector 2137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" name="Straight Connector 2138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0" name="Straight Connector 2139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1" name="Straight Connector 2140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2" name="Straight Connector 2141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3" name="Straight Connector 2142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4" name="Straight Connector 2143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5" name="Straight Connector 2144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6" name="Straight Connector 2145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7" name="Straight Connector 2146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8" name="Straight Connector 2147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Straight Connector 2148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Straight Connector 2149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" name="Straight Connector 2150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" name="Straight Connector 2151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Straight Connector 2152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4" name="Straight Connector 2153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Straight Connector 2154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Straight Connector 2155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Straight Connector 2156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Straight Connector 2157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9" name="Straight Connector 2158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0" name="Straight Connector 2159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Straight Connector 2160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2" name="Straight Connector 2161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3" name="Straight Connector 2162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4" name="Straight Connector 2163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5" name="Rectangle 2164"/>
          <p:cNvSpPr/>
          <p:nvPr/>
        </p:nvSpPr>
        <p:spPr>
          <a:xfrm>
            <a:off x="14353460" y="-4378326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166" name="TextBox 2165"/>
          <p:cNvSpPr txBox="1"/>
          <p:nvPr/>
        </p:nvSpPr>
        <p:spPr>
          <a:xfrm>
            <a:off x="14353458" y="-4587081"/>
            <a:ext cx="458715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167" name="TextBox 2166"/>
          <p:cNvSpPr txBox="1"/>
          <p:nvPr/>
        </p:nvSpPr>
        <p:spPr>
          <a:xfrm>
            <a:off x="15212498" y="-8558680"/>
            <a:ext cx="1371342" cy="65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/>
              <a:t>Adding</a:t>
            </a:r>
            <a:r>
              <a:rPr lang="pt-BR" sz="1800" dirty="0"/>
              <a:t> </a:t>
            </a:r>
            <a:r>
              <a:rPr lang="pt-BR" sz="1800" dirty="0" err="1"/>
              <a:t>Ciclic</a:t>
            </a:r>
            <a:r>
              <a:rPr lang="pt-BR" sz="1800" dirty="0"/>
              <a:t> </a:t>
            </a:r>
            <a:r>
              <a:rPr lang="pt-BR" sz="1800" dirty="0" err="1"/>
              <a:t>Prefix</a:t>
            </a:r>
            <a:endParaRPr lang="pt-BR" sz="1800" dirty="0"/>
          </a:p>
        </p:txBody>
      </p:sp>
      <p:sp>
        <p:nvSpPr>
          <p:cNvPr id="2168" name="TextBox 2167"/>
          <p:cNvSpPr txBox="1"/>
          <p:nvPr/>
        </p:nvSpPr>
        <p:spPr>
          <a:xfrm>
            <a:off x="14313816" y="-8197056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2169" name="Curved Connector 2168"/>
          <p:cNvCxnSpPr/>
          <p:nvPr/>
        </p:nvCxnSpPr>
        <p:spPr>
          <a:xfrm>
            <a:off x="14443346" y="-8219045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urved Connector 2169"/>
          <p:cNvCxnSpPr/>
          <p:nvPr/>
        </p:nvCxnSpPr>
        <p:spPr>
          <a:xfrm>
            <a:off x="14021715" y="-8215982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urved Connector 2170"/>
          <p:cNvCxnSpPr/>
          <p:nvPr/>
        </p:nvCxnSpPr>
        <p:spPr>
          <a:xfrm>
            <a:off x="14105283" y="-8219723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Straight Connector 2171"/>
          <p:cNvCxnSpPr/>
          <p:nvPr/>
        </p:nvCxnSpPr>
        <p:spPr>
          <a:xfrm flipH="1">
            <a:off x="13434900" y="-8218943"/>
            <a:ext cx="1016332" cy="2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3" name="Curved Connector 2172"/>
          <p:cNvCxnSpPr>
            <a:stCxn id="2166" idx="3"/>
            <a:endCxn id="2209" idx="1"/>
          </p:cNvCxnSpPr>
          <p:nvPr/>
        </p:nvCxnSpPr>
        <p:spPr>
          <a:xfrm flipV="1">
            <a:off x="14812173" y="-4103131"/>
            <a:ext cx="922866" cy="54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4" name="Group 2173"/>
          <p:cNvGrpSpPr/>
          <p:nvPr/>
        </p:nvGrpSpPr>
        <p:grpSpPr>
          <a:xfrm>
            <a:off x="15735039" y="-7814812"/>
            <a:ext cx="514954" cy="5048236"/>
            <a:chOff x="8315222" y="1335715"/>
            <a:chExt cx="423939" cy="2023062"/>
          </a:xfrm>
        </p:grpSpPr>
        <p:sp>
          <p:nvSpPr>
            <p:cNvPr id="2175" name="Rectangle 2174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176" name="Straight Connector 2175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Straight Connector 2176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8" name="Straight Connector 2177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Straight Connector 2178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Straight Connector 2179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Straight Connector 2180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Straight Connector 2181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Straight Connector 2182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4" name="Straight Connector 2183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5" name="Straight Connector 2184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Straight Connector 2185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Straight Connector 2186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8" name="Straight Connector 2187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" name="Straight Connector 2188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0" name="Straight Connector 2189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1" name="Straight Connector 2190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2" name="Straight Connector 2191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3" name="Straight Connector 2192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4" name="Straight Connector 2193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5" name="Straight Connector 2194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6" name="Straight Connector 2195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Straight Connector 2196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8" name="Straight Connector 2197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9" name="Straight Connector 2198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0" name="Straight Connector 2199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1" name="Straight Connector 2200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2" name="Straight Connector 2201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3" name="Straight Connector 2202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4" name="Straight Connector 2203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5" name="Straight Connector 2204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6" name="Straight Connector 2205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7" name="Straight Connector 2206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8" name="Rectangle 2207"/>
          <p:cNvSpPr/>
          <p:nvPr/>
        </p:nvSpPr>
        <p:spPr>
          <a:xfrm>
            <a:off x="15735042" y="-4383740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09" name="TextBox 2208"/>
          <p:cNvSpPr txBox="1"/>
          <p:nvPr/>
        </p:nvSpPr>
        <p:spPr>
          <a:xfrm>
            <a:off x="15735039" y="-4592494"/>
            <a:ext cx="458715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210" name="Rectangle 2209"/>
          <p:cNvSpPr/>
          <p:nvPr/>
        </p:nvSpPr>
        <p:spPr>
          <a:xfrm>
            <a:off x="16402114" y="-5710673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49" name="Rectangle 2248"/>
          <p:cNvSpPr/>
          <p:nvPr/>
        </p:nvSpPr>
        <p:spPr>
          <a:xfrm>
            <a:off x="8034262" y="1562383"/>
            <a:ext cx="92691" cy="50482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280" name="Straight Connector 2279"/>
          <p:cNvCxnSpPr/>
          <p:nvPr/>
        </p:nvCxnSpPr>
        <p:spPr>
          <a:xfrm>
            <a:off x="8034256" y="169168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Straight Connector 2284"/>
          <p:cNvCxnSpPr/>
          <p:nvPr/>
        </p:nvCxnSpPr>
        <p:spPr>
          <a:xfrm>
            <a:off x="8034256" y="182100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>
            <a:off x="8035516" y="195031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Straight Connector 2286"/>
          <p:cNvCxnSpPr/>
          <p:nvPr/>
        </p:nvCxnSpPr>
        <p:spPr>
          <a:xfrm>
            <a:off x="8034256" y="207962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8" name="Straight Connector 2287"/>
          <p:cNvCxnSpPr/>
          <p:nvPr/>
        </p:nvCxnSpPr>
        <p:spPr>
          <a:xfrm>
            <a:off x="8034256" y="220893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8035516" y="233824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Straight Connector 2289"/>
          <p:cNvCxnSpPr/>
          <p:nvPr/>
        </p:nvCxnSpPr>
        <p:spPr>
          <a:xfrm>
            <a:off x="8034256" y="246756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Straight Connector 2290"/>
          <p:cNvCxnSpPr/>
          <p:nvPr/>
        </p:nvCxnSpPr>
        <p:spPr>
          <a:xfrm>
            <a:off x="8034256" y="259687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8035516" y="272618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Straight Connector 2292"/>
          <p:cNvCxnSpPr/>
          <p:nvPr/>
        </p:nvCxnSpPr>
        <p:spPr>
          <a:xfrm>
            <a:off x="8034256" y="285549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4" name="Straight Connector 2293"/>
          <p:cNvCxnSpPr/>
          <p:nvPr/>
        </p:nvCxnSpPr>
        <p:spPr>
          <a:xfrm>
            <a:off x="8034256" y="298480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Straight Connector 2294"/>
          <p:cNvCxnSpPr/>
          <p:nvPr/>
        </p:nvCxnSpPr>
        <p:spPr>
          <a:xfrm>
            <a:off x="8035516" y="311412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Straight Connector 2295"/>
          <p:cNvCxnSpPr/>
          <p:nvPr/>
        </p:nvCxnSpPr>
        <p:spPr>
          <a:xfrm>
            <a:off x="8034256" y="324343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Straight Connector 2296"/>
          <p:cNvCxnSpPr/>
          <p:nvPr/>
        </p:nvCxnSpPr>
        <p:spPr>
          <a:xfrm>
            <a:off x="8034256" y="337274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Straight Connector 2297"/>
          <p:cNvCxnSpPr/>
          <p:nvPr/>
        </p:nvCxnSpPr>
        <p:spPr>
          <a:xfrm>
            <a:off x="8035516" y="350205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Straight Connector 2298"/>
          <p:cNvCxnSpPr/>
          <p:nvPr/>
        </p:nvCxnSpPr>
        <p:spPr>
          <a:xfrm>
            <a:off x="8034256" y="363136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Straight Connector 2299"/>
          <p:cNvCxnSpPr/>
          <p:nvPr/>
        </p:nvCxnSpPr>
        <p:spPr>
          <a:xfrm>
            <a:off x="8034256" y="376068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Straight Connector 2300"/>
          <p:cNvCxnSpPr/>
          <p:nvPr/>
        </p:nvCxnSpPr>
        <p:spPr>
          <a:xfrm>
            <a:off x="8035516" y="388999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Straight Connector 2301"/>
          <p:cNvCxnSpPr/>
          <p:nvPr/>
        </p:nvCxnSpPr>
        <p:spPr>
          <a:xfrm>
            <a:off x="8034256" y="401930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Straight Connector 2302"/>
          <p:cNvCxnSpPr/>
          <p:nvPr/>
        </p:nvCxnSpPr>
        <p:spPr>
          <a:xfrm>
            <a:off x="8034256" y="414861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Straight Connector 2303"/>
          <p:cNvCxnSpPr/>
          <p:nvPr/>
        </p:nvCxnSpPr>
        <p:spPr>
          <a:xfrm>
            <a:off x="8035516" y="427792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5" name="Straight Connector 2304"/>
          <p:cNvCxnSpPr/>
          <p:nvPr/>
        </p:nvCxnSpPr>
        <p:spPr>
          <a:xfrm>
            <a:off x="8034256" y="440724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Connector 2305"/>
          <p:cNvCxnSpPr/>
          <p:nvPr/>
        </p:nvCxnSpPr>
        <p:spPr>
          <a:xfrm>
            <a:off x="8034256" y="453655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Straight Connector 2306"/>
          <p:cNvCxnSpPr/>
          <p:nvPr/>
        </p:nvCxnSpPr>
        <p:spPr>
          <a:xfrm>
            <a:off x="8035516" y="466586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Straight Connector 2307"/>
          <p:cNvCxnSpPr/>
          <p:nvPr/>
        </p:nvCxnSpPr>
        <p:spPr>
          <a:xfrm>
            <a:off x="8032994" y="479517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9" name="Straight Connector 2308"/>
          <p:cNvCxnSpPr/>
          <p:nvPr/>
        </p:nvCxnSpPr>
        <p:spPr>
          <a:xfrm>
            <a:off x="8034256" y="492449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Straight Connector 2309"/>
          <p:cNvCxnSpPr/>
          <p:nvPr/>
        </p:nvCxnSpPr>
        <p:spPr>
          <a:xfrm>
            <a:off x="8032994" y="505380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1" name="Straight Connector 2310"/>
          <p:cNvCxnSpPr/>
          <p:nvPr/>
        </p:nvCxnSpPr>
        <p:spPr>
          <a:xfrm>
            <a:off x="8032994" y="518311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Straight Connector 2311"/>
          <p:cNvCxnSpPr/>
          <p:nvPr/>
        </p:nvCxnSpPr>
        <p:spPr>
          <a:xfrm>
            <a:off x="8034256" y="531242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Straight Connector 2312"/>
          <p:cNvCxnSpPr/>
          <p:nvPr/>
        </p:nvCxnSpPr>
        <p:spPr>
          <a:xfrm>
            <a:off x="8032994" y="544173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" name="Straight Connector 2313"/>
          <p:cNvCxnSpPr/>
          <p:nvPr/>
        </p:nvCxnSpPr>
        <p:spPr>
          <a:xfrm>
            <a:off x="8032994" y="557105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5" name="Straight Connector 2314"/>
          <p:cNvCxnSpPr/>
          <p:nvPr/>
        </p:nvCxnSpPr>
        <p:spPr>
          <a:xfrm>
            <a:off x="8034256" y="570036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Straight Connector 2315"/>
          <p:cNvCxnSpPr/>
          <p:nvPr/>
        </p:nvCxnSpPr>
        <p:spPr>
          <a:xfrm>
            <a:off x="8032994" y="582967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Straight Connector 2316"/>
          <p:cNvCxnSpPr/>
          <p:nvPr/>
        </p:nvCxnSpPr>
        <p:spPr>
          <a:xfrm>
            <a:off x="8032994" y="595898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8" name="Straight Connector 2317"/>
          <p:cNvCxnSpPr/>
          <p:nvPr/>
        </p:nvCxnSpPr>
        <p:spPr>
          <a:xfrm>
            <a:off x="8034256" y="608829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Straight Connector 2318"/>
          <p:cNvCxnSpPr/>
          <p:nvPr/>
        </p:nvCxnSpPr>
        <p:spPr>
          <a:xfrm>
            <a:off x="8032994" y="621761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Straight Connector 2319"/>
          <p:cNvCxnSpPr/>
          <p:nvPr/>
        </p:nvCxnSpPr>
        <p:spPr>
          <a:xfrm>
            <a:off x="8032994" y="634692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Straight Connector 2320"/>
          <p:cNvCxnSpPr/>
          <p:nvPr/>
        </p:nvCxnSpPr>
        <p:spPr>
          <a:xfrm>
            <a:off x="8034256" y="647623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2" name="Rectangle 2281"/>
          <p:cNvSpPr/>
          <p:nvPr/>
        </p:nvSpPr>
        <p:spPr>
          <a:xfrm>
            <a:off x="8032994" y="5053807"/>
            <a:ext cx="92815" cy="7758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83" name="TextBox 2282"/>
          <p:cNvSpPr txBox="1"/>
          <p:nvPr/>
        </p:nvSpPr>
        <p:spPr>
          <a:xfrm>
            <a:off x="7928599" y="4924493"/>
            <a:ext cx="315536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17" b="1" dirty="0"/>
              <a:t>...</a:t>
            </a:r>
          </a:p>
        </p:txBody>
      </p:sp>
      <p:sp>
        <p:nvSpPr>
          <p:cNvPr id="2322" name="TextBox 2321"/>
          <p:cNvSpPr txBox="1"/>
          <p:nvPr/>
        </p:nvSpPr>
        <p:spPr>
          <a:xfrm>
            <a:off x="8064115" y="845952"/>
            <a:ext cx="2147063" cy="313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 smtClean="0"/>
              <a:t>Vetor de Símbolos OFDM</a:t>
            </a:r>
            <a:endParaRPr lang="pt-BR" sz="1437" b="1" dirty="0"/>
          </a:p>
        </p:txBody>
      </p:sp>
      <p:cxnSp>
        <p:nvCxnSpPr>
          <p:cNvPr id="2323" name="Curved Connector 2322"/>
          <p:cNvCxnSpPr/>
          <p:nvPr/>
        </p:nvCxnSpPr>
        <p:spPr>
          <a:xfrm flipH="1">
            <a:off x="8079435" y="1124194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4" name="Straight Connector 2323"/>
          <p:cNvCxnSpPr/>
          <p:nvPr/>
        </p:nvCxnSpPr>
        <p:spPr>
          <a:xfrm>
            <a:off x="8423168" y="1121823"/>
            <a:ext cx="1444068" cy="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5" name="Rounded Rectangle 2324"/>
          <p:cNvSpPr/>
          <p:nvPr/>
        </p:nvSpPr>
        <p:spPr>
          <a:xfrm>
            <a:off x="9400623" y="3804777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26" name="Straight Arrow Connector 2325"/>
          <p:cNvCxnSpPr>
            <a:endCxn id="2325" idx="1"/>
          </p:cNvCxnSpPr>
          <p:nvPr/>
        </p:nvCxnSpPr>
        <p:spPr>
          <a:xfrm>
            <a:off x="9199399" y="4117101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7" name="TextBox 2326"/>
          <p:cNvSpPr txBox="1"/>
          <p:nvPr/>
        </p:nvSpPr>
        <p:spPr>
          <a:xfrm>
            <a:off x="9556211" y="3942296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328" name="Straight Arrow Connector 2327"/>
          <p:cNvCxnSpPr>
            <a:stCxn id="2325" idx="3"/>
            <a:endCxn id="34" idx="3"/>
          </p:cNvCxnSpPr>
          <p:nvPr/>
        </p:nvCxnSpPr>
        <p:spPr>
          <a:xfrm flipV="1">
            <a:off x="10119444" y="4117098"/>
            <a:ext cx="160259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10108589" y="3865060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330" name="TextBox 2329"/>
          <p:cNvSpPr txBox="1"/>
          <p:nvPr/>
        </p:nvSpPr>
        <p:spPr>
          <a:xfrm>
            <a:off x="10223420" y="3942900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331" name="Straight Arrow Connector 2330"/>
          <p:cNvCxnSpPr/>
          <p:nvPr/>
        </p:nvCxnSpPr>
        <p:spPr>
          <a:xfrm>
            <a:off x="10783777" y="4117096"/>
            <a:ext cx="23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2" name="Rounded Rectangle 2331"/>
          <p:cNvSpPr/>
          <p:nvPr/>
        </p:nvSpPr>
        <p:spPr>
          <a:xfrm>
            <a:off x="-759836" y="-9838070"/>
            <a:ext cx="11561678" cy="6184361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33" name="Straight Connector 2332"/>
          <p:cNvCxnSpPr/>
          <p:nvPr/>
        </p:nvCxnSpPr>
        <p:spPr>
          <a:xfrm flipH="1">
            <a:off x="6706966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Straight Connector 2333"/>
          <p:cNvCxnSpPr/>
          <p:nvPr/>
        </p:nvCxnSpPr>
        <p:spPr>
          <a:xfrm flipH="1">
            <a:off x="6793165" y="-83562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Straight Connector 2334"/>
          <p:cNvCxnSpPr/>
          <p:nvPr/>
        </p:nvCxnSpPr>
        <p:spPr>
          <a:xfrm flipH="1">
            <a:off x="6750066" y="-8626513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6" name="Rounded Rectangle 2335"/>
          <p:cNvSpPr/>
          <p:nvPr/>
        </p:nvSpPr>
        <p:spPr>
          <a:xfrm>
            <a:off x="-1998286" y="-7545511"/>
            <a:ext cx="1372709" cy="114442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37" name="Rounded Rectangle 2336"/>
          <p:cNvSpPr/>
          <p:nvPr/>
        </p:nvSpPr>
        <p:spPr>
          <a:xfrm>
            <a:off x="4058163" y="-7554227"/>
            <a:ext cx="1372709" cy="114442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38" name="Straight Connector 2337"/>
          <p:cNvCxnSpPr/>
          <p:nvPr/>
        </p:nvCxnSpPr>
        <p:spPr>
          <a:xfrm flipH="1">
            <a:off x="5430866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9" name="Straight Connector 2338"/>
          <p:cNvCxnSpPr/>
          <p:nvPr/>
        </p:nvCxnSpPr>
        <p:spPr>
          <a:xfrm flipH="1">
            <a:off x="5376823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Straight Connector 2339"/>
          <p:cNvCxnSpPr/>
          <p:nvPr/>
        </p:nvCxnSpPr>
        <p:spPr>
          <a:xfrm flipH="1">
            <a:off x="5376823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1" name="Straight Connector 2340"/>
          <p:cNvCxnSpPr/>
          <p:nvPr/>
        </p:nvCxnSpPr>
        <p:spPr>
          <a:xfrm flipH="1">
            <a:off x="5439475" y="-5172747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2" name="Straight Connector 2341"/>
          <p:cNvCxnSpPr/>
          <p:nvPr/>
        </p:nvCxnSpPr>
        <p:spPr>
          <a:xfrm flipH="1">
            <a:off x="5439475" y="-65185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Connector 2342"/>
          <p:cNvCxnSpPr/>
          <p:nvPr/>
        </p:nvCxnSpPr>
        <p:spPr>
          <a:xfrm flipH="1">
            <a:off x="5439475" y="-63023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Connector 2343"/>
          <p:cNvCxnSpPr/>
          <p:nvPr/>
        </p:nvCxnSpPr>
        <p:spPr>
          <a:xfrm flipH="1">
            <a:off x="3701278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5" name="Grupo 378"/>
          <p:cNvGrpSpPr/>
          <p:nvPr/>
        </p:nvGrpSpPr>
        <p:grpSpPr>
          <a:xfrm>
            <a:off x="-3714697" y="-10550351"/>
            <a:ext cx="1381225" cy="1136965"/>
            <a:chOff x="2519404" y="7204275"/>
            <a:chExt cx="1596289" cy="1357865"/>
          </a:xfrm>
        </p:grpSpPr>
        <p:sp>
          <p:nvSpPr>
            <p:cNvPr id="234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2347" name="CaixaDeTexto 380"/>
            <p:cNvSpPr txBox="1"/>
            <p:nvPr/>
          </p:nvSpPr>
          <p:spPr>
            <a:xfrm>
              <a:off x="2519404" y="7385162"/>
              <a:ext cx="1596289" cy="114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0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00" b="1" dirty="0">
                <a:latin typeface="Arial" pitchFamily="34" charset="0"/>
                <a:cs typeface="Arial" pitchFamily="34" charset="0"/>
              </a:endParaRPr>
            </a:p>
            <a:p>
              <a:endParaRPr lang="pt-BR" sz="751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50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50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50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5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2348" name="Straight Connector 2347"/>
          <p:cNvCxnSpPr/>
          <p:nvPr/>
        </p:nvCxnSpPr>
        <p:spPr>
          <a:xfrm flipH="1">
            <a:off x="-690412" y="-6518573"/>
            <a:ext cx="378342" cy="2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9" name="Rounded Rectangle 2348"/>
          <p:cNvSpPr/>
          <p:nvPr/>
        </p:nvSpPr>
        <p:spPr>
          <a:xfrm>
            <a:off x="2609489" y="-8929204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50" name="TextBox 2349"/>
          <p:cNvSpPr txBox="1"/>
          <p:nvPr/>
        </p:nvSpPr>
        <p:spPr>
          <a:xfrm>
            <a:off x="2923064" y="-8938547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450" dirty="0" err="1"/>
              <a:t>Hermitian</a:t>
            </a:r>
            <a:r>
              <a:rPr lang="pt-BR" sz="2101" b="1" spc="450" dirty="0"/>
              <a:t> </a:t>
            </a:r>
            <a:r>
              <a:rPr lang="pt-BR" sz="2101" b="1" spc="450" dirty="0" err="1"/>
              <a:t>Symmetry</a:t>
            </a:r>
            <a:endParaRPr lang="pt-BR" sz="2101" b="1" spc="450" dirty="0"/>
          </a:p>
        </p:txBody>
      </p:sp>
      <p:cxnSp>
        <p:nvCxnSpPr>
          <p:cNvPr id="2351" name="Straight Connector 2350"/>
          <p:cNvCxnSpPr/>
          <p:nvPr/>
        </p:nvCxnSpPr>
        <p:spPr>
          <a:xfrm flipH="1">
            <a:off x="-690406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2" name="TextBox 2351"/>
              <p:cNvSpPr txBox="1"/>
              <p:nvPr/>
            </p:nvSpPr>
            <p:spPr>
              <a:xfrm>
                <a:off x="3939566" y="-7275259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2" name="TextBox 2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596114"/>
                <a:ext cx="1726376" cy="333617"/>
              </a:xfrm>
              <a:prstGeom prst="rect">
                <a:avLst/>
              </a:prstGeom>
              <a:blipFill rotWithShape="0">
                <a:blip r:embed="rId3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3" name="TextBox 2352"/>
          <p:cNvSpPr txBox="1"/>
          <p:nvPr/>
        </p:nvSpPr>
        <p:spPr>
          <a:xfrm rot="5400000">
            <a:off x="4506147" y="-6937833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4" name="TextBox 2353"/>
              <p:cNvSpPr txBox="1"/>
              <p:nvPr/>
            </p:nvSpPr>
            <p:spPr>
              <a:xfrm>
                <a:off x="3939566" y="-759956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4" name="TextBox 2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934718"/>
                <a:ext cx="1726376" cy="333617"/>
              </a:xfrm>
              <a:prstGeom prst="rect">
                <a:avLst/>
              </a:prstGeom>
              <a:blipFill rotWithShape="0">
                <a:blip r:embed="rId3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" name="TextBox 2354"/>
              <p:cNvSpPr txBox="1"/>
              <p:nvPr/>
            </p:nvSpPr>
            <p:spPr>
              <a:xfrm>
                <a:off x="3939566" y="-6734763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5" name="TextBox 2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031780"/>
                <a:ext cx="1726376" cy="333617"/>
              </a:xfrm>
              <a:prstGeom prst="rect">
                <a:avLst/>
              </a:prstGeom>
              <a:blipFill rotWithShape="0">
                <a:blip r:embed="rId3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" name="TextBox 2355"/>
          <p:cNvSpPr txBox="1"/>
          <p:nvPr/>
        </p:nvSpPr>
        <p:spPr>
          <a:xfrm>
            <a:off x="4573166" y="-90589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57" name="TextBox 2356"/>
          <p:cNvSpPr txBox="1"/>
          <p:nvPr/>
        </p:nvSpPr>
        <p:spPr>
          <a:xfrm>
            <a:off x="4566068" y="-786980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58" name="TextBox 2357"/>
          <p:cNvSpPr txBox="1"/>
          <p:nvPr/>
        </p:nvSpPr>
        <p:spPr>
          <a:xfrm>
            <a:off x="4457972" y="-8905479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cxnSp>
        <p:nvCxnSpPr>
          <p:cNvPr id="2359" name="Straight Connector 2358"/>
          <p:cNvCxnSpPr/>
          <p:nvPr/>
        </p:nvCxnSpPr>
        <p:spPr>
          <a:xfrm flipH="1">
            <a:off x="3701278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0" name="Straight Connector 2359"/>
          <p:cNvCxnSpPr/>
          <p:nvPr/>
        </p:nvCxnSpPr>
        <p:spPr>
          <a:xfrm flipH="1">
            <a:off x="3755324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Connector 2360"/>
          <p:cNvCxnSpPr/>
          <p:nvPr/>
        </p:nvCxnSpPr>
        <p:spPr>
          <a:xfrm flipH="1">
            <a:off x="-693451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2" name="Straight Connector 2361"/>
          <p:cNvCxnSpPr/>
          <p:nvPr/>
        </p:nvCxnSpPr>
        <p:spPr>
          <a:xfrm flipH="1">
            <a:off x="3763931" y="-5172747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3" name="TextBox 2362"/>
              <p:cNvSpPr txBox="1"/>
              <p:nvPr/>
            </p:nvSpPr>
            <p:spPr>
              <a:xfrm>
                <a:off x="3939566" y="-5807198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3" name="TextBox 2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063309"/>
                <a:ext cx="1726376" cy="333617"/>
              </a:xfrm>
              <a:prstGeom prst="rect">
                <a:avLst/>
              </a:prstGeom>
              <a:blipFill rotWithShape="0">
                <a:blip r:embed="rId3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4" name="TextBox 2363"/>
          <p:cNvSpPr txBox="1"/>
          <p:nvPr/>
        </p:nvSpPr>
        <p:spPr>
          <a:xfrm rot="5400000">
            <a:off x="4528238" y="-5995279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5" name="TextBox 2364"/>
              <p:cNvSpPr txBox="1"/>
              <p:nvPr/>
            </p:nvSpPr>
            <p:spPr>
              <a:xfrm>
                <a:off x="3939566" y="-6239597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5" name="TextBox 2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514777"/>
                <a:ext cx="1726376" cy="333617"/>
              </a:xfrm>
              <a:prstGeom prst="rect">
                <a:avLst/>
              </a:prstGeom>
              <a:blipFill rotWithShape="0">
                <a:blip r:embed="rId3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6" name="TextBox 2365"/>
              <p:cNvSpPr txBox="1"/>
              <p:nvPr/>
            </p:nvSpPr>
            <p:spPr>
              <a:xfrm>
                <a:off x="3939566" y="-5374802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6" name="TextBox 2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5611842"/>
                <a:ext cx="1726376" cy="333617"/>
              </a:xfrm>
              <a:prstGeom prst="rect">
                <a:avLst/>
              </a:prstGeom>
              <a:blipFill rotWithShape="0">
                <a:blip r:embed="rId3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7" name="TextBox 2366"/>
          <p:cNvSpPr txBox="1"/>
          <p:nvPr/>
        </p:nvSpPr>
        <p:spPr>
          <a:xfrm>
            <a:off x="4566068" y="-6518564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68" name="TextBox 2367"/>
          <p:cNvSpPr txBox="1"/>
          <p:nvPr/>
        </p:nvSpPr>
        <p:spPr>
          <a:xfrm>
            <a:off x="4573166" y="-5104549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69" name="TextBox 2368"/>
          <p:cNvSpPr txBox="1"/>
          <p:nvPr/>
        </p:nvSpPr>
        <p:spPr>
          <a:xfrm>
            <a:off x="4566068" y="-41857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70" name="TextBox 2369"/>
          <p:cNvSpPr txBox="1"/>
          <p:nvPr/>
        </p:nvSpPr>
        <p:spPr>
          <a:xfrm>
            <a:off x="4457972" y="-5072348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371" name="TextBox 2370"/>
          <p:cNvSpPr txBox="1"/>
          <p:nvPr/>
        </p:nvSpPr>
        <p:spPr>
          <a:xfrm>
            <a:off x="3378185" y="-4193553"/>
            <a:ext cx="493854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N</a:t>
            </a:r>
            <a:r>
              <a:rPr lang="pt-BR" sz="450" dirty="0"/>
              <a:t>IFFT</a:t>
            </a:r>
            <a:endParaRPr lang="pt-BR" sz="1202" dirty="0"/>
          </a:p>
        </p:txBody>
      </p:sp>
      <p:sp>
        <p:nvSpPr>
          <p:cNvPr id="2372" name="TextBox 2371"/>
          <p:cNvSpPr txBox="1"/>
          <p:nvPr/>
        </p:nvSpPr>
        <p:spPr>
          <a:xfrm>
            <a:off x="3431019" y="-9004855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3" name="TextBox 2372"/>
              <p:cNvSpPr txBox="1"/>
              <p:nvPr/>
            </p:nvSpPr>
            <p:spPr>
              <a:xfrm>
                <a:off x="3354890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73" name="TextBox 2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0" y="-8191610"/>
                <a:ext cx="474531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4" name="Straight Connector 2373"/>
          <p:cNvCxnSpPr/>
          <p:nvPr/>
        </p:nvCxnSpPr>
        <p:spPr>
          <a:xfrm flipH="1">
            <a:off x="3763931" y="-65185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Straight Connector 2374"/>
          <p:cNvCxnSpPr/>
          <p:nvPr/>
        </p:nvCxnSpPr>
        <p:spPr>
          <a:xfrm flipH="1">
            <a:off x="3763931" y="-63023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6" name="TextBox 2375"/>
          <p:cNvSpPr txBox="1"/>
          <p:nvPr/>
        </p:nvSpPr>
        <p:spPr>
          <a:xfrm>
            <a:off x="-355332" y="-9003982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7" name="TextBox 2376"/>
              <p:cNvSpPr txBox="1"/>
              <p:nvPr/>
            </p:nvSpPr>
            <p:spPr>
              <a:xfrm>
                <a:off x="-2116877" y="-7275259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77" name="TextBox 2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596114"/>
                <a:ext cx="1726376" cy="333617"/>
              </a:xfrm>
              <a:prstGeom prst="rect">
                <a:avLst/>
              </a:prstGeom>
              <a:blipFill rotWithShape="0">
                <a:blip r:embed="rId3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8" name="TextBox 2377"/>
          <p:cNvSpPr txBox="1"/>
          <p:nvPr/>
        </p:nvSpPr>
        <p:spPr>
          <a:xfrm rot="5400000">
            <a:off x="-1550296" y="-6937833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9" name="TextBox 2378"/>
              <p:cNvSpPr txBox="1"/>
              <p:nvPr/>
            </p:nvSpPr>
            <p:spPr>
              <a:xfrm>
                <a:off x="-2116877" y="-759956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79" name="TextBox 2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934718"/>
                <a:ext cx="1726376" cy="333617"/>
              </a:xfrm>
              <a:prstGeom prst="rect">
                <a:avLst/>
              </a:prstGeom>
              <a:blipFill rotWithShape="0">
                <a:blip r:embed="rId3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/>
              <p:cNvSpPr txBox="1"/>
              <p:nvPr/>
            </p:nvSpPr>
            <p:spPr>
              <a:xfrm>
                <a:off x="-2116877" y="-6734763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80" name="TextBox 2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031780"/>
                <a:ext cx="1726376" cy="333617"/>
              </a:xfrm>
              <a:prstGeom prst="rect">
                <a:avLst/>
              </a:prstGeom>
              <a:blipFill rotWithShape="0">
                <a:blip r:embed="rId3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1" name="TextBox 2380"/>
          <p:cNvSpPr txBox="1"/>
          <p:nvPr/>
        </p:nvSpPr>
        <p:spPr>
          <a:xfrm>
            <a:off x="-1483281" y="-90589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82" name="TextBox 2381"/>
          <p:cNvSpPr txBox="1"/>
          <p:nvPr/>
        </p:nvSpPr>
        <p:spPr>
          <a:xfrm>
            <a:off x="-1490377" y="-786980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83" name="TextBox 2382"/>
          <p:cNvSpPr txBox="1"/>
          <p:nvPr/>
        </p:nvSpPr>
        <p:spPr>
          <a:xfrm>
            <a:off x="-1598469" y="-8905479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TextBox 2383"/>
              <p:cNvSpPr txBox="1"/>
              <p:nvPr/>
            </p:nvSpPr>
            <p:spPr>
              <a:xfrm>
                <a:off x="3300840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4" name="TextBox 2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6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TextBox 2384"/>
              <p:cNvSpPr txBox="1"/>
              <p:nvPr/>
            </p:nvSpPr>
            <p:spPr>
              <a:xfrm>
                <a:off x="3206217" y="-6464520"/>
                <a:ext cx="711258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5" name="TextBox 23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1" y="-6749619"/>
                <a:ext cx="742626" cy="317587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TextBox 2385"/>
              <p:cNvSpPr txBox="1"/>
              <p:nvPr/>
            </p:nvSpPr>
            <p:spPr>
              <a:xfrm>
                <a:off x="2512180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6" name="TextBox 2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7735" y="-8191610"/>
                <a:ext cx="474531" cy="317587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7" name="TextBox 2386"/>
              <p:cNvSpPr txBox="1"/>
              <p:nvPr/>
            </p:nvSpPr>
            <p:spPr>
              <a:xfrm>
                <a:off x="2544141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7" name="TextBox 2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65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8" name="TextBox 2387"/>
              <p:cNvSpPr txBox="1"/>
              <p:nvPr/>
            </p:nvSpPr>
            <p:spPr>
              <a:xfrm>
                <a:off x="3106729" y="-5383517"/>
                <a:ext cx="784709" cy="3133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8" name="TextBox 23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6" y="-5620942"/>
                <a:ext cx="819316" cy="318357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9" name="Straight Connector 2388"/>
          <p:cNvCxnSpPr/>
          <p:nvPr/>
        </p:nvCxnSpPr>
        <p:spPr>
          <a:xfrm flipH="1">
            <a:off x="6620757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" name="Rounded Rectangle 2389"/>
          <p:cNvSpPr/>
          <p:nvPr/>
        </p:nvSpPr>
        <p:spPr>
          <a:xfrm>
            <a:off x="5724932" y="-8929204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91" name="TextBox 2390"/>
          <p:cNvSpPr txBox="1"/>
          <p:nvPr/>
        </p:nvSpPr>
        <p:spPr>
          <a:xfrm>
            <a:off x="6146606" y="-8938547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900" dirty="0"/>
              <a:t>IFFT</a:t>
            </a:r>
          </a:p>
        </p:txBody>
      </p:sp>
      <p:sp>
        <p:nvSpPr>
          <p:cNvPr id="2392" name="TextBox 2391"/>
          <p:cNvSpPr txBox="1"/>
          <p:nvPr/>
        </p:nvSpPr>
        <p:spPr>
          <a:xfrm>
            <a:off x="5674268" y="-4193553"/>
            <a:ext cx="493854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N</a:t>
            </a:r>
            <a:r>
              <a:rPr lang="pt-BR" sz="450" dirty="0"/>
              <a:t>IFFT</a:t>
            </a:r>
            <a:endParaRPr lang="pt-BR" sz="1202" dirty="0"/>
          </a:p>
        </p:txBody>
      </p:sp>
      <p:sp>
        <p:nvSpPr>
          <p:cNvPr id="2393" name="TextBox 2392"/>
          <p:cNvSpPr txBox="1"/>
          <p:nvPr/>
        </p:nvSpPr>
        <p:spPr>
          <a:xfrm>
            <a:off x="5721894" y="-9004855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4" name="TextBox 2393"/>
              <p:cNvSpPr txBox="1"/>
              <p:nvPr/>
            </p:nvSpPr>
            <p:spPr>
              <a:xfrm>
                <a:off x="5659588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4" name="TextBox 2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8191610"/>
                <a:ext cx="474531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5" name="TextBox 2394"/>
              <p:cNvSpPr txBox="1"/>
              <p:nvPr/>
            </p:nvSpPr>
            <p:spPr>
              <a:xfrm>
                <a:off x="5659588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5" name="TextBox 23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/>
              <p:cNvSpPr txBox="1"/>
              <p:nvPr/>
            </p:nvSpPr>
            <p:spPr>
              <a:xfrm>
                <a:off x="5627624" y="-6464520"/>
                <a:ext cx="711258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6" name="TextBox 2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07" y="-6749619"/>
                <a:ext cx="742626" cy="317587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7" name="TextBox 2396"/>
              <p:cNvSpPr txBox="1"/>
              <p:nvPr/>
            </p:nvSpPr>
            <p:spPr>
              <a:xfrm>
                <a:off x="5653662" y="-5383517"/>
                <a:ext cx="784709" cy="3133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7" name="TextBox 2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93" y="-5620942"/>
                <a:ext cx="819316" cy="318357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8" name="Rectangle 2397"/>
          <p:cNvSpPr/>
          <p:nvPr/>
        </p:nvSpPr>
        <p:spPr>
          <a:xfrm>
            <a:off x="-3526215" y="-5430921"/>
            <a:ext cx="1429157" cy="20704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99" name="TextBox 2398"/>
          <p:cNvSpPr txBox="1"/>
          <p:nvPr/>
        </p:nvSpPr>
        <p:spPr>
          <a:xfrm>
            <a:off x="-3667471" y="-5500665"/>
            <a:ext cx="1742800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2400" name="TextBox 2399"/>
          <p:cNvSpPr txBox="1"/>
          <p:nvPr/>
        </p:nvSpPr>
        <p:spPr>
          <a:xfrm>
            <a:off x="-3526215" y="-5307436"/>
            <a:ext cx="1429157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/>
              <a:t>Data bits</a:t>
            </a:r>
          </a:p>
        </p:txBody>
      </p:sp>
      <p:sp>
        <p:nvSpPr>
          <p:cNvPr id="2401" name="Rounded Rectangle 2400"/>
          <p:cNvSpPr/>
          <p:nvPr/>
        </p:nvSpPr>
        <p:spPr>
          <a:xfrm>
            <a:off x="-3311169" y="-7495779"/>
            <a:ext cx="1003303" cy="1045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2" name="TextBox 2401"/>
          <p:cNvSpPr txBox="1"/>
          <p:nvPr/>
        </p:nvSpPr>
        <p:spPr>
          <a:xfrm>
            <a:off x="-3276120" y="-7815337"/>
            <a:ext cx="917058" cy="355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76" b="1" dirty="0"/>
              <a:t>M-QAM</a:t>
            </a:r>
          </a:p>
        </p:txBody>
      </p:sp>
      <p:cxnSp>
        <p:nvCxnSpPr>
          <p:cNvPr id="2403" name="Straight Connector 2402"/>
          <p:cNvCxnSpPr>
            <a:stCxn id="2401" idx="0"/>
            <a:endCxn id="2401" idx="2"/>
          </p:cNvCxnSpPr>
          <p:nvPr/>
        </p:nvCxnSpPr>
        <p:spPr>
          <a:xfrm>
            <a:off x="-2809528" y="-7495779"/>
            <a:ext cx="0" cy="104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Straight Connector 2403"/>
          <p:cNvCxnSpPr>
            <a:stCxn id="2401" idx="3"/>
            <a:endCxn id="2401" idx="1"/>
          </p:cNvCxnSpPr>
          <p:nvPr/>
        </p:nvCxnSpPr>
        <p:spPr>
          <a:xfrm flipH="1">
            <a:off x="-3311169" y="-6973253"/>
            <a:ext cx="1003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5" name="Oval 2404"/>
          <p:cNvSpPr/>
          <p:nvPr/>
        </p:nvSpPr>
        <p:spPr>
          <a:xfrm>
            <a:off x="-3094671" y="-725839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6" name="Oval 2405"/>
          <p:cNvSpPr/>
          <p:nvPr/>
        </p:nvSpPr>
        <p:spPr>
          <a:xfrm>
            <a:off x="-2612960" y="-725839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7" name="Oval 2406"/>
          <p:cNvSpPr/>
          <p:nvPr/>
        </p:nvSpPr>
        <p:spPr>
          <a:xfrm>
            <a:off x="-2612960" y="-6746303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8" name="Oval 2407"/>
          <p:cNvSpPr/>
          <p:nvPr/>
        </p:nvSpPr>
        <p:spPr>
          <a:xfrm>
            <a:off x="-3094672" y="-675177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9" name="TextBox 2408"/>
          <p:cNvSpPr txBox="1"/>
          <p:nvPr/>
        </p:nvSpPr>
        <p:spPr>
          <a:xfrm rot="5400000">
            <a:off x="-3885049" y="-7150988"/>
            <a:ext cx="881236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 err="1"/>
              <a:t>Mapping</a:t>
            </a:r>
            <a:endParaRPr lang="pt-BR" sz="1437" b="1" dirty="0"/>
          </a:p>
        </p:txBody>
      </p:sp>
      <p:cxnSp>
        <p:nvCxnSpPr>
          <p:cNvPr id="2410" name="Straight Arrow Connector 2409"/>
          <p:cNvCxnSpPr>
            <a:stCxn id="2401" idx="3"/>
            <a:endCxn id="2336" idx="1"/>
          </p:cNvCxnSpPr>
          <p:nvPr/>
        </p:nvCxnSpPr>
        <p:spPr>
          <a:xfrm flipV="1">
            <a:off x="-2307869" y="-6973297"/>
            <a:ext cx="309583" cy="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1" name="Straight Arrow Connector 2410"/>
          <p:cNvCxnSpPr/>
          <p:nvPr/>
        </p:nvCxnSpPr>
        <p:spPr>
          <a:xfrm flipH="1" flipV="1">
            <a:off x="-2811644" y="-6424266"/>
            <a:ext cx="2117" cy="98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2" name="TextBox 2411"/>
              <p:cNvSpPr txBox="1"/>
              <p:nvPr/>
            </p:nvSpPr>
            <p:spPr>
              <a:xfrm>
                <a:off x="7097209" y="-9071980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2" name="TextBox 2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472074"/>
                <a:ext cx="492565" cy="333617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3" name="TextBox 2412"/>
          <p:cNvSpPr txBox="1"/>
          <p:nvPr/>
        </p:nvSpPr>
        <p:spPr>
          <a:xfrm>
            <a:off x="7028471" y="-8410304"/>
            <a:ext cx="458715" cy="43237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4" name="TextBox 2413"/>
              <p:cNvSpPr txBox="1"/>
              <p:nvPr/>
            </p:nvSpPr>
            <p:spPr>
              <a:xfrm>
                <a:off x="7097209" y="-8833986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4" name="TextBox 2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223584"/>
                <a:ext cx="492565" cy="333617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5" name="TextBox 2414"/>
              <p:cNvSpPr txBox="1"/>
              <p:nvPr/>
            </p:nvSpPr>
            <p:spPr>
              <a:xfrm>
                <a:off x="7097209" y="-8563739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5" name="TextBox 2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8941419"/>
                <a:ext cx="492565" cy="333617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6" name="TextBox 2415"/>
              <p:cNvSpPr txBox="1"/>
              <p:nvPr/>
            </p:nvSpPr>
            <p:spPr>
              <a:xfrm>
                <a:off x="6974415" y="-4185716"/>
                <a:ext cx="987191" cy="3483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6" name="TextBox 2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95" y="-4370314"/>
                <a:ext cx="1030728" cy="354649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7" name="Straight Arrow Connector 2416"/>
          <p:cNvCxnSpPr/>
          <p:nvPr/>
        </p:nvCxnSpPr>
        <p:spPr>
          <a:xfrm>
            <a:off x="7883645" y="-9004863"/>
            <a:ext cx="0" cy="5296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8" name="TextBox 2417"/>
          <p:cNvSpPr txBox="1"/>
          <p:nvPr/>
        </p:nvSpPr>
        <p:spPr>
          <a:xfrm>
            <a:off x="7880061" y="-8766404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450" dirty="0"/>
              <a:t>Time Domain </a:t>
            </a:r>
            <a:r>
              <a:rPr lang="pt-BR" sz="2101" b="1" spc="450" dirty="0" err="1"/>
              <a:t>Samples</a:t>
            </a:r>
            <a:endParaRPr lang="pt-BR" sz="2101" b="1" spc="450" dirty="0"/>
          </a:p>
        </p:txBody>
      </p:sp>
      <p:pic>
        <p:nvPicPr>
          <p:cNvPr id="2419" name="Picture 241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9046132" y="-6747971"/>
            <a:ext cx="5026629" cy="620963"/>
          </a:xfrm>
          <a:prstGeom prst="rect">
            <a:avLst/>
          </a:prstGeom>
        </p:spPr>
      </p:pic>
      <p:pic>
        <p:nvPicPr>
          <p:cNvPr id="2420" name="Picture 2419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3646583" y="-9774634"/>
            <a:ext cx="2197779" cy="656601"/>
          </a:xfrm>
          <a:prstGeom prst="rect">
            <a:avLst/>
          </a:prstGeom>
        </p:spPr>
      </p:pic>
      <p:sp>
        <p:nvSpPr>
          <p:cNvPr id="2421" name="TextBox 2420"/>
          <p:cNvSpPr txBox="1"/>
          <p:nvPr/>
        </p:nvSpPr>
        <p:spPr>
          <a:xfrm rot="16200000">
            <a:off x="4564379" y="-10187885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p:sp>
        <p:nvSpPr>
          <p:cNvPr id="2422" name="TextBox 2421"/>
          <p:cNvSpPr txBox="1"/>
          <p:nvPr/>
        </p:nvSpPr>
        <p:spPr>
          <a:xfrm>
            <a:off x="-2448776" y="-6426670"/>
            <a:ext cx="2096203" cy="31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37" b="1" dirty="0" err="1"/>
              <a:t>Subcarriers</a:t>
            </a:r>
            <a:r>
              <a:rPr lang="pt-BR" sz="1437" b="1" dirty="0"/>
              <a:t> </a:t>
            </a:r>
            <a:r>
              <a:rPr lang="pt-BR" sz="1437" b="1" dirty="0" err="1"/>
              <a:t>Information</a:t>
            </a:r>
            <a:endParaRPr lang="pt-BR" sz="1437" b="1" dirty="0"/>
          </a:p>
        </p:txBody>
      </p:sp>
      <p:sp>
        <p:nvSpPr>
          <p:cNvPr id="2423" name="TextBox 2422"/>
          <p:cNvSpPr txBox="1"/>
          <p:nvPr/>
        </p:nvSpPr>
        <p:spPr>
          <a:xfrm rot="5400000">
            <a:off x="-2314935" y="-8442518"/>
            <a:ext cx="1202989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37" b="1" dirty="0"/>
              <a:t>Zero </a:t>
            </a:r>
            <a:r>
              <a:rPr lang="pt-BR" sz="1437" b="1" dirty="0" err="1"/>
              <a:t>Padding</a:t>
            </a:r>
            <a:endParaRPr lang="pt-BR" sz="1437" b="1" dirty="0"/>
          </a:p>
        </p:txBody>
      </p:sp>
      <p:sp>
        <p:nvSpPr>
          <p:cNvPr id="2424" name="Left Brace 2423"/>
          <p:cNvSpPr/>
          <p:nvPr/>
        </p:nvSpPr>
        <p:spPr>
          <a:xfrm>
            <a:off x="-1606192" y="-8969704"/>
            <a:ext cx="186102" cy="1357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25" name="Rectangle 2424"/>
          <p:cNvSpPr/>
          <p:nvPr/>
        </p:nvSpPr>
        <p:spPr>
          <a:xfrm>
            <a:off x="7613417" y="-9062195"/>
            <a:ext cx="92691" cy="50482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26" name="Straight Connector 2425"/>
          <p:cNvCxnSpPr/>
          <p:nvPr/>
        </p:nvCxnSpPr>
        <p:spPr>
          <a:xfrm>
            <a:off x="7613410" y="-893288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Straight Connector 2426"/>
          <p:cNvCxnSpPr/>
          <p:nvPr/>
        </p:nvCxnSpPr>
        <p:spPr>
          <a:xfrm>
            <a:off x="7613410" y="-880357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Straight Connector 2427"/>
          <p:cNvCxnSpPr/>
          <p:nvPr/>
        </p:nvCxnSpPr>
        <p:spPr>
          <a:xfrm>
            <a:off x="7614671" y="-867426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Straight Connector 2428"/>
          <p:cNvCxnSpPr/>
          <p:nvPr/>
        </p:nvCxnSpPr>
        <p:spPr>
          <a:xfrm>
            <a:off x="7613410" y="-854495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0" name="Straight Connector 2429"/>
          <p:cNvCxnSpPr/>
          <p:nvPr/>
        </p:nvCxnSpPr>
        <p:spPr>
          <a:xfrm>
            <a:off x="7613410" y="-841564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1" name="Straight Connector 2430"/>
          <p:cNvCxnSpPr/>
          <p:nvPr/>
        </p:nvCxnSpPr>
        <p:spPr>
          <a:xfrm>
            <a:off x="7614671" y="-828632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Straight Connector 2431"/>
          <p:cNvCxnSpPr/>
          <p:nvPr/>
        </p:nvCxnSpPr>
        <p:spPr>
          <a:xfrm>
            <a:off x="7613410" y="-815701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3" name="Straight Connector 2432"/>
          <p:cNvCxnSpPr/>
          <p:nvPr/>
        </p:nvCxnSpPr>
        <p:spPr>
          <a:xfrm>
            <a:off x="7613410" y="-802770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4" name="Straight Connector 2433"/>
          <p:cNvCxnSpPr/>
          <p:nvPr/>
        </p:nvCxnSpPr>
        <p:spPr>
          <a:xfrm>
            <a:off x="7614671" y="-789839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Straight Connector 2434"/>
          <p:cNvCxnSpPr/>
          <p:nvPr/>
        </p:nvCxnSpPr>
        <p:spPr>
          <a:xfrm>
            <a:off x="7613410" y="-776908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6" name="Straight Connector 2435"/>
          <p:cNvCxnSpPr/>
          <p:nvPr/>
        </p:nvCxnSpPr>
        <p:spPr>
          <a:xfrm>
            <a:off x="7613410" y="-763976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" name="Straight Connector 2436"/>
          <p:cNvCxnSpPr/>
          <p:nvPr/>
        </p:nvCxnSpPr>
        <p:spPr>
          <a:xfrm>
            <a:off x="7614671" y="-751045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8" name="Straight Connector 2437"/>
          <p:cNvCxnSpPr/>
          <p:nvPr/>
        </p:nvCxnSpPr>
        <p:spPr>
          <a:xfrm>
            <a:off x="7613410" y="-738114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Straight Connector 2438"/>
          <p:cNvCxnSpPr/>
          <p:nvPr/>
        </p:nvCxnSpPr>
        <p:spPr>
          <a:xfrm>
            <a:off x="7613410" y="-725183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0" name="Straight Connector 2439"/>
          <p:cNvCxnSpPr/>
          <p:nvPr/>
        </p:nvCxnSpPr>
        <p:spPr>
          <a:xfrm>
            <a:off x="7614671" y="-712252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1" name="Straight Connector 2440"/>
          <p:cNvCxnSpPr/>
          <p:nvPr/>
        </p:nvCxnSpPr>
        <p:spPr>
          <a:xfrm>
            <a:off x="7613410" y="-699321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2" name="Straight Connector 2441"/>
          <p:cNvCxnSpPr/>
          <p:nvPr/>
        </p:nvCxnSpPr>
        <p:spPr>
          <a:xfrm>
            <a:off x="7613410" y="-686389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3" name="Straight Connector 2442"/>
          <p:cNvCxnSpPr/>
          <p:nvPr/>
        </p:nvCxnSpPr>
        <p:spPr>
          <a:xfrm>
            <a:off x="7614671" y="-673458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4" name="Straight Connector 2443"/>
          <p:cNvCxnSpPr/>
          <p:nvPr/>
        </p:nvCxnSpPr>
        <p:spPr>
          <a:xfrm>
            <a:off x="7613410" y="-660527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5" name="Straight Connector 2444"/>
          <p:cNvCxnSpPr/>
          <p:nvPr/>
        </p:nvCxnSpPr>
        <p:spPr>
          <a:xfrm>
            <a:off x="7613410" y="-647596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6" name="Straight Connector 2445"/>
          <p:cNvCxnSpPr/>
          <p:nvPr/>
        </p:nvCxnSpPr>
        <p:spPr>
          <a:xfrm>
            <a:off x="7614671" y="-634664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7" name="Straight Connector 2446"/>
          <p:cNvCxnSpPr/>
          <p:nvPr/>
        </p:nvCxnSpPr>
        <p:spPr>
          <a:xfrm>
            <a:off x="7613410" y="-621733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Straight Connector 2447"/>
          <p:cNvCxnSpPr/>
          <p:nvPr/>
        </p:nvCxnSpPr>
        <p:spPr>
          <a:xfrm>
            <a:off x="7613410" y="-608802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9" name="Straight Connector 2448"/>
          <p:cNvCxnSpPr/>
          <p:nvPr/>
        </p:nvCxnSpPr>
        <p:spPr>
          <a:xfrm>
            <a:off x="7614671" y="-595871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0" name="Straight Connector 2449"/>
          <p:cNvCxnSpPr/>
          <p:nvPr/>
        </p:nvCxnSpPr>
        <p:spPr>
          <a:xfrm>
            <a:off x="7612149" y="-582940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Straight Connector 2450"/>
          <p:cNvCxnSpPr/>
          <p:nvPr/>
        </p:nvCxnSpPr>
        <p:spPr>
          <a:xfrm>
            <a:off x="7613410" y="-570008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2" name="Straight Connector 2451"/>
          <p:cNvCxnSpPr/>
          <p:nvPr/>
        </p:nvCxnSpPr>
        <p:spPr>
          <a:xfrm>
            <a:off x="7612149" y="-557077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3" name="Straight Connector 2452"/>
          <p:cNvCxnSpPr/>
          <p:nvPr/>
        </p:nvCxnSpPr>
        <p:spPr>
          <a:xfrm>
            <a:off x="7612149" y="-544146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Straight Connector 2453"/>
          <p:cNvCxnSpPr/>
          <p:nvPr/>
        </p:nvCxnSpPr>
        <p:spPr>
          <a:xfrm>
            <a:off x="7613410" y="-531215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5" name="Straight Connector 2454"/>
          <p:cNvCxnSpPr/>
          <p:nvPr/>
        </p:nvCxnSpPr>
        <p:spPr>
          <a:xfrm>
            <a:off x="7612149" y="-518283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6" name="Straight Connector 2455"/>
          <p:cNvCxnSpPr/>
          <p:nvPr/>
        </p:nvCxnSpPr>
        <p:spPr>
          <a:xfrm>
            <a:off x="7612149" y="-505352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" name="Straight Connector 2456"/>
          <p:cNvCxnSpPr/>
          <p:nvPr/>
        </p:nvCxnSpPr>
        <p:spPr>
          <a:xfrm>
            <a:off x="7613410" y="-492421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Straight Connector 2457"/>
          <p:cNvCxnSpPr/>
          <p:nvPr/>
        </p:nvCxnSpPr>
        <p:spPr>
          <a:xfrm>
            <a:off x="7612149" y="-479490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9" name="Straight Connector 2458"/>
          <p:cNvCxnSpPr/>
          <p:nvPr/>
        </p:nvCxnSpPr>
        <p:spPr>
          <a:xfrm>
            <a:off x="7612149" y="-466559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0" name="Straight Connector 2459"/>
          <p:cNvCxnSpPr/>
          <p:nvPr/>
        </p:nvCxnSpPr>
        <p:spPr>
          <a:xfrm>
            <a:off x="7613410" y="-453628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Straight Connector 2460"/>
          <p:cNvCxnSpPr/>
          <p:nvPr/>
        </p:nvCxnSpPr>
        <p:spPr>
          <a:xfrm>
            <a:off x="7612149" y="-440696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2" name="Straight Connector 2461"/>
          <p:cNvCxnSpPr/>
          <p:nvPr/>
        </p:nvCxnSpPr>
        <p:spPr>
          <a:xfrm>
            <a:off x="7612149" y="-427765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3" name="Straight Connector 2462"/>
          <p:cNvCxnSpPr/>
          <p:nvPr/>
        </p:nvCxnSpPr>
        <p:spPr>
          <a:xfrm>
            <a:off x="7613410" y="-414834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4" name="Rectangle 2463"/>
          <p:cNvSpPr/>
          <p:nvPr/>
        </p:nvSpPr>
        <p:spPr>
          <a:xfrm>
            <a:off x="7612146" y="-5570771"/>
            <a:ext cx="92815" cy="7758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465" name="TextBox 2464"/>
          <p:cNvSpPr txBox="1"/>
          <p:nvPr/>
        </p:nvSpPr>
        <p:spPr>
          <a:xfrm>
            <a:off x="7482832" y="-5700088"/>
            <a:ext cx="315536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17" b="1" dirty="0"/>
              <a:t>...</a:t>
            </a:r>
          </a:p>
        </p:txBody>
      </p:sp>
      <p:sp>
        <p:nvSpPr>
          <p:cNvPr id="2466" name="TextBox 2465"/>
          <p:cNvSpPr txBox="1"/>
          <p:nvPr/>
        </p:nvSpPr>
        <p:spPr>
          <a:xfrm>
            <a:off x="7784054" y="-9724422"/>
            <a:ext cx="1844147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/>
              <a:t>OFDM </a:t>
            </a:r>
            <a:r>
              <a:rPr lang="pt-BR" sz="1437" b="1" dirty="0" err="1"/>
              <a:t>Symbol</a:t>
            </a:r>
            <a:r>
              <a:rPr lang="pt-BR" sz="1437" b="1" dirty="0"/>
              <a:t> Vector</a:t>
            </a:r>
          </a:p>
        </p:txBody>
      </p:sp>
      <p:cxnSp>
        <p:nvCxnSpPr>
          <p:cNvPr id="2467" name="Curved Connector 2466"/>
          <p:cNvCxnSpPr/>
          <p:nvPr/>
        </p:nvCxnSpPr>
        <p:spPr>
          <a:xfrm flipH="1">
            <a:off x="7658587" y="-9469019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8" name="Straight Connector 2467"/>
          <p:cNvCxnSpPr/>
          <p:nvPr/>
        </p:nvCxnSpPr>
        <p:spPr>
          <a:xfrm>
            <a:off x="8002320" y="-9471388"/>
            <a:ext cx="1444068" cy="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9" name="Rounded Rectangle 2468"/>
          <p:cNvSpPr/>
          <p:nvPr/>
        </p:nvSpPr>
        <p:spPr>
          <a:xfrm>
            <a:off x="12099751" y="-6846106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70" name="Straight Arrow Connector 2469"/>
          <p:cNvCxnSpPr>
            <a:endCxn id="2469" idx="1"/>
          </p:cNvCxnSpPr>
          <p:nvPr/>
        </p:nvCxnSpPr>
        <p:spPr>
          <a:xfrm>
            <a:off x="11898525" y="-6533787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1" name="TextBox 2470"/>
          <p:cNvSpPr txBox="1"/>
          <p:nvPr/>
        </p:nvSpPr>
        <p:spPr>
          <a:xfrm>
            <a:off x="12208227" y="-6724296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472" name="Straight Arrow Connector 2471"/>
          <p:cNvCxnSpPr>
            <a:stCxn id="2469" idx="3"/>
            <a:endCxn id="2473" idx="3"/>
          </p:cNvCxnSpPr>
          <p:nvPr/>
        </p:nvCxnSpPr>
        <p:spPr>
          <a:xfrm flipV="1">
            <a:off x="12818566" y="-6533794"/>
            <a:ext cx="242640" cy="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3" name="Isosceles Triangle 2472"/>
          <p:cNvSpPr/>
          <p:nvPr/>
        </p:nvSpPr>
        <p:spPr>
          <a:xfrm rot="5400000">
            <a:off x="12890099" y="-6785829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74" name="TextBox 2473"/>
          <p:cNvSpPr txBox="1"/>
          <p:nvPr/>
        </p:nvSpPr>
        <p:spPr>
          <a:xfrm>
            <a:off x="13004926" y="-6707982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475" name="Straight Arrow Connector 2474"/>
          <p:cNvCxnSpPr>
            <a:stCxn id="2473" idx="0"/>
          </p:cNvCxnSpPr>
          <p:nvPr/>
        </p:nvCxnSpPr>
        <p:spPr>
          <a:xfrm>
            <a:off x="13565277" y="-6533790"/>
            <a:ext cx="38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6" name="Rounded Rectangle 2475"/>
          <p:cNvSpPr/>
          <p:nvPr/>
        </p:nvSpPr>
        <p:spPr>
          <a:xfrm>
            <a:off x="-4002527" y="-7052621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77" name="Straight Arrow Connector 2476"/>
          <p:cNvCxnSpPr>
            <a:endCxn id="2476" idx="1"/>
          </p:cNvCxnSpPr>
          <p:nvPr/>
        </p:nvCxnSpPr>
        <p:spPr>
          <a:xfrm>
            <a:off x="-4203753" y="-6740301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8" name="TextBox 2477"/>
          <p:cNvSpPr txBox="1"/>
          <p:nvPr/>
        </p:nvSpPr>
        <p:spPr>
          <a:xfrm>
            <a:off x="-3894051" y="-6930810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479" name="Straight Arrow Connector 2478"/>
          <p:cNvCxnSpPr>
            <a:stCxn id="2476" idx="3"/>
            <a:endCxn id="2480" idx="3"/>
          </p:cNvCxnSpPr>
          <p:nvPr/>
        </p:nvCxnSpPr>
        <p:spPr>
          <a:xfrm flipV="1">
            <a:off x="-3283713" y="-6740307"/>
            <a:ext cx="242640" cy="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0" name="Isosceles Triangle 2479"/>
          <p:cNvSpPr/>
          <p:nvPr/>
        </p:nvSpPr>
        <p:spPr>
          <a:xfrm rot="5400000">
            <a:off x="-3212180" y="-6992343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81" name="TextBox 2480"/>
          <p:cNvSpPr txBox="1"/>
          <p:nvPr/>
        </p:nvSpPr>
        <p:spPr>
          <a:xfrm>
            <a:off x="-3097352" y="-6914497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482" name="Straight Arrow Connector 2481"/>
          <p:cNvCxnSpPr/>
          <p:nvPr/>
        </p:nvCxnSpPr>
        <p:spPr>
          <a:xfrm>
            <a:off x="-2577026" y="-6740306"/>
            <a:ext cx="38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Straight Connector 2578"/>
          <p:cNvCxnSpPr/>
          <p:nvPr/>
        </p:nvCxnSpPr>
        <p:spPr>
          <a:xfrm rot="5400000" flipH="1">
            <a:off x="24381069" y="-501431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" name="Straight Connector 2579"/>
          <p:cNvCxnSpPr/>
          <p:nvPr/>
        </p:nvCxnSpPr>
        <p:spPr>
          <a:xfrm rot="5400000" flipH="1">
            <a:off x="23893499" y="-497668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" name="Straight Connector 2580"/>
          <p:cNvCxnSpPr/>
          <p:nvPr/>
        </p:nvCxnSpPr>
        <p:spPr>
          <a:xfrm rot="5400000" flipH="1">
            <a:off x="24152531" y="-4979426"/>
            <a:ext cx="392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Straight Connector 2582"/>
          <p:cNvCxnSpPr/>
          <p:nvPr/>
        </p:nvCxnSpPr>
        <p:spPr>
          <a:xfrm rot="5400000" flipH="1">
            <a:off x="23099620" y="-6264145"/>
            <a:ext cx="392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" name="Straight Connector 2583"/>
          <p:cNvCxnSpPr/>
          <p:nvPr/>
        </p:nvCxnSpPr>
        <p:spPr>
          <a:xfrm rot="5400000" flipH="1">
            <a:off x="19458772" y="-6298072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Straight Connector 2584"/>
          <p:cNvCxnSpPr/>
          <p:nvPr/>
        </p:nvCxnSpPr>
        <p:spPr>
          <a:xfrm rot="5400000" flipH="1">
            <a:off x="24381069" y="-623982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6" name="Straight Connector 2585"/>
          <p:cNvCxnSpPr/>
          <p:nvPr/>
        </p:nvCxnSpPr>
        <p:spPr>
          <a:xfrm rot="5400000" flipH="1">
            <a:off x="20709981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Straight Connector 2586"/>
          <p:cNvCxnSpPr/>
          <p:nvPr/>
        </p:nvCxnSpPr>
        <p:spPr>
          <a:xfrm rot="5400000" flipH="1">
            <a:off x="22110824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8" name="Straight Connector 2587"/>
          <p:cNvCxnSpPr/>
          <p:nvPr/>
        </p:nvCxnSpPr>
        <p:spPr>
          <a:xfrm rot="5400000" flipH="1">
            <a:off x="21839607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2" name="Rounded Rectangle 2581"/>
          <p:cNvSpPr/>
          <p:nvPr/>
        </p:nvSpPr>
        <p:spPr>
          <a:xfrm rot="16200000">
            <a:off x="20857890" y="-7722253"/>
            <a:ext cx="1372709" cy="1205143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" name="TextBox 2589"/>
              <p:cNvSpPr txBox="1"/>
              <p:nvPr/>
            </p:nvSpPr>
            <p:spPr>
              <a:xfrm rot="16200000">
                <a:off x="20594233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0" name="TextBox 25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594233" y="-7305660"/>
                <a:ext cx="1653457" cy="328396"/>
              </a:xfrm>
              <a:prstGeom prst="rect">
                <a:avLst/>
              </a:prstGeom>
              <a:blipFill rotWithShape="0">
                <a:blip r:embed="rId50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1" name="TextBox 2590"/>
          <p:cNvSpPr txBox="1"/>
          <p:nvPr/>
        </p:nvSpPr>
        <p:spPr>
          <a:xfrm>
            <a:off x="21502576" y="-7283485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2" name="TextBox 2591"/>
              <p:cNvSpPr txBox="1"/>
              <p:nvPr/>
            </p:nvSpPr>
            <p:spPr>
              <a:xfrm rot="16200000">
                <a:off x="20274707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2" name="TextBox 25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274707" y="-7305660"/>
                <a:ext cx="1653457" cy="328396"/>
              </a:xfrm>
              <a:prstGeom prst="rect">
                <a:avLst/>
              </a:prstGeom>
              <a:blipFill rotWithShape="0">
                <a:blip r:embed="rId51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3" name="TextBox 2592"/>
              <p:cNvSpPr txBox="1"/>
              <p:nvPr/>
            </p:nvSpPr>
            <p:spPr>
              <a:xfrm rot="16200000">
                <a:off x="21165926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3" name="TextBox 25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165926" y="-7305660"/>
                <a:ext cx="1653457" cy="328396"/>
              </a:xfrm>
              <a:prstGeom prst="rect">
                <a:avLst/>
              </a:prstGeom>
              <a:blipFill rotWithShape="0">
                <a:blip r:embed="rId5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4" name="TextBox 2593"/>
          <p:cNvSpPr txBox="1"/>
          <p:nvPr/>
        </p:nvSpPr>
        <p:spPr>
          <a:xfrm rot="5400000">
            <a:off x="20746171" y="-7268073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595" name="TextBox 2594"/>
          <p:cNvSpPr txBox="1"/>
          <p:nvPr/>
        </p:nvSpPr>
        <p:spPr>
          <a:xfrm rot="5400000">
            <a:off x="19503713" y="-7275169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596" name="TextBox 2595"/>
          <p:cNvSpPr txBox="1"/>
          <p:nvPr/>
        </p:nvSpPr>
        <p:spPr>
          <a:xfrm rot="5400000">
            <a:off x="20145729" y="-7677086"/>
            <a:ext cx="458715" cy="10941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/>
              <p:cNvSpPr txBox="1"/>
              <p:nvPr/>
            </p:nvSpPr>
            <p:spPr>
              <a:xfrm rot="16200000">
                <a:off x="22145978" y="-7327496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0" name="TextBox 25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145978" y="-7327496"/>
                <a:ext cx="1653457" cy="328396"/>
              </a:xfrm>
              <a:prstGeom prst="rect">
                <a:avLst/>
              </a:prstGeom>
              <a:blipFill rotWithShape="0">
                <a:blip r:embed="rId53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TextBox 2600"/>
          <p:cNvSpPr txBox="1"/>
          <p:nvPr/>
        </p:nvSpPr>
        <p:spPr>
          <a:xfrm>
            <a:off x="22557098" y="-7327417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2" name="TextBox 2601"/>
              <p:cNvSpPr txBox="1"/>
              <p:nvPr/>
            </p:nvSpPr>
            <p:spPr>
              <a:xfrm rot="16200000">
                <a:off x="21680456" y="-7327498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2" name="TextBox 26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680456" y="-7327498"/>
                <a:ext cx="1653457" cy="328396"/>
              </a:xfrm>
              <a:prstGeom prst="rect">
                <a:avLst/>
              </a:prstGeom>
              <a:blipFill rotWithShape="0">
                <a:blip r:embed="rId5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3" name="TextBox 2602"/>
              <p:cNvSpPr txBox="1"/>
              <p:nvPr/>
            </p:nvSpPr>
            <p:spPr>
              <a:xfrm rot="16200000">
                <a:off x="22421843" y="-7327499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3" name="TextBox 26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421843" y="-7327499"/>
                <a:ext cx="1653457" cy="328396"/>
              </a:xfrm>
              <a:prstGeom prst="rect">
                <a:avLst/>
              </a:prstGeom>
              <a:blipFill rotWithShape="0">
                <a:blip r:embed="rId5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4" name="TextBox 2603"/>
          <p:cNvSpPr txBox="1"/>
          <p:nvPr/>
        </p:nvSpPr>
        <p:spPr>
          <a:xfrm rot="5400000">
            <a:off x="22093182" y="-7278327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5" name="TextBox 2604"/>
          <p:cNvSpPr txBox="1"/>
          <p:nvPr/>
        </p:nvSpPr>
        <p:spPr>
          <a:xfrm rot="5400000">
            <a:off x="24428139" y="-7251844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6" name="TextBox 2605"/>
          <p:cNvSpPr txBox="1"/>
          <p:nvPr/>
        </p:nvSpPr>
        <p:spPr>
          <a:xfrm rot="5400000">
            <a:off x="23356517" y="-7211027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7" name="TextBox 2606"/>
          <p:cNvSpPr txBox="1"/>
          <p:nvPr/>
        </p:nvSpPr>
        <p:spPr>
          <a:xfrm rot="5400000">
            <a:off x="23948923" y="-7660856"/>
            <a:ext cx="458715" cy="10941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cxnSp>
        <p:nvCxnSpPr>
          <p:cNvPr id="2616" name="Straight Connector 2615"/>
          <p:cNvCxnSpPr/>
          <p:nvPr/>
        </p:nvCxnSpPr>
        <p:spPr>
          <a:xfrm rot="5400000" flipH="1">
            <a:off x="19484144" y="-505413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7" name="Rounded Rectangle 2616"/>
          <p:cNvSpPr/>
          <p:nvPr/>
        </p:nvSpPr>
        <p:spPr>
          <a:xfrm rot="5400000">
            <a:off x="21560777" y="-8102247"/>
            <a:ext cx="1154445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618" name="TextBox 2617"/>
          <p:cNvSpPr txBox="1"/>
          <p:nvPr/>
        </p:nvSpPr>
        <p:spPr>
          <a:xfrm rot="16200000">
            <a:off x="21888690" y="-7843293"/>
            <a:ext cx="507960" cy="503596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900" dirty="0"/>
              <a:t>IFFT</a:t>
            </a:r>
          </a:p>
        </p:txBody>
      </p:sp>
      <p:sp>
        <p:nvSpPr>
          <p:cNvPr id="2620" name="TextBox 2619"/>
          <p:cNvSpPr txBox="1"/>
          <p:nvPr/>
        </p:nvSpPr>
        <p:spPr>
          <a:xfrm rot="16200000">
            <a:off x="19576151" y="-6125107"/>
            <a:ext cx="292339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" name="TextBox 2620"/>
              <p:cNvSpPr txBox="1"/>
              <p:nvPr/>
            </p:nvSpPr>
            <p:spPr>
              <a:xfrm rot="16200000">
                <a:off x="20651007" y="-6092807"/>
                <a:ext cx="454486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1" name="TextBox 26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651007" y="-6092807"/>
                <a:ext cx="454486" cy="373532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2" name="TextBox 2621"/>
              <p:cNvSpPr txBox="1"/>
              <p:nvPr/>
            </p:nvSpPr>
            <p:spPr>
              <a:xfrm rot="16200000">
                <a:off x="21732921" y="-6092807"/>
                <a:ext cx="454486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22" name="TextBox 26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2921" y="-6092807"/>
                <a:ext cx="454486" cy="373532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3" name="TextBox 2622"/>
              <p:cNvSpPr txBox="1"/>
              <p:nvPr/>
            </p:nvSpPr>
            <p:spPr>
              <a:xfrm rot="16200000">
                <a:off x="21855424" y="-6015813"/>
                <a:ext cx="852228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5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3" name="TextBox 2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55424" y="-6015813"/>
                <a:ext cx="852228" cy="373532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4" name="TextBox 2623"/>
              <p:cNvSpPr txBox="1"/>
              <p:nvPr/>
            </p:nvSpPr>
            <p:spPr>
              <a:xfrm rot="16200000">
                <a:off x="22839426" y="-6021779"/>
                <a:ext cx="863183" cy="37450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5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4" name="TextBox 26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39426" y="-6021779"/>
                <a:ext cx="863183" cy="374509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5" name="TextBox 2624"/>
              <p:cNvSpPr txBox="1"/>
              <p:nvPr/>
            </p:nvSpPr>
            <p:spPr>
              <a:xfrm rot="16200000">
                <a:off x="19426434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5" name="TextBox 26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426434" y="-4848485"/>
                <a:ext cx="471759" cy="328396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6" name="TextBox 2625"/>
          <p:cNvSpPr txBox="1"/>
          <p:nvPr/>
        </p:nvSpPr>
        <p:spPr>
          <a:xfrm rot="16200000">
            <a:off x="22085727" y="-6790382"/>
            <a:ext cx="458715" cy="432379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7" name="TextBox 2626"/>
              <p:cNvSpPr txBox="1"/>
              <p:nvPr/>
            </p:nvSpPr>
            <p:spPr>
              <a:xfrm rot="16200000">
                <a:off x="19664429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7" name="TextBox 26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664429" y="-4848485"/>
                <a:ext cx="471759" cy="328396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8" name="TextBox 2627"/>
              <p:cNvSpPr txBox="1"/>
              <p:nvPr/>
            </p:nvSpPr>
            <p:spPr>
              <a:xfrm rot="16200000">
                <a:off x="19934673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8" name="TextBox 26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934673" y="-4848485"/>
                <a:ext cx="471759" cy="328396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/>
              <p:cNvSpPr txBox="1"/>
              <p:nvPr/>
            </p:nvSpPr>
            <p:spPr>
              <a:xfrm rot="16200000">
                <a:off x="24105256" y="-4977009"/>
                <a:ext cx="987191" cy="3483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9" name="TextBox 26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105256" y="-4977009"/>
                <a:ext cx="987191" cy="348392"/>
              </a:xfrm>
              <a:prstGeom prst="rect">
                <a:avLst/>
              </a:prstGeom>
              <a:blipFill rotWithShape="0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/>
          <p:cNvGrpSpPr/>
          <p:nvPr/>
        </p:nvGrpSpPr>
        <p:grpSpPr>
          <a:xfrm flipH="1">
            <a:off x="19639486" y="-4576665"/>
            <a:ext cx="5048235" cy="315536"/>
            <a:chOff x="356901" y="4771387"/>
            <a:chExt cx="4216699" cy="263560"/>
          </a:xfrm>
        </p:grpSpPr>
        <p:sp>
          <p:nvSpPr>
            <p:cNvPr id="2632" name="Rectangle 2631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633" name="Straight Connector 2632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4" name="Straight Connector 2633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5" name="Straight Connector 2634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6" name="Straight Connector 2635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7" name="Straight Connector 2636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8" name="Straight Connector 2637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9" name="Straight Connector 2638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0" name="Straight Connector 2639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1" name="Straight Connector 2640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2" name="Straight Connector 2641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3" name="Straight Connector 2642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4" name="Straight Connector 2643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5" name="Straight Connector 2644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6" name="Straight Connector 2645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7" name="Straight Connector 2646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8" name="Straight Connector 2647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0" name="Straight Connector 2649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1" name="Straight Connector 2650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2" name="Straight Connector 2651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3" name="Straight Connector 2652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4" name="Straight Connector 2653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5" name="Straight Connector 2654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6" name="Straight Connector 2655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7" name="Straight Connector 2656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8" name="Straight Connector 2657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9" name="Straight Connector 2658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0" name="Straight Connector 2659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1" name="Straight Connector 2660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2" name="Straight Connector 2661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3" name="Straight Connector 2662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4" name="Straight Connector 2663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5" name="Straight Connector 2664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6" name="Straight Connector 2665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7" name="Straight Connector 2666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8" name="Straight Connector 2667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9" name="Straight Connector 2668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0" name="Straight Connector 2669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1" name="Rectangle 2670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319"/>
            </a:p>
          </p:txBody>
        </p:sp>
        <p:sp>
          <p:nvSpPr>
            <p:cNvPr id="2672" name="TextBox 2671"/>
            <p:cNvSpPr txBox="1"/>
            <p:nvPr/>
          </p:nvSpPr>
          <p:spPr>
            <a:xfrm rot="5400000">
              <a:off x="1245803" y="4494411"/>
              <a:ext cx="263560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717" b="1" dirty="0"/>
                <a:t>...</a:t>
              </a:r>
            </a:p>
          </p:txBody>
        </p:sp>
      </p:grpSp>
      <p:pic>
        <p:nvPicPr>
          <p:cNvPr id="2674" name="Picture 2673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22110612" y="-9278034"/>
            <a:ext cx="2542854" cy="1047201"/>
          </a:xfrm>
          <a:prstGeom prst="rect">
            <a:avLst/>
          </a:prstGeom>
        </p:spPr>
      </p:pic>
      <p:pic>
        <p:nvPicPr>
          <p:cNvPr id="2675" name="Picture 267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19643196" y="-9278034"/>
            <a:ext cx="2542854" cy="1047201"/>
          </a:xfrm>
          <a:prstGeom prst="rect">
            <a:avLst/>
          </a:prstGeom>
        </p:spPr>
      </p:pic>
      <p:cxnSp>
        <p:nvCxnSpPr>
          <p:cNvPr id="2677" name="Straight Arrow Connector 2676"/>
          <p:cNvCxnSpPr/>
          <p:nvPr/>
        </p:nvCxnSpPr>
        <p:spPr>
          <a:xfrm>
            <a:off x="22230570" y="-8205798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8" name="Straight Arrow Connector 2677"/>
          <p:cNvCxnSpPr/>
          <p:nvPr/>
        </p:nvCxnSpPr>
        <p:spPr>
          <a:xfrm>
            <a:off x="19548929" y="-8207252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9" name="TextBox 2678"/>
          <p:cNvSpPr txBox="1"/>
          <p:nvPr/>
        </p:nvSpPr>
        <p:spPr>
          <a:xfrm>
            <a:off x="19534617" y="-8210338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0" name="TextBox 2679"/>
              <p:cNvSpPr txBox="1"/>
              <p:nvPr/>
            </p:nvSpPr>
            <p:spPr>
              <a:xfrm>
                <a:off x="21747229" y="-8208934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680" name="TextBox 26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229" y="-8208934"/>
                <a:ext cx="473756" cy="262287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2" name="TextBox 2681"/>
              <p:cNvSpPr txBox="1"/>
              <p:nvPr/>
            </p:nvSpPr>
            <p:spPr>
              <a:xfrm>
                <a:off x="22087853" y="-8208934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682" name="TextBox 26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853" y="-8208934"/>
                <a:ext cx="473756" cy="262287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3" name="TextBox 2682"/>
          <p:cNvSpPr txBox="1"/>
          <p:nvPr/>
        </p:nvSpPr>
        <p:spPr>
          <a:xfrm>
            <a:off x="24505893" y="-8217755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p:sp>
        <p:nvSpPr>
          <p:cNvPr id="2684" name="TextBox 2683"/>
          <p:cNvSpPr txBox="1"/>
          <p:nvPr/>
        </p:nvSpPr>
        <p:spPr>
          <a:xfrm>
            <a:off x="22082872" y="-9983963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dirty="0"/>
              <a:t>A</a:t>
            </a:r>
          </a:p>
        </p:txBody>
      </p:sp>
      <p:cxnSp>
        <p:nvCxnSpPr>
          <p:cNvPr id="2686" name="Straight Arrow Connector 2685"/>
          <p:cNvCxnSpPr/>
          <p:nvPr/>
        </p:nvCxnSpPr>
        <p:spPr>
          <a:xfrm flipH="1" flipV="1">
            <a:off x="22159181" y="-9838386"/>
            <a:ext cx="109" cy="169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Left Brace 280"/>
          <p:cNvSpPr/>
          <p:nvPr/>
        </p:nvSpPr>
        <p:spPr>
          <a:xfrm rot="5400000">
            <a:off x="20145039" y="-10103973"/>
            <a:ext cx="260031" cy="1222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0" name="Left Brace 2689"/>
          <p:cNvSpPr/>
          <p:nvPr/>
        </p:nvSpPr>
        <p:spPr>
          <a:xfrm rot="5400000">
            <a:off x="21395057" y="-10103973"/>
            <a:ext cx="260031" cy="1222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1" name="TextBox 2690"/>
          <p:cNvSpPr txBox="1"/>
          <p:nvPr/>
        </p:nvSpPr>
        <p:spPr>
          <a:xfrm>
            <a:off x="20085799" y="-9967700"/>
            <a:ext cx="511109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01" b="1" i="1" dirty="0"/>
              <a:t>GB</a:t>
            </a:r>
          </a:p>
        </p:txBody>
      </p:sp>
      <p:sp>
        <p:nvSpPr>
          <p:cNvPr id="2692" name="TextBox 2691"/>
          <p:cNvSpPr txBox="1"/>
          <p:nvPr/>
        </p:nvSpPr>
        <p:spPr>
          <a:xfrm>
            <a:off x="20886985" y="-10023901"/>
            <a:ext cx="937877" cy="43078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/>
              <a:t>Data </a:t>
            </a:r>
            <a:r>
              <a:rPr lang="pt-BR" sz="1078" b="1" i="1" dirty="0" err="1"/>
              <a:t>Subcarriers</a:t>
            </a:r>
            <a:endParaRPr lang="pt-BR" sz="1078" b="1" i="1" dirty="0"/>
          </a:p>
        </p:txBody>
      </p:sp>
      <p:sp>
        <p:nvSpPr>
          <p:cNvPr id="2693" name="Left Brace 2692"/>
          <p:cNvSpPr/>
          <p:nvPr/>
        </p:nvSpPr>
        <p:spPr>
          <a:xfrm rot="5400000">
            <a:off x="23293554" y="-10739780"/>
            <a:ext cx="253527" cy="24873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6" name="TextBox 2695"/>
          <p:cNvSpPr txBox="1"/>
          <p:nvPr/>
        </p:nvSpPr>
        <p:spPr>
          <a:xfrm>
            <a:off x="22293269" y="-9881491"/>
            <a:ext cx="2257723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inverted</a:t>
            </a:r>
            <a:r>
              <a:rPr lang="pt-BR" sz="1078" b="1" i="1" dirty="0"/>
              <a:t> </a:t>
            </a:r>
            <a:r>
              <a:rPr lang="pt-BR" sz="1078" b="1" i="1" dirty="0" err="1"/>
              <a:t>conjugated</a:t>
            </a:r>
            <a:r>
              <a:rPr lang="pt-BR" sz="1078" b="1" i="1" dirty="0"/>
              <a:t> </a:t>
            </a:r>
            <a:r>
              <a:rPr lang="pt-BR" sz="1078" b="1" i="1" dirty="0" err="1"/>
              <a:t>sequence</a:t>
            </a:r>
            <a:endParaRPr lang="pt-BR" sz="1078" b="1" i="1" dirty="0"/>
          </a:p>
        </p:txBody>
      </p:sp>
      <p:sp>
        <p:nvSpPr>
          <p:cNvPr id="2537" name="TextBox 2536"/>
          <p:cNvSpPr txBox="1"/>
          <p:nvPr/>
        </p:nvSpPr>
        <p:spPr>
          <a:xfrm rot="16200000">
            <a:off x="21937612" y="-11310929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p:pic>
        <p:nvPicPr>
          <p:cNvPr id="2699" name="Picture 269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19630061" y="-4161536"/>
            <a:ext cx="5026629" cy="620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02" name="TextBox 2701"/>
              <p:cNvSpPr txBox="1"/>
              <p:nvPr/>
            </p:nvSpPr>
            <p:spPr>
              <a:xfrm>
                <a:off x="21915535" y="-3575321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02" name="TextBox 27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535" y="-3575321"/>
                <a:ext cx="473756" cy="262287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35" name="Picture 273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-20824291" y="12938443"/>
            <a:ext cx="5016606" cy="1026134"/>
          </a:xfrm>
          <a:prstGeom prst="rect">
            <a:avLst/>
          </a:prstGeom>
        </p:spPr>
      </p:pic>
      <p:pic>
        <p:nvPicPr>
          <p:cNvPr id="2736" name="Picture 273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-17975864" y="15614926"/>
            <a:ext cx="2542854" cy="1047201"/>
          </a:xfrm>
          <a:prstGeom prst="rect">
            <a:avLst/>
          </a:prstGeom>
        </p:spPr>
      </p:pic>
      <p:pic>
        <p:nvPicPr>
          <p:cNvPr id="2737" name="Picture 2736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-20443285" y="15614926"/>
            <a:ext cx="2542854" cy="1047201"/>
          </a:xfrm>
          <a:prstGeom prst="rect">
            <a:avLst/>
          </a:prstGeom>
        </p:spPr>
      </p:pic>
      <p:cxnSp>
        <p:nvCxnSpPr>
          <p:cNvPr id="2738" name="Straight Arrow Connector 2737"/>
          <p:cNvCxnSpPr/>
          <p:nvPr/>
        </p:nvCxnSpPr>
        <p:spPr>
          <a:xfrm>
            <a:off x="-17855912" y="16687165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9" name="Straight Arrow Connector 2738"/>
          <p:cNvCxnSpPr/>
          <p:nvPr/>
        </p:nvCxnSpPr>
        <p:spPr>
          <a:xfrm>
            <a:off x="-20537555" y="16685711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0" name="TextBox 2739"/>
          <p:cNvSpPr txBox="1"/>
          <p:nvPr/>
        </p:nvSpPr>
        <p:spPr>
          <a:xfrm>
            <a:off x="-20551867" y="16682622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1" name="TextBox 2740"/>
              <p:cNvSpPr txBox="1"/>
              <p:nvPr/>
            </p:nvSpPr>
            <p:spPr>
              <a:xfrm>
                <a:off x="-18339249" y="16684026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41" name="TextBox 2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8050" y="17724571"/>
                <a:ext cx="494650" cy="265457"/>
              </a:xfrm>
              <a:prstGeom prst="rect">
                <a:avLst/>
              </a:prstGeom>
              <a:blipFill rotWithShape="0">
                <a:blip r:embed="rId6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2" name="TextBox 2741"/>
              <p:cNvSpPr txBox="1"/>
              <p:nvPr/>
            </p:nvSpPr>
            <p:spPr>
              <a:xfrm>
                <a:off x="-17998625" y="16684026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42" name="TextBox 2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92404" y="17724571"/>
                <a:ext cx="494650" cy="265457"/>
              </a:xfrm>
              <a:prstGeom prst="rect">
                <a:avLst/>
              </a:prstGeom>
              <a:blipFill rotWithShape="0">
                <a:blip r:embed="rId6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3" name="TextBox 2742"/>
          <p:cNvSpPr txBox="1"/>
          <p:nvPr/>
        </p:nvSpPr>
        <p:spPr>
          <a:xfrm>
            <a:off x="-15580592" y="16675202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p:sp>
        <p:nvSpPr>
          <p:cNvPr id="2744" name="TextBox 2743"/>
          <p:cNvSpPr txBox="1"/>
          <p:nvPr/>
        </p:nvSpPr>
        <p:spPr>
          <a:xfrm>
            <a:off x="-18185207" y="14962551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dirty="0"/>
              <a:t>A</a:t>
            </a:r>
          </a:p>
        </p:txBody>
      </p:sp>
      <p:cxnSp>
        <p:nvCxnSpPr>
          <p:cNvPr id="2745" name="Straight Arrow Connector 2744"/>
          <p:cNvCxnSpPr/>
          <p:nvPr/>
        </p:nvCxnSpPr>
        <p:spPr>
          <a:xfrm flipH="1" flipV="1">
            <a:off x="-17927305" y="15054573"/>
            <a:ext cx="107" cy="169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6" name="Left Brace 2745"/>
          <p:cNvSpPr/>
          <p:nvPr/>
        </p:nvSpPr>
        <p:spPr>
          <a:xfrm rot="5400000">
            <a:off x="-19941440" y="14788996"/>
            <a:ext cx="260031" cy="122224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47" name="Left Brace 2746"/>
          <p:cNvSpPr/>
          <p:nvPr/>
        </p:nvSpPr>
        <p:spPr>
          <a:xfrm rot="5400000">
            <a:off x="-18691423" y="14788996"/>
            <a:ext cx="260031" cy="122224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48" name="TextBox 2747"/>
          <p:cNvSpPr txBox="1"/>
          <p:nvPr/>
        </p:nvSpPr>
        <p:spPr>
          <a:xfrm>
            <a:off x="-20000679" y="14925261"/>
            <a:ext cx="511109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01" b="1" i="1" dirty="0"/>
              <a:t>GI</a:t>
            </a:r>
          </a:p>
        </p:txBody>
      </p:sp>
      <p:sp>
        <p:nvSpPr>
          <p:cNvPr id="2749" name="TextBox 2748"/>
          <p:cNvSpPr txBox="1"/>
          <p:nvPr/>
        </p:nvSpPr>
        <p:spPr>
          <a:xfrm>
            <a:off x="-19067696" y="14882157"/>
            <a:ext cx="982001" cy="43078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Subcarries</a:t>
            </a:r>
            <a:r>
              <a:rPr lang="pt-BR" sz="1078" b="1" i="1" dirty="0"/>
              <a:t> </a:t>
            </a:r>
            <a:r>
              <a:rPr lang="pt-BR" sz="1078" b="1" i="1" dirty="0" err="1"/>
              <a:t>Information</a:t>
            </a:r>
            <a:endParaRPr lang="pt-BR" sz="1078" b="1" i="1" dirty="0"/>
          </a:p>
        </p:txBody>
      </p:sp>
      <p:sp>
        <p:nvSpPr>
          <p:cNvPr id="2750" name="Left Brace 2749"/>
          <p:cNvSpPr/>
          <p:nvPr/>
        </p:nvSpPr>
        <p:spPr>
          <a:xfrm rot="5400000">
            <a:off x="-16792925" y="14153183"/>
            <a:ext cx="253527" cy="24873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51" name="TextBox 2750"/>
          <p:cNvSpPr txBox="1"/>
          <p:nvPr/>
        </p:nvSpPr>
        <p:spPr>
          <a:xfrm>
            <a:off x="-17793209" y="15011470"/>
            <a:ext cx="2257722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Conjugate</a:t>
            </a:r>
            <a:r>
              <a:rPr lang="pt-BR" sz="1078" b="1" i="1" dirty="0"/>
              <a:t> </a:t>
            </a:r>
            <a:r>
              <a:rPr lang="pt-BR" sz="1078" b="1" i="1" dirty="0" err="1"/>
              <a:t>with</a:t>
            </a:r>
            <a:r>
              <a:rPr lang="pt-BR" sz="1078" b="1" i="1" dirty="0"/>
              <a:t> </a:t>
            </a:r>
            <a:r>
              <a:rPr lang="pt-BR" sz="1078" b="1" i="1" dirty="0" err="1"/>
              <a:t>inverted</a:t>
            </a:r>
            <a:r>
              <a:rPr lang="pt-BR" sz="1078" b="1" i="1" dirty="0"/>
              <a:t> </a:t>
            </a:r>
            <a:r>
              <a:rPr lang="pt-BR" sz="1078" b="1" i="1" dirty="0" err="1"/>
              <a:t>sequence</a:t>
            </a:r>
            <a:endParaRPr lang="pt-BR" sz="1078" b="1" i="1" dirty="0"/>
          </a:p>
        </p:txBody>
      </p:sp>
      <p:sp>
        <p:nvSpPr>
          <p:cNvPr id="2752" name="TextBox 2751"/>
          <p:cNvSpPr txBox="1"/>
          <p:nvPr/>
        </p:nvSpPr>
        <p:spPr>
          <a:xfrm rot="16200000">
            <a:off x="-18070911" y="13583482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4" name="TextBox 2753"/>
              <p:cNvSpPr txBox="1"/>
              <p:nvPr/>
            </p:nvSpPr>
            <p:spPr>
              <a:xfrm>
                <a:off x="21571543" y="-9954716"/>
                <a:ext cx="449986" cy="5992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078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078" b="1" i="1" dirty="0"/>
              </a:p>
              <a:p>
                <a:pPr algn="ctr"/>
                <a:endParaRPr lang="pt-BR" sz="1078" b="1" i="1" dirty="0"/>
              </a:p>
              <a:p>
                <a:pPr algn="ctr"/>
                <a:endParaRPr lang="pt-BR" sz="1078" b="1" i="1" dirty="0"/>
              </a:p>
            </p:txBody>
          </p:sp>
        </mc:Choice>
        <mc:Fallback xmlns="">
          <p:sp>
            <p:nvSpPr>
              <p:cNvPr id="2754" name="TextBox 2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1543" y="-9954716"/>
                <a:ext cx="449986" cy="599280"/>
              </a:xfrm>
              <a:prstGeom prst="rect">
                <a:avLst/>
              </a:prstGeom>
              <a:blipFill rotWithShape="0">
                <a:blip r:embed="rId69"/>
                <a:stretch>
                  <a:fillRect r="-68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4630221" y="-9370325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4" name="TextBox 753"/>
              <p:cNvSpPr txBox="1"/>
              <p:nvPr/>
            </p:nvSpPr>
            <p:spPr>
              <a:xfrm rot="16200000">
                <a:off x="24302179" y="-6031454"/>
                <a:ext cx="445465" cy="24118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58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754" name="TextBox 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02179" y="-6031454"/>
                <a:ext cx="445465" cy="241184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5" name="TextBox 754"/>
          <p:cNvSpPr txBox="1"/>
          <p:nvPr/>
        </p:nvSpPr>
        <p:spPr>
          <a:xfrm>
            <a:off x="21188631" y="-3244264"/>
            <a:ext cx="1840500" cy="24118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958" b="1" dirty="0"/>
              <a:t>OFDM </a:t>
            </a:r>
            <a:r>
              <a:rPr lang="pt-BR" sz="958" b="1" dirty="0" err="1"/>
              <a:t>Symbol</a:t>
            </a:r>
            <a:r>
              <a:rPr lang="pt-BR" sz="958" b="1" dirty="0"/>
              <a:t> </a:t>
            </a:r>
            <a:r>
              <a:rPr lang="pt-BR" sz="958" b="1" dirty="0" err="1"/>
              <a:t>Without</a:t>
            </a:r>
            <a:r>
              <a:rPr lang="pt-BR" sz="958" b="1" dirty="0"/>
              <a:t> CP</a:t>
            </a:r>
          </a:p>
        </p:txBody>
      </p:sp>
      <p:sp>
        <p:nvSpPr>
          <p:cNvPr id="8" name="Right Brace 7"/>
          <p:cNvSpPr/>
          <p:nvPr/>
        </p:nvSpPr>
        <p:spPr>
          <a:xfrm rot="5400000" flipV="1">
            <a:off x="22068994" y="-5779499"/>
            <a:ext cx="139302" cy="502768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3823"/>
          </a:p>
        </p:txBody>
      </p:sp>
      <p:cxnSp>
        <p:nvCxnSpPr>
          <p:cNvPr id="761" name="Straight Connector 760"/>
          <p:cNvCxnSpPr/>
          <p:nvPr/>
        </p:nvCxnSpPr>
        <p:spPr>
          <a:xfrm>
            <a:off x="23330186" y="-9369340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22159181" y="-9356553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20894848" y="-9356553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9648553" y="-9369340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61194" y="-4402919"/>
            <a:ext cx="1913578" cy="318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6" b="1" dirty="0"/>
              <a:t>Time Domain </a:t>
            </a:r>
            <a:r>
              <a:rPr lang="pt-BR" sz="1436" b="1" dirty="0" err="1"/>
              <a:t>Samples</a:t>
            </a:r>
            <a:endParaRPr lang="pt-BR" sz="1436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624681" y="-3516239"/>
            <a:ext cx="502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24651340" y="-3555901"/>
            <a:ext cx="0" cy="7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9631610" y="-3555901"/>
            <a:ext cx="0" cy="7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5" name="TextBox 764"/>
              <p:cNvSpPr txBox="1"/>
              <p:nvPr/>
            </p:nvSpPr>
            <p:spPr>
              <a:xfrm>
                <a:off x="4039296" y="6401481"/>
                <a:ext cx="493854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5" name="TextBox 7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96" y="6401481"/>
                <a:ext cx="49385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6" name="Picture 76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8" t="18238" r="10775" b="13613"/>
          <a:stretch/>
        </p:blipFill>
        <p:spPr>
          <a:xfrm flipH="1">
            <a:off x="5320364" y="776601"/>
            <a:ext cx="1080000" cy="656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227</Words>
  <Application>Microsoft Office PowerPoint</Application>
  <PresentationFormat>Personalizar</PresentationFormat>
  <Paragraphs>228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135</cp:revision>
  <cp:lastPrinted>2012-11-05T16:45:49Z</cp:lastPrinted>
  <dcterms:created xsi:type="dcterms:W3CDTF">2012-08-10T12:57:24Z</dcterms:created>
  <dcterms:modified xsi:type="dcterms:W3CDTF">2014-09-16T22:15:39Z</dcterms:modified>
</cp:coreProperties>
</file>