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4679950"/>
  <p:notesSz cx="6834188" cy="99790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>
      <p:cViewPr varScale="1">
        <p:scale>
          <a:sx n="108" d="100"/>
          <a:sy n="108" d="100"/>
        </p:scale>
        <p:origin x="744" y="132"/>
      </p:cViewPr>
      <p:guideLst>
        <p:guide orient="horz" pos="14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453821"/>
            <a:ext cx="7772400" cy="1003156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651973"/>
            <a:ext cx="6400800" cy="11959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22/11/2013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22/11/2013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87418"/>
            <a:ext cx="2057400" cy="39931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87418"/>
            <a:ext cx="6019800" cy="39931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22/11/2013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22/11/2013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007304"/>
            <a:ext cx="7772400" cy="9294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1983564"/>
            <a:ext cx="7772400" cy="10237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22/11/2013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091992"/>
            <a:ext cx="4038600" cy="308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091992"/>
            <a:ext cx="4038600" cy="308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22/11/2013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2" y="1047572"/>
            <a:ext cx="4040188" cy="4365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2" y="1484150"/>
            <a:ext cx="4040188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1" y="1047572"/>
            <a:ext cx="4041775" cy="4365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1" y="1484150"/>
            <a:ext cx="4041775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22/11/2013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22/11/2013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22/11/2013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4" y="186331"/>
            <a:ext cx="3008313" cy="7929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2" y="186333"/>
            <a:ext cx="5111750" cy="39942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4" y="979324"/>
            <a:ext cx="3008313" cy="3201216"/>
          </a:xfrm>
        </p:spPr>
        <p:txBody>
          <a:bodyPr/>
          <a:lstStyle>
            <a:lvl1pPr marL="0" indent="0">
              <a:buNone/>
              <a:defRPr sz="1400"/>
            </a:lvl1pPr>
            <a:lvl2pPr marL="457209" indent="0">
              <a:buNone/>
              <a:defRPr sz="1200"/>
            </a:lvl2pPr>
            <a:lvl3pPr marL="914418" indent="0">
              <a:buNone/>
              <a:defRPr sz="1000"/>
            </a:lvl3pPr>
            <a:lvl4pPr marL="1371627" indent="0">
              <a:buNone/>
              <a:defRPr sz="899"/>
            </a:lvl4pPr>
            <a:lvl5pPr marL="1828837" indent="0">
              <a:buNone/>
              <a:defRPr sz="899"/>
            </a:lvl5pPr>
            <a:lvl6pPr marL="2286046" indent="0">
              <a:buNone/>
              <a:defRPr sz="899"/>
            </a:lvl6pPr>
            <a:lvl7pPr marL="2743255" indent="0">
              <a:buNone/>
              <a:defRPr sz="899"/>
            </a:lvl7pPr>
            <a:lvl8pPr marL="3200464" indent="0">
              <a:buNone/>
              <a:defRPr sz="899"/>
            </a:lvl8pPr>
            <a:lvl9pPr marL="3657673" indent="0">
              <a:buNone/>
              <a:defRPr sz="899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22/11/2013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275968"/>
            <a:ext cx="5486400" cy="3867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18162"/>
            <a:ext cx="5486400" cy="2807970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3662713"/>
            <a:ext cx="5486400" cy="549244"/>
          </a:xfrm>
        </p:spPr>
        <p:txBody>
          <a:bodyPr/>
          <a:lstStyle>
            <a:lvl1pPr marL="0" indent="0">
              <a:buNone/>
              <a:defRPr sz="1400"/>
            </a:lvl1pPr>
            <a:lvl2pPr marL="457209" indent="0">
              <a:buNone/>
              <a:defRPr sz="1200"/>
            </a:lvl2pPr>
            <a:lvl3pPr marL="914418" indent="0">
              <a:buNone/>
              <a:defRPr sz="1000"/>
            </a:lvl3pPr>
            <a:lvl4pPr marL="1371627" indent="0">
              <a:buNone/>
              <a:defRPr sz="899"/>
            </a:lvl4pPr>
            <a:lvl5pPr marL="1828837" indent="0">
              <a:buNone/>
              <a:defRPr sz="899"/>
            </a:lvl5pPr>
            <a:lvl6pPr marL="2286046" indent="0">
              <a:buNone/>
              <a:defRPr sz="899"/>
            </a:lvl6pPr>
            <a:lvl7pPr marL="2743255" indent="0">
              <a:buNone/>
              <a:defRPr sz="899"/>
            </a:lvl7pPr>
            <a:lvl8pPr marL="3200464" indent="0">
              <a:buNone/>
              <a:defRPr sz="899"/>
            </a:lvl8pPr>
            <a:lvl9pPr marL="3657673" indent="0">
              <a:buNone/>
              <a:defRPr sz="899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22/11/2013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87416"/>
            <a:ext cx="8229600" cy="77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091992"/>
            <a:ext cx="8229600" cy="308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337621"/>
            <a:ext cx="2133600" cy="249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DDD1-02F4-488A-9AC5-C581CF75A9CB}" type="datetimeFigureOut">
              <a:rPr lang="pt-BR" smtClean="0"/>
              <a:pPr/>
              <a:t>22/11/2013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337621"/>
            <a:ext cx="2895600" cy="249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337621"/>
            <a:ext cx="2133600" cy="249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1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1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5" indent="-285756" algn="l" defTabSz="91441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tângulo de cantos arredondados 277"/>
          <p:cNvSpPr/>
          <p:nvPr/>
        </p:nvSpPr>
        <p:spPr>
          <a:xfrm>
            <a:off x="1447983" y="773398"/>
            <a:ext cx="6256366" cy="2283640"/>
          </a:xfrm>
          <a:prstGeom prst="roundRect">
            <a:avLst/>
          </a:prstGeom>
          <a:solidFill>
            <a:schemeClr val="lt1">
              <a:alpha val="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</a:t>
            </a:r>
            <a:endParaRPr lang="en-US" dirty="0"/>
          </a:p>
        </p:txBody>
      </p:sp>
      <p:cxnSp>
        <p:nvCxnSpPr>
          <p:cNvPr id="79" name="Conector reto 78"/>
          <p:cNvCxnSpPr>
            <a:stCxn id="346" idx="1"/>
          </p:cNvCxnSpPr>
          <p:nvPr/>
        </p:nvCxnSpPr>
        <p:spPr>
          <a:xfrm flipH="1">
            <a:off x="993244" y="1572161"/>
            <a:ext cx="914465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Conector reto 79"/>
          <p:cNvCxnSpPr>
            <a:stCxn id="346" idx="1"/>
          </p:cNvCxnSpPr>
          <p:nvPr/>
        </p:nvCxnSpPr>
        <p:spPr>
          <a:xfrm flipH="1">
            <a:off x="988264" y="1572161"/>
            <a:ext cx="919442" cy="0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Conector reto 279"/>
          <p:cNvCxnSpPr>
            <a:stCxn id="282" idx="1"/>
            <a:endCxn id="322" idx="1"/>
          </p:cNvCxnSpPr>
          <p:nvPr/>
        </p:nvCxnSpPr>
        <p:spPr>
          <a:xfrm>
            <a:off x="2303753" y="2516976"/>
            <a:ext cx="374441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1" name="Grupo 280"/>
          <p:cNvGrpSpPr/>
          <p:nvPr/>
        </p:nvGrpSpPr>
        <p:grpSpPr>
          <a:xfrm>
            <a:off x="2303749" y="2264954"/>
            <a:ext cx="1368152" cy="504055"/>
            <a:chOff x="2843807" y="2996952"/>
            <a:chExt cx="1152128" cy="57606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82" name="Retângulo de cantos arredondados 281"/>
            <p:cNvSpPr/>
            <p:nvPr/>
          </p:nvSpPr>
          <p:spPr>
            <a:xfrm>
              <a:off x="2843807" y="2996952"/>
              <a:ext cx="1152128" cy="576064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MZM</a:t>
              </a:r>
            </a:p>
          </p:txBody>
        </p:sp>
        <p:cxnSp>
          <p:nvCxnSpPr>
            <p:cNvPr id="283" name="Conector reto 282"/>
            <p:cNvCxnSpPr/>
            <p:nvPr/>
          </p:nvCxnSpPr>
          <p:spPr>
            <a:xfrm>
              <a:off x="2843808" y="3284984"/>
              <a:ext cx="2160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84" name="Conector reto 283"/>
            <p:cNvCxnSpPr/>
            <p:nvPr/>
          </p:nvCxnSpPr>
          <p:spPr>
            <a:xfrm rot="5400000" flipH="1" flipV="1">
              <a:off x="2990593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85" name="Conector reto 284"/>
            <p:cNvCxnSpPr/>
            <p:nvPr/>
          </p:nvCxnSpPr>
          <p:spPr>
            <a:xfrm rot="16200000" flipV="1">
              <a:off x="2990593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86" name="Conector reto 285"/>
            <p:cNvCxnSpPr/>
            <p:nvPr/>
          </p:nvCxnSpPr>
          <p:spPr>
            <a:xfrm>
              <a:off x="3131840" y="3068960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87" name="Conector reto 286"/>
            <p:cNvCxnSpPr/>
            <p:nvPr/>
          </p:nvCxnSpPr>
          <p:spPr>
            <a:xfrm>
              <a:off x="3131840" y="3501008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88" name="Conector reto 287"/>
            <p:cNvCxnSpPr/>
            <p:nvPr/>
          </p:nvCxnSpPr>
          <p:spPr>
            <a:xfrm>
              <a:off x="3779912" y="3284984"/>
              <a:ext cx="21048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89" name="Conector reto 288"/>
            <p:cNvCxnSpPr/>
            <p:nvPr/>
          </p:nvCxnSpPr>
          <p:spPr>
            <a:xfrm rot="5400000" flipH="1" flipV="1">
              <a:off x="3638665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90" name="Conector reto 289"/>
            <p:cNvCxnSpPr/>
            <p:nvPr/>
          </p:nvCxnSpPr>
          <p:spPr>
            <a:xfrm rot="16200000" flipV="1">
              <a:off x="3638665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312" name="Grupo 311"/>
          <p:cNvGrpSpPr/>
          <p:nvPr/>
        </p:nvGrpSpPr>
        <p:grpSpPr>
          <a:xfrm>
            <a:off x="1655677" y="2264954"/>
            <a:ext cx="432048" cy="504055"/>
            <a:chOff x="7020272" y="3212976"/>
            <a:chExt cx="432048" cy="504056"/>
          </a:xfrm>
        </p:grpSpPr>
        <p:sp>
          <p:nvSpPr>
            <p:cNvPr id="313" name="Retângulo de cantos arredondados 312"/>
            <p:cNvSpPr/>
            <p:nvPr/>
          </p:nvSpPr>
          <p:spPr>
            <a:xfrm>
              <a:off x="7020272" y="3212976"/>
              <a:ext cx="432048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314" name="Conector reto 313"/>
            <p:cNvCxnSpPr/>
            <p:nvPr/>
          </p:nvCxnSpPr>
          <p:spPr>
            <a:xfrm rot="5400000">
              <a:off x="7056276" y="34650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riângulo isósceles 314"/>
            <p:cNvSpPr/>
            <p:nvPr/>
          </p:nvSpPr>
          <p:spPr>
            <a:xfrm>
              <a:off x="7164288" y="3356992"/>
              <a:ext cx="144016" cy="144016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16" name="Conector reto 315"/>
            <p:cNvCxnSpPr/>
            <p:nvPr/>
          </p:nvCxnSpPr>
          <p:spPr>
            <a:xfrm rot="10800000">
              <a:off x="7164288" y="3356992"/>
              <a:ext cx="1440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" name="Grupo 316"/>
          <p:cNvGrpSpPr/>
          <p:nvPr/>
        </p:nvGrpSpPr>
        <p:grpSpPr>
          <a:xfrm>
            <a:off x="5904158" y="2203976"/>
            <a:ext cx="576065" cy="853062"/>
            <a:chOff x="7092280" y="3573016"/>
            <a:chExt cx="576064" cy="853062"/>
          </a:xfrm>
        </p:grpSpPr>
        <p:grpSp>
          <p:nvGrpSpPr>
            <p:cNvPr id="318" name="Grupo 141"/>
            <p:cNvGrpSpPr/>
            <p:nvPr/>
          </p:nvGrpSpPr>
          <p:grpSpPr>
            <a:xfrm>
              <a:off x="7236296" y="3633991"/>
              <a:ext cx="432048" cy="504056"/>
              <a:chOff x="7020272" y="3212976"/>
              <a:chExt cx="432048" cy="504056"/>
            </a:xfrm>
          </p:grpSpPr>
          <p:sp>
            <p:nvSpPr>
              <p:cNvPr id="322" name="Retângulo de cantos arredondados 321"/>
              <p:cNvSpPr/>
              <p:nvPr/>
            </p:nvSpPr>
            <p:spPr>
              <a:xfrm>
                <a:off x="7020272" y="3212976"/>
                <a:ext cx="432048" cy="50405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3" name="Conector reto 322"/>
              <p:cNvCxnSpPr/>
              <p:nvPr/>
            </p:nvCxnSpPr>
            <p:spPr>
              <a:xfrm rot="5400000">
                <a:off x="7056276" y="346500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Triângulo isósceles 323"/>
              <p:cNvSpPr/>
              <p:nvPr/>
            </p:nvSpPr>
            <p:spPr>
              <a:xfrm>
                <a:off x="7164288" y="3356992"/>
                <a:ext cx="144016" cy="144016"/>
              </a:xfrm>
              <a:prstGeom prst="triangl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25" name="Conector reto 324"/>
              <p:cNvCxnSpPr/>
              <p:nvPr/>
            </p:nvCxnSpPr>
            <p:spPr>
              <a:xfrm rot="10800000">
                <a:off x="7164288" y="3356992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9" name="CaixaDeTexto 318"/>
            <p:cNvSpPr txBox="1"/>
            <p:nvPr/>
          </p:nvSpPr>
          <p:spPr>
            <a:xfrm>
              <a:off x="7236297" y="4149079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latin typeface="Arial" pitchFamily="34" charset="0"/>
                  <a:cs typeface="Arial" pitchFamily="34" charset="0"/>
                </a:rPr>
                <a:t>PD</a:t>
              </a:r>
            </a:p>
          </p:txBody>
        </p:sp>
        <p:cxnSp>
          <p:nvCxnSpPr>
            <p:cNvPr id="320" name="Conector de seta reta 319"/>
            <p:cNvCxnSpPr/>
            <p:nvPr/>
          </p:nvCxnSpPr>
          <p:spPr>
            <a:xfrm>
              <a:off x="7092280" y="3717032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1" name="Conector de seta reta 320"/>
            <p:cNvCxnSpPr/>
            <p:nvPr/>
          </p:nvCxnSpPr>
          <p:spPr>
            <a:xfrm>
              <a:off x="7164288" y="3573016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1" name="CaixaDeTexto 330"/>
          <p:cNvSpPr txBox="1"/>
          <p:nvPr/>
        </p:nvSpPr>
        <p:spPr>
          <a:xfrm>
            <a:off x="1655676" y="2760299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itchFamily="34" charset="0"/>
                <a:cs typeface="Arial" pitchFamily="34" charset="0"/>
              </a:rPr>
              <a:t>CW</a:t>
            </a:r>
          </a:p>
        </p:txBody>
      </p:sp>
      <p:sp>
        <p:nvSpPr>
          <p:cNvPr id="332" name="CaixaDeTexto 331"/>
          <p:cNvSpPr txBox="1"/>
          <p:nvPr/>
        </p:nvSpPr>
        <p:spPr>
          <a:xfrm>
            <a:off x="3299882" y="-285"/>
            <a:ext cx="23006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DDO-OFDM</a:t>
            </a:r>
          </a:p>
        </p:txBody>
      </p:sp>
      <p:sp>
        <p:nvSpPr>
          <p:cNvPr id="336" name="Elipse 335"/>
          <p:cNvSpPr/>
          <p:nvPr/>
        </p:nvSpPr>
        <p:spPr>
          <a:xfrm>
            <a:off x="4608005" y="2048930"/>
            <a:ext cx="288032" cy="468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7" name="Elipse 336"/>
          <p:cNvSpPr/>
          <p:nvPr/>
        </p:nvSpPr>
        <p:spPr>
          <a:xfrm>
            <a:off x="4644009" y="2048930"/>
            <a:ext cx="288032" cy="468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8" name="Elipse 337"/>
          <p:cNvSpPr/>
          <p:nvPr/>
        </p:nvSpPr>
        <p:spPr>
          <a:xfrm>
            <a:off x="4680013" y="2048930"/>
            <a:ext cx="288032" cy="468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9" name="Elipse 338"/>
          <p:cNvSpPr/>
          <p:nvPr/>
        </p:nvSpPr>
        <p:spPr>
          <a:xfrm>
            <a:off x="4716016" y="2048930"/>
            <a:ext cx="288032" cy="468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41" name="Conector reto 340"/>
          <p:cNvCxnSpPr/>
          <p:nvPr/>
        </p:nvCxnSpPr>
        <p:spPr>
          <a:xfrm>
            <a:off x="1511660" y="4481808"/>
            <a:ext cx="447830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2" name="Conector de seta reta 341"/>
          <p:cNvCxnSpPr>
            <a:stCxn id="313" idx="3"/>
            <a:endCxn id="282" idx="1"/>
          </p:cNvCxnSpPr>
          <p:nvPr/>
        </p:nvCxnSpPr>
        <p:spPr>
          <a:xfrm>
            <a:off x="2087729" y="2516976"/>
            <a:ext cx="21602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CaixaDeTexto 342"/>
          <p:cNvSpPr txBox="1"/>
          <p:nvPr/>
        </p:nvSpPr>
        <p:spPr>
          <a:xfrm>
            <a:off x="87008" y="4000693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Electrical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Signal</a:t>
            </a:r>
          </a:p>
        </p:txBody>
      </p:sp>
      <p:sp>
        <p:nvSpPr>
          <p:cNvPr id="344" name="CaixaDeTexto 343"/>
          <p:cNvSpPr txBox="1"/>
          <p:nvPr/>
        </p:nvSpPr>
        <p:spPr>
          <a:xfrm>
            <a:off x="76906" y="4318053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Optical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Signal</a:t>
            </a:r>
          </a:p>
        </p:txBody>
      </p:sp>
      <p:grpSp>
        <p:nvGrpSpPr>
          <p:cNvPr id="385" name="Grupo 384"/>
          <p:cNvGrpSpPr/>
          <p:nvPr/>
        </p:nvGrpSpPr>
        <p:grpSpPr>
          <a:xfrm>
            <a:off x="1655683" y="852082"/>
            <a:ext cx="1141403" cy="936105"/>
            <a:chOff x="1475657" y="4005064"/>
            <a:chExt cx="1141402" cy="936104"/>
          </a:xfrm>
        </p:grpSpPr>
        <p:sp>
          <p:nvSpPr>
            <p:cNvPr id="346" name="Retângulo de cantos arredondados 345"/>
            <p:cNvSpPr/>
            <p:nvPr/>
          </p:nvSpPr>
          <p:spPr>
            <a:xfrm>
              <a:off x="1727684" y="4509120"/>
              <a:ext cx="612068" cy="4320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DAC</a:t>
              </a:r>
            </a:p>
          </p:txBody>
        </p:sp>
        <p:sp>
          <p:nvSpPr>
            <p:cNvPr id="355" name="CaixaDeTexto 354"/>
            <p:cNvSpPr txBox="1"/>
            <p:nvPr/>
          </p:nvSpPr>
          <p:spPr>
            <a:xfrm>
              <a:off x="1475657" y="4005064"/>
              <a:ext cx="1141402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b="1" dirty="0">
                  <a:latin typeface="Arial" pitchFamily="34" charset="0"/>
                  <a:cs typeface="Arial" pitchFamily="34" charset="0"/>
                </a:rPr>
                <a:t>AWG7122C</a:t>
              </a:r>
            </a:p>
            <a:p>
              <a:pPr algn="ctr"/>
              <a:r>
                <a:rPr lang="pt-BR" sz="1400" b="1" dirty="0">
                  <a:latin typeface="Arial" pitchFamily="34" charset="0"/>
                  <a:cs typeface="Arial" pitchFamily="34" charset="0"/>
                </a:rPr>
                <a:t>24GS/s</a:t>
              </a:r>
            </a:p>
          </p:txBody>
        </p:sp>
      </p:grpSp>
      <p:grpSp>
        <p:nvGrpSpPr>
          <p:cNvPr id="384" name="Grupo 383"/>
          <p:cNvGrpSpPr/>
          <p:nvPr/>
        </p:nvGrpSpPr>
        <p:grpSpPr>
          <a:xfrm>
            <a:off x="6336199" y="960095"/>
            <a:ext cx="1200970" cy="900102"/>
            <a:chOff x="6669611" y="4041068"/>
            <a:chExt cx="1200971" cy="900100"/>
          </a:xfrm>
        </p:grpSpPr>
        <p:sp>
          <p:nvSpPr>
            <p:cNvPr id="376" name="Retângulo de cantos arredondados 375"/>
            <p:cNvSpPr/>
            <p:nvPr/>
          </p:nvSpPr>
          <p:spPr>
            <a:xfrm>
              <a:off x="6948264" y="4509120"/>
              <a:ext cx="612068" cy="4320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ADC</a:t>
              </a:r>
            </a:p>
          </p:txBody>
        </p:sp>
        <p:sp>
          <p:nvSpPr>
            <p:cNvPr id="378" name="CaixaDeTexto 377"/>
            <p:cNvSpPr txBox="1"/>
            <p:nvPr/>
          </p:nvSpPr>
          <p:spPr>
            <a:xfrm>
              <a:off x="6669611" y="4041068"/>
              <a:ext cx="1200971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b="1" dirty="0">
                  <a:latin typeface="Arial" pitchFamily="34" charset="0"/>
                  <a:cs typeface="Arial" pitchFamily="34" charset="0"/>
                </a:rPr>
                <a:t>DPO71604C</a:t>
              </a:r>
            </a:p>
            <a:p>
              <a:pPr algn="ctr"/>
              <a:r>
                <a:rPr lang="pt-BR" sz="1400" b="1" dirty="0">
                  <a:latin typeface="Arial" pitchFamily="34" charset="0"/>
                  <a:cs typeface="Arial" pitchFamily="34" charset="0"/>
                </a:rPr>
                <a:t>100GS/s</a:t>
              </a:r>
            </a:p>
          </p:txBody>
        </p:sp>
      </p:grpSp>
      <p:grpSp>
        <p:nvGrpSpPr>
          <p:cNvPr id="379" name="Grupo 378"/>
          <p:cNvGrpSpPr/>
          <p:nvPr/>
        </p:nvGrpSpPr>
        <p:grpSpPr>
          <a:xfrm>
            <a:off x="-507" y="1355264"/>
            <a:ext cx="1311981" cy="1197714"/>
            <a:chOff x="2519404" y="7204275"/>
            <a:chExt cx="1596289" cy="1357865"/>
          </a:xfrm>
        </p:grpSpPr>
        <p:sp>
          <p:nvSpPr>
            <p:cNvPr id="380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1" name="CaixaDeTexto 380"/>
            <p:cNvSpPr txBox="1"/>
            <p:nvPr/>
          </p:nvSpPr>
          <p:spPr>
            <a:xfrm>
              <a:off x="2519404" y="7385164"/>
              <a:ext cx="1596289" cy="977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b="1" dirty="0" err="1">
                  <a:latin typeface="Arial" pitchFamily="34" charset="0"/>
                  <a:cs typeface="Arial" pitchFamily="34" charset="0"/>
                </a:rPr>
                <a:t>Tx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  <a:p>
              <a:endParaRPr lang="pt-BR" sz="800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200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1200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1200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200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sp>
        <p:nvSpPr>
          <p:cNvPr id="387" name="CaixaDeTexto 386"/>
          <p:cNvSpPr txBox="1"/>
          <p:nvPr/>
        </p:nvSpPr>
        <p:spPr>
          <a:xfrm>
            <a:off x="1831638" y="1788190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8" name="CaixaDeTexto 387"/>
          <p:cNvSpPr txBox="1"/>
          <p:nvPr/>
        </p:nvSpPr>
        <p:spPr>
          <a:xfrm>
            <a:off x="6524996" y="1874718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1" name="Retângulo de cantos arredondados 400"/>
          <p:cNvSpPr/>
          <p:nvPr/>
        </p:nvSpPr>
        <p:spPr>
          <a:xfrm>
            <a:off x="3766121" y="3312082"/>
            <a:ext cx="1368152" cy="5760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dirty="0"/>
              <a:t>BER   EVM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endParaRPr lang="pt-BR" dirty="0"/>
          </a:p>
        </p:txBody>
      </p:sp>
      <p:grpSp>
        <p:nvGrpSpPr>
          <p:cNvPr id="28" name="Grupo 27"/>
          <p:cNvGrpSpPr/>
          <p:nvPr/>
        </p:nvGrpSpPr>
        <p:grpSpPr>
          <a:xfrm>
            <a:off x="2699783" y="1356138"/>
            <a:ext cx="790568" cy="450049"/>
            <a:chOff x="6621580" y="3139544"/>
            <a:chExt cx="790570" cy="450050"/>
          </a:xfrm>
        </p:grpSpPr>
        <p:sp>
          <p:nvSpPr>
            <p:cNvPr id="167" name="Retângulo de cantos arredondados 166"/>
            <p:cNvSpPr/>
            <p:nvPr/>
          </p:nvSpPr>
          <p:spPr>
            <a:xfrm>
              <a:off x="6800082" y="3139544"/>
              <a:ext cx="612068" cy="4320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8" name="Conector reto 167"/>
            <p:cNvCxnSpPr/>
            <p:nvPr/>
          </p:nvCxnSpPr>
          <p:spPr>
            <a:xfrm>
              <a:off x="6933347" y="3247556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>
            <a:xfrm>
              <a:off x="6895304" y="3499584"/>
              <a:ext cx="4216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Arco 169"/>
            <p:cNvSpPr/>
            <p:nvPr/>
          </p:nvSpPr>
          <p:spPr>
            <a:xfrm>
              <a:off x="6621580" y="3373570"/>
              <a:ext cx="599605" cy="216024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Retângulo 170"/>
            <p:cNvSpPr/>
            <p:nvPr/>
          </p:nvSpPr>
          <p:spPr>
            <a:xfrm>
              <a:off x="6926213" y="3145352"/>
              <a:ext cx="426721" cy="2462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000" b="1" dirty="0">
                  <a:latin typeface="Arial" pitchFamily="34" charset="0"/>
                  <a:cs typeface="Arial" pitchFamily="34" charset="0"/>
                </a:rPr>
                <a:t>LPF</a:t>
              </a:r>
            </a:p>
          </p:txBody>
        </p:sp>
      </p:grpSp>
      <p:sp>
        <p:nvSpPr>
          <p:cNvPr id="175" name="CaixaDeTexto 174"/>
          <p:cNvSpPr txBox="1"/>
          <p:nvPr/>
        </p:nvSpPr>
        <p:spPr>
          <a:xfrm>
            <a:off x="4103949" y="1627775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>
                <a:latin typeface="Arial" pitchFamily="34" charset="0"/>
                <a:cs typeface="Arial" pitchFamily="34" charset="0"/>
              </a:rPr>
              <a:t>40 km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of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SSMF</a:t>
            </a:r>
          </a:p>
        </p:txBody>
      </p:sp>
      <p:grpSp>
        <p:nvGrpSpPr>
          <p:cNvPr id="267" name="Grupo 266"/>
          <p:cNvGrpSpPr/>
          <p:nvPr/>
        </p:nvGrpSpPr>
        <p:grpSpPr>
          <a:xfrm>
            <a:off x="7812366" y="1355266"/>
            <a:ext cx="1311981" cy="1197714"/>
            <a:chOff x="7617711" y="2318682"/>
            <a:chExt cx="1311981" cy="1197714"/>
          </a:xfrm>
        </p:grpSpPr>
        <p:sp>
          <p:nvSpPr>
            <p:cNvPr id="75" name="Retângulo de cantos arredondados 74"/>
            <p:cNvSpPr/>
            <p:nvPr/>
          </p:nvSpPr>
          <p:spPr>
            <a:xfrm>
              <a:off x="7626457" y="2318682"/>
              <a:ext cx="1302027" cy="119771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7617711" y="2485168"/>
              <a:ext cx="131198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b="1" dirty="0" err="1">
                  <a:latin typeface="Arial" pitchFamily="34" charset="0"/>
                  <a:cs typeface="Arial" pitchFamily="34" charset="0"/>
                </a:rPr>
                <a:t>Rx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  <a:p>
              <a:endParaRPr lang="pt-BR" sz="800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200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1200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1200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200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cxnSp>
        <p:nvCxnSpPr>
          <p:cNvPr id="77" name="Conector reto 76"/>
          <p:cNvCxnSpPr/>
          <p:nvPr/>
        </p:nvCxnSpPr>
        <p:spPr>
          <a:xfrm flipH="1">
            <a:off x="1516018" y="4164448"/>
            <a:ext cx="443472" cy="0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 flipH="1">
            <a:off x="1511660" y="4164448"/>
            <a:ext cx="443472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reto 86"/>
          <p:cNvCxnSpPr>
            <a:stCxn id="167" idx="1"/>
            <a:endCxn id="346" idx="3"/>
          </p:cNvCxnSpPr>
          <p:nvPr/>
        </p:nvCxnSpPr>
        <p:spPr>
          <a:xfrm flipH="1">
            <a:off x="2519771" y="1572161"/>
            <a:ext cx="358522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Conector reto 87"/>
          <p:cNvCxnSpPr>
            <a:stCxn id="167" idx="1"/>
            <a:endCxn id="346" idx="3"/>
          </p:cNvCxnSpPr>
          <p:nvPr/>
        </p:nvCxnSpPr>
        <p:spPr>
          <a:xfrm flipH="1">
            <a:off x="2519771" y="1572161"/>
            <a:ext cx="358522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endCxn id="167" idx="2"/>
          </p:cNvCxnSpPr>
          <p:nvPr/>
        </p:nvCxnSpPr>
        <p:spPr>
          <a:xfrm flipV="1">
            <a:off x="3184328" y="1788186"/>
            <a:ext cx="0" cy="476764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Conector reto 95"/>
          <p:cNvCxnSpPr>
            <a:endCxn id="167" idx="2"/>
          </p:cNvCxnSpPr>
          <p:nvPr/>
        </p:nvCxnSpPr>
        <p:spPr>
          <a:xfrm flipV="1">
            <a:off x="3184328" y="1788186"/>
            <a:ext cx="0" cy="476764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to 104"/>
          <p:cNvCxnSpPr>
            <a:stCxn id="376" idx="1"/>
          </p:cNvCxnSpPr>
          <p:nvPr/>
        </p:nvCxnSpPr>
        <p:spPr>
          <a:xfrm flipH="1">
            <a:off x="6264191" y="1644168"/>
            <a:ext cx="350663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Conector reto 105"/>
          <p:cNvCxnSpPr>
            <a:stCxn id="376" idx="1"/>
          </p:cNvCxnSpPr>
          <p:nvPr/>
        </p:nvCxnSpPr>
        <p:spPr>
          <a:xfrm flipH="1">
            <a:off x="6264191" y="1644168"/>
            <a:ext cx="350663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endCxn id="376" idx="3"/>
          </p:cNvCxnSpPr>
          <p:nvPr/>
        </p:nvCxnSpPr>
        <p:spPr>
          <a:xfrm flipH="1">
            <a:off x="7226919" y="1644168"/>
            <a:ext cx="585442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Conector reto 113"/>
          <p:cNvCxnSpPr>
            <a:endCxn id="376" idx="3"/>
          </p:cNvCxnSpPr>
          <p:nvPr/>
        </p:nvCxnSpPr>
        <p:spPr>
          <a:xfrm flipH="1">
            <a:off x="7226919" y="1644168"/>
            <a:ext cx="585442" cy="0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endCxn id="322" idx="0"/>
          </p:cNvCxnSpPr>
          <p:nvPr/>
        </p:nvCxnSpPr>
        <p:spPr>
          <a:xfrm>
            <a:off x="6264189" y="1644175"/>
            <a:ext cx="0" cy="620779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Conector reto 115"/>
          <p:cNvCxnSpPr>
            <a:endCxn id="322" idx="0"/>
          </p:cNvCxnSpPr>
          <p:nvPr/>
        </p:nvCxnSpPr>
        <p:spPr>
          <a:xfrm>
            <a:off x="6264189" y="1644175"/>
            <a:ext cx="0" cy="620779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1367645" y="1566064"/>
            <a:ext cx="484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latin typeface="Arial" pitchFamily="34" charset="0"/>
                <a:cs typeface="Arial" pitchFamily="34" charset="0"/>
              </a:rPr>
              <a:t>(LAN)</a:t>
            </a:r>
          </a:p>
        </p:txBody>
      </p:sp>
      <p:sp>
        <p:nvSpPr>
          <p:cNvPr id="135" name="CaixaDeTexto 134"/>
          <p:cNvSpPr txBox="1"/>
          <p:nvPr/>
        </p:nvSpPr>
        <p:spPr>
          <a:xfrm>
            <a:off x="7277002" y="1637492"/>
            <a:ext cx="484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latin typeface="Arial" pitchFamily="34" charset="0"/>
                <a:cs typeface="Arial" pitchFamily="34" charset="0"/>
              </a:rPr>
              <a:t>(LAN)</a:t>
            </a:r>
          </a:p>
        </p:txBody>
      </p:sp>
      <p:cxnSp>
        <p:nvCxnSpPr>
          <p:cNvPr id="136" name="Conector reto 135"/>
          <p:cNvCxnSpPr/>
          <p:nvPr/>
        </p:nvCxnSpPr>
        <p:spPr>
          <a:xfrm flipH="1">
            <a:off x="1501992" y="3869743"/>
            <a:ext cx="453815" cy="119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7" name="Conector reto 136"/>
          <p:cNvCxnSpPr/>
          <p:nvPr/>
        </p:nvCxnSpPr>
        <p:spPr>
          <a:xfrm flipH="1">
            <a:off x="1501991" y="3870936"/>
            <a:ext cx="457505" cy="0"/>
          </a:xfrm>
          <a:prstGeom prst="line">
            <a:avLst/>
          </a:prstGeom>
          <a:ln w="1905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CaixaDeTexto 137"/>
          <p:cNvSpPr txBox="1"/>
          <p:nvPr/>
        </p:nvSpPr>
        <p:spPr>
          <a:xfrm>
            <a:off x="85532" y="3692918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Discrete Signal</a:t>
            </a:r>
          </a:p>
        </p:txBody>
      </p:sp>
      <p:sp>
        <p:nvSpPr>
          <p:cNvPr id="146" name="CaixaDeTexto 145"/>
          <p:cNvSpPr txBox="1"/>
          <p:nvPr/>
        </p:nvSpPr>
        <p:spPr>
          <a:xfrm>
            <a:off x="6371709" y="3005644"/>
            <a:ext cx="1008609" cy="261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Physical Part</a:t>
            </a:r>
          </a:p>
        </p:txBody>
      </p:sp>
      <p:sp>
        <p:nvSpPr>
          <p:cNvPr id="151" name="CaixaDeTexto 150"/>
          <p:cNvSpPr txBox="1"/>
          <p:nvPr/>
        </p:nvSpPr>
        <p:spPr>
          <a:xfrm>
            <a:off x="7923503" y="4276823"/>
            <a:ext cx="1144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Offline</a:t>
            </a:r>
            <a:r>
              <a:rPr lang="pt-B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Setup</a:t>
            </a:r>
          </a:p>
        </p:txBody>
      </p:sp>
      <p:sp>
        <p:nvSpPr>
          <p:cNvPr id="83" name="Retângulo de cantos arredondados 82"/>
          <p:cNvSpPr/>
          <p:nvPr/>
        </p:nvSpPr>
        <p:spPr>
          <a:xfrm>
            <a:off x="1489725" y="5930632"/>
            <a:ext cx="6256365" cy="2283640"/>
          </a:xfrm>
          <a:prstGeom prst="roundRect">
            <a:avLst/>
          </a:prstGeom>
          <a:solidFill>
            <a:schemeClr val="lt1">
              <a:alpha val="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Conector reto 85"/>
          <p:cNvCxnSpPr>
            <a:stCxn id="90" idx="1"/>
            <a:endCxn id="117" idx="1"/>
          </p:cNvCxnSpPr>
          <p:nvPr/>
        </p:nvCxnSpPr>
        <p:spPr>
          <a:xfrm>
            <a:off x="2345488" y="7674211"/>
            <a:ext cx="3744416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9" name="Grupo 88"/>
          <p:cNvGrpSpPr/>
          <p:nvPr/>
        </p:nvGrpSpPr>
        <p:grpSpPr>
          <a:xfrm>
            <a:off x="2345488" y="7422183"/>
            <a:ext cx="1368152" cy="504056"/>
            <a:chOff x="2843807" y="2996952"/>
            <a:chExt cx="1152128" cy="57606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90" name="Retângulo de cantos arredondados 89"/>
            <p:cNvSpPr/>
            <p:nvPr/>
          </p:nvSpPr>
          <p:spPr>
            <a:xfrm>
              <a:off x="2843807" y="2996952"/>
              <a:ext cx="1152128" cy="576064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MZM</a:t>
              </a:r>
            </a:p>
          </p:txBody>
        </p:sp>
        <p:cxnSp>
          <p:nvCxnSpPr>
            <p:cNvPr id="91" name="Conector reto 90"/>
            <p:cNvCxnSpPr/>
            <p:nvPr/>
          </p:nvCxnSpPr>
          <p:spPr>
            <a:xfrm>
              <a:off x="2843808" y="3284984"/>
              <a:ext cx="2160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2" name="Conector reto 91"/>
            <p:cNvCxnSpPr/>
            <p:nvPr/>
          </p:nvCxnSpPr>
          <p:spPr>
            <a:xfrm rot="5400000" flipH="1" flipV="1">
              <a:off x="2990593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3" name="Conector reto 92"/>
            <p:cNvCxnSpPr/>
            <p:nvPr/>
          </p:nvCxnSpPr>
          <p:spPr>
            <a:xfrm rot="16200000" flipV="1">
              <a:off x="2990593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4" name="Conector reto 93"/>
            <p:cNvCxnSpPr/>
            <p:nvPr/>
          </p:nvCxnSpPr>
          <p:spPr>
            <a:xfrm>
              <a:off x="3131840" y="3068960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7" name="Conector reto 96"/>
            <p:cNvCxnSpPr/>
            <p:nvPr/>
          </p:nvCxnSpPr>
          <p:spPr>
            <a:xfrm>
              <a:off x="3131840" y="3501008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8" name="Conector reto 97"/>
            <p:cNvCxnSpPr/>
            <p:nvPr/>
          </p:nvCxnSpPr>
          <p:spPr>
            <a:xfrm>
              <a:off x="3779912" y="3284984"/>
              <a:ext cx="21048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9" name="Conector reto 98"/>
            <p:cNvCxnSpPr/>
            <p:nvPr/>
          </p:nvCxnSpPr>
          <p:spPr>
            <a:xfrm rot="5400000" flipH="1" flipV="1">
              <a:off x="3638665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Conector reto 99"/>
            <p:cNvCxnSpPr/>
            <p:nvPr/>
          </p:nvCxnSpPr>
          <p:spPr>
            <a:xfrm rot="16200000" flipV="1">
              <a:off x="3638665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101" name="Grupo 100"/>
          <p:cNvGrpSpPr/>
          <p:nvPr/>
        </p:nvGrpSpPr>
        <p:grpSpPr>
          <a:xfrm>
            <a:off x="1697416" y="7422183"/>
            <a:ext cx="432048" cy="504056"/>
            <a:chOff x="7020272" y="3212976"/>
            <a:chExt cx="432048" cy="504056"/>
          </a:xfrm>
        </p:grpSpPr>
        <p:sp>
          <p:nvSpPr>
            <p:cNvPr id="102" name="Retângulo de cantos arredondados 101"/>
            <p:cNvSpPr/>
            <p:nvPr/>
          </p:nvSpPr>
          <p:spPr>
            <a:xfrm>
              <a:off x="7020272" y="3212976"/>
              <a:ext cx="432048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Conector reto 102"/>
            <p:cNvCxnSpPr/>
            <p:nvPr/>
          </p:nvCxnSpPr>
          <p:spPr>
            <a:xfrm rot="5400000">
              <a:off x="7056276" y="34650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riângulo isósceles 103"/>
            <p:cNvSpPr/>
            <p:nvPr/>
          </p:nvSpPr>
          <p:spPr>
            <a:xfrm>
              <a:off x="7164288" y="3356992"/>
              <a:ext cx="144016" cy="144016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7" name="Conector reto 106"/>
            <p:cNvCxnSpPr/>
            <p:nvPr/>
          </p:nvCxnSpPr>
          <p:spPr>
            <a:xfrm rot="10800000">
              <a:off x="7164288" y="3356992"/>
              <a:ext cx="1440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upo 107"/>
          <p:cNvGrpSpPr/>
          <p:nvPr/>
        </p:nvGrpSpPr>
        <p:grpSpPr>
          <a:xfrm>
            <a:off x="5945892" y="7361209"/>
            <a:ext cx="506046" cy="780752"/>
            <a:chOff x="7092280" y="3573016"/>
            <a:chExt cx="673681" cy="892823"/>
          </a:xfrm>
        </p:grpSpPr>
        <p:grpSp>
          <p:nvGrpSpPr>
            <p:cNvPr id="109" name="Grupo 141"/>
            <p:cNvGrpSpPr/>
            <p:nvPr/>
          </p:nvGrpSpPr>
          <p:grpSpPr>
            <a:xfrm>
              <a:off x="7236296" y="3633991"/>
              <a:ext cx="432048" cy="504056"/>
              <a:chOff x="7020272" y="3212976"/>
              <a:chExt cx="432048" cy="504056"/>
            </a:xfrm>
          </p:grpSpPr>
          <p:sp>
            <p:nvSpPr>
              <p:cNvPr id="117" name="Retângulo de cantos arredondados 116"/>
              <p:cNvSpPr/>
              <p:nvPr/>
            </p:nvSpPr>
            <p:spPr>
              <a:xfrm>
                <a:off x="7020272" y="3212976"/>
                <a:ext cx="432048" cy="50405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8" name="Conector reto 117"/>
              <p:cNvCxnSpPr/>
              <p:nvPr/>
            </p:nvCxnSpPr>
            <p:spPr>
              <a:xfrm rot="5400000">
                <a:off x="7056276" y="346500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riângulo isósceles 118"/>
              <p:cNvSpPr/>
              <p:nvPr/>
            </p:nvSpPr>
            <p:spPr>
              <a:xfrm>
                <a:off x="7164288" y="3356992"/>
                <a:ext cx="144016" cy="144016"/>
              </a:xfrm>
              <a:prstGeom prst="triangl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120" name="Conector reto 119"/>
              <p:cNvCxnSpPr/>
              <p:nvPr/>
            </p:nvCxnSpPr>
            <p:spPr>
              <a:xfrm rot="10800000">
                <a:off x="7164288" y="3356992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CaixaDeTexto 109"/>
            <p:cNvSpPr txBox="1"/>
            <p:nvPr/>
          </p:nvSpPr>
          <p:spPr>
            <a:xfrm>
              <a:off x="7236296" y="4149079"/>
              <a:ext cx="529665" cy="316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latin typeface="Arial" pitchFamily="34" charset="0"/>
                  <a:cs typeface="Arial" pitchFamily="34" charset="0"/>
                </a:rPr>
                <a:t>PD</a:t>
              </a:r>
            </a:p>
          </p:txBody>
        </p:sp>
        <p:cxnSp>
          <p:nvCxnSpPr>
            <p:cNvPr id="111" name="Conector de seta reta 110"/>
            <p:cNvCxnSpPr/>
            <p:nvPr/>
          </p:nvCxnSpPr>
          <p:spPr>
            <a:xfrm>
              <a:off x="7092280" y="3717032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Conector de seta reta 111"/>
            <p:cNvCxnSpPr/>
            <p:nvPr/>
          </p:nvCxnSpPr>
          <p:spPr>
            <a:xfrm>
              <a:off x="7164288" y="3573016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1" name="CaixaDeTexto 120"/>
          <p:cNvSpPr txBox="1"/>
          <p:nvPr/>
        </p:nvSpPr>
        <p:spPr>
          <a:xfrm>
            <a:off x="1697416" y="7917528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itchFamily="34" charset="0"/>
                <a:cs typeface="Arial" pitchFamily="34" charset="0"/>
              </a:rPr>
              <a:t>CW</a:t>
            </a:r>
          </a:p>
        </p:txBody>
      </p:sp>
      <p:sp>
        <p:nvSpPr>
          <p:cNvPr id="122" name="CaixaDeTexto 121"/>
          <p:cNvSpPr txBox="1"/>
          <p:nvPr/>
        </p:nvSpPr>
        <p:spPr>
          <a:xfrm>
            <a:off x="3241149" y="5096442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DDO-OFDM</a:t>
            </a:r>
          </a:p>
        </p:txBody>
      </p:sp>
      <p:sp>
        <p:nvSpPr>
          <p:cNvPr id="123" name="Elipse 122"/>
          <p:cNvSpPr/>
          <p:nvPr/>
        </p:nvSpPr>
        <p:spPr>
          <a:xfrm>
            <a:off x="4649744" y="7206159"/>
            <a:ext cx="288032" cy="4680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4" name="Elipse 123"/>
          <p:cNvSpPr/>
          <p:nvPr/>
        </p:nvSpPr>
        <p:spPr>
          <a:xfrm>
            <a:off x="4685748" y="7206159"/>
            <a:ext cx="288032" cy="4680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5" name="Elipse 124"/>
          <p:cNvSpPr/>
          <p:nvPr/>
        </p:nvSpPr>
        <p:spPr>
          <a:xfrm>
            <a:off x="4721752" y="7206159"/>
            <a:ext cx="288032" cy="4680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6" name="Elipse 125"/>
          <p:cNvSpPr/>
          <p:nvPr/>
        </p:nvSpPr>
        <p:spPr>
          <a:xfrm>
            <a:off x="4757756" y="7206159"/>
            <a:ext cx="288032" cy="4680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27" name="Conector de seta reta 126"/>
          <p:cNvCxnSpPr>
            <a:stCxn id="102" idx="3"/>
            <a:endCxn id="90" idx="1"/>
          </p:cNvCxnSpPr>
          <p:nvPr/>
        </p:nvCxnSpPr>
        <p:spPr>
          <a:xfrm>
            <a:off x="2129464" y="7674211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upo 140"/>
          <p:cNvGrpSpPr/>
          <p:nvPr/>
        </p:nvGrpSpPr>
        <p:grpSpPr>
          <a:xfrm>
            <a:off x="2741532" y="6513372"/>
            <a:ext cx="790570" cy="450050"/>
            <a:chOff x="6621580" y="3139544"/>
            <a:chExt cx="790570" cy="450050"/>
          </a:xfrm>
        </p:grpSpPr>
        <p:sp>
          <p:nvSpPr>
            <p:cNvPr id="142" name="Retângulo de cantos arredondados 141"/>
            <p:cNvSpPr/>
            <p:nvPr/>
          </p:nvSpPr>
          <p:spPr>
            <a:xfrm>
              <a:off x="6800082" y="3139544"/>
              <a:ext cx="612068" cy="4320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3" name="Conector reto 142"/>
            <p:cNvCxnSpPr/>
            <p:nvPr/>
          </p:nvCxnSpPr>
          <p:spPr>
            <a:xfrm>
              <a:off x="6933347" y="3247556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onector reto 143"/>
            <p:cNvCxnSpPr/>
            <p:nvPr/>
          </p:nvCxnSpPr>
          <p:spPr>
            <a:xfrm>
              <a:off x="6895304" y="3499584"/>
              <a:ext cx="4216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Arco 144"/>
            <p:cNvSpPr/>
            <p:nvPr/>
          </p:nvSpPr>
          <p:spPr>
            <a:xfrm>
              <a:off x="6621580" y="3373570"/>
              <a:ext cx="599605" cy="216024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Retângulo 146"/>
            <p:cNvSpPr/>
            <p:nvPr/>
          </p:nvSpPr>
          <p:spPr>
            <a:xfrm>
              <a:off x="6926213" y="3145352"/>
              <a:ext cx="42672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000" b="1" dirty="0">
                  <a:latin typeface="Arial" pitchFamily="34" charset="0"/>
                  <a:cs typeface="Arial" pitchFamily="34" charset="0"/>
                </a:rPr>
                <a:t>LPF</a:t>
              </a:r>
            </a:p>
          </p:txBody>
        </p:sp>
      </p:grpSp>
      <p:sp>
        <p:nvSpPr>
          <p:cNvPr id="148" name="CaixaDeTexto 147"/>
          <p:cNvSpPr txBox="1"/>
          <p:nvPr/>
        </p:nvSpPr>
        <p:spPr>
          <a:xfrm>
            <a:off x="4145688" y="6785004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>
                <a:latin typeface="Arial" pitchFamily="34" charset="0"/>
                <a:cs typeface="Arial" pitchFamily="34" charset="0"/>
              </a:rPr>
              <a:t>40 km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of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SSMF</a:t>
            </a:r>
          </a:p>
        </p:txBody>
      </p:sp>
      <p:cxnSp>
        <p:nvCxnSpPr>
          <p:cNvPr id="149" name="Conector reto 148"/>
          <p:cNvCxnSpPr>
            <a:stCxn id="142" idx="1"/>
          </p:cNvCxnSpPr>
          <p:nvPr/>
        </p:nvCxnSpPr>
        <p:spPr>
          <a:xfrm flipH="1">
            <a:off x="1395000" y="6729396"/>
            <a:ext cx="1525034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Conector reto 149"/>
          <p:cNvCxnSpPr>
            <a:stCxn id="142" idx="1"/>
          </p:cNvCxnSpPr>
          <p:nvPr/>
        </p:nvCxnSpPr>
        <p:spPr>
          <a:xfrm flipH="1">
            <a:off x="1395000" y="6729396"/>
            <a:ext cx="1525034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ector reto 151"/>
          <p:cNvCxnSpPr>
            <a:endCxn id="142" idx="2"/>
          </p:cNvCxnSpPr>
          <p:nvPr/>
        </p:nvCxnSpPr>
        <p:spPr>
          <a:xfrm flipV="1">
            <a:off x="3226068" y="6945420"/>
            <a:ext cx="0" cy="476763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3" name="Conector reto 152"/>
          <p:cNvCxnSpPr>
            <a:endCxn id="142" idx="2"/>
          </p:cNvCxnSpPr>
          <p:nvPr/>
        </p:nvCxnSpPr>
        <p:spPr>
          <a:xfrm flipV="1">
            <a:off x="3226068" y="6945420"/>
            <a:ext cx="0" cy="476763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ector reto 153"/>
          <p:cNvCxnSpPr/>
          <p:nvPr/>
        </p:nvCxnSpPr>
        <p:spPr>
          <a:xfrm flipH="1" flipV="1">
            <a:off x="6305931" y="6801404"/>
            <a:ext cx="1099033" cy="249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Conector reto 154"/>
          <p:cNvCxnSpPr/>
          <p:nvPr/>
        </p:nvCxnSpPr>
        <p:spPr>
          <a:xfrm flipH="1">
            <a:off x="6288837" y="6801653"/>
            <a:ext cx="1116124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ector reto 157"/>
          <p:cNvCxnSpPr>
            <a:endCxn id="117" idx="0"/>
          </p:cNvCxnSpPr>
          <p:nvPr/>
        </p:nvCxnSpPr>
        <p:spPr>
          <a:xfrm>
            <a:off x="6305928" y="6801404"/>
            <a:ext cx="0" cy="620779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9" name="Conector reto 158"/>
          <p:cNvCxnSpPr>
            <a:endCxn id="117" idx="0"/>
          </p:cNvCxnSpPr>
          <p:nvPr/>
        </p:nvCxnSpPr>
        <p:spPr>
          <a:xfrm>
            <a:off x="6305928" y="6801404"/>
            <a:ext cx="0" cy="620779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CaixaDeTexto 159"/>
          <p:cNvSpPr txBox="1"/>
          <p:nvPr/>
        </p:nvSpPr>
        <p:spPr>
          <a:xfrm>
            <a:off x="6413446" y="8162879"/>
            <a:ext cx="1008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Physical Part</a:t>
            </a:r>
          </a:p>
        </p:txBody>
      </p:sp>
      <p:sp>
        <p:nvSpPr>
          <p:cNvPr id="161" name="CaixaDeTexto 160"/>
          <p:cNvSpPr txBox="1"/>
          <p:nvPr/>
        </p:nvSpPr>
        <p:spPr>
          <a:xfrm>
            <a:off x="1153907" y="6392225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err="1">
                <a:latin typeface="Arial" pitchFamily="34" charset="0"/>
                <a:cs typeface="Arial" pitchFamily="34" charset="0"/>
              </a:rPr>
              <a:t>Electrical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Signal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CaixaDeTexto 161"/>
          <p:cNvSpPr txBox="1"/>
          <p:nvPr/>
        </p:nvSpPr>
        <p:spPr>
          <a:xfrm>
            <a:off x="6503357" y="6419808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err="1">
                <a:latin typeface="Arial" pitchFamily="34" charset="0"/>
                <a:cs typeface="Arial" pitchFamily="34" charset="0"/>
              </a:rPr>
              <a:t>Electrical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Signal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Elbow Connector 7"/>
          <p:cNvCxnSpPr>
            <a:stCxn id="380" idx="2"/>
            <a:endCxn id="401" idx="1"/>
          </p:cNvCxnSpPr>
          <p:nvPr/>
        </p:nvCxnSpPr>
        <p:spPr>
          <a:xfrm rot="16200000" flipH="1">
            <a:off x="1689723" y="1523716"/>
            <a:ext cx="1047137" cy="3105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5" idx="2"/>
            <a:endCxn id="401" idx="3"/>
          </p:cNvCxnSpPr>
          <p:nvPr/>
        </p:nvCxnSpPr>
        <p:spPr>
          <a:xfrm rot="5400000">
            <a:off x="6279633" y="1407621"/>
            <a:ext cx="1047135" cy="3337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62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thiago</cp:lastModifiedBy>
  <cp:revision>57</cp:revision>
  <cp:lastPrinted>2012-11-05T16:45:49Z</cp:lastPrinted>
  <dcterms:created xsi:type="dcterms:W3CDTF">2012-08-10T12:57:24Z</dcterms:created>
  <dcterms:modified xsi:type="dcterms:W3CDTF">2013-11-22T14:28:36Z</dcterms:modified>
</cp:coreProperties>
</file>