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959225" cy="3600450"/>
  <p:notesSz cx="9979025" cy="6834188"/>
  <p:defaultTextStyle>
    <a:defPPr>
      <a:defRPr lang="pt-BR"/>
    </a:defPPr>
    <a:lvl1pPr marL="0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1pPr>
    <a:lvl2pPr marL="501614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2pPr>
    <a:lvl3pPr marL="1003227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3pPr>
    <a:lvl4pPr marL="1504839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4pPr>
    <a:lvl5pPr marL="2006453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5pPr>
    <a:lvl6pPr marL="2508066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6pPr>
    <a:lvl7pPr marL="3009678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7pPr>
    <a:lvl8pPr marL="3511288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8pPr>
    <a:lvl9pPr marL="4012906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5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2208" autoAdjust="0"/>
  </p:normalViewPr>
  <p:slideViewPr>
    <p:cSldViewPr>
      <p:cViewPr>
        <p:scale>
          <a:sx n="110" d="100"/>
          <a:sy n="110" d="100"/>
        </p:scale>
        <p:origin x="1662" y="252"/>
      </p:cViewPr>
      <p:guideLst>
        <p:guide orient="horz" pos="1135"/>
        <p:guide pos="1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24/12/2013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22688" y="854075"/>
            <a:ext cx="2535237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1pPr>
    <a:lvl2pPr marL="55335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2pPr>
    <a:lvl3pPr marL="110670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3pPr>
    <a:lvl4pPr marL="1660052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4pPr>
    <a:lvl5pPr marL="221340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5pPr>
    <a:lvl6pPr marL="2766751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6pPr>
    <a:lvl7pPr marL="332010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7pPr>
    <a:lvl8pPr marL="3873451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8pPr>
    <a:lvl9pPr marL="442680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2688" y="854075"/>
            <a:ext cx="2535237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952" y="1118491"/>
            <a:ext cx="3365341" cy="77176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3894" y="2040262"/>
            <a:ext cx="2771459" cy="9201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6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7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5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870448" y="144202"/>
            <a:ext cx="890826" cy="30720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97973" y="144202"/>
            <a:ext cx="2606491" cy="30720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759" y="2313644"/>
            <a:ext cx="3365341" cy="715088"/>
          </a:xfrm>
        </p:spPr>
        <p:txBody>
          <a:bodyPr anchor="t"/>
          <a:lstStyle>
            <a:lvl1pPr algn="l">
              <a:defRPr sz="23016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2759" y="1526035"/>
            <a:ext cx="3365341" cy="787600"/>
          </a:xfrm>
        </p:spPr>
        <p:txBody>
          <a:bodyPr anchor="b"/>
          <a:lstStyle>
            <a:lvl1pPr marL="0" indent="0">
              <a:buNone/>
              <a:defRPr sz="11511">
                <a:solidFill>
                  <a:schemeClr val="tx1">
                    <a:tint val="75000"/>
                  </a:schemeClr>
                </a:solidFill>
              </a:defRPr>
            </a:lvl1pPr>
            <a:lvl2pPr marL="2631254" indent="0">
              <a:buNone/>
              <a:defRPr sz="10355">
                <a:solidFill>
                  <a:schemeClr val="tx1">
                    <a:tint val="75000"/>
                  </a:schemeClr>
                </a:solidFill>
              </a:defRPr>
            </a:lvl2pPr>
            <a:lvl3pPr marL="5262511" indent="0">
              <a:buNone/>
              <a:defRPr sz="9208">
                <a:solidFill>
                  <a:schemeClr val="tx1">
                    <a:tint val="75000"/>
                  </a:schemeClr>
                </a:solidFill>
              </a:defRPr>
            </a:lvl3pPr>
            <a:lvl4pPr marL="7893759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4pPr>
            <a:lvl5pPr marL="10525015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5pPr>
            <a:lvl6pPr marL="13156271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6pPr>
            <a:lvl7pPr marL="15787529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7pPr>
            <a:lvl8pPr marL="18418783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8pPr>
            <a:lvl9pPr marL="21050027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7967" y="840119"/>
            <a:ext cx="1748660" cy="2376132"/>
          </a:xfrm>
        </p:spPr>
        <p:txBody>
          <a:bodyPr/>
          <a:lstStyle>
            <a:lvl1pPr>
              <a:defRPr sz="16116"/>
            </a:lvl1pPr>
            <a:lvl2pPr>
              <a:defRPr sz="13812"/>
            </a:lvl2pPr>
            <a:lvl3pPr>
              <a:defRPr sz="11511"/>
            </a:lvl3pPr>
            <a:lvl4pPr>
              <a:defRPr sz="10355"/>
            </a:lvl4pPr>
            <a:lvl5pPr>
              <a:defRPr sz="10355"/>
            </a:lvl5pPr>
            <a:lvl6pPr>
              <a:defRPr sz="10355"/>
            </a:lvl6pPr>
            <a:lvl7pPr>
              <a:defRPr sz="10355"/>
            </a:lvl7pPr>
            <a:lvl8pPr>
              <a:defRPr sz="10355"/>
            </a:lvl8pPr>
            <a:lvl9pPr>
              <a:defRPr sz="1035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012612" y="840119"/>
            <a:ext cx="1748660" cy="2376132"/>
          </a:xfrm>
        </p:spPr>
        <p:txBody>
          <a:bodyPr/>
          <a:lstStyle>
            <a:lvl1pPr>
              <a:defRPr sz="16116"/>
            </a:lvl1pPr>
            <a:lvl2pPr>
              <a:defRPr sz="13812"/>
            </a:lvl2pPr>
            <a:lvl3pPr>
              <a:defRPr sz="11511"/>
            </a:lvl3pPr>
            <a:lvl4pPr>
              <a:defRPr sz="10355"/>
            </a:lvl4pPr>
            <a:lvl5pPr>
              <a:defRPr sz="10355"/>
            </a:lvl5pPr>
            <a:lvl6pPr>
              <a:defRPr sz="10355"/>
            </a:lvl6pPr>
            <a:lvl7pPr>
              <a:defRPr sz="10355"/>
            </a:lvl7pPr>
            <a:lvl8pPr>
              <a:defRPr sz="10355"/>
            </a:lvl8pPr>
            <a:lvl9pPr>
              <a:defRPr sz="1035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7973" y="805942"/>
            <a:ext cx="1749345" cy="335877"/>
          </a:xfrm>
        </p:spPr>
        <p:txBody>
          <a:bodyPr anchor="b"/>
          <a:lstStyle>
            <a:lvl1pPr marL="0" indent="0">
              <a:buNone/>
              <a:defRPr sz="13812" b="1"/>
            </a:lvl1pPr>
            <a:lvl2pPr marL="2631254" indent="0">
              <a:buNone/>
              <a:defRPr sz="11511" b="1"/>
            </a:lvl2pPr>
            <a:lvl3pPr marL="5262511" indent="0">
              <a:buNone/>
              <a:defRPr sz="10355" b="1"/>
            </a:lvl3pPr>
            <a:lvl4pPr marL="7893759" indent="0">
              <a:buNone/>
              <a:defRPr sz="9208" b="1"/>
            </a:lvl4pPr>
            <a:lvl5pPr marL="10525015" indent="0">
              <a:buNone/>
              <a:defRPr sz="9208" b="1"/>
            </a:lvl5pPr>
            <a:lvl6pPr marL="13156271" indent="0">
              <a:buNone/>
              <a:defRPr sz="9208" b="1"/>
            </a:lvl6pPr>
            <a:lvl7pPr marL="15787529" indent="0">
              <a:buNone/>
              <a:defRPr sz="9208" b="1"/>
            </a:lvl7pPr>
            <a:lvl8pPr marL="18418783" indent="0">
              <a:buNone/>
              <a:defRPr sz="9208" b="1"/>
            </a:lvl8pPr>
            <a:lvl9pPr marL="21050027" indent="0">
              <a:buNone/>
              <a:defRPr sz="9208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97973" y="1141817"/>
            <a:ext cx="1749345" cy="2074426"/>
          </a:xfrm>
        </p:spPr>
        <p:txBody>
          <a:bodyPr/>
          <a:lstStyle>
            <a:lvl1pPr>
              <a:defRPr sz="13812"/>
            </a:lvl1pPr>
            <a:lvl2pPr>
              <a:defRPr sz="11511"/>
            </a:lvl2pPr>
            <a:lvl3pPr>
              <a:defRPr sz="10355"/>
            </a:lvl3pPr>
            <a:lvl4pPr>
              <a:defRPr sz="9208"/>
            </a:lvl4pPr>
            <a:lvl5pPr>
              <a:defRPr sz="9208"/>
            </a:lvl5pPr>
            <a:lvl6pPr>
              <a:defRPr sz="9208"/>
            </a:lvl6pPr>
            <a:lvl7pPr>
              <a:defRPr sz="9208"/>
            </a:lvl7pPr>
            <a:lvl8pPr>
              <a:defRPr sz="9208"/>
            </a:lvl8pPr>
            <a:lvl9pPr>
              <a:defRPr sz="920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011242" y="805942"/>
            <a:ext cx="1750034" cy="335877"/>
          </a:xfrm>
        </p:spPr>
        <p:txBody>
          <a:bodyPr anchor="b"/>
          <a:lstStyle>
            <a:lvl1pPr marL="0" indent="0">
              <a:buNone/>
              <a:defRPr sz="13812" b="1"/>
            </a:lvl1pPr>
            <a:lvl2pPr marL="2631254" indent="0">
              <a:buNone/>
              <a:defRPr sz="11511" b="1"/>
            </a:lvl2pPr>
            <a:lvl3pPr marL="5262511" indent="0">
              <a:buNone/>
              <a:defRPr sz="10355" b="1"/>
            </a:lvl3pPr>
            <a:lvl4pPr marL="7893759" indent="0">
              <a:buNone/>
              <a:defRPr sz="9208" b="1"/>
            </a:lvl4pPr>
            <a:lvl5pPr marL="10525015" indent="0">
              <a:buNone/>
              <a:defRPr sz="9208" b="1"/>
            </a:lvl5pPr>
            <a:lvl6pPr marL="13156271" indent="0">
              <a:buNone/>
              <a:defRPr sz="9208" b="1"/>
            </a:lvl6pPr>
            <a:lvl7pPr marL="15787529" indent="0">
              <a:buNone/>
              <a:defRPr sz="9208" b="1"/>
            </a:lvl7pPr>
            <a:lvl8pPr marL="18418783" indent="0">
              <a:buNone/>
              <a:defRPr sz="9208" b="1"/>
            </a:lvl8pPr>
            <a:lvl9pPr marL="21050027" indent="0">
              <a:buNone/>
              <a:defRPr sz="9208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11242" y="1141817"/>
            <a:ext cx="1750034" cy="2074426"/>
          </a:xfrm>
        </p:spPr>
        <p:txBody>
          <a:bodyPr/>
          <a:lstStyle>
            <a:lvl1pPr>
              <a:defRPr sz="13812"/>
            </a:lvl1pPr>
            <a:lvl2pPr>
              <a:defRPr sz="11511"/>
            </a:lvl2pPr>
            <a:lvl3pPr>
              <a:defRPr sz="10355"/>
            </a:lvl3pPr>
            <a:lvl4pPr>
              <a:defRPr sz="9208"/>
            </a:lvl4pPr>
            <a:lvl5pPr>
              <a:defRPr sz="9208"/>
            </a:lvl5pPr>
            <a:lvl6pPr>
              <a:defRPr sz="9208"/>
            </a:lvl6pPr>
            <a:lvl7pPr>
              <a:defRPr sz="9208"/>
            </a:lvl7pPr>
            <a:lvl8pPr>
              <a:defRPr sz="9208"/>
            </a:lvl8pPr>
            <a:lvl9pPr>
              <a:defRPr sz="920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6" y="143362"/>
            <a:ext cx="1302559" cy="610077"/>
          </a:xfrm>
        </p:spPr>
        <p:txBody>
          <a:bodyPr anchor="b"/>
          <a:lstStyle>
            <a:lvl1pPr algn="l">
              <a:defRPr sz="1151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7956" y="143356"/>
            <a:ext cx="2213316" cy="3072884"/>
          </a:xfrm>
        </p:spPr>
        <p:txBody>
          <a:bodyPr/>
          <a:lstStyle>
            <a:lvl1pPr>
              <a:defRPr sz="18419"/>
            </a:lvl1pPr>
            <a:lvl2pPr>
              <a:defRPr sz="16116"/>
            </a:lvl2pPr>
            <a:lvl3pPr>
              <a:defRPr sz="13812"/>
            </a:lvl3pPr>
            <a:lvl4pPr>
              <a:defRPr sz="11511"/>
            </a:lvl4pPr>
            <a:lvl5pPr>
              <a:defRPr sz="11511"/>
            </a:lvl5pPr>
            <a:lvl6pPr>
              <a:defRPr sz="11511"/>
            </a:lvl6pPr>
            <a:lvl7pPr>
              <a:defRPr sz="11511"/>
            </a:lvl7pPr>
            <a:lvl8pPr>
              <a:defRPr sz="11511"/>
            </a:lvl8pPr>
            <a:lvl9pPr>
              <a:defRPr sz="1151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976" y="753443"/>
            <a:ext cx="1302559" cy="2462808"/>
          </a:xfrm>
        </p:spPr>
        <p:txBody>
          <a:bodyPr/>
          <a:lstStyle>
            <a:lvl1pPr marL="0" indent="0">
              <a:buNone/>
              <a:defRPr sz="8054"/>
            </a:lvl1pPr>
            <a:lvl2pPr marL="2631254" indent="0">
              <a:buNone/>
              <a:defRPr sz="6905"/>
            </a:lvl2pPr>
            <a:lvl3pPr marL="5262511" indent="0">
              <a:buNone/>
              <a:defRPr sz="5753"/>
            </a:lvl3pPr>
            <a:lvl4pPr marL="7893759" indent="0">
              <a:buNone/>
              <a:defRPr sz="5175"/>
            </a:lvl4pPr>
            <a:lvl5pPr marL="10525015" indent="0">
              <a:buNone/>
              <a:defRPr sz="5175"/>
            </a:lvl5pPr>
            <a:lvl6pPr marL="13156271" indent="0">
              <a:buNone/>
              <a:defRPr sz="5175"/>
            </a:lvl6pPr>
            <a:lvl7pPr marL="15787529" indent="0">
              <a:buNone/>
              <a:defRPr sz="5175"/>
            </a:lvl7pPr>
            <a:lvl8pPr marL="18418783" indent="0">
              <a:buNone/>
              <a:defRPr sz="5175"/>
            </a:lvl8pPr>
            <a:lvl9pPr marL="21050027" indent="0">
              <a:buNone/>
              <a:defRPr sz="517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6043" y="2520336"/>
            <a:ext cx="2375535" cy="297537"/>
          </a:xfrm>
        </p:spPr>
        <p:txBody>
          <a:bodyPr anchor="b"/>
          <a:lstStyle>
            <a:lvl1pPr algn="l">
              <a:defRPr sz="1151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76043" y="321713"/>
            <a:ext cx="2375535" cy="2160270"/>
          </a:xfrm>
        </p:spPr>
        <p:txBody>
          <a:bodyPr/>
          <a:lstStyle>
            <a:lvl1pPr marL="0" indent="0">
              <a:buNone/>
              <a:defRPr sz="18419"/>
            </a:lvl1pPr>
            <a:lvl2pPr marL="2631254" indent="0">
              <a:buNone/>
              <a:defRPr sz="16116"/>
            </a:lvl2pPr>
            <a:lvl3pPr marL="5262511" indent="0">
              <a:buNone/>
              <a:defRPr sz="13812"/>
            </a:lvl3pPr>
            <a:lvl4pPr marL="7893759" indent="0">
              <a:buNone/>
              <a:defRPr sz="11511"/>
            </a:lvl4pPr>
            <a:lvl5pPr marL="10525015" indent="0">
              <a:buNone/>
              <a:defRPr sz="11511"/>
            </a:lvl5pPr>
            <a:lvl6pPr marL="13156271" indent="0">
              <a:buNone/>
              <a:defRPr sz="11511"/>
            </a:lvl6pPr>
            <a:lvl7pPr marL="15787529" indent="0">
              <a:buNone/>
              <a:defRPr sz="11511"/>
            </a:lvl7pPr>
            <a:lvl8pPr marL="18418783" indent="0">
              <a:buNone/>
              <a:defRPr sz="11511"/>
            </a:lvl8pPr>
            <a:lvl9pPr marL="21050027" indent="0">
              <a:buNone/>
              <a:defRPr sz="11511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76043" y="2817866"/>
            <a:ext cx="2375535" cy="422552"/>
          </a:xfrm>
        </p:spPr>
        <p:txBody>
          <a:bodyPr/>
          <a:lstStyle>
            <a:lvl1pPr marL="0" indent="0">
              <a:buNone/>
              <a:defRPr sz="8054"/>
            </a:lvl1pPr>
            <a:lvl2pPr marL="2631254" indent="0">
              <a:buNone/>
              <a:defRPr sz="6905"/>
            </a:lvl2pPr>
            <a:lvl3pPr marL="5262511" indent="0">
              <a:buNone/>
              <a:defRPr sz="5753"/>
            </a:lvl3pPr>
            <a:lvl4pPr marL="7893759" indent="0">
              <a:buNone/>
              <a:defRPr sz="5175"/>
            </a:lvl4pPr>
            <a:lvl5pPr marL="10525015" indent="0">
              <a:buNone/>
              <a:defRPr sz="5175"/>
            </a:lvl5pPr>
            <a:lvl6pPr marL="13156271" indent="0">
              <a:buNone/>
              <a:defRPr sz="5175"/>
            </a:lvl6pPr>
            <a:lvl7pPr marL="15787529" indent="0">
              <a:buNone/>
              <a:defRPr sz="5175"/>
            </a:lvl7pPr>
            <a:lvl8pPr marL="18418783" indent="0">
              <a:buNone/>
              <a:defRPr sz="5175"/>
            </a:lvl8pPr>
            <a:lvl9pPr marL="21050027" indent="0">
              <a:buNone/>
              <a:defRPr sz="517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7965" y="144198"/>
            <a:ext cx="3563304" cy="60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7965" y="840119"/>
            <a:ext cx="3563304" cy="237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97974" y="3337101"/>
            <a:ext cx="923819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24/12/2013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52750" y="3337101"/>
            <a:ext cx="1253753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837454" y="3337101"/>
            <a:ext cx="923819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511" rtl="0" eaLnBrk="1" latinLnBrk="0" hangingPunct="1">
        <a:spcBef>
          <a:spcPct val="0"/>
        </a:spcBef>
        <a:buNone/>
        <a:defRPr sz="253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449" indent="-1973449" algn="l" defTabSz="5262511" rtl="0" eaLnBrk="1" latinLnBrk="0" hangingPunct="1">
        <a:spcBef>
          <a:spcPct val="20000"/>
        </a:spcBef>
        <a:buFont typeface="Arial" pitchFamily="34" charset="0"/>
        <a:buChar char="•"/>
        <a:defRPr sz="18419" kern="1200">
          <a:solidFill>
            <a:schemeClr val="tx1"/>
          </a:solidFill>
          <a:latin typeface="+mn-lt"/>
          <a:ea typeface="+mn-ea"/>
          <a:cs typeface="+mn-cs"/>
        </a:defRPr>
      </a:lvl1pPr>
      <a:lvl2pPr marL="4275779" indent="-1644536" algn="l" defTabSz="5262511" rtl="0" eaLnBrk="1" latinLnBrk="0" hangingPunct="1">
        <a:spcBef>
          <a:spcPct val="20000"/>
        </a:spcBef>
        <a:buFont typeface="Arial" pitchFamily="34" charset="0"/>
        <a:buChar char="–"/>
        <a:defRPr sz="16116" kern="1200">
          <a:solidFill>
            <a:schemeClr val="tx1"/>
          </a:solidFill>
          <a:latin typeface="+mn-lt"/>
          <a:ea typeface="+mn-ea"/>
          <a:cs typeface="+mn-cs"/>
        </a:defRPr>
      </a:lvl2pPr>
      <a:lvl3pPr marL="6578130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3812" kern="1200">
          <a:solidFill>
            <a:schemeClr val="tx1"/>
          </a:solidFill>
          <a:latin typeface="+mn-lt"/>
          <a:ea typeface="+mn-ea"/>
          <a:cs typeface="+mn-cs"/>
        </a:defRPr>
      </a:lvl3pPr>
      <a:lvl4pPr marL="9209390" indent="-1315627" algn="l" defTabSz="5262511" rtl="0" eaLnBrk="1" latinLnBrk="0" hangingPunct="1">
        <a:spcBef>
          <a:spcPct val="20000"/>
        </a:spcBef>
        <a:buFont typeface="Arial" pitchFamily="34" charset="0"/>
        <a:buChar char="–"/>
        <a:defRPr sz="11511" kern="1200">
          <a:solidFill>
            <a:schemeClr val="tx1"/>
          </a:solidFill>
          <a:latin typeface="+mn-lt"/>
          <a:ea typeface="+mn-ea"/>
          <a:cs typeface="+mn-cs"/>
        </a:defRPr>
      </a:lvl4pPr>
      <a:lvl5pPr marL="11840642" indent="-1315627" algn="l" defTabSz="5262511" rtl="0" eaLnBrk="1" latinLnBrk="0" hangingPunct="1">
        <a:spcBef>
          <a:spcPct val="20000"/>
        </a:spcBef>
        <a:buFont typeface="Arial" pitchFamily="34" charset="0"/>
        <a:buChar char="»"/>
        <a:defRPr sz="11511" kern="1200">
          <a:solidFill>
            <a:schemeClr val="tx1"/>
          </a:solidFill>
          <a:latin typeface="+mn-lt"/>
          <a:ea typeface="+mn-ea"/>
          <a:cs typeface="+mn-cs"/>
        </a:defRPr>
      </a:lvl5pPr>
      <a:lvl6pPr marL="14471889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1511" kern="1200">
          <a:solidFill>
            <a:schemeClr val="tx1"/>
          </a:solidFill>
          <a:latin typeface="+mn-lt"/>
          <a:ea typeface="+mn-ea"/>
          <a:cs typeface="+mn-cs"/>
        </a:defRPr>
      </a:lvl6pPr>
      <a:lvl7pPr marL="17103146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1511" kern="1200">
          <a:solidFill>
            <a:schemeClr val="tx1"/>
          </a:solidFill>
          <a:latin typeface="+mn-lt"/>
          <a:ea typeface="+mn-ea"/>
          <a:cs typeface="+mn-cs"/>
        </a:defRPr>
      </a:lvl7pPr>
      <a:lvl8pPr marL="19734408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1511" kern="1200">
          <a:solidFill>
            <a:schemeClr val="tx1"/>
          </a:solidFill>
          <a:latin typeface="+mn-lt"/>
          <a:ea typeface="+mn-ea"/>
          <a:cs typeface="+mn-cs"/>
        </a:defRPr>
      </a:lvl8pPr>
      <a:lvl9pPr marL="22365661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15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1pPr>
      <a:lvl2pPr marL="2631254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2pPr>
      <a:lvl3pPr marL="5262511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3pPr>
      <a:lvl4pPr marL="7893759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4pPr>
      <a:lvl5pPr marL="10525015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5pPr>
      <a:lvl6pPr marL="13156271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6pPr>
      <a:lvl7pPr marL="15787529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7pPr>
      <a:lvl8pPr marL="18418783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8pPr>
      <a:lvl9pPr marL="21050027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.emf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22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4.emf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20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.emf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64" Type="http://schemas.openxmlformats.org/officeDocument/2006/relationships/image" Target="../media/image56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21.png"/><Relationship Id="rId59" Type="http://schemas.openxmlformats.org/officeDocument/2006/relationships/image" Target="../media/image53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48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.emf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19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6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Rounded Rectangle 2798"/>
          <p:cNvSpPr/>
          <p:nvPr/>
        </p:nvSpPr>
        <p:spPr>
          <a:xfrm>
            <a:off x="2082075" y="356714"/>
            <a:ext cx="1613432" cy="2820443"/>
          </a:xfrm>
          <a:prstGeom prst="roundRect">
            <a:avLst/>
          </a:prstGeom>
          <a:solidFill>
            <a:schemeClr val="lt1">
              <a:alpha val="51000"/>
            </a:schemeClr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16"/>
          </a:p>
        </p:txBody>
      </p:sp>
      <p:sp>
        <p:nvSpPr>
          <p:cNvPr id="1259" name="Rounded Rectangle 1258"/>
          <p:cNvSpPr/>
          <p:nvPr/>
        </p:nvSpPr>
        <p:spPr>
          <a:xfrm>
            <a:off x="15249113" y="11717208"/>
            <a:ext cx="19781584" cy="10581200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1449" name="Straight Connector 1448"/>
          <p:cNvCxnSpPr/>
          <p:nvPr/>
        </p:nvCxnSpPr>
        <p:spPr>
          <a:xfrm flipH="1">
            <a:off x="28024518" y="1336471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1449"/>
          <p:cNvCxnSpPr/>
          <p:nvPr/>
        </p:nvCxnSpPr>
        <p:spPr>
          <a:xfrm flipH="1">
            <a:off x="28172009" y="1425251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/>
          <p:nvPr/>
        </p:nvCxnSpPr>
        <p:spPr>
          <a:xfrm flipH="1">
            <a:off x="28098259" y="13790134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ounded Rectangle 1260"/>
          <p:cNvSpPr/>
          <p:nvPr/>
        </p:nvSpPr>
        <p:spPr>
          <a:xfrm>
            <a:off x="18128841" y="15639686"/>
            <a:ext cx="2348653" cy="195806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262" name="Rounded Rectangle 1261"/>
          <p:cNvSpPr/>
          <p:nvPr/>
        </p:nvSpPr>
        <p:spPr>
          <a:xfrm>
            <a:off x="23492514" y="15624774"/>
            <a:ext cx="2348653" cy="195806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1263" name="Straight Connector 1262"/>
          <p:cNvCxnSpPr/>
          <p:nvPr/>
        </p:nvCxnSpPr>
        <p:spPr>
          <a:xfrm flipH="1">
            <a:off x="25841155" y="15454720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 flipH="1">
            <a:off x="25748695" y="21743160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/>
          <p:nvPr/>
        </p:nvCxnSpPr>
        <p:spPr>
          <a:xfrm flipH="1">
            <a:off x="25748695" y="1336471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25855895" y="19699394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/>
          <p:cNvCxnSpPr/>
          <p:nvPr/>
        </p:nvCxnSpPr>
        <p:spPr>
          <a:xfrm flipH="1">
            <a:off x="25855895" y="17396738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/>
          <p:cNvCxnSpPr/>
          <p:nvPr/>
        </p:nvCxnSpPr>
        <p:spPr>
          <a:xfrm flipH="1">
            <a:off x="25855895" y="17766648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 flipH="1">
            <a:off x="22881903" y="21743160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Retângulo de cantos arredondados 277"/>
          <p:cNvSpPr/>
          <p:nvPr/>
        </p:nvSpPr>
        <p:spPr>
          <a:xfrm>
            <a:off x="-6443631" y="12791986"/>
            <a:ext cx="16069615" cy="5865581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68" dirty="0"/>
              <a:t>‘</a:t>
            </a:r>
          </a:p>
        </p:txBody>
      </p:sp>
      <p:cxnSp>
        <p:nvCxnSpPr>
          <p:cNvPr id="1323" name="Conector reto 78"/>
          <p:cNvCxnSpPr>
            <a:stCxn id="1360" idx="1"/>
          </p:cNvCxnSpPr>
          <p:nvPr/>
        </p:nvCxnSpPr>
        <p:spPr>
          <a:xfrm flipH="1">
            <a:off x="-4244350" y="14843626"/>
            <a:ext cx="234882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4" name="Conector reto 79"/>
          <p:cNvCxnSpPr>
            <a:stCxn id="1360" idx="1"/>
          </p:cNvCxnSpPr>
          <p:nvPr/>
        </p:nvCxnSpPr>
        <p:spPr>
          <a:xfrm flipH="1">
            <a:off x="-4257142" y="14843626"/>
            <a:ext cx="2361607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Conector reto 279"/>
          <p:cNvCxnSpPr>
            <a:stCxn id="1327" idx="1"/>
            <a:endCxn id="1346" idx="1"/>
          </p:cNvCxnSpPr>
          <p:nvPr/>
        </p:nvCxnSpPr>
        <p:spPr>
          <a:xfrm>
            <a:off x="-3323689" y="17270405"/>
            <a:ext cx="961761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6" name="Grupo 280"/>
          <p:cNvGrpSpPr/>
          <p:nvPr/>
        </p:nvGrpSpPr>
        <p:grpSpPr>
          <a:xfrm>
            <a:off x="-3323697" y="16623081"/>
            <a:ext cx="3514129" cy="129467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8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3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336" name="Grupo 311"/>
          <p:cNvGrpSpPr/>
          <p:nvPr/>
        </p:nvGrpSpPr>
        <p:grpSpPr>
          <a:xfrm>
            <a:off x="-2542881" y="16623081"/>
            <a:ext cx="1109727" cy="1294678"/>
            <a:chOff x="7020272" y="3212976"/>
            <a:chExt cx="432048" cy="504056"/>
          </a:xfrm>
        </p:grpSpPr>
        <p:sp>
          <p:nvSpPr>
            <p:cNvPr id="13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968" dirty="0">
                <a:solidFill>
                  <a:schemeClr val="tx1"/>
                </a:solidFill>
              </a:endParaRPr>
            </a:p>
          </p:txBody>
        </p:sp>
        <p:cxnSp>
          <p:nvCxnSpPr>
            <p:cNvPr id="13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968" dirty="0"/>
            </a:p>
          </p:txBody>
        </p:sp>
        <p:cxnSp>
          <p:nvCxnSpPr>
            <p:cNvPr id="13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upo 316"/>
          <p:cNvGrpSpPr/>
          <p:nvPr/>
        </p:nvGrpSpPr>
        <p:grpSpPr>
          <a:xfrm>
            <a:off x="5924039" y="16466462"/>
            <a:ext cx="959719" cy="1617153"/>
            <a:chOff x="7092280" y="3573016"/>
            <a:chExt cx="609347" cy="886507"/>
          </a:xfrm>
        </p:grpSpPr>
        <p:grpSp>
          <p:nvGrpSpPr>
            <p:cNvPr id="13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3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968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968" dirty="0"/>
              </a:p>
            </p:txBody>
          </p:sp>
          <p:cxnSp>
            <p:nvCxnSpPr>
              <p:cNvPr id="13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3" name="CaixaDeTexto 318"/>
            <p:cNvSpPr txBox="1"/>
            <p:nvPr/>
          </p:nvSpPr>
          <p:spPr>
            <a:xfrm>
              <a:off x="7236297" y="4149078"/>
              <a:ext cx="465330" cy="310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8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3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50" name="CaixaDeTexto 330"/>
          <p:cNvSpPr txBox="1"/>
          <p:nvPr/>
        </p:nvSpPr>
        <p:spPr>
          <a:xfrm>
            <a:off x="-2542882" y="17895384"/>
            <a:ext cx="841897" cy="56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351" name="Elipse 335"/>
          <p:cNvSpPr/>
          <p:nvPr/>
        </p:nvSpPr>
        <p:spPr>
          <a:xfrm>
            <a:off x="2594838" y="16068217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352" name="Elipse 336"/>
          <p:cNvSpPr/>
          <p:nvPr/>
        </p:nvSpPr>
        <p:spPr>
          <a:xfrm>
            <a:off x="2687315" y="16068217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353" name="Elipse 337"/>
          <p:cNvSpPr/>
          <p:nvPr/>
        </p:nvSpPr>
        <p:spPr>
          <a:xfrm>
            <a:off x="2779793" y="16068217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354" name="Elipse 338"/>
          <p:cNvSpPr/>
          <p:nvPr/>
        </p:nvSpPr>
        <p:spPr>
          <a:xfrm>
            <a:off x="2872268" y="16068217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cxnSp>
        <p:nvCxnSpPr>
          <p:cNvPr id="1355" name="Conector reto 340"/>
          <p:cNvCxnSpPr/>
          <p:nvPr/>
        </p:nvCxnSpPr>
        <p:spPr>
          <a:xfrm>
            <a:off x="-2912789" y="22317117"/>
            <a:ext cx="1150263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6" name="Conector de seta reta 341"/>
          <p:cNvCxnSpPr>
            <a:stCxn id="1337" idx="3"/>
            <a:endCxn id="1327" idx="1"/>
          </p:cNvCxnSpPr>
          <p:nvPr/>
        </p:nvCxnSpPr>
        <p:spPr>
          <a:xfrm>
            <a:off x="-1433144" y="17270405"/>
            <a:ext cx="554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342"/>
          <p:cNvSpPr txBox="1"/>
          <p:nvPr/>
        </p:nvSpPr>
        <p:spPr>
          <a:xfrm>
            <a:off x="-6572038" y="21081367"/>
            <a:ext cx="3467616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4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3594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594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358" name="CaixaDeTexto 343"/>
          <p:cNvSpPr txBox="1"/>
          <p:nvPr/>
        </p:nvSpPr>
        <p:spPr>
          <a:xfrm>
            <a:off x="-6597984" y="21896511"/>
            <a:ext cx="3031599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4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3594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594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359" name="Grupo 384"/>
          <p:cNvGrpSpPr/>
          <p:nvPr/>
        </p:nvGrpSpPr>
        <p:grpSpPr>
          <a:xfrm>
            <a:off x="-4845135" y="12994086"/>
            <a:ext cx="2645468" cy="2404408"/>
            <a:chOff x="-577806" y="4005064"/>
            <a:chExt cx="5248336" cy="936104"/>
          </a:xfrm>
        </p:grpSpPr>
        <p:sp>
          <p:nvSpPr>
            <p:cNvPr id="13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8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361" name="CaixaDeTexto 354"/>
            <p:cNvSpPr txBox="1"/>
            <p:nvPr/>
          </p:nvSpPr>
          <p:spPr>
            <a:xfrm>
              <a:off x="-577806" y="4005064"/>
              <a:ext cx="5248336" cy="466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594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3594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362" name="Grupo 383"/>
          <p:cNvGrpSpPr/>
          <p:nvPr/>
        </p:nvGrpSpPr>
        <p:grpSpPr>
          <a:xfrm>
            <a:off x="6253837" y="13271521"/>
            <a:ext cx="2800767" cy="2251644"/>
            <a:chOff x="4450097" y="4041068"/>
            <a:chExt cx="5640004" cy="900100"/>
          </a:xfrm>
        </p:grpSpPr>
        <p:sp>
          <p:nvSpPr>
            <p:cNvPr id="13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8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364" name="CaixaDeTexto 377"/>
            <p:cNvSpPr txBox="1"/>
            <p:nvPr/>
          </p:nvSpPr>
          <p:spPr>
            <a:xfrm>
              <a:off x="4450097" y="4041068"/>
              <a:ext cx="5640004" cy="479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594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3594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365" name="Grupo 378"/>
          <p:cNvGrpSpPr/>
          <p:nvPr/>
        </p:nvGrpSpPr>
        <p:grpSpPr>
          <a:xfrm>
            <a:off x="-6796823" y="14286529"/>
            <a:ext cx="3369852" cy="2167518"/>
            <a:chOff x="2519404" y="7204275"/>
            <a:chExt cx="1596289" cy="3131285"/>
          </a:xfrm>
        </p:grpSpPr>
        <p:sp>
          <p:nvSpPr>
            <p:cNvPr id="13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367" name="CaixaDeTexto 380"/>
            <p:cNvSpPr txBox="1"/>
            <p:nvPr/>
          </p:nvSpPr>
          <p:spPr>
            <a:xfrm>
              <a:off x="2519404" y="7385164"/>
              <a:ext cx="1596289" cy="295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968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3968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3968" b="1" dirty="0">
                <a:latin typeface="Arial" pitchFamily="34" charset="0"/>
                <a:cs typeface="Arial" pitchFamily="34" charset="0"/>
              </a:endParaRPr>
            </a:p>
            <a:p>
              <a:endParaRPr lang="pt-BR" sz="2057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08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308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308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308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368" name="CaixaDeTexto 386"/>
          <p:cNvSpPr txBox="1"/>
          <p:nvPr/>
        </p:nvSpPr>
        <p:spPr>
          <a:xfrm>
            <a:off x="-1936197" y="15398502"/>
            <a:ext cx="1643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256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CaixaDeTexto 387"/>
          <p:cNvSpPr txBox="1"/>
          <p:nvPr/>
        </p:nvSpPr>
        <p:spPr>
          <a:xfrm>
            <a:off x="4858906" y="15620751"/>
            <a:ext cx="1643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256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tângulo de cantos arredondados 400"/>
          <p:cNvSpPr/>
          <p:nvPr/>
        </p:nvSpPr>
        <p:spPr>
          <a:xfrm>
            <a:off x="432443" y="19312650"/>
            <a:ext cx="3514129" cy="14796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  <a:p>
            <a:pPr algn="ctr"/>
            <a:r>
              <a:rPr lang="pt-BR" sz="3968" dirty="0"/>
              <a:t>BER   EVM</a:t>
            </a:r>
          </a:p>
          <a:p>
            <a:pPr algn="ctr"/>
            <a:r>
              <a:rPr lang="en-US" sz="3968" dirty="0"/>
              <a:t>Analysis</a:t>
            </a:r>
          </a:p>
          <a:p>
            <a:pPr algn="ctr"/>
            <a:endParaRPr lang="pt-BR" sz="3968" dirty="0"/>
          </a:p>
        </p:txBody>
      </p:sp>
      <p:grpSp>
        <p:nvGrpSpPr>
          <p:cNvPr id="1371" name="Grupo 27"/>
          <p:cNvGrpSpPr/>
          <p:nvPr/>
        </p:nvGrpSpPr>
        <p:grpSpPr>
          <a:xfrm>
            <a:off x="-2306465" y="14288765"/>
            <a:ext cx="1835894" cy="1155962"/>
            <a:chOff x="6621580" y="3139544"/>
            <a:chExt cx="790570" cy="450050"/>
          </a:xfrm>
        </p:grpSpPr>
        <p:sp>
          <p:nvSpPr>
            <p:cNvPr id="13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08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376" name="Retângulo 170"/>
            <p:cNvSpPr/>
            <p:nvPr/>
          </p:nvSpPr>
          <p:spPr>
            <a:xfrm>
              <a:off x="6965555" y="3145352"/>
              <a:ext cx="348041" cy="189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569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377" name="CaixaDeTexto 174"/>
          <p:cNvSpPr txBox="1"/>
          <p:nvPr/>
        </p:nvSpPr>
        <p:spPr>
          <a:xfrm>
            <a:off x="1440159" y="14986471"/>
            <a:ext cx="3467616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3594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3594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378" name="Grupo 266"/>
          <p:cNvGrpSpPr/>
          <p:nvPr/>
        </p:nvGrpSpPr>
        <p:grpSpPr>
          <a:xfrm>
            <a:off x="5886139" y="14286527"/>
            <a:ext cx="3369852" cy="2140397"/>
            <a:chOff x="7617711" y="2318682"/>
            <a:chExt cx="1311981" cy="3327192"/>
          </a:xfrm>
        </p:grpSpPr>
        <p:sp>
          <p:nvSpPr>
            <p:cNvPr id="1379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380" name="CaixaDeTexto 67"/>
            <p:cNvSpPr txBox="1"/>
            <p:nvPr/>
          </p:nvSpPr>
          <p:spPr>
            <a:xfrm>
              <a:off x="7617711" y="2485170"/>
              <a:ext cx="1311981" cy="316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968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3968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3968" b="1" dirty="0">
                <a:latin typeface="Arial" pitchFamily="34" charset="0"/>
                <a:cs typeface="Arial" pitchFamily="34" charset="0"/>
              </a:endParaRPr>
            </a:p>
            <a:p>
              <a:endParaRPr lang="pt-BR" sz="2057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08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308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308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308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81" name="Conector reto 76"/>
          <p:cNvCxnSpPr/>
          <p:nvPr/>
        </p:nvCxnSpPr>
        <p:spPr>
          <a:xfrm flipH="1">
            <a:off x="-2901593" y="21501973"/>
            <a:ext cx="1139067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2" name="Conector reto 77"/>
          <p:cNvCxnSpPr/>
          <p:nvPr/>
        </p:nvCxnSpPr>
        <p:spPr>
          <a:xfrm flipH="1">
            <a:off x="-2912786" y="21501973"/>
            <a:ext cx="1139067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3" name="Conector reto 86"/>
          <p:cNvCxnSpPr>
            <a:stCxn id="1372" idx="1"/>
            <a:endCxn id="1360" idx="3"/>
          </p:cNvCxnSpPr>
          <p:nvPr/>
        </p:nvCxnSpPr>
        <p:spPr>
          <a:xfrm flipH="1">
            <a:off x="-2768838" y="14843626"/>
            <a:ext cx="920872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4" name="Conector reto 87"/>
          <p:cNvCxnSpPr>
            <a:stCxn id="1372" idx="1"/>
            <a:endCxn id="1360" idx="3"/>
          </p:cNvCxnSpPr>
          <p:nvPr/>
        </p:nvCxnSpPr>
        <p:spPr>
          <a:xfrm flipH="1">
            <a:off x="-2768838" y="14843626"/>
            <a:ext cx="920872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Conector reto 94"/>
          <p:cNvCxnSpPr>
            <a:endCxn id="1372" idx="2"/>
          </p:cNvCxnSpPr>
          <p:nvPr/>
        </p:nvCxnSpPr>
        <p:spPr>
          <a:xfrm flipV="1">
            <a:off x="-1061909" y="15398492"/>
            <a:ext cx="0" cy="1224578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6" name="Conector reto 95"/>
          <p:cNvCxnSpPr>
            <a:endCxn id="1372" idx="2"/>
          </p:cNvCxnSpPr>
          <p:nvPr/>
        </p:nvCxnSpPr>
        <p:spPr>
          <a:xfrm flipV="1">
            <a:off x="-1061909" y="15398492"/>
            <a:ext cx="0" cy="1224578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Conector reto 104"/>
          <p:cNvCxnSpPr>
            <a:stCxn id="1363" idx="1"/>
          </p:cNvCxnSpPr>
          <p:nvPr/>
        </p:nvCxnSpPr>
        <p:spPr>
          <a:xfrm flipH="1">
            <a:off x="4403382" y="15028577"/>
            <a:ext cx="900684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8" name="Conector reto 105"/>
          <p:cNvCxnSpPr>
            <a:stCxn id="1363" idx="1"/>
          </p:cNvCxnSpPr>
          <p:nvPr/>
        </p:nvCxnSpPr>
        <p:spPr>
          <a:xfrm flipH="1">
            <a:off x="4403382" y="15028577"/>
            <a:ext cx="90068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Conector reto 112"/>
          <p:cNvCxnSpPr>
            <a:endCxn id="1363" idx="3"/>
          </p:cNvCxnSpPr>
          <p:nvPr/>
        </p:nvCxnSpPr>
        <p:spPr>
          <a:xfrm flipH="1">
            <a:off x="5954291" y="15028577"/>
            <a:ext cx="1503721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0" name="Conector reto 113"/>
          <p:cNvCxnSpPr>
            <a:endCxn id="1363" idx="3"/>
          </p:cNvCxnSpPr>
          <p:nvPr/>
        </p:nvCxnSpPr>
        <p:spPr>
          <a:xfrm flipH="1">
            <a:off x="5954291" y="15028577"/>
            <a:ext cx="1503721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ector reto 114"/>
          <p:cNvCxnSpPr>
            <a:endCxn id="1346" idx="0"/>
          </p:cNvCxnSpPr>
          <p:nvPr/>
        </p:nvCxnSpPr>
        <p:spPr>
          <a:xfrm>
            <a:off x="4403373" y="15028595"/>
            <a:ext cx="0" cy="1594486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2" name="Conector reto 115"/>
          <p:cNvCxnSpPr>
            <a:endCxn id="1346" idx="0"/>
          </p:cNvCxnSpPr>
          <p:nvPr/>
        </p:nvCxnSpPr>
        <p:spPr>
          <a:xfrm>
            <a:off x="4403373" y="15028595"/>
            <a:ext cx="0" cy="1594486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3" name="CaixaDeTexto 132"/>
          <p:cNvSpPr txBox="1"/>
          <p:nvPr/>
        </p:nvSpPr>
        <p:spPr>
          <a:xfrm>
            <a:off x="-3282693" y="14827967"/>
            <a:ext cx="124514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7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94" name="CaixaDeTexto 134"/>
          <p:cNvSpPr txBox="1"/>
          <p:nvPr/>
        </p:nvSpPr>
        <p:spPr>
          <a:xfrm>
            <a:off x="6082925" y="15011430"/>
            <a:ext cx="124514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7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95" name="Conector reto 135"/>
          <p:cNvCxnSpPr/>
          <p:nvPr/>
        </p:nvCxnSpPr>
        <p:spPr>
          <a:xfrm flipH="1">
            <a:off x="-2937621" y="20745014"/>
            <a:ext cx="1165634" cy="306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6" name="Conector reto 136"/>
          <p:cNvCxnSpPr/>
          <p:nvPr/>
        </p:nvCxnSpPr>
        <p:spPr>
          <a:xfrm flipH="1">
            <a:off x="-2937623" y="20748081"/>
            <a:ext cx="1175112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7" name="CaixaDeTexto 137"/>
          <p:cNvSpPr txBox="1"/>
          <p:nvPr/>
        </p:nvSpPr>
        <p:spPr>
          <a:xfrm>
            <a:off x="-6575829" y="20290837"/>
            <a:ext cx="3288080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4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398" name="CaixaDeTexto 145"/>
          <p:cNvSpPr txBox="1"/>
          <p:nvPr/>
        </p:nvSpPr>
        <p:spPr>
          <a:xfrm>
            <a:off x="4088021" y="18525559"/>
            <a:ext cx="2300630" cy="527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28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399" name="CaixaDeTexto 150"/>
          <p:cNvSpPr txBox="1"/>
          <p:nvPr/>
        </p:nvSpPr>
        <p:spPr>
          <a:xfrm>
            <a:off x="7895164" y="21790610"/>
            <a:ext cx="2637260" cy="56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8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308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400" name="Elbow Connector 1399"/>
          <p:cNvCxnSpPr>
            <a:stCxn id="1366" idx="2"/>
            <a:endCxn id="1370" idx="1"/>
          </p:cNvCxnSpPr>
          <p:nvPr/>
        </p:nvCxnSpPr>
        <p:spPr>
          <a:xfrm rot="16200000" flipH="1">
            <a:off x="-4900815" y="14719219"/>
            <a:ext cx="2689597" cy="7976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Elbow Connector 1400"/>
          <p:cNvCxnSpPr>
            <a:stCxn id="1379" idx="2"/>
            <a:endCxn id="1370" idx="3"/>
          </p:cNvCxnSpPr>
          <p:nvPr/>
        </p:nvCxnSpPr>
        <p:spPr>
          <a:xfrm rot="5400000">
            <a:off x="5966585" y="14421025"/>
            <a:ext cx="2689589" cy="8573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2" name="Grupo 378"/>
          <p:cNvGrpSpPr/>
          <p:nvPr/>
        </p:nvGrpSpPr>
        <p:grpSpPr>
          <a:xfrm>
            <a:off x="15192131" y="10498522"/>
            <a:ext cx="2363222" cy="1741751"/>
            <a:chOff x="2519404" y="7204275"/>
            <a:chExt cx="1596289" cy="1685122"/>
          </a:xfrm>
        </p:grpSpPr>
        <p:sp>
          <p:nvSpPr>
            <p:cNvPr id="1403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404" name="CaixaDeTexto 380"/>
            <p:cNvSpPr txBox="1"/>
            <p:nvPr/>
          </p:nvSpPr>
          <p:spPr>
            <a:xfrm>
              <a:off x="2519404" y="7385162"/>
              <a:ext cx="1596289" cy="150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8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308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3080" b="1" dirty="0">
                <a:latin typeface="Arial" pitchFamily="34" charset="0"/>
                <a:cs typeface="Arial" pitchFamily="34" charset="0"/>
              </a:endParaRPr>
            </a:p>
            <a:p>
              <a:endParaRPr lang="pt-BR" sz="1285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56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256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256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256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405" name="Straight Connector 1404"/>
          <p:cNvCxnSpPr/>
          <p:nvPr/>
        </p:nvCxnSpPr>
        <p:spPr>
          <a:xfrm flipH="1">
            <a:off x="20366565" y="17396738"/>
            <a:ext cx="647329" cy="3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Rounded Rectangle 1405"/>
          <p:cNvSpPr/>
          <p:nvPr/>
        </p:nvSpPr>
        <p:spPr>
          <a:xfrm>
            <a:off x="21013895" y="13272241"/>
            <a:ext cx="1975210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07" name="TextBox 1406"/>
          <p:cNvSpPr txBox="1"/>
          <p:nvPr/>
        </p:nvSpPr>
        <p:spPr>
          <a:xfrm>
            <a:off x="21681740" y="13256257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771" dirty="0" err="1"/>
              <a:t>Hermitian</a:t>
            </a:r>
            <a:r>
              <a:rPr lang="pt-BR" sz="3594" b="1" spc="771" dirty="0"/>
              <a:t> </a:t>
            </a:r>
            <a:r>
              <a:rPr lang="pt-BR" sz="3594" b="1" spc="771" dirty="0" err="1"/>
              <a:t>Symmetry</a:t>
            </a:r>
            <a:endParaRPr lang="pt-BR" sz="3594" b="1" spc="771" dirty="0"/>
          </a:p>
        </p:txBody>
      </p:sp>
      <p:cxnSp>
        <p:nvCxnSpPr>
          <p:cNvPr id="1408" name="Straight Connector 1407"/>
          <p:cNvCxnSpPr/>
          <p:nvPr/>
        </p:nvCxnSpPr>
        <p:spPr>
          <a:xfrm flipH="1">
            <a:off x="20366574" y="1336471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/>
              <p:cNvSpPr txBox="1"/>
              <p:nvPr/>
            </p:nvSpPr>
            <p:spPr>
              <a:xfrm>
                <a:off x="23289605" y="1610207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5188706"/>
                <a:ext cx="1726376" cy="333617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0" name="TextBox 1409"/>
          <p:cNvSpPr txBox="1"/>
          <p:nvPr/>
        </p:nvSpPr>
        <p:spPr>
          <a:xfrm rot="5400000">
            <a:off x="24259001" y="16716494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TextBox 1410"/>
              <p:cNvSpPr txBox="1"/>
              <p:nvPr/>
            </p:nvSpPr>
            <p:spPr>
              <a:xfrm>
                <a:off x="23289605" y="15547211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4850103"/>
                <a:ext cx="1726376" cy="333617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Box 1411"/>
              <p:cNvSpPr txBox="1"/>
              <p:nvPr/>
            </p:nvSpPr>
            <p:spPr>
              <a:xfrm>
                <a:off x="23289605" y="17026846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5753040"/>
                <a:ext cx="1726376" cy="333617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" name="TextBox 1412"/>
          <p:cNvSpPr txBox="1"/>
          <p:nvPr/>
        </p:nvSpPr>
        <p:spPr>
          <a:xfrm>
            <a:off x="24373670" y="13050329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24361527" y="15084830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24176581" y="13312834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cxnSp>
        <p:nvCxnSpPr>
          <p:cNvPr id="1416" name="Straight Connector 1415"/>
          <p:cNvCxnSpPr/>
          <p:nvPr/>
        </p:nvCxnSpPr>
        <p:spPr>
          <a:xfrm flipH="1">
            <a:off x="22881903" y="1336471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22974370" y="15454720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20361367" y="15454720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 flipH="1">
            <a:off x="22989106" y="19699394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0" name="TextBox 1419"/>
              <p:cNvSpPr txBox="1"/>
              <p:nvPr/>
            </p:nvSpPr>
            <p:spPr>
              <a:xfrm>
                <a:off x="23289605" y="18613871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6721511"/>
                <a:ext cx="1726376" cy="333617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1" name="TextBox 1420"/>
          <p:cNvSpPr txBox="1"/>
          <p:nvPr/>
        </p:nvSpPr>
        <p:spPr>
          <a:xfrm rot="5400000">
            <a:off x="24296800" y="18329166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2" name="TextBox 1421"/>
              <p:cNvSpPr txBox="1"/>
              <p:nvPr/>
            </p:nvSpPr>
            <p:spPr>
              <a:xfrm>
                <a:off x="23289605" y="17874054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6270043"/>
                <a:ext cx="1726376" cy="333617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TextBox 1422"/>
              <p:cNvSpPr txBox="1"/>
              <p:nvPr/>
            </p:nvSpPr>
            <p:spPr>
              <a:xfrm>
                <a:off x="23289605" y="19353688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7172979"/>
                <a:ext cx="1726376" cy="333617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4" name="TextBox 1423"/>
          <p:cNvSpPr txBox="1"/>
          <p:nvPr/>
        </p:nvSpPr>
        <p:spPr>
          <a:xfrm>
            <a:off x="24361527" y="17396753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25" name="TextBox 1424"/>
          <p:cNvSpPr txBox="1"/>
          <p:nvPr/>
        </p:nvSpPr>
        <p:spPr>
          <a:xfrm>
            <a:off x="24373670" y="19816077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26" name="TextBox 1425"/>
          <p:cNvSpPr txBox="1"/>
          <p:nvPr/>
        </p:nvSpPr>
        <p:spPr>
          <a:xfrm>
            <a:off x="24361527" y="21388184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27" name="TextBox 1426"/>
          <p:cNvSpPr txBox="1"/>
          <p:nvPr/>
        </p:nvSpPr>
        <p:spPr>
          <a:xfrm>
            <a:off x="24176581" y="19871173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1428" name="TextBox 1427"/>
          <p:cNvSpPr txBox="1"/>
          <p:nvPr/>
        </p:nvSpPr>
        <p:spPr>
          <a:xfrm>
            <a:off x="22329107" y="21374760"/>
            <a:ext cx="844965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N</a:t>
            </a:r>
            <a:r>
              <a:rPr lang="pt-BR" sz="771" dirty="0"/>
              <a:t>IFFT</a:t>
            </a:r>
            <a:endParaRPr lang="pt-BR" sz="2057" dirty="0"/>
          </a:p>
        </p:txBody>
      </p:sp>
      <p:sp>
        <p:nvSpPr>
          <p:cNvPr id="1429" name="TextBox 1428"/>
          <p:cNvSpPr txBox="1"/>
          <p:nvPr/>
        </p:nvSpPr>
        <p:spPr>
          <a:xfrm>
            <a:off x="22419507" y="13142810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TextBox 1429"/>
              <p:cNvSpPr txBox="1"/>
              <p:nvPr/>
            </p:nvSpPr>
            <p:spPr>
              <a:xfrm>
                <a:off x="22289248" y="15126243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832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1" name="Straight Connector 1430"/>
          <p:cNvCxnSpPr/>
          <p:nvPr/>
        </p:nvCxnSpPr>
        <p:spPr>
          <a:xfrm flipH="1">
            <a:off x="22989106" y="17396738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 flipH="1">
            <a:off x="22989106" y="17766648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" name="TextBox 1432"/>
          <p:cNvSpPr txBox="1"/>
          <p:nvPr/>
        </p:nvSpPr>
        <p:spPr>
          <a:xfrm>
            <a:off x="20939875" y="13144301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Box 1433"/>
              <p:cNvSpPr txBox="1"/>
              <p:nvPr/>
            </p:nvSpPr>
            <p:spPr>
              <a:xfrm>
                <a:off x="17925937" y="1610207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5188706"/>
                <a:ext cx="1726376" cy="333617"/>
              </a:xfrm>
              <a:prstGeom prst="rect">
                <a:avLst/>
              </a:prstGeom>
              <a:blipFill rotWithShape="0"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" name="TextBox 1434"/>
          <p:cNvSpPr txBox="1"/>
          <p:nvPr/>
        </p:nvSpPr>
        <p:spPr>
          <a:xfrm rot="5400000">
            <a:off x="18895331" y="16716494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TextBox 1435"/>
              <p:cNvSpPr txBox="1"/>
              <p:nvPr/>
            </p:nvSpPr>
            <p:spPr>
              <a:xfrm>
                <a:off x="17925937" y="15547211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4850103"/>
                <a:ext cx="1726376" cy="333617"/>
              </a:xfrm>
              <a:prstGeom prst="rect">
                <a:avLst/>
              </a:prstGeom>
              <a:blipFill rotWithShape="0"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TextBox 1436"/>
              <p:cNvSpPr txBox="1"/>
              <p:nvPr/>
            </p:nvSpPr>
            <p:spPr>
              <a:xfrm>
                <a:off x="17925937" y="17026846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5753040"/>
                <a:ext cx="1726376" cy="333617"/>
              </a:xfrm>
              <a:prstGeom prst="rect">
                <a:avLst/>
              </a:prstGeom>
              <a:blipFill rotWithShape="0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" name="TextBox 1437"/>
          <p:cNvSpPr txBox="1"/>
          <p:nvPr/>
        </p:nvSpPr>
        <p:spPr>
          <a:xfrm>
            <a:off x="19009997" y="13050329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39" name="TextBox 1438"/>
          <p:cNvSpPr txBox="1"/>
          <p:nvPr/>
        </p:nvSpPr>
        <p:spPr>
          <a:xfrm>
            <a:off x="18997856" y="15084830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40" name="TextBox 1439"/>
          <p:cNvSpPr txBox="1"/>
          <p:nvPr/>
        </p:nvSpPr>
        <p:spPr>
          <a:xfrm>
            <a:off x="18812911" y="13312834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1" name="TextBox 1440"/>
              <p:cNvSpPr txBox="1"/>
              <p:nvPr/>
            </p:nvSpPr>
            <p:spPr>
              <a:xfrm>
                <a:off x="22196770" y="17068264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398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/>
              <p:cNvSpPr txBox="1"/>
              <p:nvPr/>
            </p:nvSpPr>
            <p:spPr>
              <a:xfrm>
                <a:off x="22034877" y="17489221"/>
                <a:ext cx="1216935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604" y="16035201"/>
                <a:ext cx="742626" cy="3175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" name="TextBox 1442"/>
              <p:cNvSpPr txBox="1"/>
              <p:nvPr/>
            </p:nvSpPr>
            <p:spPr>
              <a:xfrm>
                <a:off x="20847407" y="15126243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959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Box 1443"/>
              <p:cNvSpPr txBox="1"/>
              <p:nvPr/>
            </p:nvSpPr>
            <p:spPr>
              <a:xfrm>
                <a:off x="20902090" y="17068264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29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Box 1444"/>
              <p:cNvSpPr txBox="1"/>
              <p:nvPr/>
            </p:nvSpPr>
            <p:spPr>
              <a:xfrm>
                <a:off x="21864658" y="19338776"/>
                <a:ext cx="1342606" cy="4624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729" y="17163879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6" name="Straight Connector 1445"/>
          <p:cNvCxnSpPr/>
          <p:nvPr/>
        </p:nvCxnSpPr>
        <p:spPr>
          <a:xfrm flipH="1">
            <a:off x="27877020" y="21743160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ounded Rectangle 1446"/>
          <p:cNvSpPr/>
          <p:nvPr/>
        </p:nvSpPr>
        <p:spPr>
          <a:xfrm>
            <a:off x="26344297" y="13272241"/>
            <a:ext cx="1975210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48" name="TextBox 1447"/>
          <p:cNvSpPr txBox="1"/>
          <p:nvPr/>
        </p:nvSpPr>
        <p:spPr>
          <a:xfrm>
            <a:off x="27197095" y="13256257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1540" dirty="0"/>
              <a:t>IFFT</a:t>
            </a:r>
          </a:p>
        </p:txBody>
      </p:sp>
      <p:sp>
        <p:nvSpPr>
          <p:cNvPr id="1451" name="TextBox 1450"/>
          <p:cNvSpPr txBox="1"/>
          <p:nvPr/>
        </p:nvSpPr>
        <p:spPr>
          <a:xfrm>
            <a:off x="26257617" y="21374760"/>
            <a:ext cx="844965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N</a:t>
            </a:r>
            <a:r>
              <a:rPr lang="pt-BR" sz="771" dirty="0"/>
              <a:t>IFFT</a:t>
            </a:r>
            <a:endParaRPr lang="pt-BR" sz="2057" dirty="0"/>
          </a:p>
        </p:txBody>
      </p:sp>
      <p:sp>
        <p:nvSpPr>
          <p:cNvPr id="1452" name="TextBox 1451"/>
          <p:cNvSpPr txBox="1"/>
          <p:nvPr/>
        </p:nvSpPr>
        <p:spPr>
          <a:xfrm>
            <a:off x="26339104" y="13142810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3" name="TextBox 1452"/>
              <p:cNvSpPr txBox="1"/>
              <p:nvPr/>
            </p:nvSpPr>
            <p:spPr>
              <a:xfrm>
                <a:off x="26232496" y="15126243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172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4" name="TextBox 1453"/>
              <p:cNvSpPr txBox="1"/>
              <p:nvPr/>
            </p:nvSpPr>
            <p:spPr>
              <a:xfrm>
                <a:off x="26232496" y="17068264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172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5" name="TextBox 1454"/>
              <p:cNvSpPr txBox="1"/>
              <p:nvPr/>
            </p:nvSpPr>
            <p:spPr>
              <a:xfrm>
                <a:off x="26177811" y="17489221"/>
                <a:ext cx="1216935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801" y="16035201"/>
                <a:ext cx="742626" cy="3175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6" name="TextBox 1455"/>
              <p:cNvSpPr txBox="1"/>
              <p:nvPr/>
            </p:nvSpPr>
            <p:spPr>
              <a:xfrm>
                <a:off x="26222361" y="19338776"/>
                <a:ext cx="1342606" cy="4624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5987" y="17163879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7" name="Rectangle 1456"/>
          <p:cNvSpPr/>
          <p:nvPr/>
        </p:nvSpPr>
        <p:spPr>
          <a:xfrm>
            <a:off x="15514614" y="19257670"/>
            <a:ext cx="2445232" cy="35423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58" name="TextBox 1457"/>
          <p:cNvSpPr txBox="1"/>
          <p:nvPr/>
        </p:nvSpPr>
        <p:spPr>
          <a:xfrm>
            <a:off x="15272932" y="19138339"/>
            <a:ext cx="2981863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9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459" name="TextBox 1458"/>
          <p:cNvSpPr txBox="1"/>
          <p:nvPr/>
        </p:nvSpPr>
        <p:spPr>
          <a:xfrm>
            <a:off x="15514614" y="19468947"/>
            <a:ext cx="2445232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9" dirty="0"/>
              <a:t>Data bits</a:t>
            </a:r>
          </a:p>
        </p:txBody>
      </p:sp>
      <p:sp>
        <p:nvSpPr>
          <p:cNvPr id="1460" name="Rounded Rectangle 1459"/>
          <p:cNvSpPr/>
          <p:nvPr/>
        </p:nvSpPr>
        <p:spPr>
          <a:xfrm>
            <a:off x="15882550" y="15724776"/>
            <a:ext cx="1716613" cy="17880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1" name="TextBox 1460"/>
          <p:cNvSpPr txBox="1"/>
          <p:nvPr/>
        </p:nvSpPr>
        <p:spPr>
          <a:xfrm>
            <a:off x="15942517" y="15178025"/>
            <a:ext cx="1415772" cy="53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68" b="1" dirty="0"/>
              <a:t>M-QAM</a:t>
            </a:r>
          </a:p>
        </p:txBody>
      </p:sp>
      <p:cxnSp>
        <p:nvCxnSpPr>
          <p:cNvPr id="1462" name="Straight Connector 1461"/>
          <p:cNvCxnSpPr>
            <a:stCxn id="1460" idx="0"/>
            <a:endCxn id="1460" idx="2"/>
          </p:cNvCxnSpPr>
          <p:nvPr/>
        </p:nvCxnSpPr>
        <p:spPr>
          <a:xfrm>
            <a:off x="16740839" y="15724776"/>
            <a:ext cx="0" cy="178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1462"/>
          <p:cNvCxnSpPr>
            <a:stCxn id="1460" idx="3"/>
            <a:endCxn id="1460" idx="1"/>
          </p:cNvCxnSpPr>
          <p:nvPr/>
        </p:nvCxnSpPr>
        <p:spPr>
          <a:xfrm flipH="1">
            <a:off x="15882550" y="16618801"/>
            <a:ext cx="1716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Oval 1463"/>
          <p:cNvSpPr/>
          <p:nvPr/>
        </p:nvSpPr>
        <p:spPr>
          <a:xfrm>
            <a:off x="16252971" y="16130931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5" name="Oval 1464"/>
          <p:cNvSpPr/>
          <p:nvPr/>
        </p:nvSpPr>
        <p:spPr>
          <a:xfrm>
            <a:off x="17077160" y="16130931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6" name="Oval 1465"/>
          <p:cNvSpPr/>
          <p:nvPr/>
        </p:nvSpPr>
        <p:spPr>
          <a:xfrm>
            <a:off x="17077160" y="17007102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7" name="Oval 1466"/>
          <p:cNvSpPr/>
          <p:nvPr/>
        </p:nvSpPr>
        <p:spPr>
          <a:xfrm>
            <a:off x="16252968" y="16997740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8" name="TextBox 1467"/>
          <p:cNvSpPr txBox="1"/>
          <p:nvPr/>
        </p:nvSpPr>
        <p:spPr>
          <a:xfrm rot="5400000">
            <a:off x="14978713" y="16351663"/>
            <a:ext cx="1351652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60" b="1" dirty="0" err="1"/>
              <a:t>Mapping</a:t>
            </a:r>
            <a:endParaRPr lang="pt-BR" sz="2460" b="1" dirty="0"/>
          </a:p>
        </p:txBody>
      </p:sp>
      <p:cxnSp>
        <p:nvCxnSpPr>
          <p:cNvPr id="1469" name="Straight Arrow Connector 1468"/>
          <p:cNvCxnSpPr>
            <a:stCxn id="1460" idx="3"/>
            <a:endCxn id="1261" idx="1"/>
          </p:cNvCxnSpPr>
          <p:nvPr/>
        </p:nvCxnSpPr>
        <p:spPr>
          <a:xfrm flipV="1">
            <a:off x="17599157" y="16618724"/>
            <a:ext cx="529684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/>
          <p:cNvCxnSpPr/>
          <p:nvPr/>
        </p:nvCxnSpPr>
        <p:spPr>
          <a:xfrm flipH="1" flipV="1">
            <a:off x="16737220" y="17558095"/>
            <a:ext cx="3622" cy="168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1" name="TextBox 1470"/>
              <p:cNvSpPr txBox="1"/>
              <p:nvPr/>
            </p:nvSpPr>
            <p:spPr>
              <a:xfrm>
                <a:off x="28692213" y="13027958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312746"/>
                <a:ext cx="492565" cy="33361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2" name="TextBox 1471"/>
          <p:cNvSpPr txBox="1"/>
          <p:nvPr/>
        </p:nvSpPr>
        <p:spPr>
          <a:xfrm>
            <a:off x="28574605" y="14160061"/>
            <a:ext cx="653833" cy="739784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Box 1472"/>
              <p:cNvSpPr txBox="1"/>
              <p:nvPr/>
            </p:nvSpPr>
            <p:spPr>
              <a:xfrm>
                <a:off x="28692213" y="13435156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561236"/>
                <a:ext cx="492565" cy="33361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Box 1473"/>
              <p:cNvSpPr txBox="1"/>
              <p:nvPr/>
            </p:nvSpPr>
            <p:spPr>
              <a:xfrm>
                <a:off x="28692213" y="13897537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843401"/>
                <a:ext cx="492565" cy="33361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TextBox 1474"/>
              <p:cNvSpPr txBox="1"/>
              <p:nvPr/>
            </p:nvSpPr>
            <p:spPr>
              <a:xfrm>
                <a:off x="28482119" y="21388167"/>
                <a:ext cx="1689045" cy="5218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4989" y="18414506"/>
                <a:ext cx="1030728" cy="35464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6" name="Straight Arrow Connector 1475"/>
          <p:cNvCxnSpPr/>
          <p:nvPr/>
        </p:nvCxnSpPr>
        <p:spPr>
          <a:xfrm>
            <a:off x="30037777" y="13142794"/>
            <a:ext cx="0" cy="9062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TextBox 1476"/>
          <p:cNvSpPr txBox="1"/>
          <p:nvPr/>
        </p:nvSpPr>
        <p:spPr>
          <a:xfrm>
            <a:off x="30162968" y="13550789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771" dirty="0"/>
              <a:t>Time Domain </a:t>
            </a:r>
            <a:r>
              <a:rPr lang="pt-BR" sz="3594" b="1" spc="771" dirty="0" err="1"/>
              <a:t>Samples</a:t>
            </a:r>
            <a:endParaRPr lang="pt-BR" sz="3594" b="1" spc="771" dirty="0"/>
          </a:p>
        </p:txBody>
      </p:sp>
      <p:pic>
        <p:nvPicPr>
          <p:cNvPr id="1478" name="Picture 147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27028073" y="17004253"/>
            <a:ext cx="8600368" cy="1062444"/>
          </a:xfrm>
          <a:prstGeom prst="rect">
            <a:avLst/>
          </a:prstGeom>
        </p:spPr>
      </p:pic>
      <p:sp>
        <p:nvSpPr>
          <p:cNvPr id="1530" name="Rectangle 1529"/>
          <p:cNvSpPr/>
          <p:nvPr/>
        </p:nvSpPr>
        <p:spPr>
          <a:xfrm>
            <a:off x="-24680919" y="-15418181"/>
            <a:ext cx="1088896" cy="51962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1531" name="Straight Connector 1530"/>
          <p:cNvCxnSpPr/>
          <p:nvPr/>
        </p:nvCxnSpPr>
        <p:spPr>
          <a:xfrm>
            <a:off x="-23775999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/>
          <p:cNvCxnSpPr/>
          <p:nvPr/>
        </p:nvCxnSpPr>
        <p:spPr>
          <a:xfrm>
            <a:off x="-23956500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/>
          <p:cNvCxnSpPr/>
          <p:nvPr/>
        </p:nvCxnSpPr>
        <p:spPr>
          <a:xfrm>
            <a:off x="-24145905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Straight Connector 1533"/>
          <p:cNvCxnSpPr/>
          <p:nvPr/>
        </p:nvCxnSpPr>
        <p:spPr>
          <a:xfrm>
            <a:off x="-24511361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Straight Connector 1534"/>
          <p:cNvCxnSpPr/>
          <p:nvPr/>
        </p:nvCxnSpPr>
        <p:spPr>
          <a:xfrm>
            <a:off x="-24330861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" name="Straight Connector 1535"/>
          <p:cNvCxnSpPr/>
          <p:nvPr/>
        </p:nvCxnSpPr>
        <p:spPr>
          <a:xfrm>
            <a:off x="-24680919" y="-12811258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Straight Connector 1536"/>
          <p:cNvCxnSpPr/>
          <p:nvPr/>
        </p:nvCxnSpPr>
        <p:spPr>
          <a:xfrm>
            <a:off x="-24680919" y="-12996213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" name="Straight Connector 1537"/>
          <p:cNvCxnSpPr/>
          <p:nvPr/>
        </p:nvCxnSpPr>
        <p:spPr>
          <a:xfrm>
            <a:off x="-24680919" y="-13181168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-24680919" y="-12626303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Straight Connector 1539"/>
          <p:cNvCxnSpPr/>
          <p:nvPr/>
        </p:nvCxnSpPr>
        <p:spPr>
          <a:xfrm>
            <a:off x="-24680919" y="-12071443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-24680919" y="-12256397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Straight Connector 1541"/>
          <p:cNvCxnSpPr/>
          <p:nvPr/>
        </p:nvCxnSpPr>
        <p:spPr>
          <a:xfrm>
            <a:off x="-24680919" y="-12441351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-24680919" y="-11886490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-24680919" y="-11331626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Straight Connector 1544"/>
          <p:cNvCxnSpPr/>
          <p:nvPr/>
        </p:nvCxnSpPr>
        <p:spPr>
          <a:xfrm>
            <a:off x="-24680919" y="-11516582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545"/>
          <p:cNvCxnSpPr/>
          <p:nvPr/>
        </p:nvCxnSpPr>
        <p:spPr>
          <a:xfrm>
            <a:off x="-24680919" y="-11701534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546"/>
          <p:cNvCxnSpPr/>
          <p:nvPr/>
        </p:nvCxnSpPr>
        <p:spPr>
          <a:xfrm>
            <a:off x="-24680919" y="-11146672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Straight Connector 1547"/>
          <p:cNvCxnSpPr/>
          <p:nvPr/>
        </p:nvCxnSpPr>
        <p:spPr>
          <a:xfrm>
            <a:off x="-24680919" y="-10591809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Straight Connector 1548"/>
          <p:cNvCxnSpPr/>
          <p:nvPr/>
        </p:nvCxnSpPr>
        <p:spPr>
          <a:xfrm>
            <a:off x="-24680919" y="-10776763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Straight Connector 1549"/>
          <p:cNvCxnSpPr/>
          <p:nvPr/>
        </p:nvCxnSpPr>
        <p:spPr>
          <a:xfrm>
            <a:off x="-24680919" y="-10961716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Connector 1550"/>
          <p:cNvCxnSpPr/>
          <p:nvPr/>
        </p:nvCxnSpPr>
        <p:spPr>
          <a:xfrm>
            <a:off x="-24680919" y="-10406855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-24680919" y="-14472915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Straight Connector 1552"/>
          <p:cNvCxnSpPr/>
          <p:nvPr/>
        </p:nvCxnSpPr>
        <p:spPr>
          <a:xfrm>
            <a:off x="-24680919" y="-14657869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/>
          <p:cNvCxnSpPr/>
          <p:nvPr/>
        </p:nvCxnSpPr>
        <p:spPr>
          <a:xfrm>
            <a:off x="-24680919" y="-14842824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Straight Connector 1554"/>
          <p:cNvCxnSpPr/>
          <p:nvPr/>
        </p:nvCxnSpPr>
        <p:spPr>
          <a:xfrm>
            <a:off x="-24680919" y="-14287961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" name="Straight Connector 1555"/>
          <p:cNvCxnSpPr/>
          <p:nvPr/>
        </p:nvCxnSpPr>
        <p:spPr>
          <a:xfrm>
            <a:off x="-24680919" y="-13551076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Straight Connector 1556"/>
          <p:cNvCxnSpPr/>
          <p:nvPr/>
        </p:nvCxnSpPr>
        <p:spPr>
          <a:xfrm>
            <a:off x="-24680919" y="-13736028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" name="Straight Connector 1557"/>
          <p:cNvCxnSpPr/>
          <p:nvPr/>
        </p:nvCxnSpPr>
        <p:spPr>
          <a:xfrm>
            <a:off x="-24680919" y="-13920984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Straight Connector 1558"/>
          <p:cNvCxnSpPr/>
          <p:nvPr/>
        </p:nvCxnSpPr>
        <p:spPr>
          <a:xfrm>
            <a:off x="-24680919" y="-13366122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Straight Connector 1559"/>
          <p:cNvCxnSpPr/>
          <p:nvPr/>
        </p:nvCxnSpPr>
        <p:spPr>
          <a:xfrm>
            <a:off x="-24680919" y="-15212732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560"/>
          <p:cNvCxnSpPr/>
          <p:nvPr/>
        </p:nvCxnSpPr>
        <p:spPr>
          <a:xfrm>
            <a:off x="-24680919" y="-15397684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Straight Connector 1561"/>
          <p:cNvCxnSpPr/>
          <p:nvPr/>
        </p:nvCxnSpPr>
        <p:spPr>
          <a:xfrm>
            <a:off x="-24680919" y="-15027776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9" name="TextBox 1598"/>
          <p:cNvSpPr txBox="1"/>
          <p:nvPr/>
        </p:nvSpPr>
        <p:spPr>
          <a:xfrm>
            <a:off x="7686092" y="-14483998"/>
            <a:ext cx="1611723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8" dirty="0"/>
              <a:t>OFDM </a:t>
            </a:r>
            <a:r>
              <a:rPr lang="pt-BR" sz="1798" dirty="0" err="1"/>
              <a:t>Symbols</a:t>
            </a:r>
            <a:endParaRPr lang="pt-BR" sz="1798" dirty="0"/>
          </a:p>
        </p:txBody>
      </p:sp>
      <p:pic>
        <p:nvPicPr>
          <p:cNvPr id="1606" name="Picture 160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22788321" y="11825746"/>
            <a:ext cx="3760315" cy="1123418"/>
          </a:xfrm>
          <a:prstGeom prst="rect">
            <a:avLst/>
          </a:prstGeom>
        </p:spPr>
      </p:pic>
      <p:sp>
        <p:nvSpPr>
          <p:cNvPr id="1607" name="TextBox 1606"/>
          <p:cNvSpPr txBox="1"/>
          <p:nvPr/>
        </p:nvSpPr>
        <p:spPr>
          <a:xfrm rot="16200000">
            <a:off x="24424195" y="11118693"/>
            <a:ext cx="563231" cy="3834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460" b="1" dirty="0" err="1"/>
              <a:t>Frequency</a:t>
            </a:r>
            <a:r>
              <a:rPr lang="pt-BR" sz="2460" b="1" dirty="0"/>
              <a:t> Domain </a:t>
            </a:r>
            <a:r>
              <a:rPr lang="pt-BR" sz="2460" b="1" dirty="0" err="1"/>
              <a:t>Samples</a:t>
            </a:r>
            <a:endParaRPr lang="pt-BR" sz="2460" b="1" dirty="0"/>
          </a:p>
        </p:txBody>
      </p:sp>
      <p:grpSp>
        <p:nvGrpSpPr>
          <p:cNvPr id="1608" name="Group 1607"/>
          <p:cNvGrpSpPr/>
          <p:nvPr/>
        </p:nvGrpSpPr>
        <p:grpSpPr>
          <a:xfrm>
            <a:off x="-14430189" y="-14346051"/>
            <a:ext cx="881065" cy="8637335"/>
            <a:chOff x="8315222" y="1335715"/>
            <a:chExt cx="423939" cy="2023062"/>
          </a:xfrm>
        </p:grpSpPr>
        <p:sp>
          <p:nvSpPr>
            <p:cNvPr id="1609" name="Rectangle 1608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cxnSp>
          <p:nvCxnSpPr>
            <p:cNvPr id="1610" name="Straight Connector 1609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2" name="Rectangle 1641"/>
          <p:cNvSpPr/>
          <p:nvPr/>
        </p:nvSpPr>
        <p:spPr>
          <a:xfrm>
            <a:off x="-14430186" y="-8475613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1643" name="TextBox 1642"/>
          <p:cNvSpPr txBox="1"/>
          <p:nvPr/>
        </p:nvSpPr>
        <p:spPr>
          <a:xfrm>
            <a:off x="-14430191" y="-8832781"/>
            <a:ext cx="653833" cy="16745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1644" name="TextBox 1643"/>
          <p:cNvSpPr txBox="1"/>
          <p:nvPr/>
        </p:nvSpPr>
        <p:spPr>
          <a:xfrm>
            <a:off x="-16241186" y="-15596935"/>
            <a:ext cx="1611723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8" dirty="0"/>
              <a:t>OFDM </a:t>
            </a:r>
            <a:r>
              <a:rPr lang="pt-BR" sz="1798" dirty="0" err="1"/>
              <a:t>Symbols</a:t>
            </a:r>
            <a:endParaRPr lang="pt-BR" sz="1798" dirty="0"/>
          </a:p>
        </p:txBody>
      </p:sp>
      <p:sp>
        <p:nvSpPr>
          <p:cNvPr id="1645" name="TextBox 1644"/>
          <p:cNvSpPr txBox="1"/>
          <p:nvPr/>
        </p:nvSpPr>
        <p:spPr>
          <a:xfrm>
            <a:off x="-14498012" y="-15191335"/>
            <a:ext cx="386644" cy="408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57" dirty="0"/>
              <a:t>...</a:t>
            </a:r>
          </a:p>
        </p:txBody>
      </p:sp>
      <p:cxnSp>
        <p:nvCxnSpPr>
          <p:cNvPr id="1646" name="Curved Connector 1645"/>
          <p:cNvCxnSpPr/>
          <p:nvPr/>
        </p:nvCxnSpPr>
        <p:spPr>
          <a:xfrm>
            <a:off x="-14276395" y="-15228965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Curved Connector 1646"/>
          <p:cNvCxnSpPr/>
          <p:nvPr/>
        </p:nvCxnSpPr>
        <p:spPr>
          <a:xfrm>
            <a:off x="-14997787" y="-15223726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8" name="Curved Connector 1647"/>
          <p:cNvCxnSpPr/>
          <p:nvPr/>
        </p:nvCxnSpPr>
        <p:spPr>
          <a:xfrm>
            <a:off x="-14854809" y="-15230128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9" name="Straight Connector 1648"/>
          <p:cNvCxnSpPr/>
          <p:nvPr/>
        </p:nvCxnSpPr>
        <p:spPr>
          <a:xfrm flipH="1">
            <a:off x="-16001806" y="-15228783"/>
            <a:ext cx="1738905" cy="4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0" name="Rectangle 1649"/>
          <p:cNvSpPr/>
          <p:nvPr/>
        </p:nvSpPr>
        <p:spPr>
          <a:xfrm>
            <a:off x="-18148137" y="-14312825"/>
            <a:ext cx="137191" cy="86309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1651" name="Straight Connector 1650"/>
          <p:cNvCxnSpPr/>
          <p:nvPr/>
        </p:nvCxnSpPr>
        <p:spPr>
          <a:xfrm>
            <a:off x="-17415934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Straight Connector 1651"/>
          <p:cNvCxnSpPr/>
          <p:nvPr/>
        </p:nvCxnSpPr>
        <p:spPr>
          <a:xfrm>
            <a:off x="-17561983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652"/>
          <p:cNvCxnSpPr/>
          <p:nvPr/>
        </p:nvCxnSpPr>
        <p:spPr>
          <a:xfrm>
            <a:off x="-17715238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Straight Connector 1653"/>
          <p:cNvCxnSpPr/>
          <p:nvPr/>
        </p:nvCxnSpPr>
        <p:spPr>
          <a:xfrm>
            <a:off x="-18010943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Straight Connector 1654"/>
          <p:cNvCxnSpPr/>
          <p:nvPr/>
        </p:nvCxnSpPr>
        <p:spPr>
          <a:xfrm>
            <a:off x="-17864895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Straight Connector 1655"/>
          <p:cNvCxnSpPr/>
          <p:nvPr/>
        </p:nvCxnSpPr>
        <p:spPr>
          <a:xfrm>
            <a:off x="-18148137" y="-998596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Straight Connector 1656"/>
          <p:cNvCxnSpPr/>
          <p:nvPr/>
        </p:nvCxnSpPr>
        <p:spPr>
          <a:xfrm>
            <a:off x="-18148137" y="-10293400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Straight Connector 1657"/>
          <p:cNvCxnSpPr/>
          <p:nvPr/>
        </p:nvCxnSpPr>
        <p:spPr>
          <a:xfrm>
            <a:off x="-18148137" y="-10600833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1658"/>
          <p:cNvCxnSpPr/>
          <p:nvPr/>
        </p:nvCxnSpPr>
        <p:spPr>
          <a:xfrm>
            <a:off x="-18148137" y="-9678534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Straight Connector 1659"/>
          <p:cNvCxnSpPr/>
          <p:nvPr/>
        </p:nvCxnSpPr>
        <p:spPr>
          <a:xfrm>
            <a:off x="-18148137" y="-8756232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Straight Connector 1660"/>
          <p:cNvCxnSpPr/>
          <p:nvPr/>
        </p:nvCxnSpPr>
        <p:spPr>
          <a:xfrm>
            <a:off x="-18148137" y="-9063666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1661"/>
          <p:cNvCxnSpPr/>
          <p:nvPr/>
        </p:nvCxnSpPr>
        <p:spPr>
          <a:xfrm>
            <a:off x="-18148137" y="-9371099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/>
          <p:cNvCxnSpPr/>
          <p:nvPr/>
        </p:nvCxnSpPr>
        <p:spPr>
          <a:xfrm>
            <a:off x="-18148137" y="-8448799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-18148137" y="-7344477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1664"/>
          <p:cNvCxnSpPr/>
          <p:nvPr/>
        </p:nvCxnSpPr>
        <p:spPr>
          <a:xfrm>
            <a:off x="-18148137" y="-7833929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/>
          <p:cNvCxnSpPr/>
          <p:nvPr/>
        </p:nvCxnSpPr>
        <p:spPr>
          <a:xfrm>
            <a:off x="-18148137" y="-8141364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/>
          <p:cNvCxnSpPr/>
          <p:nvPr/>
        </p:nvCxnSpPr>
        <p:spPr>
          <a:xfrm>
            <a:off x="-18148137" y="-703704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/>
          <p:nvPr/>
        </p:nvCxnSpPr>
        <p:spPr>
          <a:xfrm>
            <a:off x="-18148137" y="-6114744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-18148137" y="-642217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1669"/>
          <p:cNvCxnSpPr/>
          <p:nvPr/>
        </p:nvCxnSpPr>
        <p:spPr>
          <a:xfrm>
            <a:off x="-18148137" y="-6729610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1670"/>
          <p:cNvCxnSpPr/>
          <p:nvPr/>
        </p:nvCxnSpPr>
        <p:spPr>
          <a:xfrm>
            <a:off x="-18148137" y="-7195708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/>
          <p:cNvCxnSpPr/>
          <p:nvPr/>
        </p:nvCxnSpPr>
        <p:spPr>
          <a:xfrm>
            <a:off x="-18148137" y="-1244543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Straight Connector 1672"/>
          <p:cNvCxnSpPr/>
          <p:nvPr/>
        </p:nvCxnSpPr>
        <p:spPr>
          <a:xfrm>
            <a:off x="-18148137" y="-12752869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1673"/>
          <p:cNvCxnSpPr/>
          <p:nvPr/>
        </p:nvCxnSpPr>
        <p:spPr>
          <a:xfrm>
            <a:off x="-18148137" y="-13060303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1674"/>
          <p:cNvCxnSpPr/>
          <p:nvPr/>
        </p:nvCxnSpPr>
        <p:spPr>
          <a:xfrm>
            <a:off x="-18148137" y="-12138000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Straight Connector 1675"/>
          <p:cNvCxnSpPr/>
          <p:nvPr/>
        </p:nvCxnSpPr>
        <p:spPr>
          <a:xfrm>
            <a:off x="-18148137" y="-11215702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1676"/>
          <p:cNvCxnSpPr/>
          <p:nvPr/>
        </p:nvCxnSpPr>
        <p:spPr>
          <a:xfrm>
            <a:off x="-18148137" y="-1152313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Straight Connector 1677"/>
          <p:cNvCxnSpPr/>
          <p:nvPr/>
        </p:nvCxnSpPr>
        <p:spPr>
          <a:xfrm>
            <a:off x="-18148137" y="-11830570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Straight Connector 1678"/>
          <p:cNvCxnSpPr/>
          <p:nvPr/>
        </p:nvCxnSpPr>
        <p:spPr>
          <a:xfrm>
            <a:off x="-18148137" y="-10908267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1679"/>
          <p:cNvCxnSpPr/>
          <p:nvPr/>
        </p:nvCxnSpPr>
        <p:spPr>
          <a:xfrm>
            <a:off x="-18148136" y="-13675162"/>
            <a:ext cx="216060" cy="8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Straight Connector 1680"/>
          <p:cNvCxnSpPr/>
          <p:nvPr/>
        </p:nvCxnSpPr>
        <p:spPr>
          <a:xfrm>
            <a:off x="-18148137" y="-13982585"/>
            <a:ext cx="12174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Connector 1681"/>
          <p:cNvCxnSpPr/>
          <p:nvPr/>
        </p:nvCxnSpPr>
        <p:spPr>
          <a:xfrm>
            <a:off x="-18148137" y="-13367736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" name="Rectangle 1682"/>
          <p:cNvSpPr/>
          <p:nvPr/>
        </p:nvSpPr>
        <p:spPr>
          <a:xfrm>
            <a:off x="-18148136" y="-8448789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1684" name="TextBox 1683"/>
          <p:cNvSpPr txBox="1"/>
          <p:nvPr/>
        </p:nvSpPr>
        <p:spPr>
          <a:xfrm>
            <a:off x="-18148141" y="-8805956"/>
            <a:ext cx="653833" cy="16745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-19959135" y="-15570109"/>
            <a:ext cx="1611723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8" dirty="0"/>
              <a:t>OFDM </a:t>
            </a:r>
            <a:r>
              <a:rPr lang="pt-BR" sz="1798" dirty="0" err="1"/>
              <a:t>Symbols</a:t>
            </a:r>
            <a:endParaRPr lang="pt-BR" sz="1798" dirty="0"/>
          </a:p>
        </p:txBody>
      </p:sp>
      <p:sp>
        <p:nvSpPr>
          <p:cNvPr id="1686" name="TextBox 1685"/>
          <p:cNvSpPr txBox="1"/>
          <p:nvPr/>
        </p:nvSpPr>
        <p:spPr>
          <a:xfrm>
            <a:off x="-18215961" y="-15164512"/>
            <a:ext cx="386644" cy="408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57" dirty="0"/>
              <a:t>...</a:t>
            </a:r>
          </a:p>
        </p:txBody>
      </p:sp>
      <p:cxnSp>
        <p:nvCxnSpPr>
          <p:cNvPr id="1687" name="Curved Connector 1686"/>
          <p:cNvCxnSpPr/>
          <p:nvPr/>
        </p:nvCxnSpPr>
        <p:spPr>
          <a:xfrm>
            <a:off x="-17994345" y="-15202138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8" name="Curved Connector 1687"/>
          <p:cNvCxnSpPr/>
          <p:nvPr/>
        </p:nvCxnSpPr>
        <p:spPr>
          <a:xfrm>
            <a:off x="-18715735" y="-15196900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9" name="Curved Connector 1688"/>
          <p:cNvCxnSpPr/>
          <p:nvPr/>
        </p:nvCxnSpPr>
        <p:spPr>
          <a:xfrm>
            <a:off x="-18572757" y="-15203301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Straight Connector 1689"/>
          <p:cNvCxnSpPr/>
          <p:nvPr/>
        </p:nvCxnSpPr>
        <p:spPr>
          <a:xfrm flipH="1">
            <a:off x="-19719755" y="-15201958"/>
            <a:ext cx="1738905" cy="4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1" name="TextBox 1690"/>
          <p:cNvSpPr txBox="1"/>
          <p:nvPr/>
        </p:nvSpPr>
        <p:spPr>
          <a:xfrm>
            <a:off x="17358071" y="17553980"/>
            <a:ext cx="3586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60" b="1" dirty="0" err="1"/>
              <a:t>Subcarriers</a:t>
            </a:r>
            <a:r>
              <a:rPr lang="pt-BR" sz="2460" b="1" dirty="0"/>
              <a:t> </a:t>
            </a:r>
            <a:r>
              <a:rPr lang="pt-BR" sz="2460" b="1" dirty="0" err="1"/>
              <a:t>Information</a:t>
            </a:r>
            <a:endParaRPr lang="pt-BR" sz="2460" b="1" dirty="0"/>
          </a:p>
        </p:txBody>
      </p:sp>
      <p:sp>
        <p:nvSpPr>
          <p:cNvPr id="1730" name="Retângulo de cantos arredondados 277"/>
          <p:cNvSpPr/>
          <p:nvPr/>
        </p:nvSpPr>
        <p:spPr>
          <a:xfrm>
            <a:off x="-22570556" y="14298656"/>
            <a:ext cx="18955382" cy="6453622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968" dirty="0"/>
          </a:p>
        </p:txBody>
      </p:sp>
      <p:cxnSp>
        <p:nvCxnSpPr>
          <p:cNvPr id="1731" name="Conector reto 279"/>
          <p:cNvCxnSpPr>
            <a:stCxn id="1733" idx="1"/>
            <a:endCxn id="1752" idx="1"/>
          </p:cNvCxnSpPr>
          <p:nvPr/>
        </p:nvCxnSpPr>
        <p:spPr>
          <a:xfrm>
            <a:off x="-18596459" y="19365146"/>
            <a:ext cx="9710092" cy="52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2" name="Grupo 280"/>
          <p:cNvGrpSpPr/>
          <p:nvPr/>
        </p:nvGrpSpPr>
        <p:grpSpPr>
          <a:xfrm>
            <a:off x="-18596447" y="18717808"/>
            <a:ext cx="3514129" cy="129467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33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8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734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5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6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7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8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9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0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1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742" name="Grupo 311"/>
          <p:cNvGrpSpPr/>
          <p:nvPr/>
        </p:nvGrpSpPr>
        <p:grpSpPr>
          <a:xfrm>
            <a:off x="-20261035" y="18717808"/>
            <a:ext cx="1109727" cy="1294678"/>
            <a:chOff x="7020272" y="3212976"/>
            <a:chExt cx="432048" cy="504056"/>
          </a:xfrm>
        </p:grpSpPr>
        <p:sp>
          <p:nvSpPr>
            <p:cNvPr id="174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968" dirty="0">
                <a:solidFill>
                  <a:schemeClr val="tx1"/>
                </a:solidFill>
              </a:endParaRPr>
            </a:p>
          </p:txBody>
        </p:sp>
        <p:cxnSp>
          <p:nvCxnSpPr>
            <p:cNvPr id="174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968" dirty="0"/>
            </a:p>
          </p:txBody>
        </p:sp>
        <p:cxnSp>
          <p:nvCxnSpPr>
            <p:cNvPr id="174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upo 316"/>
          <p:cNvGrpSpPr/>
          <p:nvPr/>
        </p:nvGrpSpPr>
        <p:grpSpPr>
          <a:xfrm>
            <a:off x="-9256266" y="18561711"/>
            <a:ext cx="959719" cy="1617153"/>
            <a:chOff x="7092280" y="3573016"/>
            <a:chExt cx="609347" cy="886507"/>
          </a:xfrm>
        </p:grpSpPr>
        <p:grpSp>
          <p:nvGrpSpPr>
            <p:cNvPr id="174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75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968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968" dirty="0"/>
              </a:p>
            </p:txBody>
          </p:sp>
          <p:cxnSp>
            <p:nvCxnSpPr>
              <p:cNvPr id="175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9" name="CaixaDeTexto 318"/>
            <p:cNvSpPr txBox="1"/>
            <p:nvPr/>
          </p:nvSpPr>
          <p:spPr>
            <a:xfrm>
              <a:off x="7236297" y="4149078"/>
              <a:ext cx="465330" cy="310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8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75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6" name="CaixaDeTexto 330"/>
          <p:cNvSpPr txBox="1"/>
          <p:nvPr/>
        </p:nvSpPr>
        <p:spPr>
          <a:xfrm>
            <a:off x="-20723436" y="19990113"/>
            <a:ext cx="841897" cy="56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757" name="Elipse 335"/>
          <p:cNvSpPr/>
          <p:nvPr/>
        </p:nvSpPr>
        <p:spPr>
          <a:xfrm>
            <a:off x="-13188845" y="18162933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758" name="Elipse 336"/>
          <p:cNvSpPr/>
          <p:nvPr/>
        </p:nvSpPr>
        <p:spPr>
          <a:xfrm>
            <a:off x="-13096367" y="18162933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759" name="Elipse 337"/>
          <p:cNvSpPr/>
          <p:nvPr/>
        </p:nvSpPr>
        <p:spPr>
          <a:xfrm>
            <a:off x="-13003888" y="18162933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760" name="Elipse 338"/>
          <p:cNvSpPr/>
          <p:nvPr/>
        </p:nvSpPr>
        <p:spPr>
          <a:xfrm>
            <a:off x="-12911415" y="18162933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cxnSp>
        <p:nvCxnSpPr>
          <p:cNvPr id="1761" name="Conector de seta reta 341"/>
          <p:cNvCxnSpPr>
            <a:stCxn id="1743" idx="3"/>
            <a:endCxn id="1733" idx="1"/>
          </p:cNvCxnSpPr>
          <p:nvPr/>
        </p:nvCxnSpPr>
        <p:spPr>
          <a:xfrm>
            <a:off x="-19151307" y="19365111"/>
            <a:ext cx="554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CaixaDeTexto 354"/>
          <p:cNvSpPr txBox="1"/>
          <p:nvPr/>
        </p:nvSpPr>
        <p:spPr>
          <a:xfrm>
            <a:off x="-21640017" y="14829276"/>
            <a:ext cx="2645468" cy="119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763" name="CaixaDeTexto 377"/>
          <p:cNvSpPr txBox="1"/>
          <p:nvPr/>
        </p:nvSpPr>
        <p:spPr>
          <a:xfrm>
            <a:off x="-7237423" y="14736800"/>
            <a:ext cx="2800767" cy="119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764" name="CaixaDeTexto 386"/>
          <p:cNvSpPr txBox="1"/>
          <p:nvPr/>
        </p:nvSpPr>
        <p:spPr>
          <a:xfrm>
            <a:off x="-21204047" y="17519896"/>
            <a:ext cx="1643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256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CaixaDeTexto 387"/>
          <p:cNvSpPr txBox="1"/>
          <p:nvPr/>
        </p:nvSpPr>
        <p:spPr>
          <a:xfrm>
            <a:off x="-6497625" y="17743792"/>
            <a:ext cx="1643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2569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6" name="Grupo 27"/>
          <p:cNvGrpSpPr/>
          <p:nvPr/>
        </p:nvGrpSpPr>
        <p:grpSpPr>
          <a:xfrm>
            <a:off x="-18041618" y="16383493"/>
            <a:ext cx="1835894" cy="1155962"/>
            <a:chOff x="6621580" y="3139544"/>
            <a:chExt cx="790570" cy="450050"/>
          </a:xfrm>
        </p:grpSpPr>
        <p:sp>
          <p:nvSpPr>
            <p:cNvPr id="17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08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771" name="Retângulo 170"/>
            <p:cNvSpPr/>
            <p:nvPr/>
          </p:nvSpPr>
          <p:spPr>
            <a:xfrm>
              <a:off x="6965555" y="3145352"/>
              <a:ext cx="348041" cy="189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569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72" name="CaixaDeTexto 174"/>
          <p:cNvSpPr txBox="1"/>
          <p:nvPr/>
        </p:nvSpPr>
        <p:spPr>
          <a:xfrm>
            <a:off x="-14294981" y="16998015"/>
            <a:ext cx="3467616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3594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3594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773" name="Conector reto 86"/>
          <p:cNvCxnSpPr>
            <a:stCxn id="1767" idx="1"/>
          </p:cNvCxnSpPr>
          <p:nvPr/>
        </p:nvCxnSpPr>
        <p:spPr>
          <a:xfrm flipH="1" flipV="1">
            <a:off x="-19336267" y="16938354"/>
            <a:ext cx="1753129" cy="2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4" name="Conector reto 87"/>
          <p:cNvCxnSpPr/>
          <p:nvPr/>
        </p:nvCxnSpPr>
        <p:spPr>
          <a:xfrm flipH="1" flipV="1">
            <a:off x="-19269291" y="16943846"/>
            <a:ext cx="1682875" cy="2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5" name="Conector reto 94"/>
          <p:cNvCxnSpPr>
            <a:endCxn id="1767" idx="2"/>
          </p:cNvCxnSpPr>
          <p:nvPr/>
        </p:nvCxnSpPr>
        <p:spPr>
          <a:xfrm flipV="1">
            <a:off x="-16797060" y="17493211"/>
            <a:ext cx="0" cy="1224578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6" name="Conector reto 95"/>
          <p:cNvCxnSpPr>
            <a:endCxn id="1767" idx="2"/>
          </p:cNvCxnSpPr>
          <p:nvPr/>
        </p:nvCxnSpPr>
        <p:spPr>
          <a:xfrm flipV="1">
            <a:off x="-16797060" y="17493211"/>
            <a:ext cx="0" cy="1224578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Conector reto 104"/>
          <p:cNvCxnSpPr/>
          <p:nvPr/>
        </p:nvCxnSpPr>
        <p:spPr>
          <a:xfrm flipH="1">
            <a:off x="-8331517" y="16938331"/>
            <a:ext cx="900684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8" name="Conector reto 105"/>
          <p:cNvCxnSpPr/>
          <p:nvPr/>
        </p:nvCxnSpPr>
        <p:spPr>
          <a:xfrm flipH="1">
            <a:off x="-8331517" y="16938331"/>
            <a:ext cx="90068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Conector reto 114"/>
          <p:cNvCxnSpPr>
            <a:endCxn id="1752" idx="0"/>
          </p:cNvCxnSpPr>
          <p:nvPr/>
        </p:nvCxnSpPr>
        <p:spPr>
          <a:xfrm>
            <a:off x="-8331526" y="16938363"/>
            <a:ext cx="26" cy="1779961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0" name="Conector reto 115"/>
          <p:cNvCxnSpPr/>
          <p:nvPr/>
        </p:nvCxnSpPr>
        <p:spPr>
          <a:xfrm>
            <a:off x="-8331528" y="16938363"/>
            <a:ext cx="26" cy="17799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1" name="CaixaDeTexto 145"/>
          <p:cNvSpPr txBox="1"/>
          <p:nvPr/>
        </p:nvSpPr>
        <p:spPr>
          <a:xfrm>
            <a:off x="-6615661" y="20100454"/>
            <a:ext cx="2300630" cy="527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28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782" name="Picture 178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7437993" y="15926868"/>
            <a:ext cx="3523758" cy="2022953"/>
          </a:xfrm>
          <a:prstGeom prst="rect">
            <a:avLst/>
          </a:prstGeom>
        </p:spPr>
      </p:pic>
      <p:pic>
        <p:nvPicPr>
          <p:cNvPr id="1783" name="Picture 178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22088137" y="16008254"/>
            <a:ext cx="3458504" cy="1729299"/>
          </a:xfrm>
          <a:prstGeom prst="rect">
            <a:avLst/>
          </a:prstGeom>
        </p:spPr>
      </p:pic>
      <p:sp>
        <p:nvSpPr>
          <p:cNvPr id="2130" name="TextBox 2129"/>
          <p:cNvSpPr txBox="1"/>
          <p:nvPr/>
        </p:nvSpPr>
        <p:spPr>
          <a:xfrm rot="5400000">
            <a:off x="17670427" y="14141905"/>
            <a:ext cx="1891543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60" b="1" dirty="0"/>
              <a:t>Zero </a:t>
            </a:r>
            <a:r>
              <a:rPr lang="pt-BR" sz="2460" b="1" dirty="0" err="1"/>
              <a:t>Padding</a:t>
            </a:r>
            <a:endParaRPr lang="pt-BR" sz="2460" b="1" dirty="0"/>
          </a:p>
        </p:txBody>
      </p:sp>
      <p:sp>
        <p:nvSpPr>
          <p:cNvPr id="3" name="Left Brace 2"/>
          <p:cNvSpPr/>
          <p:nvPr/>
        </p:nvSpPr>
        <p:spPr>
          <a:xfrm>
            <a:off x="18799699" y="13202950"/>
            <a:ext cx="318414" cy="23218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grpSp>
        <p:nvGrpSpPr>
          <p:cNvPr id="2131" name="Group 2130"/>
          <p:cNvGrpSpPr/>
          <p:nvPr/>
        </p:nvGrpSpPr>
        <p:grpSpPr>
          <a:xfrm>
            <a:off x="9670058" y="-13361574"/>
            <a:ext cx="881067" cy="8637335"/>
            <a:chOff x="8315222" y="1335715"/>
            <a:chExt cx="423939" cy="2023062"/>
          </a:xfrm>
        </p:grpSpPr>
        <p:sp>
          <p:nvSpPr>
            <p:cNvPr id="2132" name="Rectangle 2131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cxnSp>
          <p:nvCxnSpPr>
            <p:cNvPr id="2133" name="Straight Connector 2132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Connector 2133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Straight Connector 2134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Straight Connector 2135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Connector 2136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Connector 2137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Connector 2138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Connector 2139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Connector 2140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Connector 2141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Connector 2143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Connector 2146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Connector 2147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Connector 2148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Connector 2149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Connector 2150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Connector 2151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Connector 2152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Connector 2153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Connector 2157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Straight Connector 2158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Straight Connector 2159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Connector 2161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Straight Connector 2162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Straight Connector 2163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5" name="Rectangle 2164"/>
          <p:cNvSpPr/>
          <p:nvPr/>
        </p:nvSpPr>
        <p:spPr>
          <a:xfrm>
            <a:off x="9670066" y="-7491146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166" name="TextBox 2165"/>
          <p:cNvSpPr txBox="1"/>
          <p:nvPr/>
        </p:nvSpPr>
        <p:spPr>
          <a:xfrm>
            <a:off x="9670063" y="-7848317"/>
            <a:ext cx="653833" cy="16745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2167" name="TextBox 2166"/>
          <p:cNvSpPr txBox="1"/>
          <p:nvPr/>
        </p:nvSpPr>
        <p:spPr>
          <a:xfrm>
            <a:off x="11139846" y="-14643568"/>
            <a:ext cx="2346313" cy="1040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80" dirty="0" err="1"/>
              <a:t>Adding</a:t>
            </a:r>
            <a:r>
              <a:rPr lang="pt-BR" sz="3080" dirty="0"/>
              <a:t> </a:t>
            </a:r>
            <a:r>
              <a:rPr lang="pt-BR" sz="3080" dirty="0" err="1"/>
              <a:t>Ciclic</a:t>
            </a:r>
            <a:r>
              <a:rPr lang="pt-BR" sz="3080" dirty="0"/>
              <a:t> </a:t>
            </a:r>
            <a:r>
              <a:rPr lang="pt-BR" sz="3080" dirty="0" err="1"/>
              <a:t>Prefix</a:t>
            </a:r>
            <a:endParaRPr lang="pt-BR" sz="3080" dirty="0"/>
          </a:p>
        </p:txBody>
      </p:sp>
      <p:sp>
        <p:nvSpPr>
          <p:cNvPr id="2168" name="TextBox 2167"/>
          <p:cNvSpPr txBox="1"/>
          <p:nvPr/>
        </p:nvSpPr>
        <p:spPr>
          <a:xfrm>
            <a:off x="9602237" y="-14024846"/>
            <a:ext cx="386644" cy="408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57" dirty="0"/>
              <a:t>...</a:t>
            </a:r>
          </a:p>
        </p:txBody>
      </p:sp>
      <p:cxnSp>
        <p:nvCxnSpPr>
          <p:cNvPr id="2169" name="Curved Connector 2168"/>
          <p:cNvCxnSpPr/>
          <p:nvPr/>
        </p:nvCxnSpPr>
        <p:spPr>
          <a:xfrm>
            <a:off x="9823857" y="-14062465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urved Connector 2169"/>
          <p:cNvCxnSpPr/>
          <p:nvPr/>
        </p:nvCxnSpPr>
        <p:spPr>
          <a:xfrm>
            <a:off x="9102464" y="-14057225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urved Connector 2170"/>
          <p:cNvCxnSpPr/>
          <p:nvPr/>
        </p:nvCxnSpPr>
        <p:spPr>
          <a:xfrm>
            <a:off x="9245443" y="-14063626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Straight Connector 2171"/>
          <p:cNvCxnSpPr/>
          <p:nvPr/>
        </p:nvCxnSpPr>
        <p:spPr>
          <a:xfrm flipH="1">
            <a:off x="8098445" y="-14062290"/>
            <a:ext cx="1738905" cy="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3" name="Curved Connector 2172"/>
          <p:cNvCxnSpPr>
            <a:stCxn id="2166" idx="3"/>
            <a:endCxn id="2209" idx="1"/>
          </p:cNvCxnSpPr>
          <p:nvPr/>
        </p:nvCxnSpPr>
        <p:spPr>
          <a:xfrm flipV="1">
            <a:off x="10323896" y="-7020298"/>
            <a:ext cx="1709999" cy="9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4" name="Group 2173"/>
          <p:cNvGrpSpPr/>
          <p:nvPr/>
        </p:nvGrpSpPr>
        <p:grpSpPr>
          <a:xfrm>
            <a:off x="12033895" y="-13370839"/>
            <a:ext cx="881067" cy="8637335"/>
            <a:chOff x="8315222" y="1335715"/>
            <a:chExt cx="423939" cy="2023062"/>
          </a:xfrm>
        </p:grpSpPr>
        <p:sp>
          <p:nvSpPr>
            <p:cNvPr id="2175" name="Rectangle 2174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cxnSp>
          <p:nvCxnSpPr>
            <p:cNvPr id="2176" name="Straight Connector 2175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Straight Connector 2176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Straight Connector 2177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Straight Connector 2178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Straight Connector 2179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Straight Connector 2180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Straight Connector 2181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Straight Connector 2182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" name="Straight Connector 2183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Straight Connector 2184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Straight Connector 2185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Straight Connector 2186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8" name="Straight Connector 2187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Straight Connector 2188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Straight Connector 2189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1" name="Straight Connector 2190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Straight Connector 2191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4" name="Straight Connector 2193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Straight Connector 2194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Straight Connector 2195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Straight Connector 2196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Straight Connector 2197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9" name="Straight Connector 2198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Straight Connector 2199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Straight Connector 2200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2" name="Straight Connector 2201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3" name="Straight Connector 2202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4" name="Straight Connector 2203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5" name="Straight Connector 2204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Straight Connector 2205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Straight Connector 2206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8" name="Rectangle 2207"/>
          <p:cNvSpPr/>
          <p:nvPr/>
        </p:nvSpPr>
        <p:spPr>
          <a:xfrm>
            <a:off x="12033899" y="-7500408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209" name="TextBox 2208"/>
          <p:cNvSpPr txBox="1"/>
          <p:nvPr/>
        </p:nvSpPr>
        <p:spPr>
          <a:xfrm>
            <a:off x="12033895" y="-7857579"/>
            <a:ext cx="653833" cy="16745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2210" name="Rectangle 2209"/>
          <p:cNvSpPr/>
          <p:nvPr/>
        </p:nvSpPr>
        <p:spPr>
          <a:xfrm>
            <a:off x="13175233" y="-9770741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249" name="Rectangle 2248"/>
          <p:cNvSpPr/>
          <p:nvPr/>
        </p:nvSpPr>
        <p:spPr>
          <a:xfrm>
            <a:off x="29575417" y="13044702"/>
            <a:ext cx="158591" cy="86373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280" name="Straight Connector 2279"/>
          <p:cNvCxnSpPr/>
          <p:nvPr/>
        </p:nvCxnSpPr>
        <p:spPr>
          <a:xfrm>
            <a:off x="29575405" y="1326593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>
            <a:off x="29575405" y="1348718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29577563" y="1370843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>
            <a:off x="29575405" y="1392967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29575405" y="1415092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29577563" y="1437217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29575405" y="1459342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29575405" y="1481467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29577563" y="1503592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29575405" y="1525716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29575405" y="1547841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29577563" y="1569966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/>
          <p:cNvCxnSpPr/>
          <p:nvPr/>
        </p:nvCxnSpPr>
        <p:spPr>
          <a:xfrm>
            <a:off x="29575405" y="1592091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Straight Connector 2296"/>
          <p:cNvCxnSpPr/>
          <p:nvPr/>
        </p:nvCxnSpPr>
        <p:spPr>
          <a:xfrm>
            <a:off x="29575405" y="1614215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29577563" y="1636341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/>
          <p:cNvCxnSpPr/>
          <p:nvPr/>
        </p:nvCxnSpPr>
        <p:spPr>
          <a:xfrm>
            <a:off x="29575405" y="1658465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Straight Connector 2299"/>
          <p:cNvCxnSpPr/>
          <p:nvPr/>
        </p:nvCxnSpPr>
        <p:spPr>
          <a:xfrm>
            <a:off x="29575405" y="1680590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29577563" y="1702715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/>
          <p:cNvCxnSpPr/>
          <p:nvPr/>
        </p:nvCxnSpPr>
        <p:spPr>
          <a:xfrm>
            <a:off x="29575405" y="1724839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Straight Connector 2302"/>
          <p:cNvCxnSpPr/>
          <p:nvPr/>
        </p:nvCxnSpPr>
        <p:spPr>
          <a:xfrm>
            <a:off x="29575405" y="1746964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29577563" y="1769089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/>
          <p:cNvCxnSpPr/>
          <p:nvPr/>
        </p:nvCxnSpPr>
        <p:spPr>
          <a:xfrm>
            <a:off x="29575405" y="1791214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Connector 2305"/>
          <p:cNvCxnSpPr/>
          <p:nvPr/>
        </p:nvCxnSpPr>
        <p:spPr>
          <a:xfrm>
            <a:off x="29575405" y="1813339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29577563" y="1835463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/>
          <p:cNvCxnSpPr/>
          <p:nvPr/>
        </p:nvCxnSpPr>
        <p:spPr>
          <a:xfrm>
            <a:off x="29573247" y="1857588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29575405" y="1879713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29573247" y="1901838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/>
          <p:cNvCxnSpPr/>
          <p:nvPr/>
        </p:nvCxnSpPr>
        <p:spPr>
          <a:xfrm>
            <a:off x="29573247" y="1923962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Straight Connector 2311"/>
          <p:cNvCxnSpPr/>
          <p:nvPr/>
        </p:nvCxnSpPr>
        <p:spPr>
          <a:xfrm>
            <a:off x="29575405" y="1946087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29573247" y="1968212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29573247" y="1990337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Straight Connector 2314"/>
          <p:cNvCxnSpPr/>
          <p:nvPr/>
        </p:nvCxnSpPr>
        <p:spPr>
          <a:xfrm>
            <a:off x="29575405" y="2012462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29573247" y="2034587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/>
          <p:cNvCxnSpPr/>
          <p:nvPr/>
        </p:nvCxnSpPr>
        <p:spPr>
          <a:xfrm>
            <a:off x="29573247" y="2056711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Straight Connector 2317"/>
          <p:cNvCxnSpPr/>
          <p:nvPr/>
        </p:nvCxnSpPr>
        <p:spPr>
          <a:xfrm>
            <a:off x="29575405" y="2078836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29573247" y="2100961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/>
          <p:cNvCxnSpPr/>
          <p:nvPr/>
        </p:nvCxnSpPr>
        <p:spPr>
          <a:xfrm>
            <a:off x="29573247" y="2123086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Straight Connector 2320"/>
          <p:cNvCxnSpPr/>
          <p:nvPr/>
        </p:nvCxnSpPr>
        <p:spPr>
          <a:xfrm>
            <a:off x="29575405" y="2145210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/>
          <p:cNvSpPr/>
          <p:nvPr/>
        </p:nvSpPr>
        <p:spPr>
          <a:xfrm>
            <a:off x="29573247" y="19018390"/>
            <a:ext cx="158802" cy="132748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283" name="TextBox 2282"/>
          <p:cNvSpPr txBox="1"/>
          <p:nvPr/>
        </p:nvSpPr>
        <p:spPr>
          <a:xfrm>
            <a:off x="29351997" y="18797134"/>
            <a:ext cx="408766" cy="16745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227" b="1" dirty="0"/>
              <a:t>...</a:t>
            </a:r>
          </a:p>
        </p:txBody>
      </p:sp>
      <p:sp>
        <p:nvSpPr>
          <p:cNvPr id="2322" name="TextBox 2321"/>
          <p:cNvSpPr txBox="1"/>
          <p:nvPr/>
        </p:nvSpPr>
        <p:spPr>
          <a:xfrm>
            <a:off x="29867379" y="11911655"/>
            <a:ext cx="2972609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60" b="1" dirty="0"/>
              <a:t>OFDM </a:t>
            </a:r>
            <a:r>
              <a:rPr lang="pt-BR" sz="2460" b="1" dirty="0" err="1"/>
              <a:t>Symbol</a:t>
            </a:r>
            <a:r>
              <a:rPr lang="pt-BR" sz="2460" b="1" dirty="0"/>
              <a:t> Vector</a:t>
            </a:r>
          </a:p>
        </p:txBody>
      </p:sp>
      <p:cxnSp>
        <p:nvCxnSpPr>
          <p:cNvPr id="2323" name="Curved Connector 2322"/>
          <p:cNvCxnSpPr/>
          <p:nvPr/>
        </p:nvCxnSpPr>
        <p:spPr>
          <a:xfrm flipH="1">
            <a:off x="29652710" y="12348643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4" name="Straight Connector 2323"/>
          <p:cNvCxnSpPr/>
          <p:nvPr/>
        </p:nvCxnSpPr>
        <p:spPr>
          <a:xfrm>
            <a:off x="30240819" y="12344587"/>
            <a:ext cx="2470743" cy="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5" name="Rounded Rectangle 2324"/>
          <p:cNvSpPr/>
          <p:nvPr/>
        </p:nvSpPr>
        <p:spPr>
          <a:xfrm>
            <a:off x="32252704" y="16836342"/>
            <a:ext cx="1229872" cy="1080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326" name="Straight Arrow Connector 2325"/>
          <p:cNvCxnSpPr>
            <a:endCxn id="2325" idx="1"/>
          </p:cNvCxnSpPr>
          <p:nvPr/>
        </p:nvCxnSpPr>
        <p:spPr>
          <a:xfrm>
            <a:off x="31908415" y="17370709"/>
            <a:ext cx="344281" cy="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Box 2326"/>
          <p:cNvSpPr txBox="1"/>
          <p:nvPr/>
        </p:nvSpPr>
        <p:spPr>
          <a:xfrm>
            <a:off x="32438304" y="17044755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CP</a:t>
            </a:r>
          </a:p>
        </p:txBody>
      </p:sp>
      <p:cxnSp>
        <p:nvCxnSpPr>
          <p:cNvPr id="2328" name="Straight Arrow Connector 2327"/>
          <p:cNvCxnSpPr>
            <a:stCxn id="2325" idx="3"/>
            <a:endCxn id="34" idx="3"/>
          </p:cNvCxnSpPr>
          <p:nvPr/>
        </p:nvCxnSpPr>
        <p:spPr>
          <a:xfrm flipV="1">
            <a:off x="33482568" y="17370699"/>
            <a:ext cx="415146" cy="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33604953" y="16939481"/>
            <a:ext cx="1447989" cy="862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sp>
        <p:nvSpPr>
          <p:cNvPr id="2330" name="TextBox 2329"/>
          <p:cNvSpPr txBox="1"/>
          <p:nvPr/>
        </p:nvSpPr>
        <p:spPr>
          <a:xfrm>
            <a:off x="33801424" y="17072666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P/S</a:t>
            </a:r>
          </a:p>
        </p:txBody>
      </p:sp>
      <p:cxnSp>
        <p:nvCxnSpPr>
          <p:cNvPr id="2331" name="Straight Arrow Connector 2330"/>
          <p:cNvCxnSpPr>
            <a:stCxn id="34" idx="0"/>
          </p:cNvCxnSpPr>
          <p:nvPr/>
        </p:nvCxnSpPr>
        <p:spPr>
          <a:xfrm>
            <a:off x="34760164" y="17370701"/>
            <a:ext cx="65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ounded Rectangle 2331"/>
          <p:cNvSpPr/>
          <p:nvPr/>
        </p:nvSpPr>
        <p:spPr>
          <a:xfrm>
            <a:off x="-8744125" y="-16832555"/>
            <a:ext cx="19781584" cy="10581200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333" name="Straight Connector 2332"/>
          <p:cNvCxnSpPr/>
          <p:nvPr/>
        </p:nvCxnSpPr>
        <p:spPr>
          <a:xfrm flipH="1">
            <a:off x="4031281" y="-1518504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 flipH="1">
            <a:off x="4178769" y="-14297244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Straight Connector 2334"/>
          <p:cNvCxnSpPr/>
          <p:nvPr/>
        </p:nvCxnSpPr>
        <p:spPr>
          <a:xfrm flipH="1">
            <a:off x="4105024" y="-14759629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6" name="Rounded Rectangle 2335"/>
          <p:cNvSpPr/>
          <p:nvPr/>
        </p:nvSpPr>
        <p:spPr>
          <a:xfrm>
            <a:off x="-3418990" y="-12910078"/>
            <a:ext cx="2348653" cy="195806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337" name="Rounded Rectangle 2336"/>
          <p:cNvSpPr/>
          <p:nvPr/>
        </p:nvSpPr>
        <p:spPr>
          <a:xfrm>
            <a:off x="-500720" y="-12924990"/>
            <a:ext cx="2348653" cy="195806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338" name="Straight Connector 2337"/>
          <p:cNvCxnSpPr/>
          <p:nvPr/>
        </p:nvCxnSpPr>
        <p:spPr>
          <a:xfrm flipH="1">
            <a:off x="1847923" y="-13095043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Straight Connector 2338"/>
          <p:cNvCxnSpPr/>
          <p:nvPr/>
        </p:nvCxnSpPr>
        <p:spPr>
          <a:xfrm flipH="1">
            <a:off x="1755459" y="-680660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 flipH="1">
            <a:off x="1755459" y="-1518504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Straight Connector 2340"/>
          <p:cNvCxnSpPr/>
          <p:nvPr/>
        </p:nvCxnSpPr>
        <p:spPr>
          <a:xfrm flipH="1">
            <a:off x="1862657" y="-885036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2" name="Straight Connector 2341"/>
          <p:cNvCxnSpPr/>
          <p:nvPr/>
        </p:nvCxnSpPr>
        <p:spPr>
          <a:xfrm flipH="1">
            <a:off x="1862657" y="-11153025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 flipH="1">
            <a:off x="1862657" y="-10783115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Connector 2343"/>
          <p:cNvCxnSpPr/>
          <p:nvPr/>
        </p:nvCxnSpPr>
        <p:spPr>
          <a:xfrm flipH="1">
            <a:off x="-1111335" y="-680660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5" name="Grupo 378"/>
          <p:cNvGrpSpPr/>
          <p:nvPr/>
        </p:nvGrpSpPr>
        <p:grpSpPr>
          <a:xfrm>
            <a:off x="-6355702" y="-18051241"/>
            <a:ext cx="2363222" cy="1741751"/>
            <a:chOff x="2519404" y="7204275"/>
            <a:chExt cx="1596289" cy="1685122"/>
          </a:xfrm>
        </p:grpSpPr>
        <p:sp>
          <p:nvSpPr>
            <p:cNvPr id="234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2347" name="CaixaDeTexto 380"/>
            <p:cNvSpPr txBox="1"/>
            <p:nvPr/>
          </p:nvSpPr>
          <p:spPr>
            <a:xfrm>
              <a:off x="2519404" y="7385162"/>
              <a:ext cx="1596289" cy="150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8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308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3080" b="1" dirty="0">
                <a:latin typeface="Arial" pitchFamily="34" charset="0"/>
                <a:cs typeface="Arial" pitchFamily="34" charset="0"/>
              </a:endParaRPr>
            </a:p>
            <a:p>
              <a:endParaRPr lang="pt-BR" sz="1285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56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256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256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256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2348" name="Straight Connector 2347"/>
          <p:cNvCxnSpPr/>
          <p:nvPr/>
        </p:nvCxnSpPr>
        <p:spPr>
          <a:xfrm flipH="1">
            <a:off x="-1181269" y="-11153026"/>
            <a:ext cx="647329" cy="3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9" name="Rounded Rectangle 2348"/>
          <p:cNvSpPr/>
          <p:nvPr/>
        </p:nvSpPr>
        <p:spPr>
          <a:xfrm>
            <a:off x="-2979345" y="-15277524"/>
            <a:ext cx="1975210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350" name="TextBox 2349"/>
          <p:cNvSpPr txBox="1"/>
          <p:nvPr/>
        </p:nvSpPr>
        <p:spPr>
          <a:xfrm>
            <a:off x="-2311495" y="-15293508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771" dirty="0" err="1"/>
              <a:t>Hermitian</a:t>
            </a:r>
            <a:r>
              <a:rPr lang="pt-BR" sz="3594" b="1" spc="771" dirty="0"/>
              <a:t> </a:t>
            </a:r>
            <a:r>
              <a:rPr lang="pt-BR" sz="3594" b="1" spc="771" dirty="0" err="1"/>
              <a:t>Symmetry</a:t>
            </a:r>
            <a:endParaRPr lang="pt-BR" sz="3594" b="1" spc="771" dirty="0"/>
          </a:p>
        </p:txBody>
      </p:sp>
      <p:cxnSp>
        <p:nvCxnSpPr>
          <p:cNvPr id="2351" name="Straight Connector 2350"/>
          <p:cNvCxnSpPr/>
          <p:nvPr/>
        </p:nvCxnSpPr>
        <p:spPr>
          <a:xfrm flipH="1">
            <a:off x="-1181257" y="-1518504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2" name="TextBox 2351"/>
              <p:cNvSpPr txBox="1"/>
              <p:nvPr/>
            </p:nvSpPr>
            <p:spPr>
              <a:xfrm>
                <a:off x="-703633" y="-12447686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52" name="TextBox 2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596114"/>
                <a:ext cx="1726376" cy="333617"/>
              </a:xfrm>
              <a:prstGeom prst="rect">
                <a:avLst/>
              </a:prstGeom>
              <a:blipFill rotWithShape="0"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3" name="TextBox 2352"/>
          <p:cNvSpPr txBox="1"/>
          <p:nvPr/>
        </p:nvSpPr>
        <p:spPr>
          <a:xfrm rot="5400000">
            <a:off x="265762" y="-11833276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4" name="TextBox 2353"/>
              <p:cNvSpPr txBox="1"/>
              <p:nvPr/>
            </p:nvSpPr>
            <p:spPr>
              <a:xfrm>
                <a:off x="-703633" y="-13002553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54" name="TextBox 2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934718"/>
                <a:ext cx="1726376" cy="333617"/>
              </a:xfrm>
              <a:prstGeom prst="rect">
                <a:avLst/>
              </a:prstGeom>
              <a:blipFill rotWithShape="0">
                <a:blip r:embed="rId2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" name="TextBox 2354"/>
              <p:cNvSpPr txBox="1"/>
              <p:nvPr/>
            </p:nvSpPr>
            <p:spPr>
              <a:xfrm>
                <a:off x="-703633" y="-1152291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55" name="TextBox 2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031780"/>
                <a:ext cx="1726376" cy="333617"/>
              </a:xfrm>
              <a:prstGeom prst="rect">
                <a:avLst/>
              </a:prstGeom>
              <a:blipFill rotWithShape="0">
                <a:blip r:embed="rId2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" name="TextBox 2355"/>
          <p:cNvSpPr txBox="1"/>
          <p:nvPr/>
        </p:nvSpPr>
        <p:spPr>
          <a:xfrm>
            <a:off x="380430" y="-15499434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57" name="TextBox 2356"/>
          <p:cNvSpPr txBox="1"/>
          <p:nvPr/>
        </p:nvSpPr>
        <p:spPr>
          <a:xfrm>
            <a:off x="368287" y="-13464933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58" name="TextBox 2357"/>
          <p:cNvSpPr txBox="1"/>
          <p:nvPr/>
        </p:nvSpPr>
        <p:spPr>
          <a:xfrm>
            <a:off x="183345" y="-15236929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cxnSp>
        <p:nvCxnSpPr>
          <p:cNvPr id="2359" name="Straight Connector 2358"/>
          <p:cNvCxnSpPr/>
          <p:nvPr/>
        </p:nvCxnSpPr>
        <p:spPr>
          <a:xfrm flipH="1">
            <a:off x="-1111335" y="-1518504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Straight Connector 2359"/>
          <p:cNvCxnSpPr/>
          <p:nvPr/>
        </p:nvCxnSpPr>
        <p:spPr>
          <a:xfrm flipH="1">
            <a:off x="-1018865" y="-13095043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Connector 2360"/>
          <p:cNvCxnSpPr/>
          <p:nvPr/>
        </p:nvCxnSpPr>
        <p:spPr>
          <a:xfrm flipH="1">
            <a:off x="-1186467" y="-13095043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2" name="Straight Connector 2361"/>
          <p:cNvCxnSpPr/>
          <p:nvPr/>
        </p:nvCxnSpPr>
        <p:spPr>
          <a:xfrm flipH="1">
            <a:off x="-1004133" y="-885036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3" name="TextBox 2362"/>
              <p:cNvSpPr txBox="1"/>
              <p:nvPr/>
            </p:nvSpPr>
            <p:spPr>
              <a:xfrm>
                <a:off x="-703633" y="-9935892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63" name="TextBox 2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063309"/>
                <a:ext cx="1726376" cy="333617"/>
              </a:xfrm>
              <a:prstGeom prst="rect">
                <a:avLst/>
              </a:prstGeom>
              <a:blipFill rotWithShape="0">
                <a:blip r:embed="rId2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4" name="TextBox 2363"/>
          <p:cNvSpPr txBox="1"/>
          <p:nvPr/>
        </p:nvSpPr>
        <p:spPr>
          <a:xfrm rot="5400000">
            <a:off x="303560" y="-10220602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" name="TextBox 2364"/>
              <p:cNvSpPr txBox="1"/>
              <p:nvPr/>
            </p:nvSpPr>
            <p:spPr>
              <a:xfrm>
                <a:off x="-703633" y="-10675709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65" name="TextBox 2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514777"/>
                <a:ext cx="1726376" cy="333617"/>
              </a:xfrm>
              <a:prstGeom prst="rect">
                <a:avLst/>
              </a:prstGeom>
              <a:blipFill rotWithShape="0">
                <a:blip r:embed="rId2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6" name="TextBox 2365"/>
              <p:cNvSpPr txBox="1"/>
              <p:nvPr/>
            </p:nvSpPr>
            <p:spPr>
              <a:xfrm>
                <a:off x="-703633" y="-919607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66" name="TextBox 2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5611842"/>
                <a:ext cx="1726376" cy="333617"/>
              </a:xfrm>
              <a:prstGeom prst="rect">
                <a:avLst/>
              </a:prstGeom>
              <a:blipFill rotWithShape="0">
                <a:blip r:embed="rId3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7" name="TextBox 2366"/>
          <p:cNvSpPr txBox="1"/>
          <p:nvPr/>
        </p:nvSpPr>
        <p:spPr>
          <a:xfrm>
            <a:off x="368287" y="-11153010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68" name="TextBox 2367"/>
          <p:cNvSpPr txBox="1"/>
          <p:nvPr/>
        </p:nvSpPr>
        <p:spPr>
          <a:xfrm>
            <a:off x="380430" y="-8733685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69" name="TextBox 2368"/>
          <p:cNvSpPr txBox="1"/>
          <p:nvPr/>
        </p:nvSpPr>
        <p:spPr>
          <a:xfrm>
            <a:off x="368287" y="-7161579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70" name="TextBox 2369"/>
          <p:cNvSpPr txBox="1"/>
          <p:nvPr/>
        </p:nvSpPr>
        <p:spPr>
          <a:xfrm>
            <a:off x="183345" y="-8678590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2371" name="TextBox 2370"/>
          <p:cNvSpPr txBox="1"/>
          <p:nvPr/>
        </p:nvSpPr>
        <p:spPr>
          <a:xfrm>
            <a:off x="-1664131" y="-7175005"/>
            <a:ext cx="844965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N</a:t>
            </a:r>
            <a:r>
              <a:rPr lang="pt-BR" sz="771" dirty="0"/>
              <a:t>IFFT</a:t>
            </a:r>
            <a:endParaRPr lang="pt-BR" sz="2057" dirty="0"/>
          </a:p>
        </p:txBody>
      </p:sp>
      <p:sp>
        <p:nvSpPr>
          <p:cNvPr id="2372" name="TextBox 2371"/>
          <p:cNvSpPr txBox="1"/>
          <p:nvPr/>
        </p:nvSpPr>
        <p:spPr>
          <a:xfrm>
            <a:off x="-1573733" y="-15406955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3" name="TextBox 2372"/>
              <p:cNvSpPr txBox="1"/>
              <p:nvPr/>
            </p:nvSpPr>
            <p:spPr>
              <a:xfrm>
                <a:off x="-1703987" y="-13423520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73" name="TextBox 2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0" y="-8191610"/>
                <a:ext cx="474531" cy="317587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4" name="Straight Connector 2373"/>
          <p:cNvCxnSpPr/>
          <p:nvPr/>
        </p:nvCxnSpPr>
        <p:spPr>
          <a:xfrm flipH="1">
            <a:off x="-1004133" y="-11153025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Straight Connector 2374"/>
          <p:cNvCxnSpPr/>
          <p:nvPr/>
        </p:nvCxnSpPr>
        <p:spPr>
          <a:xfrm flipH="1">
            <a:off x="-1004133" y="-10783115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6" name="TextBox 2375"/>
          <p:cNvSpPr txBox="1"/>
          <p:nvPr/>
        </p:nvSpPr>
        <p:spPr>
          <a:xfrm>
            <a:off x="-607958" y="-15405464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7" name="TextBox 2376"/>
              <p:cNvSpPr txBox="1"/>
              <p:nvPr/>
            </p:nvSpPr>
            <p:spPr>
              <a:xfrm>
                <a:off x="-3621894" y="-12447686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77" name="TextBox 2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596114"/>
                <a:ext cx="1726376" cy="333617"/>
              </a:xfrm>
              <a:prstGeom prst="rect">
                <a:avLst/>
              </a:prstGeom>
              <a:blipFill rotWithShape="0">
                <a:blip r:embed="rId3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8" name="TextBox 2377"/>
          <p:cNvSpPr txBox="1"/>
          <p:nvPr/>
        </p:nvSpPr>
        <p:spPr>
          <a:xfrm rot="5400000">
            <a:off x="-2652502" y="-11833276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9" name="TextBox 2378"/>
              <p:cNvSpPr txBox="1"/>
              <p:nvPr/>
            </p:nvSpPr>
            <p:spPr>
              <a:xfrm>
                <a:off x="-3621894" y="-13002553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79" name="TextBox 2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934718"/>
                <a:ext cx="1726376" cy="333617"/>
              </a:xfrm>
              <a:prstGeom prst="rect">
                <a:avLst/>
              </a:prstGeom>
              <a:blipFill rotWithShape="0">
                <a:blip r:embed="rId3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/>
              <p:cNvSpPr txBox="1"/>
              <p:nvPr/>
            </p:nvSpPr>
            <p:spPr>
              <a:xfrm>
                <a:off x="-3621894" y="-1152291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80" name="TextBox 2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031780"/>
                <a:ext cx="1726376" cy="333617"/>
              </a:xfrm>
              <a:prstGeom prst="rect">
                <a:avLst/>
              </a:prstGeom>
              <a:blipFill rotWithShape="0">
                <a:blip r:embed="rId3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1" name="TextBox 2380"/>
          <p:cNvSpPr txBox="1"/>
          <p:nvPr/>
        </p:nvSpPr>
        <p:spPr>
          <a:xfrm>
            <a:off x="-2537836" y="-15499434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82" name="TextBox 2381"/>
          <p:cNvSpPr txBox="1"/>
          <p:nvPr/>
        </p:nvSpPr>
        <p:spPr>
          <a:xfrm>
            <a:off x="-2549977" y="-13464933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83" name="TextBox 2382"/>
          <p:cNvSpPr txBox="1"/>
          <p:nvPr/>
        </p:nvSpPr>
        <p:spPr>
          <a:xfrm>
            <a:off x="-2734920" y="-15236929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TextBox 2383"/>
              <p:cNvSpPr txBox="1"/>
              <p:nvPr/>
            </p:nvSpPr>
            <p:spPr>
              <a:xfrm>
                <a:off x="-1796465" y="-11481499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4" name="TextBox 2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6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TextBox 2384"/>
              <p:cNvSpPr txBox="1"/>
              <p:nvPr/>
            </p:nvSpPr>
            <p:spPr>
              <a:xfrm>
                <a:off x="-1958360" y="-11060542"/>
                <a:ext cx="1216935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5" name="TextBox 2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" y="-6749619"/>
                <a:ext cx="742626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TextBox 2385"/>
              <p:cNvSpPr txBox="1"/>
              <p:nvPr/>
            </p:nvSpPr>
            <p:spPr>
              <a:xfrm>
                <a:off x="-3145830" y="-13423520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6" name="TextBox 2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7735" y="-8191610"/>
                <a:ext cx="474531" cy="317587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7" name="TextBox 2386"/>
              <p:cNvSpPr txBox="1"/>
              <p:nvPr/>
            </p:nvSpPr>
            <p:spPr>
              <a:xfrm>
                <a:off x="-3091147" y="-11481499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7" name="TextBox 2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65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8" name="TextBox 2387"/>
              <p:cNvSpPr txBox="1"/>
              <p:nvPr/>
            </p:nvSpPr>
            <p:spPr>
              <a:xfrm>
                <a:off x="-2128579" y="-9210989"/>
                <a:ext cx="1342606" cy="4624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8" name="TextBox 2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6" y="-5620942"/>
                <a:ext cx="819316" cy="318357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9" name="Straight Connector 2388"/>
          <p:cNvCxnSpPr/>
          <p:nvPr/>
        </p:nvCxnSpPr>
        <p:spPr>
          <a:xfrm flipH="1">
            <a:off x="3883783" y="-680660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ounded Rectangle 2389"/>
          <p:cNvSpPr/>
          <p:nvPr/>
        </p:nvSpPr>
        <p:spPr>
          <a:xfrm>
            <a:off x="2351057" y="-15277524"/>
            <a:ext cx="1975210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391" name="TextBox 2390"/>
          <p:cNvSpPr txBox="1"/>
          <p:nvPr/>
        </p:nvSpPr>
        <p:spPr>
          <a:xfrm>
            <a:off x="3203859" y="-15293508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1540" dirty="0"/>
              <a:t>IFFT</a:t>
            </a:r>
          </a:p>
        </p:txBody>
      </p:sp>
      <p:sp>
        <p:nvSpPr>
          <p:cNvPr id="2392" name="TextBox 2391"/>
          <p:cNvSpPr txBox="1"/>
          <p:nvPr/>
        </p:nvSpPr>
        <p:spPr>
          <a:xfrm>
            <a:off x="2264381" y="-7175005"/>
            <a:ext cx="844965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N</a:t>
            </a:r>
            <a:r>
              <a:rPr lang="pt-BR" sz="771" dirty="0"/>
              <a:t>IFFT</a:t>
            </a:r>
            <a:endParaRPr lang="pt-BR" sz="2057" dirty="0"/>
          </a:p>
        </p:txBody>
      </p:sp>
      <p:sp>
        <p:nvSpPr>
          <p:cNvPr id="2393" name="TextBox 2392"/>
          <p:cNvSpPr txBox="1"/>
          <p:nvPr/>
        </p:nvSpPr>
        <p:spPr>
          <a:xfrm>
            <a:off x="2345866" y="-15406955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4" name="TextBox 2393"/>
              <p:cNvSpPr txBox="1"/>
              <p:nvPr/>
            </p:nvSpPr>
            <p:spPr>
              <a:xfrm>
                <a:off x="2239262" y="-13423520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94" name="TextBox 2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8191610"/>
                <a:ext cx="474531" cy="317587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5" name="TextBox 2394"/>
              <p:cNvSpPr txBox="1"/>
              <p:nvPr/>
            </p:nvSpPr>
            <p:spPr>
              <a:xfrm>
                <a:off x="2239262" y="-11481499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95" name="TextBox 2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/>
              <p:cNvSpPr txBox="1"/>
              <p:nvPr/>
            </p:nvSpPr>
            <p:spPr>
              <a:xfrm>
                <a:off x="2184575" y="-11060542"/>
                <a:ext cx="1216935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96" name="TextBox 2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07" y="-6749619"/>
                <a:ext cx="742626" cy="317587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7" name="TextBox 2396"/>
              <p:cNvSpPr txBox="1"/>
              <p:nvPr/>
            </p:nvSpPr>
            <p:spPr>
              <a:xfrm>
                <a:off x="2229122" y="-9210989"/>
                <a:ext cx="1342606" cy="4624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97" name="TextBox 2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93" y="-5620942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8" name="Rectangle 2397"/>
          <p:cNvSpPr/>
          <p:nvPr/>
        </p:nvSpPr>
        <p:spPr>
          <a:xfrm>
            <a:off x="-6033217" y="-9292093"/>
            <a:ext cx="2445232" cy="35423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399" name="TextBox 2398"/>
          <p:cNvSpPr txBox="1"/>
          <p:nvPr/>
        </p:nvSpPr>
        <p:spPr>
          <a:xfrm>
            <a:off x="-6274900" y="-9411424"/>
            <a:ext cx="2981863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9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2400" name="TextBox 2399"/>
          <p:cNvSpPr txBox="1"/>
          <p:nvPr/>
        </p:nvSpPr>
        <p:spPr>
          <a:xfrm>
            <a:off x="-6033217" y="-9080816"/>
            <a:ext cx="2445232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9" dirty="0"/>
              <a:t>Data bits</a:t>
            </a:r>
          </a:p>
        </p:txBody>
      </p:sp>
      <p:sp>
        <p:nvSpPr>
          <p:cNvPr id="2401" name="Rounded Rectangle 2400"/>
          <p:cNvSpPr/>
          <p:nvPr/>
        </p:nvSpPr>
        <p:spPr>
          <a:xfrm>
            <a:off x="-5665282" y="-12824987"/>
            <a:ext cx="1716613" cy="17880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2" name="TextBox 2401"/>
          <p:cNvSpPr txBox="1"/>
          <p:nvPr/>
        </p:nvSpPr>
        <p:spPr>
          <a:xfrm>
            <a:off x="-5605314" y="-13371738"/>
            <a:ext cx="1415772" cy="53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68" b="1" dirty="0"/>
              <a:t>M-QAM</a:t>
            </a:r>
          </a:p>
        </p:txBody>
      </p:sp>
      <p:cxnSp>
        <p:nvCxnSpPr>
          <p:cNvPr id="2403" name="Straight Connector 2402"/>
          <p:cNvCxnSpPr>
            <a:stCxn id="2401" idx="0"/>
            <a:endCxn id="2401" idx="2"/>
          </p:cNvCxnSpPr>
          <p:nvPr/>
        </p:nvCxnSpPr>
        <p:spPr>
          <a:xfrm>
            <a:off x="-4806993" y="-12824987"/>
            <a:ext cx="0" cy="178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>
            <a:stCxn id="2401" idx="3"/>
            <a:endCxn id="2401" idx="1"/>
          </p:cNvCxnSpPr>
          <p:nvPr/>
        </p:nvCxnSpPr>
        <p:spPr>
          <a:xfrm flipH="1">
            <a:off x="-5665282" y="-11930964"/>
            <a:ext cx="1716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Oval 2404"/>
          <p:cNvSpPr/>
          <p:nvPr/>
        </p:nvSpPr>
        <p:spPr>
          <a:xfrm>
            <a:off x="-5294863" y="-12418832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6" name="Oval 2405"/>
          <p:cNvSpPr/>
          <p:nvPr/>
        </p:nvSpPr>
        <p:spPr>
          <a:xfrm>
            <a:off x="-4470673" y="-12418832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7" name="Oval 2406"/>
          <p:cNvSpPr/>
          <p:nvPr/>
        </p:nvSpPr>
        <p:spPr>
          <a:xfrm>
            <a:off x="-4470673" y="-11542662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8" name="Oval 2407"/>
          <p:cNvSpPr/>
          <p:nvPr/>
        </p:nvSpPr>
        <p:spPr>
          <a:xfrm>
            <a:off x="-5294864" y="-11552025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9" name="TextBox 2408"/>
          <p:cNvSpPr txBox="1"/>
          <p:nvPr/>
        </p:nvSpPr>
        <p:spPr>
          <a:xfrm rot="5400000">
            <a:off x="-6569120" y="-12198101"/>
            <a:ext cx="1351652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60" b="1" dirty="0" err="1"/>
              <a:t>Mapping</a:t>
            </a:r>
            <a:endParaRPr lang="pt-BR" sz="2460" b="1" dirty="0"/>
          </a:p>
        </p:txBody>
      </p:sp>
      <p:cxnSp>
        <p:nvCxnSpPr>
          <p:cNvPr id="2410" name="Straight Arrow Connector 2409"/>
          <p:cNvCxnSpPr>
            <a:stCxn id="2401" idx="3"/>
            <a:endCxn id="2336" idx="1"/>
          </p:cNvCxnSpPr>
          <p:nvPr/>
        </p:nvCxnSpPr>
        <p:spPr>
          <a:xfrm flipV="1">
            <a:off x="-3948674" y="-11931040"/>
            <a:ext cx="529684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Straight Arrow Connector 2410"/>
          <p:cNvCxnSpPr/>
          <p:nvPr/>
        </p:nvCxnSpPr>
        <p:spPr>
          <a:xfrm flipH="1" flipV="1">
            <a:off x="-4810613" y="-10991668"/>
            <a:ext cx="3622" cy="168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2" name="TextBox 2411"/>
              <p:cNvSpPr txBox="1"/>
              <p:nvPr/>
            </p:nvSpPr>
            <p:spPr>
              <a:xfrm>
                <a:off x="4698977" y="-15521805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412" name="TextBox 2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472074"/>
                <a:ext cx="492565" cy="33361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3" name="TextBox 2412"/>
          <p:cNvSpPr txBox="1"/>
          <p:nvPr/>
        </p:nvSpPr>
        <p:spPr>
          <a:xfrm>
            <a:off x="4581368" y="-14389704"/>
            <a:ext cx="653833" cy="739784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4" name="TextBox 2413"/>
              <p:cNvSpPr txBox="1"/>
              <p:nvPr/>
            </p:nvSpPr>
            <p:spPr>
              <a:xfrm>
                <a:off x="4698977" y="-15114607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414" name="TextBox 2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223584"/>
                <a:ext cx="492565" cy="333617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5" name="TextBox 2414"/>
              <p:cNvSpPr txBox="1"/>
              <p:nvPr/>
            </p:nvSpPr>
            <p:spPr>
              <a:xfrm>
                <a:off x="4698977" y="-14652225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415" name="TextBox 2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8941419"/>
                <a:ext cx="492565" cy="333617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" name="TextBox 2415"/>
              <p:cNvSpPr txBox="1"/>
              <p:nvPr/>
            </p:nvSpPr>
            <p:spPr>
              <a:xfrm>
                <a:off x="4488882" y="-7161596"/>
                <a:ext cx="1689045" cy="5218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416" name="TextBox 2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95" y="-4370314"/>
                <a:ext cx="1030728" cy="354649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7" name="Straight Arrow Connector 2416"/>
          <p:cNvCxnSpPr/>
          <p:nvPr/>
        </p:nvCxnSpPr>
        <p:spPr>
          <a:xfrm>
            <a:off x="6044538" y="-15406971"/>
            <a:ext cx="0" cy="9062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8" name="TextBox 2417"/>
          <p:cNvSpPr txBox="1"/>
          <p:nvPr/>
        </p:nvSpPr>
        <p:spPr>
          <a:xfrm>
            <a:off x="6169733" y="-14998976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771" dirty="0"/>
              <a:t>Time Domain </a:t>
            </a:r>
            <a:r>
              <a:rPr lang="pt-BR" sz="3594" b="1" spc="771" dirty="0" err="1"/>
              <a:t>Samples</a:t>
            </a:r>
            <a:endParaRPr lang="pt-BR" sz="3594" b="1" spc="771" dirty="0"/>
          </a:p>
        </p:txBody>
      </p:sp>
      <p:pic>
        <p:nvPicPr>
          <p:cNvPr id="2419" name="Picture 241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589426" y="-11545516"/>
            <a:ext cx="8600368" cy="1062444"/>
          </a:xfrm>
          <a:prstGeom prst="rect">
            <a:avLst/>
          </a:prstGeom>
        </p:spPr>
      </p:pic>
      <p:pic>
        <p:nvPicPr>
          <p:cNvPr id="2420" name="Picture 241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1204918" y="-16724018"/>
            <a:ext cx="3760315" cy="1123418"/>
          </a:xfrm>
          <a:prstGeom prst="rect">
            <a:avLst/>
          </a:prstGeom>
        </p:spPr>
      </p:pic>
      <p:sp>
        <p:nvSpPr>
          <p:cNvPr id="2421" name="TextBox 2420"/>
          <p:cNvSpPr txBox="1"/>
          <p:nvPr/>
        </p:nvSpPr>
        <p:spPr>
          <a:xfrm rot="16200000">
            <a:off x="430956" y="-17431076"/>
            <a:ext cx="563231" cy="3834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460" b="1" dirty="0" err="1"/>
              <a:t>Frequency</a:t>
            </a:r>
            <a:r>
              <a:rPr lang="pt-BR" sz="2460" b="1" dirty="0"/>
              <a:t> Domain </a:t>
            </a:r>
            <a:r>
              <a:rPr lang="pt-BR" sz="2460" b="1" dirty="0" err="1"/>
              <a:t>Samples</a:t>
            </a:r>
            <a:endParaRPr lang="pt-BR" sz="2460" b="1" dirty="0"/>
          </a:p>
        </p:txBody>
      </p:sp>
      <p:sp>
        <p:nvSpPr>
          <p:cNvPr id="2422" name="TextBox 2421"/>
          <p:cNvSpPr txBox="1"/>
          <p:nvPr/>
        </p:nvSpPr>
        <p:spPr>
          <a:xfrm>
            <a:off x="-4189762" y="-10995785"/>
            <a:ext cx="3586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60" b="1" dirty="0" err="1"/>
              <a:t>Subcarriers</a:t>
            </a:r>
            <a:r>
              <a:rPr lang="pt-BR" sz="2460" b="1" dirty="0"/>
              <a:t> </a:t>
            </a:r>
            <a:r>
              <a:rPr lang="pt-BR" sz="2460" b="1" dirty="0" err="1"/>
              <a:t>Information</a:t>
            </a:r>
            <a:endParaRPr lang="pt-BR" sz="2460" b="1" dirty="0"/>
          </a:p>
        </p:txBody>
      </p:sp>
      <p:sp>
        <p:nvSpPr>
          <p:cNvPr id="2423" name="TextBox 2422"/>
          <p:cNvSpPr txBox="1"/>
          <p:nvPr/>
        </p:nvSpPr>
        <p:spPr>
          <a:xfrm rot="5400000">
            <a:off x="-3877406" y="-14407858"/>
            <a:ext cx="1891543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60" b="1" dirty="0"/>
              <a:t>Zero </a:t>
            </a:r>
            <a:r>
              <a:rPr lang="pt-BR" sz="2460" b="1" dirty="0" err="1"/>
              <a:t>Padding</a:t>
            </a:r>
            <a:endParaRPr lang="pt-BR" sz="2460" b="1" dirty="0"/>
          </a:p>
        </p:txBody>
      </p:sp>
      <p:sp>
        <p:nvSpPr>
          <p:cNvPr id="2424" name="Left Brace 2423"/>
          <p:cNvSpPr/>
          <p:nvPr/>
        </p:nvSpPr>
        <p:spPr>
          <a:xfrm>
            <a:off x="-2748133" y="-15346815"/>
            <a:ext cx="318414" cy="23218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sp>
        <p:nvSpPr>
          <p:cNvPr id="2425" name="Rectangle 2424"/>
          <p:cNvSpPr/>
          <p:nvPr/>
        </p:nvSpPr>
        <p:spPr>
          <a:xfrm>
            <a:off x="5582183" y="-15505062"/>
            <a:ext cx="158591" cy="86373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426" name="Straight Connector 2425"/>
          <p:cNvCxnSpPr/>
          <p:nvPr/>
        </p:nvCxnSpPr>
        <p:spPr>
          <a:xfrm>
            <a:off x="5582171" y="-1528382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Straight Connector 2426"/>
          <p:cNvCxnSpPr/>
          <p:nvPr/>
        </p:nvCxnSpPr>
        <p:spPr>
          <a:xfrm>
            <a:off x="5582171" y="-1506257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5584328" y="-1484132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Straight Connector 2428"/>
          <p:cNvCxnSpPr/>
          <p:nvPr/>
        </p:nvCxnSpPr>
        <p:spPr>
          <a:xfrm>
            <a:off x="5582171" y="-1462008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0" name="Straight Connector 2429"/>
          <p:cNvCxnSpPr/>
          <p:nvPr/>
        </p:nvCxnSpPr>
        <p:spPr>
          <a:xfrm>
            <a:off x="5582171" y="-1439883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1" name="Straight Connector 2430"/>
          <p:cNvCxnSpPr/>
          <p:nvPr/>
        </p:nvCxnSpPr>
        <p:spPr>
          <a:xfrm>
            <a:off x="5584328" y="-1417758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Straight Connector 2431"/>
          <p:cNvCxnSpPr/>
          <p:nvPr/>
        </p:nvCxnSpPr>
        <p:spPr>
          <a:xfrm>
            <a:off x="5582171" y="-1395633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3" name="Straight Connector 2432"/>
          <p:cNvCxnSpPr/>
          <p:nvPr/>
        </p:nvCxnSpPr>
        <p:spPr>
          <a:xfrm>
            <a:off x="5582171" y="-1373509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Straight Connector 2433"/>
          <p:cNvCxnSpPr/>
          <p:nvPr/>
        </p:nvCxnSpPr>
        <p:spPr>
          <a:xfrm>
            <a:off x="5584328" y="-1351384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Straight Connector 2434"/>
          <p:cNvCxnSpPr/>
          <p:nvPr/>
        </p:nvCxnSpPr>
        <p:spPr>
          <a:xfrm>
            <a:off x="5582171" y="-1329259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Straight Connector 2435"/>
          <p:cNvCxnSpPr/>
          <p:nvPr/>
        </p:nvCxnSpPr>
        <p:spPr>
          <a:xfrm>
            <a:off x="5582171" y="-1307134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Straight Connector 2436"/>
          <p:cNvCxnSpPr/>
          <p:nvPr/>
        </p:nvCxnSpPr>
        <p:spPr>
          <a:xfrm>
            <a:off x="5584328" y="-1285010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Straight Connector 2437"/>
          <p:cNvCxnSpPr/>
          <p:nvPr/>
        </p:nvCxnSpPr>
        <p:spPr>
          <a:xfrm>
            <a:off x="5582171" y="-1262885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Straight Connector 2438"/>
          <p:cNvCxnSpPr/>
          <p:nvPr/>
        </p:nvCxnSpPr>
        <p:spPr>
          <a:xfrm>
            <a:off x="5582171" y="-1240760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0" name="Straight Connector 2439"/>
          <p:cNvCxnSpPr/>
          <p:nvPr/>
        </p:nvCxnSpPr>
        <p:spPr>
          <a:xfrm>
            <a:off x="5584328" y="-1218635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Straight Connector 2440"/>
          <p:cNvCxnSpPr/>
          <p:nvPr/>
        </p:nvCxnSpPr>
        <p:spPr>
          <a:xfrm>
            <a:off x="5582171" y="-1196511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2" name="Straight Connector 2441"/>
          <p:cNvCxnSpPr/>
          <p:nvPr/>
        </p:nvCxnSpPr>
        <p:spPr>
          <a:xfrm>
            <a:off x="5582171" y="-1174386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3" name="Straight Connector 2442"/>
          <p:cNvCxnSpPr/>
          <p:nvPr/>
        </p:nvCxnSpPr>
        <p:spPr>
          <a:xfrm>
            <a:off x="5584328" y="-1152261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4" name="Straight Connector 2443"/>
          <p:cNvCxnSpPr/>
          <p:nvPr/>
        </p:nvCxnSpPr>
        <p:spPr>
          <a:xfrm>
            <a:off x="5582171" y="-1130136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5" name="Straight Connector 2444"/>
          <p:cNvCxnSpPr/>
          <p:nvPr/>
        </p:nvCxnSpPr>
        <p:spPr>
          <a:xfrm>
            <a:off x="5582171" y="-1108011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6" name="Straight Connector 2445"/>
          <p:cNvCxnSpPr/>
          <p:nvPr/>
        </p:nvCxnSpPr>
        <p:spPr>
          <a:xfrm>
            <a:off x="5584328" y="-1085886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/>
          <p:nvPr/>
        </p:nvCxnSpPr>
        <p:spPr>
          <a:xfrm>
            <a:off x="5582171" y="-1063762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Straight Connector 2447"/>
          <p:cNvCxnSpPr/>
          <p:nvPr/>
        </p:nvCxnSpPr>
        <p:spPr>
          <a:xfrm>
            <a:off x="5582171" y="-1041637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9" name="Straight Connector 2448"/>
          <p:cNvCxnSpPr/>
          <p:nvPr/>
        </p:nvCxnSpPr>
        <p:spPr>
          <a:xfrm>
            <a:off x="5584328" y="-1019512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5580011" y="-997387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5582171" y="-975262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Straight Connector 2451"/>
          <p:cNvCxnSpPr/>
          <p:nvPr/>
        </p:nvCxnSpPr>
        <p:spPr>
          <a:xfrm>
            <a:off x="5580011" y="-953137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Straight Connector 2452"/>
          <p:cNvCxnSpPr/>
          <p:nvPr/>
        </p:nvCxnSpPr>
        <p:spPr>
          <a:xfrm>
            <a:off x="5580011" y="-931013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Straight Connector 2453"/>
          <p:cNvCxnSpPr/>
          <p:nvPr/>
        </p:nvCxnSpPr>
        <p:spPr>
          <a:xfrm>
            <a:off x="5582171" y="-908888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Straight Connector 2454"/>
          <p:cNvCxnSpPr/>
          <p:nvPr/>
        </p:nvCxnSpPr>
        <p:spPr>
          <a:xfrm>
            <a:off x="5580011" y="-886763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5580011" y="-864638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" name="Straight Connector 2456"/>
          <p:cNvCxnSpPr/>
          <p:nvPr/>
        </p:nvCxnSpPr>
        <p:spPr>
          <a:xfrm>
            <a:off x="5582171" y="-842514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Straight Connector 2457"/>
          <p:cNvCxnSpPr/>
          <p:nvPr/>
        </p:nvCxnSpPr>
        <p:spPr>
          <a:xfrm>
            <a:off x="5580011" y="-820389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Straight Connector 2458"/>
          <p:cNvCxnSpPr/>
          <p:nvPr/>
        </p:nvCxnSpPr>
        <p:spPr>
          <a:xfrm>
            <a:off x="5580011" y="-798264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0" name="Straight Connector 2459"/>
          <p:cNvCxnSpPr/>
          <p:nvPr/>
        </p:nvCxnSpPr>
        <p:spPr>
          <a:xfrm>
            <a:off x="5582171" y="-776139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Straight Connector 2460"/>
          <p:cNvCxnSpPr/>
          <p:nvPr/>
        </p:nvCxnSpPr>
        <p:spPr>
          <a:xfrm>
            <a:off x="5580011" y="-754015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Straight Connector 2461"/>
          <p:cNvCxnSpPr/>
          <p:nvPr/>
        </p:nvCxnSpPr>
        <p:spPr>
          <a:xfrm>
            <a:off x="5580011" y="-731890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3" name="Straight Connector 2462"/>
          <p:cNvCxnSpPr/>
          <p:nvPr/>
        </p:nvCxnSpPr>
        <p:spPr>
          <a:xfrm>
            <a:off x="5582171" y="-709765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" name="Rectangle 2463"/>
          <p:cNvSpPr/>
          <p:nvPr/>
        </p:nvSpPr>
        <p:spPr>
          <a:xfrm>
            <a:off x="5580007" y="-9531373"/>
            <a:ext cx="158802" cy="132748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465" name="TextBox 2464"/>
          <p:cNvSpPr txBox="1"/>
          <p:nvPr/>
        </p:nvSpPr>
        <p:spPr>
          <a:xfrm>
            <a:off x="5358758" y="-9752629"/>
            <a:ext cx="408766" cy="16745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227" b="1" dirty="0"/>
              <a:t>...</a:t>
            </a:r>
          </a:p>
        </p:txBody>
      </p:sp>
      <p:sp>
        <p:nvSpPr>
          <p:cNvPr id="2466" name="TextBox 2465"/>
          <p:cNvSpPr txBox="1"/>
          <p:nvPr/>
        </p:nvSpPr>
        <p:spPr>
          <a:xfrm>
            <a:off x="5874142" y="-16638109"/>
            <a:ext cx="2972609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60" b="1" dirty="0"/>
              <a:t>OFDM </a:t>
            </a:r>
            <a:r>
              <a:rPr lang="pt-BR" sz="2460" b="1" dirty="0" err="1"/>
              <a:t>Symbol</a:t>
            </a:r>
            <a:r>
              <a:rPr lang="pt-BR" sz="2460" b="1" dirty="0"/>
              <a:t> Vector</a:t>
            </a:r>
          </a:p>
        </p:txBody>
      </p:sp>
      <p:cxnSp>
        <p:nvCxnSpPr>
          <p:cNvPr id="2467" name="Curved Connector 2466"/>
          <p:cNvCxnSpPr/>
          <p:nvPr/>
        </p:nvCxnSpPr>
        <p:spPr>
          <a:xfrm flipH="1">
            <a:off x="5659473" y="-16201121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8" name="Straight Connector 2467"/>
          <p:cNvCxnSpPr/>
          <p:nvPr/>
        </p:nvCxnSpPr>
        <p:spPr>
          <a:xfrm>
            <a:off x="6247581" y="-16205176"/>
            <a:ext cx="2470743" cy="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9" name="Rounded Rectangle 2468"/>
          <p:cNvSpPr/>
          <p:nvPr/>
        </p:nvSpPr>
        <p:spPr>
          <a:xfrm>
            <a:off x="5814058" y="-11713421"/>
            <a:ext cx="1229872" cy="1080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470" name="Straight Arrow Connector 2469"/>
          <p:cNvCxnSpPr>
            <a:endCxn id="2469" idx="1"/>
          </p:cNvCxnSpPr>
          <p:nvPr/>
        </p:nvCxnSpPr>
        <p:spPr>
          <a:xfrm>
            <a:off x="5469767" y="-11179054"/>
            <a:ext cx="344281" cy="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1" name="TextBox 2470"/>
          <p:cNvSpPr txBox="1"/>
          <p:nvPr/>
        </p:nvSpPr>
        <p:spPr>
          <a:xfrm>
            <a:off x="5999656" y="-11505009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CP</a:t>
            </a:r>
          </a:p>
        </p:txBody>
      </p:sp>
      <p:cxnSp>
        <p:nvCxnSpPr>
          <p:cNvPr id="2472" name="Straight Arrow Connector 2471"/>
          <p:cNvCxnSpPr>
            <a:stCxn id="2469" idx="3"/>
            <a:endCxn id="2473" idx="3"/>
          </p:cNvCxnSpPr>
          <p:nvPr/>
        </p:nvCxnSpPr>
        <p:spPr>
          <a:xfrm flipV="1">
            <a:off x="7043922" y="-11179065"/>
            <a:ext cx="415146" cy="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Isosceles Triangle 2472"/>
          <p:cNvSpPr/>
          <p:nvPr/>
        </p:nvSpPr>
        <p:spPr>
          <a:xfrm rot="5400000">
            <a:off x="7166306" y="-11610290"/>
            <a:ext cx="1447989" cy="862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sp>
        <p:nvSpPr>
          <p:cNvPr id="2474" name="TextBox 2473"/>
          <p:cNvSpPr txBox="1"/>
          <p:nvPr/>
        </p:nvSpPr>
        <p:spPr>
          <a:xfrm>
            <a:off x="7362777" y="-11477098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P/S</a:t>
            </a:r>
          </a:p>
        </p:txBody>
      </p:sp>
      <p:cxnSp>
        <p:nvCxnSpPr>
          <p:cNvPr id="2475" name="Straight Arrow Connector 2474"/>
          <p:cNvCxnSpPr>
            <a:stCxn id="2473" idx="0"/>
          </p:cNvCxnSpPr>
          <p:nvPr/>
        </p:nvCxnSpPr>
        <p:spPr>
          <a:xfrm>
            <a:off x="8321516" y="-11179062"/>
            <a:ext cx="65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Rounded Rectangle 2475"/>
          <p:cNvSpPr/>
          <p:nvPr/>
        </p:nvSpPr>
        <p:spPr>
          <a:xfrm>
            <a:off x="-6848168" y="-12066761"/>
            <a:ext cx="1229872" cy="1080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477" name="Straight Arrow Connector 2476"/>
          <p:cNvCxnSpPr>
            <a:endCxn id="2476" idx="1"/>
          </p:cNvCxnSpPr>
          <p:nvPr/>
        </p:nvCxnSpPr>
        <p:spPr>
          <a:xfrm>
            <a:off x="-7192459" y="-11532392"/>
            <a:ext cx="344281" cy="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TextBox 2477"/>
          <p:cNvSpPr txBox="1"/>
          <p:nvPr/>
        </p:nvSpPr>
        <p:spPr>
          <a:xfrm>
            <a:off x="-6662570" y="-11858347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CP</a:t>
            </a:r>
          </a:p>
        </p:txBody>
      </p:sp>
      <p:cxnSp>
        <p:nvCxnSpPr>
          <p:cNvPr id="2479" name="Straight Arrow Connector 2478"/>
          <p:cNvCxnSpPr>
            <a:stCxn id="2476" idx="3"/>
            <a:endCxn id="2480" idx="3"/>
          </p:cNvCxnSpPr>
          <p:nvPr/>
        </p:nvCxnSpPr>
        <p:spPr>
          <a:xfrm flipV="1">
            <a:off x="-5618304" y="-11532403"/>
            <a:ext cx="415146" cy="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0" name="Isosceles Triangle 2479"/>
          <p:cNvSpPr/>
          <p:nvPr/>
        </p:nvSpPr>
        <p:spPr>
          <a:xfrm rot="5400000">
            <a:off x="-5495920" y="-11963628"/>
            <a:ext cx="1447989" cy="862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sp>
        <p:nvSpPr>
          <p:cNvPr id="2481" name="TextBox 2480"/>
          <p:cNvSpPr txBox="1"/>
          <p:nvPr/>
        </p:nvSpPr>
        <p:spPr>
          <a:xfrm>
            <a:off x="-5299449" y="-11830435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P/S</a:t>
            </a:r>
          </a:p>
        </p:txBody>
      </p:sp>
      <p:cxnSp>
        <p:nvCxnSpPr>
          <p:cNvPr id="2482" name="Straight Arrow Connector 2481"/>
          <p:cNvCxnSpPr/>
          <p:nvPr/>
        </p:nvCxnSpPr>
        <p:spPr>
          <a:xfrm>
            <a:off x="-4409191" y="-11532402"/>
            <a:ext cx="65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 rot="5400000" flipH="1">
            <a:off x="38116570" y="5171272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579"/>
          <p:cNvCxnSpPr/>
          <p:nvPr/>
        </p:nvCxnSpPr>
        <p:spPr>
          <a:xfrm rot="5400000" flipH="1">
            <a:off x="37282362" y="5235664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580"/>
          <p:cNvCxnSpPr/>
          <p:nvPr/>
        </p:nvCxnSpPr>
        <p:spPr>
          <a:xfrm rot="5400000" flipH="1">
            <a:off x="37725559" y="5230969"/>
            <a:ext cx="6709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582"/>
          <p:cNvCxnSpPr/>
          <p:nvPr/>
        </p:nvCxnSpPr>
        <p:spPr>
          <a:xfrm rot="5400000" flipH="1">
            <a:off x="35924067" y="3212253"/>
            <a:ext cx="6709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583"/>
          <p:cNvCxnSpPr/>
          <p:nvPr/>
        </p:nvCxnSpPr>
        <p:spPr>
          <a:xfrm rot="5400000" flipH="1">
            <a:off x="29694711" y="3154205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 rot="5400000" flipH="1">
            <a:off x="38131631" y="325385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585"/>
          <p:cNvCxnSpPr/>
          <p:nvPr/>
        </p:nvCxnSpPr>
        <p:spPr>
          <a:xfrm rot="5400000" flipH="1">
            <a:off x="31835485" y="320779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586"/>
          <p:cNvCxnSpPr/>
          <p:nvPr/>
        </p:nvCxnSpPr>
        <p:spPr>
          <a:xfrm rot="5400000" flipH="1">
            <a:off x="34232273" y="320779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587"/>
          <p:cNvCxnSpPr/>
          <p:nvPr/>
        </p:nvCxnSpPr>
        <p:spPr>
          <a:xfrm rot="5400000" flipH="1">
            <a:off x="33768233" y="320779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2" name="Rounded Rectangle 2581"/>
          <p:cNvSpPr/>
          <p:nvPr/>
        </p:nvSpPr>
        <p:spPr>
          <a:xfrm rot="16200000">
            <a:off x="32088546" y="717488"/>
            <a:ext cx="2348653" cy="206195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0" name="TextBox 2589"/>
              <p:cNvSpPr txBox="1"/>
              <p:nvPr/>
            </p:nvSpPr>
            <p:spPr>
              <a:xfrm rot="16200000">
                <a:off x="31637440" y="1463283"/>
                <a:ext cx="2829001" cy="4958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622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622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622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2622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622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22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622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622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90" name="TextBox 2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637440" y="1463283"/>
                <a:ext cx="2829001" cy="495841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1" name="TextBox 2590"/>
          <p:cNvSpPr txBox="1"/>
          <p:nvPr/>
        </p:nvSpPr>
        <p:spPr>
          <a:xfrm>
            <a:off x="33191586" y="1468203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b="1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2" name="TextBox 2591"/>
              <p:cNvSpPr txBox="1"/>
              <p:nvPr/>
            </p:nvSpPr>
            <p:spPr>
              <a:xfrm rot="16200000">
                <a:off x="31090743" y="1467351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92" name="TextBox 2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090743" y="1467351"/>
                <a:ext cx="2829001" cy="487698"/>
              </a:xfrm>
              <a:prstGeom prst="rect">
                <a:avLst/>
              </a:prstGeom>
              <a:blipFill rotWithShape="0">
                <a:blip r:embed="rId45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3" name="TextBox 2592"/>
              <p:cNvSpPr txBox="1"/>
              <p:nvPr/>
            </p:nvSpPr>
            <p:spPr>
              <a:xfrm rot="16200000">
                <a:off x="32615585" y="1467351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93" name="TextBox 2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615585" y="1467351"/>
                <a:ext cx="2829001" cy="487698"/>
              </a:xfrm>
              <a:prstGeom prst="rect">
                <a:avLst/>
              </a:prstGeom>
              <a:blipFill rotWithShape="0">
                <a:blip r:embed="rId46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4" name="TextBox 2593"/>
          <p:cNvSpPr txBox="1"/>
          <p:nvPr/>
        </p:nvSpPr>
        <p:spPr>
          <a:xfrm rot="5400000">
            <a:off x="31897408" y="1531660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95" name="TextBox 2594"/>
          <p:cNvSpPr txBox="1"/>
          <p:nvPr/>
        </p:nvSpPr>
        <p:spPr>
          <a:xfrm rot="5400000">
            <a:off x="29771610" y="1519519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96" name="TextBox 2595"/>
          <p:cNvSpPr txBox="1"/>
          <p:nvPr/>
        </p:nvSpPr>
        <p:spPr>
          <a:xfrm rot="5400000">
            <a:off x="31066431" y="860722"/>
            <a:ext cx="653833" cy="187199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0" name="TextBox 2599"/>
              <p:cNvSpPr txBox="1"/>
              <p:nvPr/>
            </p:nvSpPr>
            <p:spPr>
              <a:xfrm rot="16200000">
                <a:off x="34292415" y="1429989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00" name="TextBox 2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292415" y="1429989"/>
                <a:ext cx="2829001" cy="487698"/>
              </a:xfrm>
              <a:prstGeom prst="rect">
                <a:avLst/>
              </a:prstGeom>
              <a:blipFill rotWithShape="0">
                <a:blip r:embed="rId47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TextBox 2600"/>
          <p:cNvSpPr txBox="1"/>
          <p:nvPr/>
        </p:nvSpPr>
        <p:spPr>
          <a:xfrm>
            <a:off x="34995831" y="1393037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2" name="TextBox 2601"/>
              <p:cNvSpPr txBox="1"/>
              <p:nvPr/>
            </p:nvSpPr>
            <p:spPr>
              <a:xfrm rot="16200000">
                <a:off x="33495926" y="1429985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02" name="TextBox 26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495926" y="1429985"/>
                <a:ext cx="2829001" cy="487698"/>
              </a:xfrm>
              <a:prstGeom prst="rect">
                <a:avLst/>
              </a:prstGeom>
              <a:blipFill rotWithShape="0">
                <a:blip r:embed="rId48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3" name="TextBox 2602"/>
              <p:cNvSpPr txBox="1"/>
              <p:nvPr/>
            </p:nvSpPr>
            <p:spPr>
              <a:xfrm rot="16200000">
                <a:off x="34764410" y="1429984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03" name="TextBox 26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764410" y="1429984"/>
                <a:ext cx="2829001" cy="487698"/>
              </a:xfrm>
              <a:prstGeom prst="rect">
                <a:avLst/>
              </a:prstGeom>
              <a:blipFill rotWithShape="0">
                <a:blip r:embed="rId49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4" name="TextBox 2603"/>
          <p:cNvSpPr txBox="1"/>
          <p:nvPr/>
        </p:nvSpPr>
        <p:spPr>
          <a:xfrm rot="5400000">
            <a:off x="34298867" y="1514116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605" name="TextBox 2604"/>
          <p:cNvSpPr txBox="1"/>
          <p:nvPr/>
        </p:nvSpPr>
        <p:spPr>
          <a:xfrm rot="5400000">
            <a:off x="38215118" y="1641259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606" name="TextBox 2605"/>
          <p:cNvSpPr txBox="1"/>
          <p:nvPr/>
        </p:nvSpPr>
        <p:spPr>
          <a:xfrm rot="5400000">
            <a:off x="36363608" y="1629263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607" name="TextBox 2606"/>
          <p:cNvSpPr txBox="1"/>
          <p:nvPr/>
        </p:nvSpPr>
        <p:spPr>
          <a:xfrm rot="5400000">
            <a:off x="37346150" y="1052205"/>
            <a:ext cx="653833" cy="163946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...</a:t>
            </a:r>
          </a:p>
        </p:txBody>
      </p:sp>
      <p:cxnSp>
        <p:nvCxnSpPr>
          <p:cNvPr id="2616" name="Straight Connector 2615"/>
          <p:cNvCxnSpPr/>
          <p:nvPr/>
        </p:nvCxnSpPr>
        <p:spPr>
          <a:xfrm rot="5400000" flipH="1">
            <a:off x="29738122" y="5103141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7" name="Rounded Rectangle 2616"/>
          <p:cNvSpPr/>
          <p:nvPr/>
        </p:nvSpPr>
        <p:spPr>
          <a:xfrm rot="5400000">
            <a:off x="33291166" y="67334"/>
            <a:ext cx="1975211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618" name="TextBox 2617"/>
          <p:cNvSpPr txBox="1"/>
          <p:nvPr/>
        </p:nvSpPr>
        <p:spPr>
          <a:xfrm rot="16200000">
            <a:off x="33917871" y="331005"/>
            <a:ext cx="737766" cy="861634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1540" dirty="0"/>
              <a:t>IFFT</a:t>
            </a:r>
          </a:p>
        </p:txBody>
      </p:sp>
      <p:sp>
        <p:nvSpPr>
          <p:cNvPr id="2620" name="TextBox 2619"/>
          <p:cNvSpPr txBox="1"/>
          <p:nvPr/>
        </p:nvSpPr>
        <p:spPr>
          <a:xfrm rot="16200000">
            <a:off x="29895543" y="3484166"/>
            <a:ext cx="500179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1" name="TextBox 2620"/>
              <p:cNvSpPr txBox="1"/>
              <p:nvPr/>
            </p:nvSpPr>
            <p:spPr>
              <a:xfrm rot="16200000">
                <a:off x="31734576" y="3543438"/>
                <a:ext cx="777608" cy="56303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3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3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3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5899" dirty="0"/>
              </a:p>
            </p:txBody>
          </p:sp>
        </mc:Choice>
        <mc:Fallback>
          <p:sp>
            <p:nvSpPr>
              <p:cNvPr id="2621" name="TextBox 2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34576" y="3543438"/>
                <a:ext cx="777608" cy="563039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2" name="TextBox 2621"/>
              <p:cNvSpPr txBox="1"/>
              <p:nvPr/>
            </p:nvSpPr>
            <p:spPr>
              <a:xfrm rot="16200000">
                <a:off x="33585689" y="3543438"/>
                <a:ext cx="777608" cy="56303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3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3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3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>
          <p:sp>
            <p:nvSpPr>
              <p:cNvPr id="2622" name="TextBox 2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585689" y="3543438"/>
                <a:ext cx="777608" cy="563039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3" name="TextBox 2622"/>
              <p:cNvSpPr txBox="1"/>
              <p:nvPr/>
            </p:nvSpPr>
            <p:spPr>
              <a:xfrm rot="16200000">
                <a:off x="33795296" y="3675171"/>
                <a:ext cx="1458129" cy="56303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3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3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3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63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5899" dirty="0"/>
              </a:p>
            </p:txBody>
          </p:sp>
        </mc:Choice>
        <mc:Fallback>
          <p:sp>
            <p:nvSpPr>
              <p:cNvPr id="2623" name="TextBox 2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795296" y="3675171"/>
                <a:ext cx="1458129" cy="563039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4" name="TextBox 2623"/>
              <p:cNvSpPr txBox="1"/>
              <p:nvPr/>
            </p:nvSpPr>
            <p:spPr>
              <a:xfrm rot="16200000">
                <a:off x="35478877" y="3664997"/>
                <a:ext cx="1476872" cy="56464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63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3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3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63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5899" dirty="0"/>
              </a:p>
            </p:txBody>
          </p:sp>
        </mc:Choice>
        <mc:Fallback>
          <p:sp>
            <p:nvSpPr>
              <p:cNvPr id="2624" name="TextBox 26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78877" y="3664997"/>
                <a:ext cx="1476872" cy="564642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5" name="TextBox 2624"/>
              <p:cNvSpPr txBox="1"/>
              <p:nvPr/>
            </p:nvSpPr>
            <p:spPr>
              <a:xfrm rot="16200000">
                <a:off x="29639385" y="4042706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25" name="TextBox 2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639385" y="4042706"/>
                <a:ext cx="807162" cy="487698"/>
              </a:xfrm>
              <a:prstGeom prst="rect">
                <a:avLst/>
              </a:prstGeom>
              <a:blipFill rotWithShape="0">
                <a:blip r:embed="rId54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6" name="TextBox 2625"/>
          <p:cNvSpPr txBox="1"/>
          <p:nvPr/>
        </p:nvSpPr>
        <p:spPr>
          <a:xfrm rot="16200000">
            <a:off x="34254838" y="683109"/>
            <a:ext cx="653833" cy="739784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...............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7" name="TextBox 2626"/>
              <p:cNvSpPr txBox="1"/>
              <p:nvPr/>
            </p:nvSpPr>
            <p:spPr>
              <a:xfrm rot="16200000">
                <a:off x="30046585" y="4042706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27" name="TextBox 26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046585" y="4042706"/>
                <a:ext cx="807162" cy="487698"/>
              </a:xfrm>
              <a:prstGeom prst="rect">
                <a:avLst/>
              </a:prstGeom>
              <a:blipFill rotWithShape="0">
                <a:blip r:embed="rId55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8" name="TextBox 2627"/>
              <p:cNvSpPr txBox="1"/>
              <p:nvPr/>
            </p:nvSpPr>
            <p:spPr>
              <a:xfrm rot="16200000">
                <a:off x="30508963" y="4042706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28" name="TextBox 26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508963" y="4042706"/>
                <a:ext cx="807162" cy="487698"/>
              </a:xfrm>
              <a:prstGeom prst="rect">
                <a:avLst/>
              </a:prstGeom>
              <a:blipFill rotWithShape="0">
                <a:blip r:embed="rId56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9" name="TextBox 2628"/>
              <p:cNvSpPr txBox="1"/>
              <p:nvPr/>
            </p:nvSpPr>
            <p:spPr>
              <a:xfrm rot="16200000">
                <a:off x="37644671" y="5272244"/>
                <a:ext cx="1689045" cy="5218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29" name="TextBox 26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44671" y="5272244"/>
                <a:ext cx="1689045" cy="52181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/>
          <p:cNvGrpSpPr/>
          <p:nvPr/>
        </p:nvGrpSpPr>
        <p:grpSpPr>
          <a:xfrm flipH="1">
            <a:off x="30003910" y="4536287"/>
            <a:ext cx="8637334" cy="408766"/>
            <a:chOff x="356901" y="4748985"/>
            <a:chExt cx="4216699" cy="308363"/>
          </a:xfrm>
        </p:grpSpPr>
        <p:sp>
          <p:nvSpPr>
            <p:cNvPr id="2632" name="Rectangle 2631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cxnSp>
          <p:nvCxnSpPr>
            <p:cNvPr id="2633" name="Straight Connector 2632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4" name="Straight Connector 2633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5" name="Straight Connector 2634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6" name="Straight Connector 2635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7" name="Straight Connector 2636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8" name="Straight Connector 2637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9" name="Straight Connector 2638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0" name="Straight Connector 2639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1" name="Straight Connector 2640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2" name="Straight Connector 2641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3" name="Straight Connector 2642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4" name="Straight Connector 2643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5" name="Straight Connector 2644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6" name="Straight Connector 2645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7" name="Straight Connector 2646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8" name="Straight Connector 2647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1" name="Straight Connector 2650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2" name="Straight Connector 2651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4" name="Straight Connector 2653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5" name="Straight Connector 2654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6" name="Straight Connector 2655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7" name="Straight Connector 2656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8" name="Straight Connector 2657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9" name="Straight Connector 2658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0" name="Straight Connector 2659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1" name="Straight Connector 2660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2" name="Straight Connector 2661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3" name="Straight Connector 2662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" name="Straight Connector 2663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6" name="Straight Connector 2665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7" name="Straight Connector 2666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8" name="Straight Connector 2667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9" name="Straight Connector 2668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0" name="Straight Connector 2669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1" name="Rectangle 2670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968"/>
            </a:p>
          </p:txBody>
        </p:sp>
        <p:sp>
          <p:nvSpPr>
            <p:cNvPr id="2672" name="TextBox 2671"/>
            <p:cNvSpPr txBox="1"/>
            <p:nvPr/>
          </p:nvSpPr>
          <p:spPr>
            <a:xfrm rot="5400000">
              <a:off x="1223406" y="4494411"/>
              <a:ext cx="308363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1227" b="1" dirty="0"/>
                <a:t>...</a:t>
              </a:r>
            </a:p>
          </p:txBody>
        </p:sp>
      </p:grpSp>
      <p:pic>
        <p:nvPicPr>
          <p:cNvPr id="2674" name="Picture 267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34268809" y="-1944394"/>
            <a:ext cx="4350725" cy="1791721"/>
          </a:xfrm>
          <a:prstGeom prst="rect">
            <a:avLst/>
          </a:prstGeom>
        </p:spPr>
      </p:pic>
      <p:pic>
        <p:nvPicPr>
          <p:cNvPr id="2675" name="Picture 267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30010258" y="-1944394"/>
            <a:ext cx="4350725" cy="1791721"/>
          </a:xfrm>
          <a:prstGeom prst="rect">
            <a:avLst/>
          </a:prstGeom>
        </p:spPr>
      </p:pic>
      <p:cxnSp>
        <p:nvCxnSpPr>
          <p:cNvPr id="2677" name="Straight Arrow Connector 2676"/>
          <p:cNvCxnSpPr/>
          <p:nvPr/>
        </p:nvCxnSpPr>
        <p:spPr>
          <a:xfrm>
            <a:off x="34437155" y="-109840"/>
            <a:ext cx="4335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Arrow Connector 2677"/>
          <p:cNvCxnSpPr/>
          <p:nvPr/>
        </p:nvCxnSpPr>
        <p:spPr>
          <a:xfrm>
            <a:off x="29848970" y="-112326"/>
            <a:ext cx="4335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TextBox 2678"/>
          <p:cNvSpPr txBox="1"/>
          <p:nvPr/>
        </p:nvSpPr>
        <p:spPr>
          <a:xfrm>
            <a:off x="29824485" y="-117606"/>
            <a:ext cx="54271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0" name="TextBox 2679"/>
              <p:cNvSpPr txBox="1"/>
              <p:nvPr/>
            </p:nvSpPr>
            <p:spPr>
              <a:xfrm>
                <a:off x="33610176" y="-115203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>
          <p:sp>
            <p:nvSpPr>
              <p:cNvPr id="2680" name="TextBox 26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0176" y="-115203"/>
                <a:ext cx="810579" cy="376129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2" name="TextBox 2681"/>
              <p:cNvSpPr txBox="1"/>
              <p:nvPr/>
            </p:nvSpPr>
            <p:spPr>
              <a:xfrm>
                <a:off x="34192970" y="-115203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>
          <p:sp>
            <p:nvSpPr>
              <p:cNvPr id="2682" name="TextBox 26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970" y="-115203"/>
                <a:ext cx="810579" cy="376129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3" name="TextBox 2682"/>
          <p:cNvSpPr txBox="1"/>
          <p:nvPr/>
        </p:nvSpPr>
        <p:spPr>
          <a:xfrm>
            <a:off x="38330143" y="-130296"/>
            <a:ext cx="54271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p:sp>
        <p:nvSpPr>
          <p:cNvPr id="2684" name="TextBox 2683"/>
          <p:cNvSpPr txBox="1"/>
          <p:nvPr/>
        </p:nvSpPr>
        <p:spPr>
          <a:xfrm>
            <a:off x="34184449" y="-1523434"/>
            <a:ext cx="54271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dirty="0"/>
              <a:t>A</a:t>
            </a:r>
          </a:p>
        </p:txBody>
      </p:sp>
      <p:cxnSp>
        <p:nvCxnSpPr>
          <p:cNvPr id="2686" name="Straight Arrow Connector 2685"/>
          <p:cNvCxnSpPr/>
          <p:nvPr/>
        </p:nvCxnSpPr>
        <p:spPr>
          <a:xfrm flipH="1" flipV="1">
            <a:off x="34315010" y="-2903133"/>
            <a:ext cx="185" cy="2903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Left Brace 280"/>
          <p:cNvSpPr/>
          <p:nvPr/>
        </p:nvSpPr>
        <p:spPr>
          <a:xfrm rot="5400000">
            <a:off x="30868886" y="-1728768"/>
            <a:ext cx="444903" cy="20912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690" name="Left Brace 2689"/>
          <p:cNvSpPr/>
          <p:nvPr/>
        </p:nvSpPr>
        <p:spPr>
          <a:xfrm rot="5400000">
            <a:off x="33007618" y="-1728768"/>
            <a:ext cx="444903" cy="20912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691" name="TextBox 2690"/>
          <p:cNvSpPr txBox="1"/>
          <p:nvPr/>
        </p:nvSpPr>
        <p:spPr>
          <a:xfrm>
            <a:off x="30767535" y="-1495610"/>
            <a:ext cx="87448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2569" b="1" i="1" dirty="0"/>
              <a:t>GB</a:t>
            </a:r>
            <a:endParaRPr lang="pt-BR" sz="2569" b="1" i="1" dirty="0"/>
          </a:p>
        </p:txBody>
      </p:sp>
      <p:sp>
        <p:nvSpPr>
          <p:cNvPr id="2692" name="TextBox 2691"/>
          <p:cNvSpPr txBox="1"/>
          <p:nvPr/>
        </p:nvSpPr>
        <p:spPr>
          <a:xfrm>
            <a:off x="32138333" y="-1591767"/>
            <a:ext cx="1604670" cy="6599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i="1" dirty="0"/>
              <a:t>Data </a:t>
            </a:r>
            <a:r>
              <a:rPr lang="pt-BR" sz="1844" b="1" i="1" dirty="0" err="1"/>
              <a:t>Subcarriers</a:t>
            </a:r>
            <a:endParaRPr lang="pt-BR" sz="1844" b="1" i="1" dirty="0"/>
          </a:p>
        </p:txBody>
      </p:sp>
      <p:sp>
        <p:nvSpPr>
          <p:cNvPr id="2693" name="Left Brace 2692"/>
          <p:cNvSpPr/>
          <p:nvPr/>
        </p:nvSpPr>
        <p:spPr>
          <a:xfrm rot="5400000">
            <a:off x="36255880" y="-2816608"/>
            <a:ext cx="433775" cy="42557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696" name="TextBox 2695"/>
          <p:cNvSpPr txBox="1"/>
          <p:nvPr/>
        </p:nvSpPr>
        <p:spPr>
          <a:xfrm>
            <a:off x="34544430" y="-1348110"/>
            <a:ext cx="386287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i="1" dirty="0" err="1"/>
              <a:t>inverted</a:t>
            </a:r>
            <a:r>
              <a:rPr lang="pt-BR" sz="1844" b="1" i="1" dirty="0"/>
              <a:t> </a:t>
            </a:r>
            <a:r>
              <a:rPr lang="pt-BR" sz="1844" b="1" i="1" dirty="0" err="1"/>
              <a:t>conjugated</a:t>
            </a:r>
            <a:r>
              <a:rPr lang="pt-BR" sz="1844" b="1" i="1" dirty="0"/>
              <a:t> </a:t>
            </a:r>
            <a:r>
              <a:rPr lang="pt-BR" sz="1844" b="1" i="1" dirty="0" err="1"/>
              <a:t>sequence</a:t>
            </a:r>
            <a:endParaRPr lang="pt-BR" sz="1844" b="1" i="1" dirty="0"/>
          </a:p>
        </p:txBody>
      </p:sp>
      <p:sp>
        <p:nvSpPr>
          <p:cNvPr id="2537" name="TextBox 2536"/>
          <p:cNvSpPr txBox="1"/>
          <p:nvPr/>
        </p:nvSpPr>
        <p:spPr>
          <a:xfrm rot="16200000">
            <a:off x="34001469" y="-3793821"/>
            <a:ext cx="563231" cy="3834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460" b="1" dirty="0" err="1"/>
              <a:t>Frequency</a:t>
            </a:r>
            <a:r>
              <a:rPr lang="pt-BR" sz="2460" b="1" dirty="0"/>
              <a:t> Domain </a:t>
            </a:r>
            <a:r>
              <a:rPr lang="pt-BR" sz="2460" b="1" dirty="0" err="1"/>
              <a:t>Samples</a:t>
            </a:r>
            <a:endParaRPr lang="pt-BR" sz="2460" b="1" dirty="0"/>
          </a:p>
        </p:txBody>
      </p:sp>
      <p:pic>
        <p:nvPicPr>
          <p:cNvPr id="2699" name="Picture 269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29987785" y="5180961"/>
            <a:ext cx="8600368" cy="1062444"/>
          </a:xfrm>
          <a:prstGeom prst="rect">
            <a:avLst/>
          </a:prstGeom>
        </p:spPr>
      </p:pic>
      <p:cxnSp>
        <p:nvCxnSpPr>
          <p:cNvPr id="2700" name="Straight Arrow Connector 2699"/>
          <p:cNvCxnSpPr/>
          <p:nvPr/>
        </p:nvCxnSpPr>
        <p:spPr>
          <a:xfrm>
            <a:off x="31185891" y="7040193"/>
            <a:ext cx="8541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1" name="TextBox 2700"/>
          <p:cNvSpPr txBox="1"/>
          <p:nvPr/>
        </p:nvSpPr>
        <p:spPr>
          <a:xfrm>
            <a:off x="30932931" y="6966447"/>
            <a:ext cx="54271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2" name="TextBox 2701"/>
              <p:cNvSpPr txBox="1"/>
              <p:nvPr/>
            </p:nvSpPr>
            <p:spPr>
              <a:xfrm>
                <a:off x="33898142" y="6183952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>
          <p:sp>
            <p:nvSpPr>
              <p:cNvPr id="2702" name="TextBox 27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8142" y="6183952"/>
                <a:ext cx="810579" cy="376129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35" name="Picture 273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35629554" y="13849032"/>
            <a:ext cx="8583218" cy="1755676"/>
          </a:xfrm>
          <a:prstGeom prst="rect">
            <a:avLst/>
          </a:prstGeom>
        </p:spPr>
      </p:pic>
      <p:pic>
        <p:nvPicPr>
          <p:cNvPr id="2736" name="Picture 273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-30756007" y="18428388"/>
            <a:ext cx="4350725" cy="1791721"/>
          </a:xfrm>
          <a:prstGeom prst="rect">
            <a:avLst/>
          </a:prstGeom>
        </p:spPr>
      </p:pic>
      <p:pic>
        <p:nvPicPr>
          <p:cNvPr id="2737" name="Picture 273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-34977668" y="18428388"/>
            <a:ext cx="4350725" cy="1791721"/>
          </a:xfrm>
          <a:prstGeom prst="rect">
            <a:avLst/>
          </a:prstGeom>
        </p:spPr>
      </p:pic>
      <p:cxnSp>
        <p:nvCxnSpPr>
          <p:cNvPr id="2738" name="Straight Arrow Connector 2737"/>
          <p:cNvCxnSpPr/>
          <p:nvPr/>
        </p:nvCxnSpPr>
        <p:spPr>
          <a:xfrm>
            <a:off x="-30550771" y="20262947"/>
            <a:ext cx="4335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Straight Arrow Connector 2738"/>
          <p:cNvCxnSpPr/>
          <p:nvPr/>
        </p:nvCxnSpPr>
        <p:spPr>
          <a:xfrm>
            <a:off x="-35138958" y="20260461"/>
            <a:ext cx="4335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0" name="TextBox 2739"/>
          <p:cNvSpPr txBox="1"/>
          <p:nvPr/>
        </p:nvSpPr>
        <p:spPr>
          <a:xfrm>
            <a:off x="-35163445" y="20255176"/>
            <a:ext cx="542718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1" name="TextBox 2740"/>
              <p:cNvSpPr txBox="1"/>
              <p:nvPr/>
            </p:nvSpPr>
            <p:spPr>
              <a:xfrm>
                <a:off x="-31377744" y="20257577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 xmlns="">
          <p:sp>
            <p:nvSpPr>
              <p:cNvPr id="2741" name="TextBox 2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8050" y="17724571"/>
                <a:ext cx="494650" cy="265457"/>
              </a:xfrm>
              <a:prstGeom prst="rect">
                <a:avLst/>
              </a:prstGeom>
              <a:blipFill rotWithShape="0">
                <a:blip r:embed="rId6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2" name="TextBox 2741"/>
              <p:cNvSpPr txBox="1"/>
              <p:nvPr/>
            </p:nvSpPr>
            <p:spPr>
              <a:xfrm>
                <a:off x="-30794950" y="20257577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 xmlns="">
          <p:sp>
            <p:nvSpPr>
              <p:cNvPr id="2742" name="TextBox 2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92404" y="17724571"/>
                <a:ext cx="494650" cy="265457"/>
              </a:xfrm>
              <a:prstGeom prst="rect">
                <a:avLst/>
              </a:prstGeom>
              <a:blipFill rotWithShape="0">
                <a:blip r:embed="rId6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3" name="TextBox 2742"/>
          <p:cNvSpPr txBox="1"/>
          <p:nvPr/>
        </p:nvSpPr>
        <p:spPr>
          <a:xfrm>
            <a:off x="-26657788" y="20242480"/>
            <a:ext cx="542718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p:sp>
        <p:nvSpPr>
          <p:cNvPr id="2744" name="TextBox 2743"/>
          <p:cNvSpPr txBox="1"/>
          <p:nvPr/>
        </p:nvSpPr>
        <p:spPr>
          <a:xfrm>
            <a:off x="-31114183" y="17312200"/>
            <a:ext cx="542718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dirty="0"/>
              <a:t>A</a:t>
            </a:r>
          </a:p>
        </p:txBody>
      </p:sp>
      <p:cxnSp>
        <p:nvCxnSpPr>
          <p:cNvPr id="2745" name="Straight Arrow Connector 2744"/>
          <p:cNvCxnSpPr/>
          <p:nvPr/>
        </p:nvCxnSpPr>
        <p:spPr>
          <a:xfrm flipH="1" flipV="1">
            <a:off x="-30672921" y="17469647"/>
            <a:ext cx="182" cy="2903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6" name="Left Brace 2745"/>
          <p:cNvSpPr/>
          <p:nvPr/>
        </p:nvSpPr>
        <p:spPr>
          <a:xfrm rot="5400000">
            <a:off x="-34119035" y="17015247"/>
            <a:ext cx="444903" cy="2091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747" name="Left Brace 2746"/>
          <p:cNvSpPr/>
          <p:nvPr/>
        </p:nvSpPr>
        <p:spPr>
          <a:xfrm rot="5400000">
            <a:off x="-31980305" y="17015247"/>
            <a:ext cx="444903" cy="2091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748" name="TextBox 2747"/>
          <p:cNvSpPr txBox="1"/>
          <p:nvPr/>
        </p:nvSpPr>
        <p:spPr>
          <a:xfrm>
            <a:off x="-34220387" y="17248399"/>
            <a:ext cx="87448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2569" b="1" i="1" dirty="0"/>
              <a:t>GI</a:t>
            </a:r>
          </a:p>
        </p:txBody>
      </p:sp>
      <p:sp>
        <p:nvSpPr>
          <p:cNvPr id="2749" name="TextBox 2748"/>
          <p:cNvSpPr txBox="1"/>
          <p:nvPr/>
        </p:nvSpPr>
        <p:spPr>
          <a:xfrm>
            <a:off x="-32624088" y="17174650"/>
            <a:ext cx="1680167" cy="6599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i="1" dirty="0" err="1"/>
              <a:t>Subcarries</a:t>
            </a:r>
            <a:r>
              <a:rPr lang="pt-BR" sz="1844" b="1" i="1" dirty="0"/>
              <a:t> </a:t>
            </a:r>
            <a:r>
              <a:rPr lang="pt-BR" sz="1844" b="1" i="1" dirty="0" err="1"/>
              <a:t>Information</a:t>
            </a:r>
            <a:endParaRPr lang="pt-BR" sz="1844" b="1" i="1" dirty="0"/>
          </a:p>
        </p:txBody>
      </p:sp>
      <p:sp>
        <p:nvSpPr>
          <p:cNvPr id="2750" name="Left Brace 2749"/>
          <p:cNvSpPr/>
          <p:nvPr/>
        </p:nvSpPr>
        <p:spPr>
          <a:xfrm rot="5400000">
            <a:off x="-28732041" y="15927402"/>
            <a:ext cx="433775" cy="42557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751" name="TextBox 2750"/>
          <p:cNvSpPr txBox="1"/>
          <p:nvPr/>
        </p:nvSpPr>
        <p:spPr>
          <a:xfrm>
            <a:off x="-30443490" y="17395897"/>
            <a:ext cx="3862876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i="1" dirty="0" err="1"/>
              <a:t>Conjugate</a:t>
            </a:r>
            <a:r>
              <a:rPr lang="pt-BR" sz="1844" b="1" i="1" dirty="0"/>
              <a:t> </a:t>
            </a:r>
            <a:r>
              <a:rPr lang="pt-BR" sz="1844" b="1" i="1" dirty="0" err="1"/>
              <a:t>with</a:t>
            </a:r>
            <a:r>
              <a:rPr lang="pt-BR" sz="1844" b="1" i="1" dirty="0"/>
              <a:t> </a:t>
            </a:r>
            <a:r>
              <a:rPr lang="pt-BR" sz="1844" b="1" i="1" dirty="0" err="1"/>
              <a:t>inverted</a:t>
            </a:r>
            <a:r>
              <a:rPr lang="pt-BR" sz="1844" b="1" i="1" dirty="0"/>
              <a:t> </a:t>
            </a:r>
            <a:r>
              <a:rPr lang="pt-BR" sz="1844" b="1" i="1" dirty="0" err="1"/>
              <a:t>sequence</a:t>
            </a:r>
            <a:endParaRPr lang="pt-BR" sz="1844" b="1" i="1" dirty="0"/>
          </a:p>
        </p:txBody>
      </p:sp>
      <p:sp>
        <p:nvSpPr>
          <p:cNvPr id="2752" name="TextBox 2751"/>
          <p:cNvSpPr txBox="1"/>
          <p:nvPr/>
        </p:nvSpPr>
        <p:spPr>
          <a:xfrm rot="16200000">
            <a:off x="-30853073" y="14952665"/>
            <a:ext cx="563231" cy="3834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460" b="1" dirty="0" err="1"/>
              <a:t>Frequency</a:t>
            </a:r>
            <a:r>
              <a:rPr lang="pt-BR" sz="2460" b="1" dirty="0"/>
              <a:t> Domain </a:t>
            </a:r>
            <a:r>
              <a:rPr lang="pt-BR" sz="2460" b="1" dirty="0" err="1"/>
              <a:t>Samples</a:t>
            </a:r>
            <a:endParaRPr lang="pt-BR" sz="246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54" name="TextBox 2753"/>
              <p:cNvSpPr txBox="1"/>
              <p:nvPr/>
            </p:nvSpPr>
            <p:spPr>
              <a:xfrm>
                <a:off x="33309584" y="-1473396"/>
                <a:ext cx="769908" cy="94372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844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844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844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44" b="1" i="1" dirty="0"/>
              </a:p>
              <a:p>
                <a:pPr algn="ctr"/>
                <a:endParaRPr lang="pt-BR" sz="1844" b="1" i="1" dirty="0"/>
              </a:p>
              <a:p>
                <a:pPr algn="ctr"/>
                <a:endParaRPr lang="pt-BR" sz="1844" b="1" i="1" dirty="0"/>
              </a:p>
            </p:txBody>
          </p:sp>
        </mc:Choice>
        <mc:Fallback>
          <p:sp>
            <p:nvSpPr>
              <p:cNvPr id="2754" name="TextBox 2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584" y="-1473396"/>
                <a:ext cx="769908" cy="943720"/>
              </a:xfrm>
              <a:prstGeom prst="rect">
                <a:avLst/>
              </a:prstGeom>
              <a:blipFill rotWithShape="0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8569087" y="-2168166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4" name="TextBox 753"/>
              <p:cNvSpPr txBox="1"/>
              <p:nvPr/>
            </p:nvSpPr>
            <p:spPr>
              <a:xfrm rot="16200000">
                <a:off x="37981600" y="3644416"/>
                <a:ext cx="762173" cy="34458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39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5899" dirty="0"/>
              </a:p>
            </p:txBody>
          </p:sp>
        </mc:Choice>
        <mc:Fallback>
          <p:sp>
            <p:nvSpPr>
              <p:cNvPr id="754" name="TextBox 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81600" y="3644416"/>
                <a:ext cx="762173" cy="344582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5" name="TextBox 754"/>
          <p:cNvSpPr txBox="1"/>
          <p:nvPr/>
        </p:nvSpPr>
        <p:spPr>
          <a:xfrm>
            <a:off x="32654437" y="3985390"/>
            <a:ext cx="3149024" cy="3445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39" b="1" dirty="0"/>
              <a:t>OFDM </a:t>
            </a:r>
            <a:r>
              <a:rPr lang="pt-BR" sz="1639" b="1" dirty="0" err="1"/>
              <a:t>Symbol</a:t>
            </a:r>
            <a:r>
              <a:rPr lang="pt-BR" sz="1639" b="1" dirty="0"/>
              <a:t> </a:t>
            </a:r>
            <a:r>
              <a:rPr lang="pt-BR" sz="1639" b="1" dirty="0" err="1"/>
              <a:t>Without</a:t>
            </a:r>
            <a:r>
              <a:rPr lang="pt-BR" sz="1639" b="1" dirty="0"/>
              <a:t> CP</a:t>
            </a:r>
            <a:endParaRPr lang="pt-BR" sz="1639" b="1" dirty="0"/>
          </a:p>
        </p:txBody>
      </p:sp>
      <p:sp>
        <p:nvSpPr>
          <p:cNvPr id="8" name="Right Brace 7"/>
          <p:cNvSpPr/>
          <p:nvPr/>
        </p:nvSpPr>
        <p:spPr>
          <a:xfrm rot="5400000" flipV="1">
            <a:off x="34160707" y="-352295"/>
            <a:ext cx="238341" cy="860216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6542"/>
          </a:p>
        </p:txBody>
      </p:sp>
      <p:cxnSp>
        <p:nvCxnSpPr>
          <p:cNvPr id="761" name="Straight Connector 760"/>
          <p:cNvCxnSpPr/>
          <p:nvPr/>
        </p:nvCxnSpPr>
        <p:spPr>
          <a:xfrm>
            <a:off x="36318556" y="-2100616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34315010" y="-2078737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32168762" y="-2078737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30019425" y="-2100616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78589" y="4767964"/>
            <a:ext cx="3092513" cy="470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58" b="1" dirty="0"/>
              <a:t>Time Domain </a:t>
            </a:r>
            <a:r>
              <a:rPr lang="pt-BR" sz="2458" b="1" dirty="0" err="1"/>
              <a:t>Samples</a:t>
            </a:r>
            <a:endParaRPr lang="pt-BR" sz="2458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978579" y="6285039"/>
            <a:ext cx="8600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38578996" y="6217177"/>
            <a:ext cx="0" cy="13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8" name="TextBox 777"/>
              <p:cNvSpPr txBox="1"/>
              <p:nvPr/>
            </p:nvSpPr>
            <p:spPr>
              <a:xfrm>
                <a:off x="31856863" y="5755796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>
          <p:sp>
            <p:nvSpPr>
              <p:cNvPr id="778" name="TextBox 7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863" y="5755796"/>
                <a:ext cx="810579" cy="376129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9" name="Right Brace 778"/>
          <p:cNvSpPr/>
          <p:nvPr/>
        </p:nvSpPr>
        <p:spPr>
          <a:xfrm rot="5400000" flipV="1">
            <a:off x="32119428" y="1925538"/>
            <a:ext cx="238341" cy="860216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6542"/>
          </a:p>
        </p:txBody>
      </p:sp>
      <p:cxnSp>
        <p:nvCxnSpPr>
          <p:cNvPr id="780" name="Straight Connector 779"/>
          <p:cNvCxnSpPr/>
          <p:nvPr/>
        </p:nvCxnSpPr>
        <p:spPr>
          <a:xfrm>
            <a:off x="27937300" y="5797884"/>
            <a:ext cx="8600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>
            <a:off x="36537718" y="5730023"/>
            <a:ext cx="0" cy="13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29990435" y="6217177"/>
            <a:ext cx="0" cy="13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0"/>
            <a:endCxn id="13" idx="1"/>
          </p:cNvCxnSpPr>
          <p:nvPr/>
        </p:nvCxnSpPr>
        <p:spPr>
          <a:xfrm>
            <a:off x="1103982" y="645656"/>
            <a:ext cx="392606" cy="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Arrow Connector 765"/>
          <p:cNvCxnSpPr>
            <a:stCxn id="783" idx="3"/>
            <a:endCxn id="871" idx="1"/>
          </p:cNvCxnSpPr>
          <p:nvPr/>
        </p:nvCxnSpPr>
        <p:spPr>
          <a:xfrm flipV="1">
            <a:off x="1126169" y="2857476"/>
            <a:ext cx="369374" cy="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0121" y="442717"/>
            <a:ext cx="616282" cy="597083"/>
            <a:chOff x="2037919" y="587320"/>
            <a:chExt cx="616282" cy="597084"/>
          </a:xfrm>
        </p:grpSpPr>
        <p:sp>
          <p:nvSpPr>
            <p:cNvPr id="6" name="Trapezoid 5"/>
            <p:cNvSpPr/>
            <p:nvPr/>
          </p:nvSpPr>
          <p:spPr>
            <a:xfrm rot="5400000">
              <a:off x="2122260" y="523698"/>
              <a:ext cx="405898" cy="533142"/>
            </a:xfrm>
            <a:prstGeom prst="trapezoi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7919" y="620992"/>
              <a:ext cx="570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2"/>
                  </a:solidFill>
                </a:rPr>
                <a:t>DAC</a:t>
              </a:r>
              <a:endParaRPr lang="pt-BR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2084120" y="907405"/>
              <a:ext cx="570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tx2"/>
                  </a:solidFill>
                </a:rPr>
                <a:t>CH1</a:t>
              </a:r>
              <a:endParaRPr lang="pt-BR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76" name="Group 775"/>
          <p:cNvGrpSpPr/>
          <p:nvPr/>
        </p:nvGrpSpPr>
        <p:grpSpPr>
          <a:xfrm>
            <a:off x="556088" y="2654796"/>
            <a:ext cx="616282" cy="597083"/>
            <a:chOff x="2037919" y="587320"/>
            <a:chExt cx="616282" cy="597084"/>
          </a:xfrm>
        </p:grpSpPr>
        <p:sp>
          <p:nvSpPr>
            <p:cNvPr id="777" name="Trapezoid 776"/>
            <p:cNvSpPr/>
            <p:nvPr/>
          </p:nvSpPr>
          <p:spPr>
            <a:xfrm rot="5400000">
              <a:off x="2122260" y="523698"/>
              <a:ext cx="405898" cy="533142"/>
            </a:xfrm>
            <a:prstGeom prst="trapezoi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>
                <a:solidFill>
                  <a:schemeClr val="tx2"/>
                </a:solidFill>
              </a:endParaRPr>
            </a:p>
          </p:txBody>
        </p:sp>
        <p:sp>
          <p:nvSpPr>
            <p:cNvPr id="783" name="TextBox 782"/>
            <p:cNvSpPr txBox="1"/>
            <p:nvPr/>
          </p:nvSpPr>
          <p:spPr>
            <a:xfrm>
              <a:off x="2037919" y="620992"/>
              <a:ext cx="570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2"/>
                  </a:solidFill>
                </a:rPr>
                <a:t>DAC</a:t>
              </a:r>
              <a:endParaRPr lang="pt-BR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784" name="TextBox 783"/>
            <p:cNvSpPr txBox="1"/>
            <p:nvPr/>
          </p:nvSpPr>
          <p:spPr>
            <a:xfrm>
              <a:off x="2084120" y="907405"/>
              <a:ext cx="570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tx2"/>
                  </a:solidFill>
                </a:rPr>
                <a:t>CH2</a:t>
              </a:r>
              <a:endParaRPr lang="pt-BR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96588" y="466118"/>
            <a:ext cx="423500" cy="361356"/>
            <a:chOff x="4300117" y="945435"/>
            <a:chExt cx="423500" cy="361356"/>
          </a:xfrm>
        </p:grpSpPr>
        <p:sp>
          <p:nvSpPr>
            <p:cNvPr id="13" name="Rectangle 12"/>
            <p:cNvSpPr/>
            <p:nvPr/>
          </p:nvSpPr>
          <p:spPr>
            <a:xfrm>
              <a:off x="4300117" y="945435"/>
              <a:ext cx="423500" cy="3613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355976" y="1005228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787" name="Freeform 786"/>
            <p:cNvSpPr/>
            <p:nvPr/>
          </p:nvSpPr>
          <p:spPr>
            <a:xfrm>
              <a:off x="4355976" y="1103253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788" name="Freeform 787"/>
            <p:cNvSpPr/>
            <p:nvPr/>
          </p:nvSpPr>
          <p:spPr>
            <a:xfrm>
              <a:off x="4359896" y="1200525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4476644" y="1086373"/>
              <a:ext cx="30748" cy="79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flipH="1">
              <a:off x="4481979" y="978536"/>
              <a:ext cx="30748" cy="79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5" name="Straight Arrow Connector 804"/>
          <p:cNvCxnSpPr>
            <a:stCxn id="13" idx="3"/>
            <a:endCxn id="28" idx="2"/>
          </p:cNvCxnSpPr>
          <p:nvPr/>
        </p:nvCxnSpPr>
        <p:spPr>
          <a:xfrm flipV="1">
            <a:off x="1920088" y="645656"/>
            <a:ext cx="683520" cy="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6" name="Group 2755"/>
          <p:cNvGrpSpPr/>
          <p:nvPr/>
        </p:nvGrpSpPr>
        <p:grpSpPr>
          <a:xfrm>
            <a:off x="2603608" y="484861"/>
            <a:ext cx="325804" cy="321590"/>
            <a:chOff x="3706743" y="267079"/>
            <a:chExt cx="325804" cy="321590"/>
          </a:xfrm>
        </p:grpSpPr>
        <p:sp>
          <p:nvSpPr>
            <p:cNvPr id="28" name="Oval 27"/>
            <p:cNvSpPr/>
            <p:nvPr/>
          </p:nvSpPr>
          <p:spPr>
            <a:xfrm>
              <a:off x="3706743" y="267079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37" name="Straight Connector 36"/>
            <p:cNvCxnSpPr>
              <a:stCxn id="28" idx="7"/>
              <a:endCxn id="28" idx="3"/>
            </p:cNvCxnSpPr>
            <p:nvPr/>
          </p:nvCxnSpPr>
          <p:spPr>
            <a:xfrm flipH="1">
              <a:off x="3754456" y="314175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8" idx="5"/>
              <a:endCxn id="28" idx="1"/>
            </p:cNvCxnSpPr>
            <p:nvPr/>
          </p:nvCxnSpPr>
          <p:spPr>
            <a:xfrm flipH="1" flipV="1">
              <a:off x="3754456" y="314175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7" name="Group 2756"/>
          <p:cNvGrpSpPr/>
          <p:nvPr/>
        </p:nvGrpSpPr>
        <p:grpSpPr>
          <a:xfrm>
            <a:off x="2610291" y="2700506"/>
            <a:ext cx="325804" cy="321590"/>
            <a:chOff x="4498151" y="1144947"/>
            <a:chExt cx="325804" cy="321590"/>
          </a:xfrm>
        </p:grpSpPr>
        <p:sp>
          <p:nvSpPr>
            <p:cNvPr id="836" name="Oval 835"/>
            <p:cNvSpPr/>
            <p:nvPr/>
          </p:nvSpPr>
          <p:spPr>
            <a:xfrm>
              <a:off x="4498151" y="1144947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837" name="Straight Connector 836"/>
            <p:cNvCxnSpPr>
              <a:stCxn id="836" idx="7"/>
              <a:endCxn id="836" idx="3"/>
            </p:cNvCxnSpPr>
            <p:nvPr/>
          </p:nvCxnSpPr>
          <p:spPr>
            <a:xfrm flipH="1">
              <a:off x="4545864" y="1192043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36" idx="5"/>
              <a:endCxn id="836" idx="1"/>
            </p:cNvCxnSpPr>
            <p:nvPr/>
          </p:nvCxnSpPr>
          <p:spPr>
            <a:xfrm flipH="1" flipV="1">
              <a:off x="4545864" y="1192043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6" name="Straight Arrow Connector 845"/>
          <p:cNvCxnSpPr>
            <a:stCxn id="840" idx="0"/>
            <a:endCxn id="28" idx="4"/>
          </p:cNvCxnSpPr>
          <p:nvPr/>
        </p:nvCxnSpPr>
        <p:spPr>
          <a:xfrm flipH="1" flipV="1">
            <a:off x="2766520" y="806461"/>
            <a:ext cx="6683" cy="481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561453" y="1287790"/>
            <a:ext cx="468833" cy="361356"/>
            <a:chOff x="3671119" y="1259191"/>
            <a:chExt cx="468833" cy="361356"/>
          </a:xfrm>
        </p:grpSpPr>
        <p:sp>
          <p:nvSpPr>
            <p:cNvPr id="840" name="Rectangle 839"/>
            <p:cNvSpPr/>
            <p:nvPr/>
          </p:nvSpPr>
          <p:spPr>
            <a:xfrm>
              <a:off x="3671119" y="1259191"/>
              <a:ext cx="423500" cy="3613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849" name="TextBox 848"/>
            <p:cNvSpPr txBox="1"/>
            <p:nvPr/>
          </p:nvSpPr>
          <p:spPr>
            <a:xfrm>
              <a:off x="3672419" y="1270843"/>
              <a:ext cx="467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2"/>
                  </a:solidFill>
                </a:rPr>
                <a:t>90°</a:t>
              </a:r>
              <a:endParaRPr lang="pt-BR" sz="1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57" name="TextBox 856"/>
          <p:cNvSpPr txBox="1"/>
          <p:nvPr/>
        </p:nvSpPr>
        <p:spPr>
          <a:xfrm>
            <a:off x="2034589" y="2185093"/>
            <a:ext cx="833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RF Carrier</a:t>
            </a:r>
            <a:endParaRPr lang="pt-BR" sz="1400" b="1" dirty="0">
              <a:solidFill>
                <a:schemeClr val="tx2"/>
              </a:solidFill>
            </a:endParaRPr>
          </a:p>
        </p:txBody>
      </p:sp>
      <p:cxnSp>
        <p:nvCxnSpPr>
          <p:cNvPr id="2759" name="Straight Arrow Connector 2758"/>
          <p:cNvCxnSpPr/>
          <p:nvPr/>
        </p:nvCxnSpPr>
        <p:spPr>
          <a:xfrm>
            <a:off x="2417419" y="2086868"/>
            <a:ext cx="36071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1" name="Straight Arrow Connector 2760"/>
          <p:cNvCxnSpPr>
            <a:stCxn id="840" idx="2"/>
            <a:endCxn id="836" idx="0"/>
          </p:cNvCxnSpPr>
          <p:nvPr/>
        </p:nvCxnSpPr>
        <p:spPr>
          <a:xfrm>
            <a:off x="2773193" y="1649146"/>
            <a:ext cx="0" cy="1051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0" name="Group 869"/>
          <p:cNvGrpSpPr/>
          <p:nvPr/>
        </p:nvGrpSpPr>
        <p:grpSpPr>
          <a:xfrm>
            <a:off x="1495543" y="2676788"/>
            <a:ext cx="423500" cy="361356"/>
            <a:chOff x="4300117" y="945435"/>
            <a:chExt cx="423500" cy="361356"/>
          </a:xfrm>
        </p:grpSpPr>
        <p:sp>
          <p:nvSpPr>
            <p:cNvPr id="871" name="Rectangle 870"/>
            <p:cNvSpPr/>
            <p:nvPr/>
          </p:nvSpPr>
          <p:spPr>
            <a:xfrm>
              <a:off x="4300117" y="945435"/>
              <a:ext cx="423500" cy="3613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872" name="Freeform 871"/>
            <p:cNvSpPr/>
            <p:nvPr/>
          </p:nvSpPr>
          <p:spPr>
            <a:xfrm>
              <a:off x="4355976" y="1005228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873" name="Freeform 872"/>
            <p:cNvSpPr/>
            <p:nvPr/>
          </p:nvSpPr>
          <p:spPr>
            <a:xfrm>
              <a:off x="4355976" y="1103253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874" name="Freeform 873"/>
            <p:cNvSpPr/>
            <p:nvPr/>
          </p:nvSpPr>
          <p:spPr>
            <a:xfrm>
              <a:off x="4359896" y="1200525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875" name="Straight Connector 874"/>
            <p:cNvCxnSpPr/>
            <p:nvPr/>
          </p:nvCxnSpPr>
          <p:spPr>
            <a:xfrm flipH="1">
              <a:off x="4476644" y="1086373"/>
              <a:ext cx="30748" cy="79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/>
          </p:nvCxnSpPr>
          <p:spPr>
            <a:xfrm flipH="1">
              <a:off x="4481979" y="978536"/>
              <a:ext cx="30748" cy="79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2" name="Straight Arrow Connector 881"/>
          <p:cNvCxnSpPr>
            <a:stCxn id="871" idx="3"/>
            <a:endCxn id="836" idx="2"/>
          </p:cNvCxnSpPr>
          <p:nvPr/>
        </p:nvCxnSpPr>
        <p:spPr>
          <a:xfrm>
            <a:off x="1919043" y="2857476"/>
            <a:ext cx="691248" cy="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9" name="Group 888"/>
          <p:cNvGrpSpPr/>
          <p:nvPr/>
        </p:nvGrpSpPr>
        <p:grpSpPr>
          <a:xfrm>
            <a:off x="3264222" y="1588617"/>
            <a:ext cx="325804" cy="321590"/>
            <a:chOff x="3706743" y="267079"/>
            <a:chExt cx="325804" cy="321590"/>
          </a:xfrm>
        </p:grpSpPr>
        <p:sp>
          <p:nvSpPr>
            <p:cNvPr id="890" name="Oval 889"/>
            <p:cNvSpPr/>
            <p:nvPr/>
          </p:nvSpPr>
          <p:spPr>
            <a:xfrm>
              <a:off x="3706743" y="267079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891" name="Straight Connector 890"/>
            <p:cNvCxnSpPr>
              <a:stCxn id="890" idx="0"/>
              <a:endCxn id="890" idx="4"/>
            </p:cNvCxnSpPr>
            <p:nvPr/>
          </p:nvCxnSpPr>
          <p:spPr>
            <a:xfrm>
              <a:off x="3869645" y="267079"/>
              <a:ext cx="0" cy="32159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90" idx="6"/>
              <a:endCxn id="890" idx="2"/>
            </p:cNvCxnSpPr>
            <p:nvPr/>
          </p:nvCxnSpPr>
          <p:spPr>
            <a:xfrm flipH="1">
              <a:off x="3706743" y="427874"/>
              <a:ext cx="3258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80" name="Elbow Connector 2779"/>
          <p:cNvCxnSpPr>
            <a:stCxn id="28" idx="6"/>
            <a:endCxn id="890" idx="0"/>
          </p:cNvCxnSpPr>
          <p:nvPr/>
        </p:nvCxnSpPr>
        <p:spPr>
          <a:xfrm>
            <a:off x="2929412" y="645666"/>
            <a:ext cx="497712" cy="9429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Elbow Connector 899"/>
          <p:cNvCxnSpPr>
            <a:stCxn id="836" idx="6"/>
            <a:endCxn id="890" idx="4"/>
          </p:cNvCxnSpPr>
          <p:nvPr/>
        </p:nvCxnSpPr>
        <p:spPr>
          <a:xfrm flipV="1">
            <a:off x="2936105" y="1910207"/>
            <a:ext cx="491029" cy="9510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Arrow Connector 902"/>
          <p:cNvCxnSpPr/>
          <p:nvPr/>
        </p:nvCxnSpPr>
        <p:spPr>
          <a:xfrm flipV="1">
            <a:off x="3588824" y="1745322"/>
            <a:ext cx="306197" cy="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Arrow Connector 905"/>
          <p:cNvCxnSpPr>
            <a:endCxn id="7" idx="1"/>
          </p:cNvCxnSpPr>
          <p:nvPr/>
        </p:nvCxnSpPr>
        <p:spPr>
          <a:xfrm>
            <a:off x="288721" y="645656"/>
            <a:ext cx="261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Arrow Connector 906"/>
          <p:cNvCxnSpPr>
            <a:endCxn id="783" idx="1"/>
          </p:cNvCxnSpPr>
          <p:nvPr/>
        </p:nvCxnSpPr>
        <p:spPr>
          <a:xfrm>
            <a:off x="341505" y="2857476"/>
            <a:ext cx="214593" cy="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/>
          <p:cNvSpPr txBox="1"/>
          <p:nvPr/>
        </p:nvSpPr>
        <p:spPr>
          <a:xfrm>
            <a:off x="221265" y="356704"/>
            <a:ext cx="34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0" name="TextBox 909"/>
          <p:cNvSpPr txBox="1"/>
          <p:nvPr/>
        </p:nvSpPr>
        <p:spPr>
          <a:xfrm>
            <a:off x="178602" y="2537240"/>
            <a:ext cx="34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pt-BR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>
            <a:off x="1067988" y="804254"/>
            <a:ext cx="1180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1" dirty="0" err="1">
                <a:solidFill>
                  <a:schemeClr val="tx2"/>
                </a:solidFill>
              </a:rPr>
              <a:t>Anti-aliasing</a:t>
            </a:r>
            <a:r>
              <a:rPr lang="pt-BR" sz="1051" dirty="0">
                <a:solidFill>
                  <a:schemeClr val="tx2"/>
                </a:solidFill>
              </a:rPr>
              <a:t/>
            </a:r>
            <a:br>
              <a:rPr lang="pt-BR" sz="1051" dirty="0">
                <a:solidFill>
                  <a:schemeClr val="tx2"/>
                </a:solidFill>
              </a:rPr>
            </a:br>
            <a:r>
              <a:rPr lang="pt-BR" sz="1051" dirty="0" err="1">
                <a:solidFill>
                  <a:schemeClr val="tx2"/>
                </a:solidFill>
              </a:rPr>
              <a:t>Low</a:t>
            </a:r>
            <a:r>
              <a:rPr lang="pt-BR" sz="1051" dirty="0">
                <a:solidFill>
                  <a:schemeClr val="tx2"/>
                </a:solidFill>
              </a:rPr>
              <a:t> </a:t>
            </a:r>
            <a:r>
              <a:rPr lang="pt-BR" sz="1051" dirty="0" err="1">
                <a:solidFill>
                  <a:schemeClr val="tx2"/>
                </a:solidFill>
              </a:rPr>
              <a:t>Pass</a:t>
            </a:r>
            <a:r>
              <a:rPr lang="pt-BR" sz="1051" dirty="0">
                <a:solidFill>
                  <a:schemeClr val="tx2"/>
                </a:solidFill>
              </a:rPr>
              <a:t> </a:t>
            </a:r>
            <a:r>
              <a:rPr lang="pt-BR" sz="1051" dirty="0" err="1">
                <a:solidFill>
                  <a:schemeClr val="tx2"/>
                </a:solidFill>
              </a:rPr>
              <a:t>Filter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918" name="TextBox 917"/>
          <p:cNvSpPr txBox="1"/>
          <p:nvPr/>
        </p:nvSpPr>
        <p:spPr>
          <a:xfrm rot="16200000">
            <a:off x="-526846" y="1415747"/>
            <a:ext cx="163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>
                <a:solidFill>
                  <a:schemeClr val="tx2"/>
                </a:solidFill>
              </a:rPr>
              <a:t>Complex</a:t>
            </a:r>
            <a:r>
              <a:rPr lang="pt-BR" sz="1400" b="1" dirty="0">
                <a:solidFill>
                  <a:schemeClr val="tx2"/>
                </a:solidFill>
              </a:rPr>
              <a:t> OFDM</a:t>
            </a:r>
            <a:br>
              <a:rPr lang="pt-BR" sz="1400" b="1" dirty="0">
                <a:solidFill>
                  <a:schemeClr val="tx2"/>
                </a:solidFill>
              </a:rPr>
            </a:br>
            <a:r>
              <a:rPr lang="pt-BR" sz="1400" b="1" dirty="0">
                <a:solidFill>
                  <a:schemeClr val="tx2"/>
                </a:solidFill>
              </a:rPr>
              <a:t>Base Band</a:t>
            </a:r>
            <a:endParaRPr lang="pt-BR" sz="1600" b="1" dirty="0">
              <a:solidFill>
                <a:schemeClr val="tx2"/>
              </a:solidFill>
            </a:endParaRPr>
          </a:p>
        </p:txBody>
      </p:sp>
      <p:cxnSp>
        <p:nvCxnSpPr>
          <p:cNvPr id="2793" name="Straight Connector 2792"/>
          <p:cNvCxnSpPr/>
          <p:nvPr/>
        </p:nvCxnSpPr>
        <p:spPr>
          <a:xfrm flipH="1">
            <a:off x="1061220" y="90246"/>
            <a:ext cx="6768" cy="3408000"/>
          </a:xfrm>
          <a:prstGeom prst="line">
            <a:avLst/>
          </a:prstGeom>
          <a:ln w="19050">
            <a:solidFill>
              <a:schemeClr val="tx1">
                <a:alpha val="76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311904" y="3225860"/>
            <a:ext cx="67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Digital</a:t>
            </a:r>
            <a:endParaRPr lang="pt-BR" sz="1600" b="1" dirty="0"/>
          </a:p>
        </p:txBody>
      </p:sp>
      <p:sp>
        <p:nvSpPr>
          <p:cNvPr id="922" name="TextBox 921"/>
          <p:cNvSpPr txBox="1"/>
          <p:nvPr/>
        </p:nvSpPr>
        <p:spPr>
          <a:xfrm>
            <a:off x="1671672" y="3190469"/>
            <a:ext cx="71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/>
              <a:t>Analog</a:t>
            </a:r>
            <a:endParaRPr lang="pt-BR" sz="1600" b="1" dirty="0"/>
          </a:p>
        </p:txBody>
      </p:sp>
      <p:cxnSp>
        <p:nvCxnSpPr>
          <p:cNvPr id="923" name="Straight Connector 922"/>
          <p:cNvCxnSpPr/>
          <p:nvPr/>
        </p:nvCxnSpPr>
        <p:spPr>
          <a:xfrm>
            <a:off x="27116" y="3480260"/>
            <a:ext cx="896851" cy="0"/>
          </a:xfrm>
          <a:prstGeom prst="line">
            <a:avLst/>
          </a:prstGeom>
          <a:ln w="19050">
            <a:solidFill>
              <a:schemeClr val="tx1">
                <a:alpha val="76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/>
          <p:cNvCxnSpPr/>
          <p:nvPr/>
        </p:nvCxnSpPr>
        <p:spPr>
          <a:xfrm>
            <a:off x="1148872" y="3480260"/>
            <a:ext cx="1820959" cy="0"/>
          </a:xfrm>
          <a:prstGeom prst="line">
            <a:avLst/>
          </a:prstGeom>
          <a:ln w="19050">
            <a:solidFill>
              <a:schemeClr val="tx1">
                <a:alpha val="76000"/>
              </a:schemeClr>
            </a:solidFill>
            <a:prstDash val="sysDash"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207728" y="1929782"/>
            <a:ext cx="325804" cy="321590"/>
            <a:chOff x="3162744" y="1239770"/>
            <a:chExt cx="325804" cy="321590"/>
          </a:xfrm>
        </p:grpSpPr>
        <p:sp>
          <p:nvSpPr>
            <p:cNvPr id="851" name="Oval 850"/>
            <p:cNvSpPr/>
            <p:nvPr/>
          </p:nvSpPr>
          <p:spPr>
            <a:xfrm>
              <a:off x="3162744" y="1239770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194377" y="1335317"/>
              <a:ext cx="258167" cy="123058"/>
            </a:xfrm>
            <a:custGeom>
              <a:avLst/>
              <a:gdLst>
                <a:gd name="connsiteX0" fmla="*/ 0 w 1057275"/>
                <a:gd name="connsiteY0" fmla="*/ 406248 h 799538"/>
                <a:gd name="connsiteX1" fmla="*/ 304800 w 1057275"/>
                <a:gd name="connsiteY1" fmla="*/ 10961 h 799538"/>
                <a:gd name="connsiteX2" fmla="*/ 742950 w 1057275"/>
                <a:gd name="connsiteY2" fmla="*/ 792011 h 799538"/>
                <a:gd name="connsiteX3" fmla="*/ 1057275 w 1057275"/>
                <a:gd name="connsiteY3" fmla="*/ 339573 h 79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799538">
                  <a:moveTo>
                    <a:pt x="0" y="406248"/>
                  </a:moveTo>
                  <a:cubicBezTo>
                    <a:pt x="90487" y="176457"/>
                    <a:pt x="180975" y="-53333"/>
                    <a:pt x="304800" y="10961"/>
                  </a:cubicBezTo>
                  <a:cubicBezTo>
                    <a:pt x="428625" y="75255"/>
                    <a:pt x="617538" y="737242"/>
                    <a:pt x="742950" y="792011"/>
                  </a:cubicBezTo>
                  <a:cubicBezTo>
                    <a:pt x="868363" y="846780"/>
                    <a:pt x="962819" y="593176"/>
                    <a:pt x="1057275" y="3395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</p:grpSp>
      <p:sp>
        <p:nvSpPr>
          <p:cNvPr id="931" name="TextBox 930"/>
          <p:cNvSpPr txBox="1"/>
          <p:nvPr/>
        </p:nvSpPr>
        <p:spPr>
          <a:xfrm rot="16200000">
            <a:off x="3347355" y="1168718"/>
            <a:ext cx="96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2"/>
                </a:solidFill>
              </a:rPr>
              <a:t>RF Output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932" name="TextBox 931"/>
          <p:cNvSpPr txBox="1"/>
          <p:nvPr/>
        </p:nvSpPr>
        <p:spPr>
          <a:xfrm>
            <a:off x="2249720" y="90246"/>
            <a:ext cx="117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2"/>
                </a:solidFill>
              </a:rPr>
              <a:t>IQ </a:t>
            </a:r>
            <a:r>
              <a:rPr lang="pt-BR" sz="1400" b="1" dirty="0" err="1">
                <a:solidFill>
                  <a:schemeClr val="tx2"/>
                </a:solidFill>
              </a:rPr>
              <a:t>modulator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242</Words>
  <Application>Microsoft Office PowerPoint</Application>
  <PresentationFormat>Custom</PresentationFormat>
  <Paragraphs>244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134</cp:revision>
  <cp:lastPrinted>2012-11-05T16:45:49Z</cp:lastPrinted>
  <dcterms:created xsi:type="dcterms:W3CDTF">2012-08-10T12:57:24Z</dcterms:created>
  <dcterms:modified xsi:type="dcterms:W3CDTF">2013-12-26T01:18:22Z</dcterms:modified>
</cp:coreProperties>
</file>