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679950" cy="3600450"/>
  <p:notesSz cx="9979025" cy="6834188"/>
  <p:defaultTextStyle>
    <a:defPPr>
      <a:defRPr lang="pt-BR"/>
    </a:defPPr>
    <a:lvl1pPr marL="0" algn="l" defTabSz="1003227" rtl="0" eaLnBrk="1" latinLnBrk="0" hangingPunct="1">
      <a:defRPr sz="1974" kern="1200">
        <a:solidFill>
          <a:schemeClr val="tx1"/>
        </a:solidFill>
        <a:latin typeface="+mn-lt"/>
        <a:ea typeface="+mn-ea"/>
        <a:cs typeface="+mn-cs"/>
      </a:defRPr>
    </a:lvl1pPr>
    <a:lvl2pPr marL="501614" algn="l" defTabSz="1003227" rtl="0" eaLnBrk="1" latinLnBrk="0" hangingPunct="1">
      <a:defRPr sz="1974" kern="1200">
        <a:solidFill>
          <a:schemeClr val="tx1"/>
        </a:solidFill>
        <a:latin typeface="+mn-lt"/>
        <a:ea typeface="+mn-ea"/>
        <a:cs typeface="+mn-cs"/>
      </a:defRPr>
    </a:lvl2pPr>
    <a:lvl3pPr marL="1003227" algn="l" defTabSz="1003227" rtl="0" eaLnBrk="1" latinLnBrk="0" hangingPunct="1">
      <a:defRPr sz="1974" kern="1200">
        <a:solidFill>
          <a:schemeClr val="tx1"/>
        </a:solidFill>
        <a:latin typeface="+mn-lt"/>
        <a:ea typeface="+mn-ea"/>
        <a:cs typeface="+mn-cs"/>
      </a:defRPr>
    </a:lvl3pPr>
    <a:lvl4pPr marL="1504839" algn="l" defTabSz="1003227" rtl="0" eaLnBrk="1" latinLnBrk="0" hangingPunct="1">
      <a:defRPr sz="1974" kern="1200">
        <a:solidFill>
          <a:schemeClr val="tx1"/>
        </a:solidFill>
        <a:latin typeface="+mn-lt"/>
        <a:ea typeface="+mn-ea"/>
        <a:cs typeface="+mn-cs"/>
      </a:defRPr>
    </a:lvl4pPr>
    <a:lvl5pPr marL="2006453" algn="l" defTabSz="1003227" rtl="0" eaLnBrk="1" latinLnBrk="0" hangingPunct="1">
      <a:defRPr sz="1974" kern="1200">
        <a:solidFill>
          <a:schemeClr val="tx1"/>
        </a:solidFill>
        <a:latin typeface="+mn-lt"/>
        <a:ea typeface="+mn-ea"/>
        <a:cs typeface="+mn-cs"/>
      </a:defRPr>
    </a:lvl5pPr>
    <a:lvl6pPr marL="2508066" algn="l" defTabSz="1003227" rtl="0" eaLnBrk="1" latinLnBrk="0" hangingPunct="1">
      <a:defRPr sz="1974" kern="1200">
        <a:solidFill>
          <a:schemeClr val="tx1"/>
        </a:solidFill>
        <a:latin typeface="+mn-lt"/>
        <a:ea typeface="+mn-ea"/>
        <a:cs typeface="+mn-cs"/>
      </a:defRPr>
    </a:lvl6pPr>
    <a:lvl7pPr marL="3009678" algn="l" defTabSz="1003227" rtl="0" eaLnBrk="1" latinLnBrk="0" hangingPunct="1">
      <a:defRPr sz="1974" kern="1200">
        <a:solidFill>
          <a:schemeClr val="tx1"/>
        </a:solidFill>
        <a:latin typeface="+mn-lt"/>
        <a:ea typeface="+mn-ea"/>
        <a:cs typeface="+mn-cs"/>
      </a:defRPr>
    </a:lvl7pPr>
    <a:lvl8pPr marL="3511288" algn="l" defTabSz="1003227" rtl="0" eaLnBrk="1" latinLnBrk="0" hangingPunct="1">
      <a:defRPr sz="1974" kern="1200">
        <a:solidFill>
          <a:schemeClr val="tx1"/>
        </a:solidFill>
        <a:latin typeface="+mn-lt"/>
        <a:ea typeface="+mn-ea"/>
        <a:cs typeface="+mn-cs"/>
      </a:defRPr>
    </a:lvl8pPr>
    <a:lvl9pPr marL="4012906" algn="l" defTabSz="1003227" rtl="0" eaLnBrk="1" latinLnBrk="0" hangingPunct="1">
      <a:defRPr sz="19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5" userDrawn="1">
          <p15:clr>
            <a:srgbClr val="A4A3A4"/>
          </p15:clr>
        </p15:guide>
        <p15:guide id="2" pos="14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7" autoAdjust="0"/>
    <p:restoredTop sz="92208" autoAdjust="0"/>
  </p:normalViewPr>
  <p:slideViewPr>
    <p:cSldViewPr>
      <p:cViewPr varScale="1">
        <p:scale>
          <a:sx n="123" d="100"/>
          <a:sy n="123" d="100"/>
        </p:scale>
        <p:origin x="1848" y="150"/>
      </p:cViewPr>
      <p:guideLst>
        <p:guide orient="horz" pos="1135"/>
        <p:guide pos="14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25403" cy="3424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53623" y="0"/>
            <a:ext cx="4323084" cy="3424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42D50-087F-43D2-99AA-4863E42CF0E8}" type="datetimeFigureOut">
              <a:rPr lang="pt-BR" smtClean="0"/>
              <a:t>07/01/2014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92500" y="854075"/>
            <a:ext cx="2995613" cy="2306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9062" y="3288804"/>
            <a:ext cx="7983219" cy="26908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91718"/>
            <a:ext cx="4325403" cy="342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53623" y="6491718"/>
            <a:ext cx="4323084" cy="342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22F06-E74D-463D-96DD-8BD4984889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18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06700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1pPr>
    <a:lvl2pPr marL="553350" algn="l" defTabSz="1106700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2pPr>
    <a:lvl3pPr marL="1106700" algn="l" defTabSz="1106700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3pPr>
    <a:lvl4pPr marL="1660052" algn="l" defTabSz="1106700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4pPr>
    <a:lvl5pPr marL="2213400" algn="l" defTabSz="1106700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5pPr>
    <a:lvl6pPr marL="2766751" algn="l" defTabSz="1106700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6pPr>
    <a:lvl7pPr marL="3320100" algn="l" defTabSz="1106700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7pPr>
    <a:lvl8pPr marL="3873451" algn="l" defTabSz="1106700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8pPr>
    <a:lvl9pPr marL="4426800" algn="l" defTabSz="1106700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92500" y="854075"/>
            <a:ext cx="2995613" cy="2306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22F06-E74D-463D-96DD-8BD4984889F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9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1009" y="1118491"/>
            <a:ext cx="3977957" cy="771764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02005" y="2040262"/>
            <a:ext cx="3275967" cy="92011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5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62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7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50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07/01/2014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07/01/2014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392976" y="144202"/>
            <a:ext cx="1052989" cy="30720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34012" y="144202"/>
            <a:ext cx="3080969" cy="30720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07/01/2014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07/01/2014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9693" y="2313644"/>
            <a:ext cx="3977957" cy="715088"/>
          </a:xfrm>
        </p:spPr>
        <p:txBody>
          <a:bodyPr anchor="t"/>
          <a:lstStyle>
            <a:lvl1pPr algn="l">
              <a:defRPr sz="23016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69693" y="1526035"/>
            <a:ext cx="3977957" cy="787600"/>
          </a:xfrm>
        </p:spPr>
        <p:txBody>
          <a:bodyPr anchor="b"/>
          <a:lstStyle>
            <a:lvl1pPr marL="0" indent="0">
              <a:buNone/>
              <a:defRPr sz="11511">
                <a:solidFill>
                  <a:schemeClr val="tx1">
                    <a:tint val="75000"/>
                  </a:schemeClr>
                </a:solidFill>
              </a:defRPr>
            </a:lvl1pPr>
            <a:lvl2pPr marL="2631254" indent="0">
              <a:buNone/>
              <a:defRPr sz="10355">
                <a:solidFill>
                  <a:schemeClr val="tx1">
                    <a:tint val="75000"/>
                  </a:schemeClr>
                </a:solidFill>
              </a:defRPr>
            </a:lvl2pPr>
            <a:lvl3pPr marL="5262511" indent="0">
              <a:buNone/>
              <a:defRPr sz="9208">
                <a:solidFill>
                  <a:schemeClr val="tx1">
                    <a:tint val="75000"/>
                  </a:schemeClr>
                </a:solidFill>
              </a:defRPr>
            </a:lvl3pPr>
            <a:lvl4pPr marL="7893759" indent="0">
              <a:buNone/>
              <a:defRPr sz="8054">
                <a:solidFill>
                  <a:schemeClr val="tx1">
                    <a:tint val="75000"/>
                  </a:schemeClr>
                </a:solidFill>
              </a:defRPr>
            </a:lvl4pPr>
            <a:lvl5pPr marL="10525015" indent="0">
              <a:buNone/>
              <a:defRPr sz="8054">
                <a:solidFill>
                  <a:schemeClr val="tx1">
                    <a:tint val="75000"/>
                  </a:schemeClr>
                </a:solidFill>
              </a:defRPr>
            </a:lvl5pPr>
            <a:lvl6pPr marL="13156271" indent="0">
              <a:buNone/>
              <a:defRPr sz="8054">
                <a:solidFill>
                  <a:schemeClr val="tx1">
                    <a:tint val="75000"/>
                  </a:schemeClr>
                </a:solidFill>
              </a:defRPr>
            </a:lvl6pPr>
            <a:lvl7pPr marL="15787529" indent="0">
              <a:buNone/>
              <a:defRPr sz="8054">
                <a:solidFill>
                  <a:schemeClr val="tx1">
                    <a:tint val="75000"/>
                  </a:schemeClr>
                </a:solidFill>
              </a:defRPr>
            </a:lvl7pPr>
            <a:lvl8pPr marL="18418783" indent="0">
              <a:buNone/>
              <a:defRPr sz="8054">
                <a:solidFill>
                  <a:schemeClr val="tx1">
                    <a:tint val="75000"/>
                  </a:schemeClr>
                </a:solidFill>
              </a:defRPr>
            </a:lvl8pPr>
            <a:lvl9pPr marL="21050027" indent="0">
              <a:buNone/>
              <a:defRPr sz="80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07/01/2014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34004" y="840119"/>
            <a:ext cx="2066981" cy="2376132"/>
          </a:xfrm>
        </p:spPr>
        <p:txBody>
          <a:bodyPr/>
          <a:lstStyle>
            <a:lvl1pPr>
              <a:defRPr sz="16116"/>
            </a:lvl1pPr>
            <a:lvl2pPr>
              <a:defRPr sz="13812"/>
            </a:lvl2pPr>
            <a:lvl3pPr>
              <a:defRPr sz="11511"/>
            </a:lvl3pPr>
            <a:lvl4pPr>
              <a:defRPr sz="10355"/>
            </a:lvl4pPr>
            <a:lvl5pPr>
              <a:defRPr sz="10355"/>
            </a:lvl5pPr>
            <a:lvl6pPr>
              <a:defRPr sz="10355"/>
            </a:lvl6pPr>
            <a:lvl7pPr>
              <a:defRPr sz="10355"/>
            </a:lvl7pPr>
            <a:lvl8pPr>
              <a:defRPr sz="10355"/>
            </a:lvl8pPr>
            <a:lvl9pPr>
              <a:defRPr sz="10355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378981" y="840119"/>
            <a:ext cx="2066981" cy="2376132"/>
          </a:xfrm>
        </p:spPr>
        <p:txBody>
          <a:bodyPr/>
          <a:lstStyle>
            <a:lvl1pPr>
              <a:defRPr sz="16116"/>
            </a:lvl1pPr>
            <a:lvl2pPr>
              <a:defRPr sz="13812"/>
            </a:lvl2pPr>
            <a:lvl3pPr>
              <a:defRPr sz="11511"/>
            </a:lvl3pPr>
            <a:lvl4pPr>
              <a:defRPr sz="10355"/>
            </a:lvl4pPr>
            <a:lvl5pPr>
              <a:defRPr sz="10355"/>
            </a:lvl5pPr>
            <a:lvl6pPr>
              <a:defRPr sz="10355"/>
            </a:lvl6pPr>
            <a:lvl7pPr>
              <a:defRPr sz="10355"/>
            </a:lvl7pPr>
            <a:lvl8pPr>
              <a:defRPr sz="10355"/>
            </a:lvl8pPr>
            <a:lvl9pPr>
              <a:defRPr sz="10355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07/01/2014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34012" y="805943"/>
            <a:ext cx="2067790" cy="335877"/>
          </a:xfrm>
        </p:spPr>
        <p:txBody>
          <a:bodyPr anchor="b"/>
          <a:lstStyle>
            <a:lvl1pPr marL="0" indent="0">
              <a:buNone/>
              <a:defRPr sz="13812" b="1"/>
            </a:lvl1pPr>
            <a:lvl2pPr marL="2631254" indent="0">
              <a:buNone/>
              <a:defRPr sz="11511" b="1"/>
            </a:lvl2pPr>
            <a:lvl3pPr marL="5262511" indent="0">
              <a:buNone/>
              <a:defRPr sz="10355" b="1"/>
            </a:lvl3pPr>
            <a:lvl4pPr marL="7893759" indent="0">
              <a:buNone/>
              <a:defRPr sz="9208" b="1"/>
            </a:lvl4pPr>
            <a:lvl5pPr marL="10525015" indent="0">
              <a:buNone/>
              <a:defRPr sz="9208" b="1"/>
            </a:lvl5pPr>
            <a:lvl6pPr marL="13156271" indent="0">
              <a:buNone/>
              <a:defRPr sz="9208" b="1"/>
            </a:lvl6pPr>
            <a:lvl7pPr marL="15787529" indent="0">
              <a:buNone/>
              <a:defRPr sz="9208" b="1"/>
            </a:lvl7pPr>
            <a:lvl8pPr marL="18418783" indent="0">
              <a:buNone/>
              <a:defRPr sz="9208" b="1"/>
            </a:lvl8pPr>
            <a:lvl9pPr marL="21050027" indent="0">
              <a:buNone/>
              <a:defRPr sz="9208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34012" y="1141817"/>
            <a:ext cx="2067790" cy="2074426"/>
          </a:xfrm>
        </p:spPr>
        <p:txBody>
          <a:bodyPr/>
          <a:lstStyle>
            <a:lvl1pPr>
              <a:defRPr sz="13812"/>
            </a:lvl1pPr>
            <a:lvl2pPr>
              <a:defRPr sz="11511"/>
            </a:lvl2pPr>
            <a:lvl3pPr>
              <a:defRPr sz="10355"/>
            </a:lvl3pPr>
            <a:lvl4pPr>
              <a:defRPr sz="9208"/>
            </a:lvl4pPr>
            <a:lvl5pPr>
              <a:defRPr sz="9208"/>
            </a:lvl5pPr>
            <a:lvl6pPr>
              <a:defRPr sz="9208"/>
            </a:lvl6pPr>
            <a:lvl7pPr>
              <a:defRPr sz="9208"/>
            </a:lvl7pPr>
            <a:lvl8pPr>
              <a:defRPr sz="9208"/>
            </a:lvl8pPr>
            <a:lvl9pPr>
              <a:defRPr sz="9208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2377362" y="805943"/>
            <a:ext cx="2068605" cy="335877"/>
          </a:xfrm>
        </p:spPr>
        <p:txBody>
          <a:bodyPr anchor="b"/>
          <a:lstStyle>
            <a:lvl1pPr marL="0" indent="0">
              <a:buNone/>
              <a:defRPr sz="13812" b="1"/>
            </a:lvl1pPr>
            <a:lvl2pPr marL="2631254" indent="0">
              <a:buNone/>
              <a:defRPr sz="11511" b="1"/>
            </a:lvl2pPr>
            <a:lvl3pPr marL="5262511" indent="0">
              <a:buNone/>
              <a:defRPr sz="10355" b="1"/>
            </a:lvl3pPr>
            <a:lvl4pPr marL="7893759" indent="0">
              <a:buNone/>
              <a:defRPr sz="9208" b="1"/>
            </a:lvl4pPr>
            <a:lvl5pPr marL="10525015" indent="0">
              <a:buNone/>
              <a:defRPr sz="9208" b="1"/>
            </a:lvl5pPr>
            <a:lvl6pPr marL="13156271" indent="0">
              <a:buNone/>
              <a:defRPr sz="9208" b="1"/>
            </a:lvl6pPr>
            <a:lvl7pPr marL="15787529" indent="0">
              <a:buNone/>
              <a:defRPr sz="9208" b="1"/>
            </a:lvl7pPr>
            <a:lvl8pPr marL="18418783" indent="0">
              <a:buNone/>
              <a:defRPr sz="9208" b="1"/>
            </a:lvl8pPr>
            <a:lvl9pPr marL="21050027" indent="0">
              <a:buNone/>
              <a:defRPr sz="9208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377362" y="1141817"/>
            <a:ext cx="2068605" cy="2074426"/>
          </a:xfrm>
        </p:spPr>
        <p:txBody>
          <a:bodyPr/>
          <a:lstStyle>
            <a:lvl1pPr>
              <a:defRPr sz="13812"/>
            </a:lvl1pPr>
            <a:lvl2pPr>
              <a:defRPr sz="11511"/>
            </a:lvl2pPr>
            <a:lvl3pPr>
              <a:defRPr sz="10355"/>
            </a:lvl3pPr>
            <a:lvl4pPr>
              <a:defRPr sz="9208"/>
            </a:lvl4pPr>
            <a:lvl5pPr>
              <a:defRPr sz="9208"/>
            </a:lvl5pPr>
            <a:lvl6pPr>
              <a:defRPr sz="9208"/>
            </a:lvl6pPr>
            <a:lvl7pPr>
              <a:defRPr sz="9208"/>
            </a:lvl7pPr>
            <a:lvl8pPr>
              <a:defRPr sz="9208"/>
            </a:lvl8pPr>
            <a:lvl9pPr>
              <a:defRPr sz="9208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07/01/2014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07/01/2014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07/01/2014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4015" y="143363"/>
            <a:ext cx="1539673" cy="610077"/>
          </a:xfrm>
        </p:spPr>
        <p:txBody>
          <a:bodyPr anchor="b"/>
          <a:lstStyle>
            <a:lvl1pPr algn="l">
              <a:defRPr sz="11511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29741" y="143356"/>
            <a:ext cx="2616221" cy="3072884"/>
          </a:xfrm>
        </p:spPr>
        <p:txBody>
          <a:bodyPr/>
          <a:lstStyle>
            <a:lvl1pPr>
              <a:defRPr sz="18419"/>
            </a:lvl1pPr>
            <a:lvl2pPr>
              <a:defRPr sz="16116"/>
            </a:lvl2pPr>
            <a:lvl3pPr>
              <a:defRPr sz="13812"/>
            </a:lvl3pPr>
            <a:lvl4pPr>
              <a:defRPr sz="11511"/>
            </a:lvl4pPr>
            <a:lvl5pPr>
              <a:defRPr sz="11511"/>
            </a:lvl5pPr>
            <a:lvl6pPr>
              <a:defRPr sz="11511"/>
            </a:lvl6pPr>
            <a:lvl7pPr>
              <a:defRPr sz="11511"/>
            </a:lvl7pPr>
            <a:lvl8pPr>
              <a:defRPr sz="11511"/>
            </a:lvl8pPr>
            <a:lvl9pPr>
              <a:defRPr sz="1151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4015" y="753443"/>
            <a:ext cx="1539673" cy="2462808"/>
          </a:xfrm>
        </p:spPr>
        <p:txBody>
          <a:bodyPr/>
          <a:lstStyle>
            <a:lvl1pPr marL="0" indent="0">
              <a:buNone/>
              <a:defRPr sz="8054"/>
            </a:lvl1pPr>
            <a:lvl2pPr marL="2631254" indent="0">
              <a:buNone/>
              <a:defRPr sz="6905"/>
            </a:lvl2pPr>
            <a:lvl3pPr marL="5262511" indent="0">
              <a:buNone/>
              <a:defRPr sz="5753"/>
            </a:lvl3pPr>
            <a:lvl4pPr marL="7893759" indent="0">
              <a:buNone/>
              <a:defRPr sz="5175"/>
            </a:lvl4pPr>
            <a:lvl5pPr marL="10525015" indent="0">
              <a:buNone/>
              <a:defRPr sz="5175"/>
            </a:lvl5pPr>
            <a:lvl6pPr marL="13156271" indent="0">
              <a:buNone/>
              <a:defRPr sz="5175"/>
            </a:lvl6pPr>
            <a:lvl7pPr marL="15787529" indent="0">
              <a:buNone/>
              <a:defRPr sz="5175"/>
            </a:lvl7pPr>
            <a:lvl8pPr marL="18418783" indent="0">
              <a:buNone/>
              <a:defRPr sz="5175"/>
            </a:lvl8pPr>
            <a:lvl9pPr marL="21050027" indent="0">
              <a:buNone/>
              <a:defRPr sz="5175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07/01/2014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7312" y="2520337"/>
            <a:ext cx="2807970" cy="297537"/>
          </a:xfrm>
        </p:spPr>
        <p:txBody>
          <a:bodyPr anchor="b"/>
          <a:lstStyle>
            <a:lvl1pPr algn="l">
              <a:defRPr sz="11511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917312" y="321713"/>
            <a:ext cx="2807970" cy="2160270"/>
          </a:xfrm>
        </p:spPr>
        <p:txBody>
          <a:bodyPr/>
          <a:lstStyle>
            <a:lvl1pPr marL="0" indent="0">
              <a:buNone/>
              <a:defRPr sz="18419"/>
            </a:lvl1pPr>
            <a:lvl2pPr marL="2631254" indent="0">
              <a:buNone/>
              <a:defRPr sz="16116"/>
            </a:lvl2pPr>
            <a:lvl3pPr marL="5262511" indent="0">
              <a:buNone/>
              <a:defRPr sz="13812"/>
            </a:lvl3pPr>
            <a:lvl4pPr marL="7893759" indent="0">
              <a:buNone/>
              <a:defRPr sz="11511"/>
            </a:lvl4pPr>
            <a:lvl5pPr marL="10525015" indent="0">
              <a:buNone/>
              <a:defRPr sz="11511"/>
            </a:lvl5pPr>
            <a:lvl6pPr marL="13156271" indent="0">
              <a:buNone/>
              <a:defRPr sz="11511"/>
            </a:lvl6pPr>
            <a:lvl7pPr marL="15787529" indent="0">
              <a:buNone/>
              <a:defRPr sz="11511"/>
            </a:lvl7pPr>
            <a:lvl8pPr marL="18418783" indent="0">
              <a:buNone/>
              <a:defRPr sz="11511"/>
            </a:lvl8pPr>
            <a:lvl9pPr marL="21050027" indent="0">
              <a:buNone/>
              <a:defRPr sz="11511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7312" y="2817866"/>
            <a:ext cx="2807970" cy="422552"/>
          </a:xfrm>
        </p:spPr>
        <p:txBody>
          <a:bodyPr/>
          <a:lstStyle>
            <a:lvl1pPr marL="0" indent="0">
              <a:buNone/>
              <a:defRPr sz="8054"/>
            </a:lvl1pPr>
            <a:lvl2pPr marL="2631254" indent="0">
              <a:buNone/>
              <a:defRPr sz="6905"/>
            </a:lvl2pPr>
            <a:lvl3pPr marL="5262511" indent="0">
              <a:buNone/>
              <a:defRPr sz="5753"/>
            </a:lvl3pPr>
            <a:lvl4pPr marL="7893759" indent="0">
              <a:buNone/>
              <a:defRPr sz="5175"/>
            </a:lvl4pPr>
            <a:lvl5pPr marL="10525015" indent="0">
              <a:buNone/>
              <a:defRPr sz="5175"/>
            </a:lvl5pPr>
            <a:lvl6pPr marL="13156271" indent="0">
              <a:buNone/>
              <a:defRPr sz="5175"/>
            </a:lvl6pPr>
            <a:lvl7pPr marL="15787529" indent="0">
              <a:buNone/>
              <a:defRPr sz="5175"/>
            </a:lvl7pPr>
            <a:lvl8pPr marL="18418783" indent="0">
              <a:buNone/>
              <a:defRPr sz="5175"/>
            </a:lvl8pPr>
            <a:lvl9pPr marL="21050027" indent="0">
              <a:buNone/>
              <a:defRPr sz="5175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07/01/2014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34002" y="144198"/>
            <a:ext cx="4211957" cy="600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34002" y="840119"/>
            <a:ext cx="4211957" cy="2376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34013" y="3337101"/>
            <a:ext cx="1091988" cy="191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EDDD1-02F4-488A-9AC5-C581CF75A9CB}" type="datetimeFigureOut">
              <a:rPr lang="pt-BR" smtClean="0"/>
              <a:pPr/>
              <a:t>07/01/2014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99001" y="3337101"/>
            <a:ext cx="1481982" cy="191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3353976" y="3337101"/>
            <a:ext cx="1091988" cy="191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511" rtl="0" eaLnBrk="1" latinLnBrk="0" hangingPunct="1">
        <a:spcBef>
          <a:spcPct val="0"/>
        </a:spcBef>
        <a:buNone/>
        <a:defRPr sz="253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449" indent="-1973449" algn="l" defTabSz="5262511" rtl="0" eaLnBrk="1" latinLnBrk="0" hangingPunct="1">
        <a:spcBef>
          <a:spcPct val="20000"/>
        </a:spcBef>
        <a:buFont typeface="Arial" pitchFamily="34" charset="0"/>
        <a:buChar char="•"/>
        <a:defRPr sz="18419" kern="1200">
          <a:solidFill>
            <a:schemeClr val="tx1"/>
          </a:solidFill>
          <a:latin typeface="+mn-lt"/>
          <a:ea typeface="+mn-ea"/>
          <a:cs typeface="+mn-cs"/>
        </a:defRPr>
      </a:lvl1pPr>
      <a:lvl2pPr marL="4275779" indent="-1644536" algn="l" defTabSz="5262511" rtl="0" eaLnBrk="1" latinLnBrk="0" hangingPunct="1">
        <a:spcBef>
          <a:spcPct val="20000"/>
        </a:spcBef>
        <a:buFont typeface="Arial" pitchFamily="34" charset="0"/>
        <a:buChar char="–"/>
        <a:defRPr sz="16116" kern="1200">
          <a:solidFill>
            <a:schemeClr val="tx1"/>
          </a:solidFill>
          <a:latin typeface="+mn-lt"/>
          <a:ea typeface="+mn-ea"/>
          <a:cs typeface="+mn-cs"/>
        </a:defRPr>
      </a:lvl2pPr>
      <a:lvl3pPr marL="6578130" indent="-1315627" algn="l" defTabSz="5262511" rtl="0" eaLnBrk="1" latinLnBrk="0" hangingPunct="1">
        <a:spcBef>
          <a:spcPct val="20000"/>
        </a:spcBef>
        <a:buFont typeface="Arial" pitchFamily="34" charset="0"/>
        <a:buChar char="•"/>
        <a:defRPr sz="13812" kern="1200">
          <a:solidFill>
            <a:schemeClr val="tx1"/>
          </a:solidFill>
          <a:latin typeface="+mn-lt"/>
          <a:ea typeface="+mn-ea"/>
          <a:cs typeface="+mn-cs"/>
        </a:defRPr>
      </a:lvl3pPr>
      <a:lvl4pPr marL="9209390" indent="-1315627" algn="l" defTabSz="5262511" rtl="0" eaLnBrk="1" latinLnBrk="0" hangingPunct="1">
        <a:spcBef>
          <a:spcPct val="20000"/>
        </a:spcBef>
        <a:buFont typeface="Arial" pitchFamily="34" charset="0"/>
        <a:buChar char="–"/>
        <a:defRPr sz="11511" kern="1200">
          <a:solidFill>
            <a:schemeClr val="tx1"/>
          </a:solidFill>
          <a:latin typeface="+mn-lt"/>
          <a:ea typeface="+mn-ea"/>
          <a:cs typeface="+mn-cs"/>
        </a:defRPr>
      </a:lvl4pPr>
      <a:lvl5pPr marL="11840642" indent="-1315627" algn="l" defTabSz="5262511" rtl="0" eaLnBrk="1" latinLnBrk="0" hangingPunct="1">
        <a:spcBef>
          <a:spcPct val="20000"/>
        </a:spcBef>
        <a:buFont typeface="Arial" pitchFamily="34" charset="0"/>
        <a:buChar char="»"/>
        <a:defRPr sz="11511" kern="1200">
          <a:solidFill>
            <a:schemeClr val="tx1"/>
          </a:solidFill>
          <a:latin typeface="+mn-lt"/>
          <a:ea typeface="+mn-ea"/>
          <a:cs typeface="+mn-cs"/>
        </a:defRPr>
      </a:lvl5pPr>
      <a:lvl6pPr marL="14471889" indent="-1315627" algn="l" defTabSz="5262511" rtl="0" eaLnBrk="1" latinLnBrk="0" hangingPunct="1">
        <a:spcBef>
          <a:spcPct val="20000"/>
        </a:spcBef>
        <a:buFont typeface="Arial" pitchFamily="34" charset="0"/>
        <a:buChar char="•"/>
        <a:defRPr sz="11511" kern="1200">
          <a:solidFill>
            <a:schemeClr val="tx1"/>
          </a:solidFill>
          <a:latin typeface="+mn-lt"/>
          <a:ea typeface="+mn-ea"/>
          <a:cs typeface="+mn-cs"/>
        </a:defRPr>
      </a:lvl6pPr>
      <a:lvl7pPr marL="17103146" indent="-1315627" algn="l" defTabSz="5262511" rtl="0" eaLnBrk="1" latinLnBrk="0" hangingPunct="1">
        <a:spcBef>
          <a:spcPct val="20000"/>
        </a:spcBef>
        <a:buFont typeface="Arial" pitchFamily="34" charset="0"/>
        <a:buChar char="•"/>
        <a:defRPr sz="11511" kern="1200">
          <a:solidFill>
            <a:schemeClr val="tx1"/>
          </a:solidFill>
          <a:latin typeface="+mn-lt"/>
          <a:ea typeface="+mn-ea"/>
          <a:cs typeface="+mn-cs"/>
        </a:defRPr>
      </a:lvl7pPr>
      <a:lvl8pPr marL="19734408" indent="-1315627" algn="l" defTabSz="5262511" rtl="0" eaLnBrk="1" latinLnBrk="0" hangingPunct="1">
        <a:spcBef>
          <a:spcPct val="20000"/>
        </a:spcBef>
        <a:buFont typeface="Arial" pitchFamily="34" charset="0"/>
        <a:buChar char="•"/>
        <a:defRPr sz="11511" kern="1200">
          <a:solidFill>
            <a:schemeClr val="tx1"/>
          </a:solidFill>
          <a:latin typeface="+mn-lt"/>
          <a:ea typeface="+mn-ea"/>
          <a:cs typeface="+mn-cs"/>
        </a:defRPr>
      </a:lvl8pPr>
      <a:lvl9pPr marL="22365661" indent="-1315627" algn="l" defTabSz="5262511" rtl="0" eaLnBrk="1" latinLnBrk="0" hangingPunct="1">
        <a:spcBef>
          <a:spcPct val="20000"/>
        </a:spcBef>
        <a:buFont typeface="Arial" pitchFamily="34" charset="0"/>
        <a:buChar char="•"/>
        <a:defRPr sz="115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5262511" rtl="0" eaLnBrk="1" latinLnBrk="0" hangingPunct="1">
        <a:defRPr sz="10355" kern="1200">
          <a:solidFill>
            <a:schemeClr val="tx1"/>
          </a:solidFill>
          <a:latin typeface="+mn-lt"/>
          <a:ea typeface="+mn-ea"/>
          <a:cs typeface="+mn-cs"/>
        </a:defRPr>
      </a:lvl1pPr>
      <a:lvl2pPr marL="2631254" algn="l" defTabSz="5262511" rtl="0" eaLnBrk="1" latinLnBrk="0" hangingPunct="1">
        <a:defRPr sz="10355" kern="1200">
          <a:solidFill>
            <a:schemeClr val="tx1"/>
          </a:solidFill>
          <a:latin typeface="+mn-lt"/>
          <a:ea typeface="+mn-ea"/>
          <a:cs typeface="+mn-cs"/>
        </a:defRPr>
      </a:lvl2pPr>
      <a:lvl3pPr marL="5262511" algn="l" defTabSz="5262511" rtl="0" eaLnBrk="1" latinLnBrk="0" hangingPunct="1">
        <a:defRPr sz="10355" kern="1200">
          <a:solidFill>
            <a:schemeClr val="tx1"/>
          </a:solidFill>
          <a:latin typeface="+mn-lt"/>
          <a:ea typeface="+mn-ea"/>
          <a:cs typeface="+mn-cs"/>
        </a:defRPr>
      </a:lvl3pPr>
      <a:lvl4pPr marL="7893759" algn="l" defTabSz="5262511" rtl="0" eaLnBrk="1" latinLnBrk="0" hangingPunct="1">
        <a:defRPr sz="10355" kern="1200">
          <a:solidFill>
            <a:schemeClr val="tx1"/>
          </a:solidFill>
          <a:latin typeface="+mn-lt"/>
          <a:ea typeface="+mn-ea"/>
          <a:cs typeface="+mn-cs"/>
        </a:defRPr>
      </a:lvl4pPr>
      <a:lvl5pPr marL="10525015" algn="l" defTabSz="5262511" rtl="0" eaLnBrk="1" latinLnBrk="0" hangingPunct="1">
        <a:defRPr sz="10355" kern="1200">
          <a:solidFill>
            <a:schemeClr val="tx1"/>
          </a:solidFill>
          <a:latin typeface="+mn-lt"/>
          <a:ea typeface="+mn-ea"/>
          <a:cs typeface="+mn-cs"/>
        </a:defRPr>
      </a:lvl5pPr>
      <a:lvl6pPr marL="13156271" algn="l" defTabSz="5262511" rtl="0" eaLnBrk="1" latinLnBrk="0" hangingPunct="1">
        <a:defRPr sz="10355" kern="1200">
          <a:solidFill>
            <a:schemeClr val="tx1"/>
          </a:solidFill>
          <a:latin typeface="+mn-lt"/>
          <a:ea typeface="+mn-ea"/>
          <a:cs typeface="+mn-cs"/>
        </a:defRPr>
      </a:lvl6pPr>
      <a:lvl7pPr marL="15787529" algn="l" defTabSz="5262511" rtl="0" eaLnBrk="1" latinLnBrk="0" hangingPunct="1">
        <a:defRPr sz="10355" kern="1200">
          <a:solidFill>
            <a:schemeClr val="tx1"/>
          </a:solidFill>
          <a:latin typeface="+mn-lt"/>
          <a:ea typeface="+mn-ea"/>
          <a:cs typeface="+mn-cs"/>
        </a:defRPr>
      </a:lvl7pPr>
      <a:lvl8pPr marL="18418783" algn="l" defTabSz="5262511" rtl="0" eaLnBrk="1" latinLnBrk="0" hangingPunct="1">
        <a:defRPr sz="10355" kern="1200">
          <a:solidFill>
            <a:schemeClr val="tx1"/>
          </a:solidFill>
          <a:latin typeface="+mn-lt"/>
          <a:ea typeface="+mn-ea"/>
          <a:cs typeface="+mn-cs"/>
        </a:defRPr>
      </a:lvl8pPr>
      <a:lvl9pPr marL="21050027" algn="l" defTabSz="5262511" rtl="0" eaLnBrk="1" latinLnBrk="0" hangingPunct="1">
        <a:defRPr sz="103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21" Type="http://schemas.openxmlformats.org/officeDocument/2006/relationships/image" Target="../media/image1.emf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22.png"/><Relationship Id="rId50" Type="http://schemas.openxmlformats.org/officeDocument/2006/relationships/image" Target="../media/image44.png"/><Relationship Id="rId55" Type="http://schemas.openxmlformats.org/officeDocument/2006/relationships/image" Target="../media/image49.png"/><Relationship Id="rId63" Type="http://schemas.openxmlformats.org/officeDocument/2006/relationships/image" Target="../media/image5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4.emf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20.png"/><Relationship Id="rId53" Type="http://schemas.openxmlformats.org/officeDocument/2006/relationships/image" Target="../media/image47.png"/><Relationship Id="rId58" Type="http://schemas.openxmlformats.org/officeDocument/2006/relationships/image" Target="../media/image52.png"/><Relationship Id="rId5" Type="http://schemas.openxmlformats.org/officeDocument/2006/relationships/image" Target="../media/image3.png"/><Relationship Id="rId61" Type="http://schemas.openxmlformats.org/officeDocument/2006/relationships/image" Target="../media/image59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22" Type="http://schemas.openxmlformats.org/officeDocument/2006/relationships/image" Target="../media/image2.emf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2.png"/><Relationship Id="rId56" Type="http://schemas.openxmlformats.org/officeDocument/2006/relationships/image" Target="../media/image50.png"/><Relationship Id="rId64" Type="http://schemas.openxmlformats.org/officeDocument/2006/relationships/image" Target="../media/image56.png"/><Relationship Id="rId8" Type="http://schemas.openxmlformats.org/officeDocument/2006/relationships/image" Target="../media/image6.png"/><Relationship Id="rId51" Type="http://schemas.openxmlformats.org/officeDocument/2006/relationships/image" Target="../media/image45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21.png"/><Relationship Id="rId59" Type="http://schemas.openxmlformats.org/officeDocument/2006/relationships/image" Target="../media/image53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54" Type="http://schemas.openxmlformats.org/officeDocument/2006/relationships/image" Target="../media/image48.png"/><Relationship Id="rId6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3.emf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3.png"/><Relationship Id="rId57" Type="http://schemas.openxmlformats.org/officeDocument/2006/relationships/image" Target="../media/image51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19.png"/><Relationship Id="rId52" Type="http://schemas.openxmlformats.org/officeDocument/2006/relationships/image" Target="../media/image46.png"/><Relationship Id="rId60" Type="http://schemas.openxmlformats.org/officeDocument/2006/relationships/image" Target="../media/image54.png"/><Relationship Id="rId65" Type="http://schemas.openxmlformats.org/officeDocument/2006/relationships/image" Target="../media/image5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Rounded Rectangle 1258"/>
          <p:cNvSpPr/>
          <p:nvPr/>
        </p:nvSpPr>
        <p:spPr>
          <a:xfrm>
            <a:off x="15969838" y="11717208"/>
            <a:ext cx="19781584" cy="10581200"/>
          </a:xfrm>
          <a:prstGeom prst="roundRect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cxnSp>
        <p:nvCxnSpPr>
          <p:cNvPr id="1449" name="Straight Connector 1448"/>
          <p:cNvCxnSpPr/>
          <p:nvPr/>
        </p:nvCxnSpPr>
        <p:spPr>
          <a:xfrm flipH="1">
            <a:off x="28745243" y="13364714"/>
            <a:ext cx="7398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0" name="Straight Connector 1449"/>
          <p:cNvCxnSpPr/>
          <p:nvPr/>
        </p:nvCxnSpPr>
        <p:spPr>
          <a:xfrm flipH="1">
            <a:off x="28892734" y="14252519"/>
            <a:ext cx="63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0" name="Straight Connector 1259"/>
          <p:cNvCxnSpPr/>
          <p:nvPr/>
        </p:nvCxnSpPr>
        <p:spPr>
          <a:xfrm flipH="1">
            <a:off x="28818984" y="13790134"/>
            <a:ext cx="6709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1" name="Rounded Rectangle 1260"/>
          <p:cNvSpPr/>
          <p:nvPr/>
        </p:nvSpPr>
        <p:spPr>
          <a:xfrm>
            <a:off x="18849566" y="15639686"/>
            <a:ext cx="2348653" cy="1958066"/>
          </a:xfrm>
          <a:prstGeom prst="roundRect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sp>
        <p:nvSpPr>
          <p:cNvPr id="1262" name="Rounded Rectangle 1261"/>
          <p:cNvSpPr/>
          <p:nvPr/>
        </p:nvSpPr>
        <p:spPr>
          <a:xfrm>
            <a:off x="24213239" y="15624774"/>
            <a:ext cx="2348653" cy="1958066"/>
          </a:xfrm>
          <a:prstGeom prst="roundRect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cxnSp>
        <p:nvCxnSpPr>
          <p:cNvPr id="1263" name="Straight Connector 1262"/>
          <p:cNvCxnSpPr/>
          <p:nvPr/>
        </p:nvCxnSpPr>
        <p:spPr>
          <a:xfrm flipH="1">
            <a:off x="26561880" y="15454720"/>
            <a:ext cx="6709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4" name="Straight Connector 1263"/>
          <p:cNvCxnSpPr/>
          <p:nvPr/>
        </p:nvCxnSpPr>
        <p:spPr>
          <a:xfrm flipH="1">
            <a:off x="26469420" y="21743160"/>
            <a:ext cx="7398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5" name="Straight Connector 1264"/>
          <p:cNvCxnSpPr/>
          <p:nvPr/>
        </p:nvCxnSpPr>
        <p:spPr>
          <a:xfrm flipH="1">
            <a:off x="26469420" y="13364714"/>
            <a:ext cx="7398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6" name="Straight Connector 1265"/>
          <p:cNvCxnSpPr/>
          <p:nvPr/>
        </p:nvCxnSpPr>
        <p:spPr>
          <a:xfrm flipH="1">
            <a:off x="26576620" y="19699394"/>
            <a:ext cx="63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7" name="Straight Connector 1266"/>
          <p:cNvCxnSpPr/>
          <p:nvPr/>
        </p:nvCxnSpPr>
        <p:spPr>
          <a:xfrm flipH="1">
            <a:off x="26576620" y="17396738"/>
            <a:ext cx="63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8" name="Straight Connector 1267"/>
          <p:cNvCxnSpPr/>
          <p:nvPr/>
        </p:nvCxnSpPr>
        <p:spPr>
          <a:xfrm flipH="1">
            <a:off x="26576620" y="17766648"/>
            <a:ext cx="63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9" name="Straight Connector 1268"/>
          <p:cNvCxnSpPr/>
          <p:nvPr/>
        </p:nvCxnSpPr>
        <p:spPr>
          <a:xfrm flipH="1">
            <a:off x="23602628" y="21743160"/>
            <a:ext cx="7398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2" name="Retângulo de cantos arredondados 277"/>
          <p:cNvSpPr/>
          <p:nvPr/>
        </p:nvSpPr>
        <p:spPr>
          <a:xfrm>
            <a:off x="-6083268" y="12791986"/>
            <a:ext cx="16069615" cy="5865581"/>
          </a:xfrm>
          <a:prstGeom prst="roundRect">
            <a:avLst/>
          </a:prstGeom>
          <a:solidFill>
            <a:schemeClr val="lt1">
              <a:alpha val="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  <a:round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968" dirty="0"/>
              <a:t>‘</a:t>
            </a:r>
          </a:p>
        </p:txBody>
      </p:sp>
      <p:cxnSp>
        <p:nvCxnSpPr>
          <p:cNvPr id="1323" name="Conector reto 78"/>
          <p:cNvCxnSpPr>
            <a:stCxn id="1360" idx="1"/>
          </p:cNvCxnSpPr>
          <p:nvPr/>
        </p:nvCxnSpPr>
        <p:spPr>
          <a:xfrm flipH="1">
            <a:off x="-4244350" y="14843626"/>
            <a:ext cx="2348825" cy="0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4" name="Conector reto 79"/>
          <p:cNvCxnSpPr>
            <a:stCxn id="1360" idx="1"/>
          </p:cNvCxnSpPr>
          <p:nvPr/>
        </p:nvCxnSpPr>
        <p:spPr>
          <a:xfrm flipH="1">
            <a:off x="-4257142" y="14843626"/>
            <a:ext cx="2361607" cy="0"/>
          </a:xfrm>
          <a:prstGeom prst="line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5" name="Conector reto 279"/>
          <p:cNvCxnSpPr>
            <a:stCxn id="1327" idx="1"/>
            <a:endCxn id="1346" idx="1"/>
          </p:cNvCxnSpPr>
          <p:nvPr/>
        </p:nvCxnSpPr>
        <p:spPr>
          <a:xfrm>
            <a:off x="-2963326" y="17270405"/>
            <a:ext cx="961761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26" name="Grupo 280"/>
          <p:cNvGrpSpPr/>
          <p:nvPr/>
        </p:nvGrpSpPr>
        <p:grpSpPr>
          <a:xfrm>
            <a:off x="-2963334" y="16623081"/>
            <a:ext cx="3514129" cy="1294678"/>
            <a:chOff x="2843807" y="2996952"/>
            <a:chExt cx="1152128" cy="57606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327" name="Retângulo de cantos arredondados 281"/>
            <p:cNvSpPr/>
            <p:nvPr/>
          </p:nvSpPr>
          <p:spPr>
            <a:xfrm>
              <a:off x="2843807" y="2996952"/>
              <a:ext cx="1152128" cy="576064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08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MZM</a:t>
              </a:r>
            </a:p>
          </p:txBody>
        </p:sp>
        <p:cxnSp>
          <p:nvCxnSpPr>
            <p:cNvPr id="1328" name="Conector reto 282"/>
            <p:cNvCxnSpPr/>
            <p:nvPr/>
          </p:nvCxnSpPr>
          <p:spPr>
            <a:xfrm>
              <a:off x="2843808" y="3284984"/>
              <a:ext cx="21602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29" name="Conector reto 283"/>
            <p:cNvCxnSpPr/>
            <p:nvPr/>
          </p:nvCxnSpPr>
          <p:spPr>
            <a:xfrm rot="5400000" flipH="1" flipV="1">
              <a:off x="2990593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0" name="Conector reto 284"/>
            <p:cNvCxnSpPr/>
            <p:nvPr/>
          </p:nvCxnSpPr>
          <p:spPr>
            <a:xfrm rot="16200000" flipV="1">
              <a:off x="2990593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1" name="Conector reto 285"/>
            <p:cNvCxnSpPr/>
            <p:nvPr/>
          </p:nvCxnSpPr>
          <p:spPr>
            <a:xfrm>
              <a:off x="3131840" y="3068960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2" name="Conector reto 286"/>
            <p:cNvCxnSpPr/>
            <p:nvPr/>
          </p:nvCxnSpPr>
          <p:spPr>
            <a:xfrm>
              <a:off x="3131840" y="3501008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3" name="Conector reto 287"/>
            <p:cNvCxnSpPr/>
            <p:nvPr/>
          </p:nvCxnSpPr>
          <p:spPr>
            <a:xfrm>
              <a:off x="3779912" y="3284984"/>
              <a:ext cx="21048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4" name="Conector reto 288"/>
            <p:cNvCxnSpPr/>
            <p:nvPr/>
          </p:nvCxnSpPr>
          <p:spPr>
            <a:xfrm rot="5400000" flipH="1" flipV="1">
              <a:off x="3638665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5" name="Conector reto 289"/>
            <p:cNvCxnSpPr/>
            <p:nvPr/>
          </p:nvCxnSpPr>
          <p:spPr>
            <a:xfrm rot="16200000" flipV="1">
              <a:off x="3638665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1336" name="Grupo 311"/>
          <p:cNvGrpSpPr/>
          <p:nvPr/>
        </p:nvGrpSpPr>
        <p:grpSpPr>
          <a:xfrm>
            <a:off x="-2542881" y="16623081"/>
            <a:ext cx="1109727" cy="1294678"/>
            <a:chOff x="7020272" y="3212976"/>
            <a:chExt cx="432048" cy="504056"/>
          </a:xfrm>
        </p:grpSpPr>
        <p:sp>
          <p:nvSpPr>
            <p:cNvPr id="1337" name="Retângulo de cantos arredondados 312"/>
            <p:cNvSpPr/>
            <p:nvPr/>
          </p:nvSpPr>
          <p:spPr>
            <a:xfrm>
              <a:off x="7020272" y="3212976"/>
              <a:ext cx="432048" cy="5040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968" dirty="0">
                <a:solidFill>
                  <a:schemeClr val="tx1"/>
                </a:solidFill>
              </a:endParaRPr>
            </a:p>
          </p:txBody>
        </p:sp>
        <p:cxnSp>
          <p:nvCxnSpPr>
            <p:cNvPr id="1338" name="Conector reto 313"/>
            <p:cNvCxnSpPr/>
            <p:nvPr/>
          </p:nvCxnSpPr>
          <p:spPr>
            <a:xfrm rot="5400000">
              <a:off x="7056276" y="346500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9" name="Triângulo isósceles 314"/>
            <p:cNvSpPr/>
            <p:nvPr/>
          </p:nvSpPr>
          <p:spPr>
            <a:xfrm>
              <a:off x="7164288" y="3356992"/>
              <a:ext cx="144016" cy="144016"/>
            </a:xfrm>
            <a:prstGeom prst="triangl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968" dirty="0"/>
            </a:p>
          </p:txBody>
        </p:sp>
        <p:cxnSp>
          <p:nvCxnSpPr>
            <p:cNvPr id="1340" name="Conector reto 315"/>
            <p:cNvCxnSpPr/>
            <p:nvPr/>
          </p:nvCxnSpPr>
          <p:spPr>
            <a:xfrm rot="10800000">
              <a:off x="7164288" y="3356992"/>
              <a:ext cx="1440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1" name="Grupo 316"/>
          <p:cNvGrpSpPr/>
          <p:nvPr/>
        </p:nvGrpSpPr>
        <p:grpSpPr>
          <a:xfrm>
            <a:off x="6644764" y="16466462"/>
            <a:ext cx="959719" cy="1617153"/>
            <a:chOff x="7092280" y="3573016"/>
            <a:chExt cx="609347" cy="886507"/>
          </a:xfrm>
        </p:grpSpPr>
        <p:grpSp>
          <p:nvGrpSpPr>
            <p:cNvPr id="1342" name="Grupo 141"/>
            <p:cNvGrpSpPr/>
            <p:nvPr/>
          </p:nvGrpSpPr>
          <p:grpSpPr>
            <a:xfrm>
              <a:off x="7236296" y="3633991"/>
              <a:ext cx="432048" cy="504056"/>
              <a:chOff x="7020272" y="3212976"/>
              <a:chExt cx="432048" cy="504056"/>
            </a:xfrm>
          </p:grpSpPr>
          <p:sp>
            <p:nvSpPr>
              <p:cNvPr id="1346" name="Retângulo de cantos arredondados 321"/>
              <p:cNvSpPr/>
              <p:nvPr/>
            </p:nvSpPr>
            <p:spPr>
              <a:xfrm>
                <a:off x="7020272" y="3212976"/>
                <a:ext cx="432048" cy="504056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3968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47" name="Conector reto 322"/>
              <p:cNvCxnSpPr/>
              <p:nvPr/>
            </p:nvCxnSpPr>
            <p:spPr>
              <a:xfrm rot="5400000">
                <a:off x="7056276" y="3465004"/>
                <a:ext cx="3600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8" name="Triângulo isósceles 323"/>
              <p:cNvSpPr/>
              <p:nvPr/>
            </p:nvSpPr>
            <p:spPr>
              <a:xfrm>
                <a:off x="7164288" y="3356992"/>
                <a:ext cx="144016" cy="144016"/>
              </a:xfrm>
              <a:prstGeom prst="triangl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3968" dirty="0"/>
              </a:p>
            </p:txBody>
          </p:sp>
          <p:cxnSp>
            <p:nvCxnSpPr>
              <p:cNvPr id="1349" name="Conector reto 324"/>
              <p:cNvCxnSpPr/>
              <p:nvPr/>
            </p:nvCxnSpPr>
            <p:spPr>
              <a:xfrm rot="10800000">
                <a:off x="7164288" y="3356992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3" name="CaixaDeTexto 318"/>
            <p:cNvSpPr txBox="1"/>
            <p:nvPr/>
          </p:nvSpPr>
          <p:spPr>
            <a:xfrm>
              <a:off x="7236297" y="4149078"/>
              <a:ext cx="465330" cy="310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080" b="1" dirty="0">
                  <a:latin typeface="Arial" pitchFamily="34" charset="0"/>
                  <a:cs typeface="Arial" pitchFamily="34" charset="0"/>
                </a:rPr>
                <a:t>PD</a:t>
              </a:r>
            </a:p>
          </p:txBody>
        </p:sp>
        <p:cxnSp>
          <p:nvCxnSpPr>
            <p:cNvPr id="1344" name="Conector de seta reta 319"/>
            <p:cNvCxnSpPr/>
            <p:nvPr/>
          </p:nvCxnSpPr>
          <p:spPr>
            <a:xfrm>
              <a:off x="7092280" y="3717032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5" name="Conector de seta reta 320"/>
            <p:cNvCxnSpPr/>
            <p:nvPr/>
          </p:nvCxnSpPr>
          <p:spPr>
            <a:xfrm>
              <a:off x="7164288" y="3573016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50" name="CaixaDeTexto 330"/>
          <p:cNvSpPr txBox="1"/>
          <p:nvPr/>
        </p:nvSpPr>
        <p:spPr>
          <a:xfrm>
            <a:off x="-2542882" y="17895384"/>
            <a:ext cx="841897" cy="566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0" b="1" dirty="0">
                <a:latin typeface="Arial" pitchFamily="34" charset="0"/>
                <a:cs typeface="Arial" pitchFamily="34" charset="0"/>
              </a:rPr>
              <a:t>CW</a:t>
            </a:r>
          </a:p>
        </p:txBody>
      </p:sp>
      <p:sp>
        <p:nvSpPr>
          <p:cNvPr id="1351" name="Elipse 335"/>
          <p:cNvSpPr/>
          <p:nvPr/>
        </p:nvSpPr>
        <p:spPr>
          <a:xfrm>
            <a:off x="2955202" y="16068217"/>
            <a:ext cx="739817" cy="1202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 dirty="0"/>
          </a:p>
        </p:txBody>
      </p:sp>
      <p:sp>
        <p:nvSpPr>
          <p:cNvPr id="1352" name="Elipse 336"/>
          <p:cNvSpPr/>
          <p:nvPr/>
        </p:nvSpPr>
        <p:spPr>
          <a:xfrm>
            <a:off x="3047679" y="16068217"/>
            <a:ext cx="739817" cy="1202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 dirty="0"/>
          </a:p>
        </p:txBody>
      </p:sp>
      <p:sp>
        <p:nvSpPr>
          <p:cNvPr id="1353" name="Elipse 337"/>
          <p:cNvSpPr/>
          <p:nvPr/>
        </p:nvSpPr>
        <p:spPr>
          <a:xfrm>
            <a:off x="3140157" y="16068217"/>
            <a:ext cx="739817" cy="1202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 dirty="0"/>
          </a:p>
        </p:txBody>
      </p:sp>
      <p:sp>
        <p:nvSpPr>
          <p:cNvPr id="1354" name="Elipse 338"/>
          <p:cNvSpPr/>
          <p:nvPr/>
        </p:nvSpPr>
        <p:spPr>
          <a:xfrm>
            <a:off x="3232632" y="16068217"/>
            <a:ext cx="739817" cy="1202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 dirty="0"/>
          </a:p>
        </p:txBody>
      </p:sp>
      <p:cxnSp>
        <p:nvCxnSpPr>
          <p:cNvPr id="1355" name="Conector reto 340"/>
          <p:cNvCxnSpPr/>
          <p:nvPr/>
        </p:nvCxnSpPr>
        <p:spPr>
          <a:xfrm>
            <a:off x="-2912789" y="22317117"/>
            <a:ext cx="1150263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6" name="Conector de seta reta 341"/>
          <p:cNvCxnSpPr>
            <a:stCxn id="1337" idx="3"/>
            <a:endCxn id="1327" idx="1"/>
          </p:cNvCxnSpPr>
          <p:nvPr/>
        </p:nvCxnSpPr>
        <p:spPr>
          <a:xfrm>
            <a:off x="-1433144" y="17270405"/>
            <a:ext cx="554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7" name="CaixaDeTexto 342"/>
          <p:cNvSpPr txBox="1"/>
          <p:nvPr/>
        </p:nvSpPr>
        <p:spPr>
          <a:xfrm>
            <a:off x="-6572038" y="21081367"/>
            <a:ext cx="3467616" cy="64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94" dirty="0">
                <a:latin typeface="Arial" pitchFamily="34" charset="0"/>
                <a:cs typeface="Arial" pitchFamily="34" charset="0"/>
              </a:rPr>
              <a:t>Electrical</a:t>
            </a:r>
            <a:r>
              <a:rPr lang="pt-BR" sz="3594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594" dirty="0">
                <a:latin typeface="Arial" pitchFamily="34" charset="0"/>
                <a:cs typeface="Arial" pitchFamily="34" charset="0"/>
              </a:rPr>
              <a:t>Signal</a:t>
            </a:r>
          </a:p>
        </p:txBody>
      </p:sp>
      <p:sp>
        <p:nvSpPr>
          <p:cNvPr id="1358" name="CaixaDeTexto 343"/>
          <p:cNvSpPr txBox="1"/>
          <p:nvPr/>
        </p:nvSpPr>
        <p:spPr>
          <a:xfrm>
            <a:off x="-6597984" y="21896511"/>
            <a:ext cx="3031599" cy="64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94" dirty="0">
                <a:latin typeface="Arial" pitchFamily="34" charset="0"/>
                <a:cs typeface="Arial" pitchFamily="34" charset="0"/>
              </a:rPr>
              <a:t>Optical</a:t>
            </a:r>
            <a:r>
              <a:rPr lang="pt-BR" sz="3594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594" dirty="0">
                <a:latin typeface="Arial" pitchFamily="34" charset="0"/>
                <a:cs typeface="Arial" pitchFamily="34" charset="0"/>
              </a:rPr>
              <a:t>Signal</a:t>
            </a:r>
          </a:p>
        </p:txBody>
      </p:sp>
      <p:grpSp>
        <p:nvGrpSpPr>
          <p:cNvPr id="1359" name="Grupo 384"/>
          <p:cNvGrpSpPr/>
          <p:nvPr/>
        </p:nvGrpSpPr>
        <p:grpSpPr>
          <a:xfrm>
            <a:off x="-4845135" y="12994086"/>
            <a:ext cx="2645468" cy="2404408"/>
            <a:chOff x="-577806" y="4005064"/>
            <a:chExt cx="5248336" cy="936104"/>
          </a:xfrm>
        </p:grpSpPr>
        <p:sp>
          <p:nvSpPr>
            <p:cNvPr id="1360" name="Retângulo de cantos arredondados 345"/>
            <p:cNvSpPr/>
            <p:nvPr/>
          </p:nvSpPr>
          <p:spPr>
            <a:xfrm>
              <a:off x="1727684" y="4509120"/>
              <a:ext cx="612068" cy="4320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08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DAC</a:t>
              </a:r>
            </a:p>
          </p:txBody>
        </p:sp>
        <p:sp>
          <p:nvSpPr>
            <p:cNvPr id="1361" name="CaixaDeTexto 354"/>
            <p:cNvSpPr txBox="1"/>
            <p:nvPr/>
          </p:nvSpPr>
          <p:spPr>
            <a:xfrm>
              <a:off x="-577806" y="4005064"/>
              <a:ext cx="5248336" cy="4666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3594" b="1" dirty="0">
                  <a:latin typeface="Arial" pitchFamily="34" charset="0"/>
                  <a:cs typeface="Arial" pitchFamily="34" charset="0"/>
                </a:rPr>
                <a:t>AWG7122C</a:t>
              </a:r>
            </a:p>
            <a:p>
              <a:pPr algn="ctr"/>
              <a:r>
                <a:rPr lang="pt-BR" sz="3594" b="1" dirty="0">
                  <a:latin typeface="Arial" pitchFamily="34" charset="0"/>
                  <a:cs typeface="Arial" pitchFamily="34" charset="0"/>
                </a:rPr>
                <a:t>24GS/s</a:t>
              </a:r>
            </a:p>
          </p:txBody>
        </p:sp>
      </p:grpSp>
      <p:grpSp>
        <p:nvGrpSpPr>
          <p:cNvPr id="1362" name="Grupo 383"/>
          <p:cNvGrpSpPr/>
          <p:nvPr/>
        </p:nvGrpSpPr>
        <p:grpSpPr>
          <a:xfrm>
            <a:off x="6974562" y="13271521"/>
            <a:ext cx="2800767" cy="2251644"/>
            <a:chOff x="4450097" y="4041068"/>
            <a:chExt cx="5640004" cy="900100"/>
          </a:xfrm>
        </p:grpSpPr>
        <p:sp>
          <p:nvSpPr>
            <p:cNvPr id="1363" name="Retângulo de cantos arredondados 375"/>
            <p:cNvSpPr/>
            <p:nvPr/>
          </p:nvSpPr>
          <p:spPr>
            <a:xfrm>
              <a:off x="6948264" y="4509120"/>
              <a:ext cx="612068" cy="4320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08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ADC</a:t>
              </a:r>
            </a:p>
          </p:txBody>
        </p:sp>
        <p:sp>
          <p:nvSpPr>
            <p:cNvPr id="1364" name="CaixaDeTexto 377"/>
            <p:cNvSpPr txBox="1"/>
            <p:nvPr/>
          </p:nvSpPr>
          <p:spPr>
            <a:xfrm>
              <a:off x="4450097" y="4041068"/>
              <a:ext cx="5640004" cy="479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3594" b="1" dirty="0">
                  <a:latin typeface="Arial" pitchFamily="34" charset="0"/>
                  <a:cs typeface="Arial" pitchFamily="34" charset="0"/>
                </a:rPr>
                <a:t>DPO71604C</a:t>
              </a:r>
            </a:p>
            <a:p>
              <a:pPr algn="ctr"/>
              <a:r>
                <a:rPr lang="pt-BR" sz="3594" b="1" dirty="0">
                  <a:latin typeface="Arial" pitchFamily="34" charset="0"/>
                  <a:cs typeface="Arial" pitchFamily="34" charset="0"/>
                </a:rPr>
                <a:t>100GS/s</a:t>
              </a:r>
            </a:p>
          </p:txBody>
        </p:sp>
      </p:grpSp>
      <p:grpSp>
        <p:nvGrpSpPr>
          <p:cNvPr id="1365" name="Grupo 378"/>
          <p:cNvGrpSpPr/>
          <p:nvPr/>
        </p:nvGrpSpPr>
        <p:grpSpPr>
          <a:xfrm>
            <a:off x="-6796823" y="14286529"/>
            <a:ext cx="3369852" cy="2167518"/>
            <a:chOff x="2519404" y="7204275"/>
            <a:chExt cx="1596289" cy="3131285"/>
          </a:xfrm>
        </p:grpSpPr>
        <p:sp>
          <p:nvSpPr>
            <p:cNvPr id="1366" name="Retângulo de cantos arredondados 379"/>
            <p:cNvSpPr/>
            <p:nvPr/>
          </p:nvSpPr>
          <p:spPr>
            <a:xfrm>
              <a:off x="2531517" y="7204275"/>
              <a:ext cx="1584176" cy="135786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3968"/>
            </a:p>
          </p:txBody>
        </p:sp>
        <p:sp>
          <p:nvSpPr>
            <p:cNvPr id="1367" name="CaixaDeTexto 380"/>
            <p:cNvSpPr txBox="1"/>
            <p:nvPr/>
          </p:nvSpPr>
          <p:spPr>
            <a:xfrm>
              <a:off x="2519404" y="7385164"/>
              <a:ext cx="1596289" cy="295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968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sz="3968" b="1" dirty="0" err="1">
                  <a:latin typeface="Arial" pitchFamily="34" charset="0"/>
                  <a:cs typeface="Arial" pitchFamily="34" charset="0"/>
                </a:rPr>
                <a:t>Tx</a:t>
              </a:r>
              <a:endParaRPr lang="pt-BR" sz="3968" b="1" dirty="0">
                <a:latin typeface="Arial" pitchFamily="34" charset="0"/>
                <a:cs typeface="Arial" pitchFamily="34" charset="0"/>
              </a:endParaRPr>
            </a:p>
            <a:p>
              <a:endParaRPr lang="pt-BR" sz="2057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3080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3080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3080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3080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sp>
        <p:nvSpPr>
          <p:cNvPr id="1368" name="CaixaDeTexto 386"/>
          <p:cNvSpPr txBox="1"/>
          <p:nvPr/>
        </p:nvSpPr>
        <p:spPr>
          <a:xfrm>
            <a:off x="-1936197" y="15398502"/>
            <a:ext cx="1643014" cy="487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69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2569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69" name="CaixaDeTexto 387"/>
          <p:cNvSpPr txBox="1"/>
          <p:nvPr/>
        </p:nvSpPr>
        <p:spPr>
          <a:xfrm>
            <a:off x="5579631" y="15620751"/>
            <a:ext cx="1643014" cy="487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69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2569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70" name="Retângulo de cantos arredondados 400"/>
          <p:cNvSpPr/>
          <p:nvPr/>
        </p:nvSpPr>
        <p:spPr>
          <a:xfrm>
            <a:off x="792807" y="19312650"/>
            <a:ext cx="3514129" cy="14796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 dirty="0"/>
          </a:p>
          <a:p>
            <a:pPr algn="ctr"/>
            <a:r>
              <a:rPr lang="pt-BR" sz="3968" dirty="0"/>
              <a:t>BER   EVM</a:t>
            </a:r>
          </a:p>
          <a:p>
            <a:pPr algn="ctr"/>
            <a:r>
              <a:rPr lang="en-US" sz="3968" dirty="0"/>
              <a:t>Analysis</a:t>
            </a:r>
          </a:p>
          <a:p>
            <a:pPr algn="ctr"/>
            <a:endParaRPr lang="pt-BR" sz="3968" dirty="0"/>
          </a:p>
        </p:txBody>
      </p:sp>
      <p:grpSp>
        <p:nvGrpSpPr>
          <p:cNvPr id="1371" name="Grupo 27"/>
          <p:cNvGrpSpPr/>
          <p:nvPr/>
        </p:nvGrpSpPr>
        <p:grpSpPr>
          <a:xfrm>
            <a:off x="-2306465" y="14288765"/>
            <a:ext cx="1835894" cy="1155962"/>
            <a:chOff x="6621580" y="3139544"/>
            <a:chExt cx="790570" cy="450050"/>
          </a:xfrm>
        </p:grpSpPr>
        <p:sp>
          <p:nvSpPr>
            <p:cNvPr id="1372" name="Retângulo de cantos arredondados 166"/>
            <p:cNvSpPr/>
            <p:nvPr/>
          </p:nvSpPr>
          <p:spPr>
            <a:xfrm>
              <a:off x="6800082" y="3139544"/>
              <a:ext cx="612068" cy="4320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308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73" name="Conector reto 167"/>
            <p:cNvCxnSpPr/>
            <p:nvPr/>
          </p:nvCxnSpPr>
          <p:spPr>
            <a:xfrm>
              <a:off x="6933347" y="3247556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4" name="Conector reto 168"/>
            <p:cNvCxnSpPr/>
            <p:nvPr/>
          </p:nvCxnSpPr>
          <p:spPr>
            <a:xfrm>
              <a:off x="6895304" y="3499584"/>
              <a:ext cx="4216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75" name="Arco 169"/>
            <p:cNvSpPr/>
            <p:nvPr/>
          </p:nvSpPr>
          <p:spPr>
            <a:xfrm>
              <a:off x="6621580" y="3373570"/>
              <a:ext cx="599605" cy="216024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3968"/>
            </a:p>
          </p:txBody>
        </p:sp>
        <p:sp>
          <p:nvSpPr>
            <p:cNvPr id="1376" name="Retângulo 170"/>
            <p:cNvSpPr/>
            <p:nvPr/>
          </p:nvSpPr>
          <p:spPr>
            <a:xfrm>
              <a:off x="6965555" y="3145352"/>
              <a:ext cx="348041" cy="189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2569" b="1" dirty="0">
                  <a:latin typeface="Arial" pitchFamily="34" charset="0"/>
                  <a:cs typeface="Arial" pitchFamily="34" charset="0"/>
                </a:rPr>
                <a:t>LPF</a:t>
              </a:r>
            </a:p>
          </p:txBody>
        </p:sp>
      </p:grpSp>
      <p:sp>
        <p:nvSpPr>
          <p:cNvPr id="1377" name="CaixaDeTexto 174"/>
          <p:cNvSpPr txBox="1"/>
          <p:nvPr/>
        </p:nvSpPr>
        <p:spPr>
          <a:xfrm>
            <a:off x="1800522" y="14986471"/>
            <a:ext cx="3467616" cy="64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594" b="1" dirty="0">
                <a:latin typeface="Arial" pitchFamily="34" charset="0"/>
                <a:cs typeface="Arial" pitchFamily="34" charset="0"/>
              </a:rPr>
              <a:t>40 km </a:t>
            </a:r>
            <a:r>
              <a:rPr lang="en-US" sz="3594" b="1" dirty="0">
                <a:latin typeface="Arial" pitchFamily="34" charset="0"/>
                <a:cs typeface="Arial" pitchFamily="34" charset="0"/>
              </a:rPr>
              <a:t>of</a:t>
            </a:r>
            <a:r>
              <a:rPr lang="pt-BR" sz="3594" b="1" dirty="0">
                <a:latin typeface="Arial" pitchFamily="34" charset="0"/>
                <a:cs typeface="Arial" pitchFamily="34" charset="0"/>
              </a:rPr>
              <a:t> SSMF</a:t>
            </a:r>
          </a:p>
        </p:txBody>
      </p:sp>
      <p:grpSp>
        <p:nvGrpSpPr>
          <p:cNvPr id="1378" name="Grupo 266"/>
          <p:cNvGrpSpPr/>
          <p:nvPr/>
        </p:nvGrpSpPr>
        <p:grpSpPr>
          <a:xfrm>
            <a:off x="6606864" y="14286527"/>
            <a:ext cx="3369852" cy="2140397"/>
            <a:chOff x="7617711" y="2318682"/>
            <a:chExt cx="1311981" cy="3327192"/>
          </a:xfrm>
        </p:grpSpPr>
        <p:sp>
          <p:nvSpPr>
            <p:cNvPr id="1379" name="Retângulo de cantos arredondados 74"/>
            <p:cNvSpPr/>
            <p:nvPr/>
          </p:nvSpPr>
          <p:spPr>
            <a:xfrm>
              <a:off x="7626457" y="2318682"/>
              <a:ext cx="1302027" cy="119771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3968"/>
            </a:p>
          </p:txBody>
        </p:sp>
        <p:sp>
          <p:nvSpPr>
            <p:cNvPr id="1380" name="CaixaDeTexto 67"/>
            <p:cNvSpPr txBox="1"/>
            <p:nvPr/>
          </p:nvSpPr>
          <p:spPr>
            <a:xfrm>
              <a:off x="7617711" y="2485170"/>
              <a:ext cx="1311981" cy="3160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968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sz="3968" b="1" dirty="0" err="1">
                  <a:latin typeface="Arial" pitchFamily="34" charset="0"/>
                  <a:cs typeface="Arial" pitchFamily="34" charset="0"/>
                </a:rPr>
                <a:t>Rx</a:t>
              </a:r>
              <a:endParaRPr lang="pt-BR" sz="3968" b="1" dirty="0">
                <a:latin typeface="Arial" pitchFamily="34" charset="0"/>
                <a:cs typeface="Arial" pitchFamily="34" charset="0"/>
              </a:endParaRPr>
            </a:p>
            <a:p>
              <a:endParaRPr lang="pt-BR" sz="2057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3080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3080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3080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3080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cxnSp>
        <p:nvCxnSpPr>
          <p:cNvPr id="1381" name="Conector reto 76"/>
          <p:cNvCxnSpPr/>
          <p:nvPr/>
        </p:nvCxnSpPr>
        <p:spPr>
          <a:xfrm flipH="1">
            <a:off x="-2901593" y="21501973"/>
            <a:ext cx="1139067" cy="0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2" name="Conector reto 77"/>
          <p:cNvCxnSpPr/>
          <p:nvPr/>
        </p:nvCxnSpPr>
        <p:spPr>
          <a:xfrm flipH="1">
            <a:off x="-2912786" y="21501973"/>
            <a:ext cx="1139067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3" name="Conector reto 86"/>
          <p:cNvCxnSpPr>
            <a:stCxn id="1372" idx="1"/>
            <a:endCxn id="1360" idx="3"/>
          </p:cNvCxnSpPr>
          <p:nvPr/>
        </p:nvCxnSpPr>
        <p:spPr>
          <a:xfrm flipH="1">
            <a:off x="-2768838" y="14843626"/>
            <a:ext cx="920872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4" name="Conector reto 87"/>
          <p:cNvCxnSpPr>
            <a:stCxn id="1372" idx="1"/>
            <a:endCxn id="1360" idx="3"/>
          </p:cNvCxnSpPr>
          <p:nvPr/>
        </p:nvCxnSpPr>
        <p:spPr>
          <a:xfrm flipH="1">
            <a:off x="-2768838" y="14843626"/>
            <a:ext cx="920872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5" name="Conector reto 94"/>
          <p:cNvCxnSpPr>
            <a:endCxn id="1372" idx="2"/>
          </p:cNvCxnSpPr>
          <p:nvPr/>
        </p:nvCxnSpPr>
        <p:spPr>
          <a:xfrm flipV="1">
            <a:off x="-1061909" y="15398492"/>
            <a:ext cx="0" cy="1224578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6" name="Conector reto 95"/>
          <p:cNvCxnSpPr>
            <a:endCxn id="1372" idx="2"/>
          </p:cNvCxnSpPr>
          <p:nvPr/>
        </p:nvCxnSpPr>
        <p:spPr>
          <a:xfrm flipV="1">
            <a:off x="-1061909" y="15398492"/>
            <a:ext cx="0" cy="1224578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7" name="Conector reto 104"/>
          <p:cNvCxnSpPr>
            <a:stCxn id="1363" idx="1"/>
          </p:cNvCxnSpPr>
          <p:nvPr/>
        </p:nvCxnSpPr>
        <p:spPr>
          <a:xfrm flipH="1">
            <a:off x="5124107" y="15028577"/>
            <a:ext cx="900684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8" name="Conector reto 105"/>
          <p:cNvCxnSpPr>
            <a:stCxn id="1363" idx="1"/>
          </p:cNvCxnSpPr>
          <p:nvPr/>
        </p:nvCxnSpPr>
        <p:spPr>
          <a:xfrm flipH="1">
            <a:off x="5124107" y="15028577"/>
            <a:ext cx="900684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9" name="Conector reto 112"/>
          <p:cNvCxnSpPr>
            <a:endCxn id="1363" idx="3"/>
          </p:cNvCxnSpPr>
          <p:nvPr/>
        </p:nvCxnSpPr>
        <p:spPr>
          <a:xfrm flipH="1">
            <a:off x="6675016" y="15028577"/>
            <a:ext cx="1503721" cy="0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0" name="Conector reto 113"/>
          <p:cNvCxnSpPr>
            <a:endCxn id="1363" idx="3"/>
          </p:cNvCxnSpPr>
          <p:nvPr/>
        </p:nvCxnSpPr>
        <p:spPr>
          <a:xfrm flipH="1">
            <a:off x="6675016" y="15028577"/>
            <a:ext cx="1503721" cy="0"/>
          </a:xfrm>
          <a:prstGeom prst="line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1" name="Conector reto 114"/>
          <p:cNvCxnSpPr>
            <a:endCxn id="1346" idx="0"/>
          </p:cNvCxnSpPr>
          <p:nvPr/>
        </p:nvCxnSpPr>
        <p:spPr>
          <a:xfrm>
            <a:off x="5124098" y="15028595"/>
            <a:ext cx="0" cy="1594486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2" name="Conector reto 115"/>
          <p:cNvCxnSpPr>
            <a:endCxn id="1346" idx="0"/>
          </p:cNvCxnSpPr>
          <p:nvPr/>
        </p:nvCxnSpPr>
        <p:spPr>
          <a:xfrm>
            <a:off x="5124098" y="15028595"/>
            <a:ext cx="0" cy="1594486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3" name="CaixaDeTexto 132"/>
          <p:cNvSpPr txBox="1"/>
          <p:nvPr/>
        </p:nvSpPr>
        <p:spPr>
          <a:xfrm>
            <a:off x="-3282693" y="14827967"/>
            <a:ext cx="1245143" cy="408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57" dirty="0">
                <a:latin typeface="Arial" pitchFamily="34" charset="0"/>
                <a:cs typeface="Arial" pitchFamily="34" charset="0"/>
              </a:rPr>
              <a:t>(LAN)</a:t>
            </a:r>
          </a:p>
        </p:txBody>
      </p:sp>
      <p:sp>
        <p:nvSpPr>
          <p:cNvPr id="1394" name="CaixaDeTexto 134"/>
          <p:cNvSpPr txBox="1"/>
          <p:nvPr/>
        </p:nvSpPr>
        <p:spPr>
          <a:xfrm>
            <a:off x="6803650" y="15011430"/>
            <a:ext cx="1245143" cy="408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57" dirty="0">
                <a:latin typeface="Arial" pitchFamily="34" charset="0"/>
                <a:cs typeface="Arial" pitchFamily="34" charset="0"/>
              </a:rPr>
              <a:t>(LAN)</a:t>
            </a:r>
          </a:p>
        </p:txBody>
      </p:sp>
      <p:cxnSp>
        <p:nvCxnSpPr>
          <p:cNvPr id="1395" name="Conector reto 135"/>
          <p:cNvCxnSpPr/>
          <p:nvPr/>
        </p:nvCxnSpPr>
        <p:spPr>
          <a:xfrm flipH="1">
            <a:off x="-2937621" y="20745014"/>
            <a:ext cx="1165634" cy="306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6" name="Conector reto 136"/>
          <p:cNvCxnSpPr/>
          <p:nvPr/>
        </p:nvCxnSpPr>
        <p:spPr>
          <a:xfrm flipH="1">
            <a:off x="-2937623" y="20748081"/>
            <a:ext cx="1175112" cy="0"/>
          </a:xfrm>
          <a:prstGeom prst="line">
            <a:avLst/>
          </a:prstGeom>
          <a:ln w="1905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7" name="CaixaDeTexto 137"/>
          <p:cNvSpPr txBox="1"/>
          <p:nvPr/>
        </p:nvSpPr>
        <p:spPr>
          <a:xfrm>
            <a:off x="-6575829" y="20290837"/>
            <a:ext cx="3288080" cy="64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94" dirty="0">
                <a:latin typeface="Arial" pitchFamily="34" charset="0"/>
                <a:cs typeface="Arial" pitchFamily="34" charset="0"/>
              </a:rPr>
              <a:t>Discrete Signal</a:t>
            </a:r>
          </a:p>
        </p:txBody>
      </p:sp>
      <p:sp>
        <p:nvSpPr>
          <p:cNvPr id="1398" name="CaixaDeTexto 145"/>
          <p:cNvSpPr txBox="1"/>
          <p:nvPr/>
        </p:nvSpPr>
        <p:spPr>
          <a:xfrm>
            <a:off x="4808746" y="18525559"/>
            <a:ext cx="2300630" cy="527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28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Physical Part</a:t>
            </a:r>
          </a:p>
        </p:txBody>
      </p:sp>
      <p:sp>
        <p:nvSpPr>
          <p:cNvPr id="1399" name="CaixaDeTexto 150"/>
          <p:cNvSpPr txBox="1"/>
          <p:nvPr/>
        </p:nvSpPr>
        <p:spPr>
          <a:xfrm>
            <a:off x="8615889" y="21790610"/>
            <a:ext cx="2637260" cy="566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8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Offline</a:t>
            </a:r>
            <a:r>
              <a:rPr lang="pt-BR" sz="308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Setup</a:t>
            </a:r>
          </a:p>
        </p:txBody>
      </p:sp>
      <p:cxnSp>
        <p:nvCxnSpPr>
          <p:cNvPr id="1400" name="Elbow Connector 1399"/>
          <p:cNvCxnSpPr>
            <a:stCxn id="1366" idx="2"/>
            <a:endCxn id="1370" idx="1"/>
          </p:cNvCxnSpPr>
          <p:nvPr/>
        </p:nvCxnSpPr>
        <p:spPr>
          <a:xfrm rot="16200000" flipH="1">
            <a:off x="-4540452" y="14719220"/>
            <a:ext cx="2689597" cy="79769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1" name="Elbow Connector 1400"/>
          <p:cNvCxnSpPr>
            <a:stCxn id="1379" idx="2"/>
            <a:endCxn id="1370" idx="3"/>
          </p:cNvCxnSpPr>
          <p:nvPr/>
        </p:nvCxnSpPr>
        <p:spPr>
          <a:xfrm rot="5400000">
            <a:off x="6326949" y="14421026"/>
            <a:ext cx="2689589" cy="85733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02" name="Grupo 378"/>
          <p:cNvGrpSpPr/>
          <p:nvPr/>
        </p:nvGrpSpPr>
        <p:grpSpPr>
          <a:xfrm>
            <a:off x="15912856" y="10498522"/>
            <a:ext cx="2363222" cy="1741751"/>
            <a:chOff x="2519404" y="7204275"/>
            <a:chExt cx="1596289" cy="1685122"/>
          </a:xfrm>
        </p:grpSpPr>
        <p:sp>
          <p:nvSpPr>
            <p:cNvPr id="1403" name="Retângulo de cantos arredondados 379"/>
            <p:cNvSpPr/>
            <p:nvPr/>
          </p:nvSpPr>
          <p:spPr>
            <a:xfrm>
              <a:off x="2531517" y="7204275"/>
              <a:ext cx="1584176" cy="135786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3968"/>
            </a:p>
          </p:txBody>
        </p:sp>
        <p:sp>
          <p:nvSpPr>
            <p:cNvPr id="1404" name="CaixaDeTexto 380"/>
            <p:cNvSpPr txBox="1"/>
            <p:nvPr/>
          </p:nvSpPr>
          <p:spPr>
            <a:xfrm>
              <a:off x="2519404" y="7385162"/>
              <a:ext cx="1596289" cy="1504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80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sz="3080" b="1" dirty="0" err="1">
                  <a:latin typeface="Arial" pitchFamily="34" charset="0"/>
                  <a:cs typeface="Arial" pitchFamily="34" charset="0"/>
                </a:rPr>
                <a:t>Tx</a:t>
              </a:r>
              <a:endParaRPr lang="pt-BR" sz="3080" b="1" dirty="0">
                <a:latin typeface="Arial" pitchFamily="34" charset="0"/>
                <a:cs typeface="Arial" pitchFamily="34" charset="0"/>
              </a:endParaRPr>
            </a:p>
            <a:p>
              <a:endParaRPr lang="pt-BR" sz="1285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2569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2569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2569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2569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cxnSp>
        <p:nvCxnSpPr>
          <p:cNvPr id="1405" name="Straight Connector 1404"/>
          <p:cNvCxnSpPr/>
          <p:nvPr/>
        </p:nvCxnSpPr>
        <p:spPr>
          <a:xfrm flipH="1">
            <a:off x="21087290" y="17396738"/>
            <a:ext cx="647329" cy="36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6" name="Rounded Rectangle 1405"/>
          <p:cNvSpPr/>
          <p:nvPr/>
        </p:nvSpPr>
        <p:spPr>
          <a:xfrm>
            <a:off x="21734620" y="13272241"/>
            <a:ext cx="1975210" cy="860036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sp>
        <p:nvSpPr>
          <p:cNvPr id="1407" name="TextBox 1406"/>
          <p:cNvSpPr txBox="1"/>
          <p:nvPr/>
        </p:nvSpPr>
        <p:spPr>
          <a:xfrm>
            <a:off x="22402465" y="13256257"/>
            <a:ext cx="737766" cy="861635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3594" b="1" spc="771" dirty="0" err="1"/>
              <a:t>Hermitian</a:t>
            </a:r>
            <a:r>
              <a:rPr lang="pt-BR" sz="3594" b="1" spc="771" dirty="0"/>
              <a:t> </a:t>
            </a:r>
            <a:r>
              <a:rPr lang="pt-BR" sz="3594" b="1" spc="771" dirty="0" err="1"/>
              <a:t>Symmetry</a:t>
            </a:r>
            <a:endParaRPr lang="pt-BR" sz="3594" b="1" spc="771" dirty="0"/>
          </a:p>
        </p:txBody>
      </p:sp>
      <p:cxnSp>
        <p:nvCxnSpPr>
          <p:cNvPr id="1408" name="Straight Connector 1407"/>
          <p:cNvCxnSpPr/>
          <p:nvPr/>
        </p:nvCxnSpPr>
        <p:spPr>
          <a:xfrm flipH="1">
            <a:off x="21087299" y="13364714"/>
            <a:ext cx="7398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9" name="TextBox 1408"/>
              <p:cNvSpPr txBox="1"/>
              <p:nvPr/>
            </p:nvSpPr>
            <p:spPr>
              <a:xfrm>
                <a:off x="24010330" y="16102077"/>
                <a:ext cx="2828997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256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569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1409" name="TextBox 14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6293" y="15188706"/>
                <a:ext cx="1726376" cy="333617"/>
              </a:xfrm>
              <a:prstGeom prst="rect">
                <a:avLst/>
              </a:prstGeom>
              <a:blipFill rotWithShape="0"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0" name="TextBox 1409"/>
          <p:cNvSpPr txBox="1"/>
          <p:nvPr/>
        </p:nvSpPr>
        <p:spPr>
          <a:xfrm rot="5400000">
            <a:off x="24979726" y="16716494"/>
            <a:ext cx="791730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1" name="TextBox 1410"/>
              <p:cNvSpPr txBox="1"/>
              <p:nvPr/>
            </p:nvSpPr>
            <p:spPr>
              <a:xfrm>
                <a:off x="24010330" y="15547211"/>
                <a:ext cx="2828997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256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569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1411" name="TextBox 14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6293" y="14850103"/>
                <a:ext cx="1726376" cy="333617"/>
              </a:xfrm>
              <a:prstGeom prst="rect">
                <a:avLst/>
              </a:prstGeom>
              <a:blipFill rotWithShape="0"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2" name="TextBox 1411"/>
              <p:cNvSpPr txBox="1"/>
              <p:nvPr/>
            </p:nvSpPr>
            <p:spPr>
              <a:xfrm>
                <a:off x="24010330" y="17026846"/>
                <a:ext cx="2828997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256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569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1412" name="TextBox 14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6293" y="15753040"/>
                <a:ext cx="1726376" cy="333617"/>
              </a:xfrm>
              <a:prstGeom prst="rect">
                <a:avLst/>
              </a:prstGeom>
              <a:blipFill rotWithShape="0"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3" name="TextBox 1412"/>
          <p:cNvSpPr txBox="1"/>
          <p:nvPr/>
        </p:nvSpPr>
        <p:spPr>
          <a:xfrm>
            <a:off x="25094395" y="13050329"/>
            <a:ext cx="542718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0</a:t>
            </a:r>
          </a:p>
        </p:txBody>
      </p:sp>
      <p:sp>
        <p:nvSpPr>
          <p:cNvPr id="1414" name="TextBox 1413"/>
          <p:cNvSpPr txBox="1"/>
          <p:nvPr/>
        </p:nvSpPr>
        <p:spPr>
          <a:xfrm>
            <a:off x="25082252" y="15084830"/>
            <a:ext cx="542718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0</a:t>
            </a:r>
          </a:p>
        </p:txBody>
      </p:sp>
      <p:sp>
        <p:nvSpPr>
          <p:cNvPr id="1415" name="TextBox 1414"/>
          <p:cNvSpPr txBox="1"/>
          <p:nvPr/>
        </p:nvSpPr>
        <p:spPr>
          <a:xfrm>
            <a:off x="24897306" y="13312834"/>
            <a:ext cx="653833" cy="187199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2569" dirty="0"/>
              <a:t>...</a:t>
            </a:r>
          </a:p>
        </p:txBody>
      </p:sp>
      <p:cxnSp>
        <p:nvCxnSpPr>
          <p:cNvPr id="1416" name="Straight Connector 1415"/>
          <p:cNvCxnSpPr/>
          <p:nvPr/>
        </p:nvCxnSpPr>
        <p:spPr>
          <a:xfrm flipH="1">
            <a:off x="23602628" y="13364714"/>
            <a:ext cx="7398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Straight Connector 1416"/>
          <p:cNvCxnSpPr/>
          <p:nvPr/>
        </p:nvCxnSpPr>
        <p:spPr>
          <a:xfrm flipH="1">
            <a:off x="23695095" y="15454720"/>
            <a:ext cx="6709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Straight Connector 1417"/>
          <p:cNvCxnSpPr/>
          <p:nvPr/>
        </p:nvCxnSpPr>
        <p:spPr>
          <a:xfrm flipH="1">
            <a:off x="21082092" y="15454720"/>
            <a:ext cx="6709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Straight Connector 1418"/>
          <p:cNvCxnSpPr/>
          <p:nvPr/>
        </p:nvCxnSpPr>
        <p:spPr>
          <a:xfrm flipH="1">
            <a:off x="23709831" y="19699394"/>
            <a:ext cx="63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0" name="TextBox 1419"/>
              <p:cNvSpPr txBox="1"/>
              <p:nvPr/>
            </p:nvSpPr>
            <p:spPr>
              <a:xfrm>
                <a:off x="24010330" y="18613871"/>
                <a:ext cx="2828997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256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569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1420" name="TextBox 14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6293" y="16721511"/>
                <a:ext cx="1726376" cy="333617"/>
              </a:xfrm>
              <a:prstGeom prst="rect">
                <a:avLst/>
              </a:prstGeom>
              <a:blipFill rotWithShape="0"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1" name="TextBox 1420"/>
          <p:cNvSpPr txBox="1"/>
          <p:nvPr/>
        </p:nvSpPr>
        <p:spPr>
          <a:xfrm rot="5400000">
            <a:off x="25017525" y="18329166"/>
            <a:ext cx="791730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2" name="TextBox 1421"/>
              <p:cNvSpPr txBox="1"/>
              <p:nvPr/>
            </p:nvSpPr>
            <p:spPr>
              <a:xfrm>
                <a:off x="24010330" y="17874054"/>
                <a:ext cx="2828997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256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569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1422" name="TextBox 14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6293" y="16270043"/>
                <a:ext cx="1726376" cy="333617"/>
              </a:xfrm>
              <a:prstGeom prst="rect">
                <a:avLst/>
              </a:prstGeom>
              <a:blipFill rotWithShape="0"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3" name="TextBox 1422"/>
              <p:cNvSpPr txBox="1"/>
              <p:nvPr/>
            </p:nvSpPr>
            <p:spPr>
              <a:xfrm>
                <a:off x="24010330" y="19353688"/>
                <a:ext cx="2828997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256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569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1423" name="TextBox 14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6293" y="17172979"/>
                <a:ext cx="1726376" cy="333617"/>
              </a:xfrm>
              <a:prstGeom prst="rect">
                <a:avLst/>
              </a:prstGeom>
              <a:blipFill rotWithShape="0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4" name="TextBox 1423"/>
          <p:cNvSpPr txBox="1"/>
          <p:nvPr/>
        </p:nvSpPr>
        <p:spPr>
          <a:xfrm>
            <a:off x="25082252" y="17396753"/>
            <a:ext cx="542718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0</a:t>
            </a:r>
          </a:p>
        </p:txBody>
      </p:sp>
      <p:sp>
        <p:nvSpPr>
          <p:cNvPr id="1425" name="TextBox 1424"/>
          <p:cNvSpPr txBox="1"/>
          <p:nvPr/>
        </p:nvSpPr>
        <p:spPr>
          <a:xfrm>
            <a:off x="25094395" y="19816077"/>
            <a:ext cx="542718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0</a:t>
            </a:r>
          </a:p>
        </p:txBody>
      </p:sp>
      <p:sp>
        <p:nvSpPr>
          <p:cNvPr id="1426" name="TextBox 1425"/>
          <p:cNvSpPr txBox="1"/>
          <p:nvPr/>
        </p:nvSpPr>
        <p:spPr>
          <a:xfrm>
            <a:off x="25082252" y="21388184"/>
            <a:ext cx="542718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0</a:t>
            </a:r>
          </a:p>
        </p:txBody>
      </p:sp>
      <p:sp>
        <p:nvSpPr>
          <p:cNvPr id="1427" name="TextBox 1426"/>
          <p:cNvSpPr txBox="1"/>
          <p:nvPr/>
        </p:nvSpPr>
        <p:spPr>
          <a:xfrm>
            <a:off x="24897306" y="19871173"/>
            <a:ext cx="653833" cy="187199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2569" dirty="0"/>
              <a:t>...</a:t>
            </a:r>
          </a:p>
        </p:txBody>
      </p:sp>
      <p:sp>
        <p:nvSpPr>
          <p:cNvPr id="1428" name="TextBox 1427"/>
          <p:cNvSpPr txBox="1"/>
          <p:nvPr/>
        </p:nvSpPr>
        <p:spPr>
          <a:xfrm>
            <a:off x="23049832" y="21374760"/>
            <a:ext cx="844965" cy="36901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798" dirty="0"/>
              <a:t>N</a:t>
            </a:r>
            <a:r>
              <a:rPr lang="pt-BR" sz="771" dirty="0"/>
              <a:t>IFFT</a:t>
            </a:r>
            <a:endParaRPr lang="pt-BR" sz="2057" dirty="0"/>
          </a:p>
        </p:txBody>
      </p:sp>
      <p:sp>
        <p:nvSpPr>
          <p:cNvPr id="1429" name="TextBox 1428"/>
          <p:cNvSpPr txBox="1"/>
          <p:nvPr/>
        </p:nvSpPr>
        <p:spPr>
          <a:xfrm>
            <a:off x="23140232" y="13142810"/>
            <a:ext cx="500178" cy="36901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798" dirty="0"/>
              <a:t>1</a:t>
            </a:r>
            <a:endParaRPr lang="pt-BR" sz="3594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0" name="TextBox 1429"/>
              <p:cNvSpPr txBox="1"/>
              <p:nvPr/>
            </p:nvSpPr>
            <p:spPr>
              <a:xfrm>
                <a:off x="23009973" y="15126243"/>
                <a:ext cx="777610" cy="4612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85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85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4108" dirty="0"/>
              </a:p>
            </p:txBody>
          </p:sp>
        </mc:Choice>
        <mc:Fallback xmlns="">
          <p:sp>
            <p:nvSpPr>
              <p:cNvPr id="1430" name="TextBox 14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5832" y="14593210"/>
                <a:ext cx="474531" cy="3175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1" name="Straight Connector 1430"/>
          <p:cNvCxnSpPr/>
          <p:nvPr/>
        </p:nvCxnSpPr>
        <p:spPr>
          <a:xfrm flipH="1">
            <a:off x="23709831" y="17396738"/>
            <a:ext cx="63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2" name="Straight Connector 1431"/>
          <p:cNvCxnSpPr/>
          <p:nvPr/>
        </p:nvCxnSpPr>
        <p:spPr>
          <a:xfrm flipH="1">
            <a:off x="23709831" y="17766648"/>
            <a:ext cx="63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3" name="TextBox 1432"/>
          <p:cNvSpPr txBox="1"/>
          <p:nvPr/>
        </p:nvSpPr>
        <p:spPr>
          <a:xfrm>
            <a:off x="21660600" y="13144301"/>
            <a:ext cx="500178" cy="36901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798" dirty="0"/>
              <a:t>1</a:t>
            </a:r>
            <a:endParaRPr lang="pt-BR" sz="3594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" name="TextBox 1433"/>
              <p:cNvSpPr txBox="1"/>
              <p:nvPr/>
            </p:nvSpPr>
            <p:spPr>
              <a:xfrm>
                <a:off x="18646662" y="16102077"/>
                <a:ext cx="2828997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256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569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1434" name="TextBox 14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3152" y="15188706"/>
                <a:ext cx="1726376" cy="333617"/>
              </a:xfrm>
              <a:prstGeom prst="rect">
                <a:avLst/>
              </a:prstGeom>
              <a:blipFill rotWithShape="0">
                <a:blip r:embed="rId1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5" name="TextBox 1434"/>
          <p:cNvSpPr txBox="1"/>
          <p:nvPr/>
        </p:nvSpPr>
        <p:spPr>
          <a:xfrm rot="5400000">
            <a:off x="19616056" y="16716494"/>
            <a:ext cx="791730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6" name="TextBox 1435"/>
              <p:cNvSpPr txBox="1"/>
              <p:nvPr/>
            </p:nvSpPr>
            <p:spPr>
              <a:xfrm>
                <a:off x="18646662" y="15547211"/>
                <a:ext cx="2828997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256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569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1436" name="TextBox 14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3152" y="14850103"/>
                <a:ext cx="1726376" cy="333617"/>
              </a:xfrm>
              <a:prstGeom prst="rect">
                <a:avLst/>
              </a:prstGeom>
              <a:blipFill rotWithShape="0">
                <a:blip r:embed="rId1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7" name="TextBox 1436"/>
              <p:cNvSpPr txBox="1"/>
              <p:nvPr/>
            </p:nvSpPr>
            <p:spPr>
              <a:xfrm>
                <a:off x="18646662" y="17026846"/>
                <a:ext cx="2828997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256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569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1437" name="TextBox 14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3152" y="15753040"/>
                <a:ext cx="1726376" cy="333617"/>
              </a:xfrm>
              <a:prstGeom prst="rect">
                <a:avLst/>
              </a:prstGeom>
              <a:blipFill rotWithShape="0">
                <a:blip r:embed="rId1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8" name="TextBox 1437"/>
          <p:cNvSpPr txBox="1"/>
          <p:nvPr/>
        </p:nvSpPr>
        <p:spPr>
          <a:xfrm>
            <a:off x="19730722" y="13050329"/>
            <a:ext cx="542718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0</a:t>
            </a:r>
          </a:p>
        </p:txBody>
      </p:sp>
      <p:sp>
        <p:nvSpPr>
          <p:cNvPr id="1439" name="TextBox 1438"/>
          <p:cNvSpPr txBox="1"/>
          <p:nvPr/>
        </p:nvSpPr>
        <p:spPr>
          <a:xfrm>
            <a:off x="19718581" y="15084830"/>
            <a:ext cx="542718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0</a:t>
            </a:r>
          </a:p>
        </p:txBody>
      </p:sp>
      <p:sp>
        <p:nvSpPr>
          <p:cNvPr id="1440" name="TextBox 1439"/>
          <p:cNvSpPr txBox="1"/>
          <p:nvPr/>
        </p:nvSpPr>
        <p:spPr>
          <a:xfrm>
            <a:off x="19533636" y="13312834"/>
            <a:ext cx="653833" cy="187199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2569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1" name="TextBox 1440"/>
              <p:cNvSpPr txBox="1"/>
              <p:nvPr/>
            </p:nvSpPr>
            <p:spPr>
              <a:xfrm>
                <a:off x="22917495" y="17068264"/>
                <a:ext cx="777610" cy="4612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85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85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4108" dirty="0"/>
              </a:p>
            </p:txBody>
          </p:sp>
        </mc:Choice>
        <mc:Fallback xmlns="">
          <p:sp>
            <p:nvSpPr>
              <p:cNvPr id="1441" name="TextBox 14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9398" y="15778315"/>
                <a:ext cx="474531" cy="3175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2" name="TextBox 1441"/>
              <p:cNvSpPr txBox="1"/>
              <p:nvPr/>
            </p:nvSpPr>
            <p:spPr>
              <a:xfrm>
                <a:off x="22755602" y="17489221"/>
                <a:ext cx="1216935" cy="4612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85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85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285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4108" dirty="0"/>
              </a:p>
            </p:txBody>
          </p:sp>
        </mc:Choice>
        <mc:Fallback xmlns="">
          <p:sp>
            <p:nvSpPr>
              <p:cNvPr id="1442" name="TextBox 14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0604" y="16035201"/>
                <a:ext cx="742626" cy="3175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3" name="TextBox 1442"/>
              <p:cNvSpPr txBox="1"/>
              <p:nvPr/>
            </p:nvSpPr>
            <p:spPr>
              <a:xfrm>
                <a:off x="21568132" y="15126243"/>
                <a:ext cx="777610" cy="4612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85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85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4108" dirty="0"/>
              </a:p>
            </p:txBody>
          </p:sp>
        </mc:Choice>
        <mc:Fallback xmlns="">
          <p:sp>
            <p:nvSpPr>
              <p:cNvPr id="1443" name="TextBox 14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5959" y="14593210"/>
                <a:ext cx="474531" cy="3175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4" name="TextBox 1443"/>
              <p:cNvSpPr txBox="1"/>
              <p:nvPr/>
            </p:nvSpPr>
            <p:spPr>
              <a:xfrm>
                <a:off x="21622815" y="17068264"/>
                <a:ext cx="777610" cy="4612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85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85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4108" dirty="0"/>
              </a:p>
            </p:txBody>
          </p:sp>
        </mc:Choice>
        <mc:Fallback xmlns="">
          <p:sp>
            <p:nvSpPr>
              <p:cNvPr id="1444" name="TextBox 14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9329" y="15778315"/>
                <a:ext cx="474531" cy="3175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5" name="TextBox 1444"/>
              <p:cNvSpPr txBox="1"/>
              <p:nvPr/>
            </p:nvSpPr>
            <p:spPr>
              <a:xfrm>
                <a:off x="22585383" y="19338776"/>
                <a:ext cx="1342606" cy="46249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12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85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85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285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4108" dirty="0"/>
              </a:p>
            </p:txBody>
          </p:sp>
        </mc:Choice>
        <mc:Fallback xmlns="">
          <p:sp>
            <p:nvSpPr>
              <p:cNvPr id="1445" name="TextBox 14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6729" y="17163879"/>
                <a:ext cx="819316" cy="31835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6" name="Straight Connector 1445"/>
          <p:cNvCxnSpPr/>
          <p:nvPr/>
        </p:nvCxnSpPr>
        <p:spPr>
          <a:xfrm flipH="1">
            <a:off x="28597745" y="21743160"/>
            <a:ext cx="7398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7" name="Rounded Rectangle 1446"/>
          <p:cNvSpPr/>
          <p:nvPr/>
        </p:nvSpPr>
        <p:spPr>
          <a:xfrm>
            <a:off x="27065022" y="13272241"/>
            <a:ext cx="1975210" cy="860036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sp>
        <p:nvSpPr>
          <p:cNvPr id="1448" name="TextBox 1447"/>
          <p:cNvSpPr txBox="1"/>
          <p:nvPr/>
        </p:nvSpPr>
        <p:spPr>
          <a:xfrm>
            <a:off x="27917820" y="13256257"/>
            <a:ext cx="737766" cy="861635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3594" b="1" spc="1540" dirty="0"/>
              <a:t>IFFT</a:t>
            </a:r>
          </a:p>
        </p:txBody>
      </p:sp>
      <p:sp>
        <p:nvSpPr>
          <p:cNvPr id="1451" name="TextBox 1450"/>
          <p:cNvSpPr txBox="1"/>
          <p:nvPr/>
        </p:nvSpPr>
        <p:spPr>
          <a:xfrm>
            <a:off x="26978342" y="21374760"/>
            <a:ext cx="844965" cy="36901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798" dirty="0"/>
              <a:t>N</a:t>
            </a:r>
            <a:r>
              <a:rPr lang="pt-BR" sz="771" dirty="0"/>
              <a:t>IFFT</a:t>
            </a:r>
            <a:endParaRPr lang="pt-BR" sz="2057" dirty="0"/>
          </a:p>
        </p:txBody>
      </p:sp>
      <p:sp>
        <p:nvSpPr>
          <p:cNvPr id="1452" name="TextBox 1451"/>
          <p:cNvSpPr txBox="1"/>
          <p:nvPr/>
        </p:nvSpPr>
        <p:spPr>
          <a:xfrm>
            <a:off x="27059829" y="13142810"/>
            <a:ext cx="500178" cy="36901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798" dirty="0"/>
              <a:t>1</a:t>
            </a:r>
            <a:endParaRPr lang="pt-BR" sz="3594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3" name="TextBox 1452"/>
              <p:cNvSpPr txBox="1"/>
              <p:nvPr/>
            </p:nvSpPr>
            <p:spPr>
              <a:xfrm>
                <a:off x="26953221" y="15126243"/>
                <a:ext cx="777610" cy="4612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85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85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4108" dirty="0"/>
              </a:p>
            </p:txBody>
          </p:sp>
        </mc:Choice>
        <mc:Fallback xmlns="">
          <p:sp>
            <p:nvSpPr>
              <p:cNvPr id="1453" name="TextBox 14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2172" y="14593210"/>
                <a:ext cx="474531" cy="3175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4" name="TextBox 1453"/>
              <p:cNvSpPr txBox="1"/>
              <p:nvPr/>
            </p:nvSpPr>
            <p:spPr>
              <a:xfrm>
                <a:off x="26953221" y="17068264"/>
                <a:ext cx="777610" cy="4612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85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85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4108" dirty="0"/>
              </a:p>
            </p:txBody>
          </p:sp>
        </mc:Choice>
        <mc:Fallback xmlns="">
          <p:sp>
            <p:nvSpPr>
              <p:cNvPr id="1454" name="TextBox 14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2172" y="15778315"/>
                <a:ext cx="474531" cy="3175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5" name="TextBox 1454"/>
              <p:cNvSpPr txBox="1"/>
              <p:nvPr/>
            </p:nvSpPr>
            <p:spPr>
              <a:xfrm>
                <a:off x="26898536" y="17489221"/>
                <a:ext cx="1216935" cy="4612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85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85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285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4108" dirty="0"/>
              </a:p>
            </p:txBody>
          </p:sp>
        </mc:Choice>
        <mc:Fallback xmlns="">
          <p:sp>
            <p:nvSpPr>
              <p:cNvPr id="1455" name="TextBox 14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8801" y="16035201"/>
                <a:ext cx="742626" cy="3175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6" name="TextBox 1455"/>
              <p:cNvSpPr txBox="1"/>
              <p:nvPr/>
            </p:nvSpPr>
            <p:spPr>
              <a:xfrm>
                <a:off x="26943086" y="19338776"/>
                <a:ext cx="1342606" cy="46249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12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85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85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285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4108" dirty="0"/>
              </a:p>
            </p:txBody>
          </p:sp>
        </mc:Choice>
        <mc:Fallback xmlns="">
          <p:sp>
            <p:nvSpPr>
              <p:cNvPr id="1456" name="TextBox 14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5987" y="17163879"/>
                <a:ext cx="819316" cy="31835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7" name="Rectangle 1456"/>
          <p:cNvSpPr/>
          <p:nvPr/>
        </p:nvSpPr>
        <p:spPr>
          <a:xfrm>
            <a:off x="16235339" y="19257670"/>
            <a:ext cx="2445232" cy="35423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sp>
        <p:nvSpPr>
          <p:cNvPr id="1458" name="TextBox 1457"/>
          <p:cNvSpPr txBox="1"/>
          <p:nvPr/>
        </p:nvSpPr>
        <p:spPr>
          <a:xfrm>
            <a:off x="15993657" y="19138339"/>
            <a:ext cx="2981863" cy="44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9" dirty="0">
                <a:latin typeface="Courier New" panose="02070309020205020404" pitchFamily="49" charset="0"/>
                <a:cs typeface="Courier New" panose="02070309020205020404" pitchFamily="49" charset="0"/>
              </a:rPr>
              <a:t>00101100101110</a:t>
            </a:r>
          </a:p>
        </p:txBody>
      </p:sp>
      <p:sp>
        <p:nvSpPr>
          <p:cNvPr id="1459" name="TextBox 1458"/>
          <p:cNvSpPr txBox="1"/>
          <p:nvPr/>
        </p:nvSpPr>
        <p:spPr>
          <a:xfrm>
            <a:off x="16235339" y="19468947"/>
            <a:ext cx="2445232" cy="44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09" dirty="0"/>
              <a:t>Data bits</a:t>
            </a:r>
          </a:p>
        </p:txBody>
      </p:sp>
      <p:sp>
        <p:nvSpPr>
          <p:cNvPr id="1460" name="Rounded Rectangle 1459"/>
          <p:cNvSpPr/>
          <p:nvPr/>
        </p:nvSpPr>
        <p:spPr>
          <a:xfrm>
            <a:off x="16603275" y="15724776"/>
            <a:ext cx="1716613" cy="17880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sp>
        <p:nvSpPr>
          <p:cNvPr id="1461" name="TextBox 1460"/>
          <p:cNvSpPr txBox="1"/>
          <p:nvPr/>
        </p:nvSpPr>
        <p:spPr>
          <a:xfrm>
            <a:off x="16663242" y="15178025"/>
            <a:ext cx="1415772" cy="533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68" b="1" dirty="0"/>
              <a:t>M-QAM</a:t>
            </a:r>
          </a:p>
        </p:txBody>
      </p:sp>
      <p:cxnSp>
        <p:nvCxnSpPr>
          <p:cNvPr id="1462" name="Straight Connector 1461"/>
          <p:cNvCxnSpPr>
            <a:stCxn id="1460" idx="0"/>
            <a:endCxn id="1460" idx="2"/>
          </p:cNvCxnSpPr>
          <p:nvPr/>
        </p:nvCxnSpPr>
        <p:spPr>
          <a:xfrm>
            <a:off x="17461564" y="15724776"/>
            <a:ext cx="0" cy="1788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Straight Connector 1462"/>
          <p:cNvCxnSpPr>
            <a:stCxn id="1460" idx="3"/>
            <a:endCxn id="1460" idx="1"/>
          </p:cNvCxnSpPr>
          <p:nvPr/>
        </p:nvCxnSpPr>
        <p:spPr>
          <a:xfrm flipH="1">
            <a:off x="16603275" y="16618801"/>
            <a:ext cx="17166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4" name="Oval 1463"/>
          <p:cNvSpPr/>
          <p:nvPr/>
        </p:nvSpPr>
        <p:spPr>
          <a:xfrm>
            <a:off x="16973696" y="16130931"/>
            <a:ext cx="117429" cy="117429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sp>
        <p:nvSpPr>
          <p:cNvPr id="1465" name="Oval 1464"/>
          <p:cNvSpPr/>
          <p:nvPr/>
        </p:nvSpPr>
        <p:spPr>
          <a:xfrm>
            <a:off x="17797885" y="16130931"/>
            <a:ext cx="117429" cy="117429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sp>
        <p:nvSpPr>
          <p:cNvPr id="1466" name="Oval 1465"/>
          <p:cNvSpPr/>
          <p:nvPr/>
        </p:nvSpPr>
        <p:spPr>
          <a:xfrm>
            <a:off x="17797885" y="17007102"/>
            <a:ext cx="117429" cy="117429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sp>
        <p:nvSpPr>
          <p:cNvPr id="1467" name="Oval 1466"/>
          <p:cNvSpPr/>
          <p:nvPr/>
        </p:nvSpPr>
        <p:spPr>
          <a:xfrm>
            <a:off x="16973693" y="16997740"/>
            <a:ext cx="117429" cy="117429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sp>
        <p:nvSpPr>
          <p:cNvPr id="1468" name="TextBox 1467"/>
          <p:cNvSpPr txBox="1"/>
          <p:nvPr/>
        </p:nvSpPr>
        <p:spPr>
          <a:xfrm rot="5400000">
            <a:off x="15699438" y="16351663"/>
            <a:ext cx="1351652" cy="470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60" b="1" dirty="0" err="1"/>
              <a:t>Mapping</a:t>
            </a:r>
            <a:endParaRPr lang="pt-BR" sz="2460" b="1" dirty="0"/>
          </a:p>
        </p:txBody>
      </p:sp>
      <p:cxnSp>
        <p:nvCxnSpPr>
          <p:cNvPr id="1469" name="Straight Arrow Connector 1468"/>
          <p:cNvCxnSpPr>
            <a:stCxn id="1460" idx="3"/>
            <a:endCxn id="1261" idx="1"/>
          </p:cNvCxnSpPr>
          <p:nvPr/>
        </p:nvCxnSpPr>
        <p:spPr>
          <a:xfrm flipV="1">
            <a:off x="18319882" y="16618724"/>
            <a:ext cx="529684" cy="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Straight Arrow Connector 1469"/>
          <p:cNvCxnSpPr/>
          <p:nvPr/>
        </p:nvCxnSpPr>
        <p:spPr>
          <a:xfrm flipH="1" flipV="1">
            <a:off x="17457945" y="17558095"/>
            <a:ext cx="3622" cy="168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1" name="TextBox 1470"/>
              <p:cNvSpPr txBox="1"/>
              <p:nvPr/>
            </p:nvSpPr>
            <p:spPr>
              <a:xfrm>
                <a:off x="29412938" y="13027958"/>
                <a:ext cx="807162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1471" name="TextBox 14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3197" y="13312746"/>
                <a:ext cx="492565" cy="33361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2" name="TextBox 1471"/>
          <p:cNvSpPr txBox="1"/>
          <p:nvPr/>
        </p:nvSpPr>
        <p:spPr>
          <a:xfrm>
            <a:off x="29295330" y="14160061"/>
            <a:ext cx="653833" cy="739784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2569" dirty="0"/>
              <a:t>...............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3" name="TextBox 1472"/>
              <p:cNvSpPr txBox="1"/>
              <p:nvPr/>
            </p:nvSpPr>
            <p:spPr>
              <a:xfrm>
                <a:off x="29412938" y="13435156"/>
                <a:ext cx="807162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1473" name="TextBox 14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3197" y="13561236"/>
                <a:ext cx="492565" cy="33361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4" name="TextBox 1473"/>
              <p:cNvSpPr txBox="1"/>
              <p:nvPr/>
            </p:nvSpPr>
            <p:spPr>
              <a:xfrm>
                <a:off x="29412938" y="13897537"/>
                <a:ext cx="807162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1474" name="TextBox 14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3197" y="13843401"/>
                <a:ext cx="492565" cy="33361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5" name="TextBox 1474"/>
              <p:cNvSpPr txBox="1"/>
              <p:nvPr/>
            </p:nvSpPr>
            <p:spPr>
              <a:xfrm>
                <a:off x="29202844" y="21388167"/>
                <a:ext cx="1689045" cy="52181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pt-BR" sz="256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1475" name="TextBox 14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4989" y="18414506"/>
                <a:ext cx="1030728" cy="35464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6" name="Straight Arrow Connector 1475"/>
          <p:cNvCxnSpPr/>
          <p:nvPr/>
        </p:nvCxnSpPr>
        <p:spPr>
          <a:xfrm>
            <a:off x="30758502" y="13142794"/>
            <a:ext cx="0" cy="9062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7" name="TextBox 1476"/>
          <p:cNvSpPr txBox="1"/>
          <p:nvPr/>
        </p:nvSpPr>
        <p:spPr>
          <a:xfrm>
            <a:off x="30883693" y="13550789"/>
            <a:ext cx="737766" cy="861635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3594" b="1" spc="771" dirty="0"/>
              <a:t>Time Domain </a:t>
            </a:r>
            <a:r>
              <a:rPr lang="pt-BR" sz="3594" b="1" spc="771" dirty="0" err="1"/>
              <a:t>Samples</a:t>
            </a:r>
            <a:endParaRPr lang="pt-BR" sz="3594" b="1" spc="771" dirty="0"/>
          </a:p>
        </p:txBody>
      </p:sp>
      <p:pic>
        <p:nvPicPr>
          <p:cNvPr id="1478" name="Picture 147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12901" r="37172" b="20320"/>
          <a:stretch/>
        </p:blipFill>
        <p:spPr>
          <a:xfrm rot="5400000">
            <a:off x="27748798" y="17004253"/>
            <a:ext cx="8600368" cy="1062444"/>
          </a:xfrm>
          <a:prstGeom prst="rect">
            <a:avLst/>
          </a:prstGeom>
        </p:spPr>
      </p:pic>
      <p:sp>
        <p:nvSpPr>
          <p:cNvPr id="1530" name="Rectangle 1529"/>
          <p:cNvSpPr/>
          <p:nvPr/>
        </p:nvSpPr>
        <p:spPr>
          <a:xfrm>
            <a:off x="-24680919" y="-15418181"/>
            <a:ext cx="1088896" cy="519628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cxnSp>
        <p:nvCxnSpPr>
          <p:cNvPr id="1531" name="Straight Connector 1530"/>
          <p:cNvCxnSpPr/>
          <p:nvPr/>
        </p:nvCxnSpPr>
        <p:spPr>
          <a:xfrm>
            <a:off x="-23775999" y="-15418181"/>
            <a:ext cx="0" cy="5196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Straight Connector 1531"/>
          <p:cNvCxnSpPr/>
          <p:nvPr/>
        </p:nvCxnSpPr>
        <p:spPr>
          <a:xfrm>
            <a:off x="-23956500" y="-15418181"/>
            <a:ext cx="0" cy="5196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Straight Connector 1532"/>
          <p:cNvCxnSpPr/>
          <p:nvPr/>
        </p:nvCxnSpPr>
        <p:spPr>
          <a:xfrm>
            <a:off x="-24145905" y="-15418181"/>
            <a:ext cx="0" cy="5196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Straight Connector 1533"/>
          <p:cNvCxnSpPr/>
          <p:nvPr/>
        </p:nvCxnSpPr>
        <p:spPr>
          <a:xfrm>
            <a:off x="-24511361" y="-15418181"/>
            <a:ext cx="0" cy="5196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5" name="Straight Connector 1534"/>
          <p:cNvCxnSpPr/>
          <p:nvPr/>
        </p:nvCxnSpPr>
        <p:spPr>
          <a:xfrm>
            <a:off x="-24330861" y="-15418181"/>
            <a:ext cx="0" cy="5196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6" name="Straight Connector 1535"/>
          <p:cNvCxnSpPr/>
          <p:nvPr/>
        </p:nvCxnSpPr>
        <p:spPr>
          <a:xfrm>
            <a:off x="-24680919" y="-12811258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7" name="Straight Connector 1536"/>
          <p:cNvCxnSpPr/>
          <p:nvPr/>
        </p:nvCxnSpPr>
        <p:spPr>
          <a:xfrm>
            <a:off x="-24680919" y="-12996213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8" name="Straight Connector 1537"/>
          <p:cNvCxnSpPr/>
          <p:nvPr/>
        </p:nvCxnSpPr>
        <p:spPr>
          <a:xfrm>
            <a:off x="-24680919" y="-13181168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9" name="Straight Connector 1538"/>
          <p:cNvCxnSpPr/>
          <p:nvPr/>
        </p:nvCxnSpPr>
        <p:spPr>
          <a:xfrm>
            <a:off x="-24680919" y="-12626303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0" name="Straight Connector 1539"/>
          <p:cNvCxnSpPr/>
          <p:nvPr/>
        </p:nvCxnSpPr>
        <p:spPr>
          <a:xfrm>
            <a:off x="-24680919" y="-12071443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1" name="Straight Connector 1540"/>
          <p:cNvCxnSpPr/>
          <p:nvPr/>
        </p:nvCxnSpPr>
        <p:spPr>
          <a:xfrm>
            <a:off x="-24680919" y="-12256397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2" name="Straight Connector 1541"/>
          <p:cNvCxnSpPr/>
          <p:nvPr/>
        </p:nvCxnSpPr>
        <p:spPr>
          <a:xfrm>
            <a:off x="-24680919" y="-12441351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3" name="Straight Connector 1542"/>
          <p:cNvCxnSpPr/>
          <p:nvPr/>
        </p:nvCxnSpPr>
        <p:spPr>
          <a:xfrm>
            <a:off x="-24680919" y="-11886490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4" name="Straight Connector 1543"/>
          <p:cNvCxnSpPr/>
          <p:nvPr/>
        </p:nvCxnSpPr>
        <p:spPr>
          <a:xfrm>
            <a:off x="-24680919" y="-11331626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5" name="Straight Connector 1544"/>
          <p:cNvCxnSpPr/>
          <p:nvPr/>
        </p:nvCxnSpPr>
        <p:spPr>
          <a:xfrm>
            <a:off x="-24680919" y="-11516582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6" name="Straight Connector 1545"/>
          <p:cNvCxnSpPr/>
          <p:nvPr/>
        </p:nvCxnSpPr>
        <p:spPr>
          <a:xfrm>
            <a:off x="-24680919" y="-11701534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7" name="Straight Connector 1546"/>
          <p:cNvCxnSpPr/>
          <p:nvPr/>
        </p:nvCxnSpPr>
        <p:spPr>
          <a:xfrm>
            <a:off x="-24680919" y="-11146672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8" name="Straight Connector 1547"/>
          <p:cNvCxnSpPr/>
          <p:nvPr/>
        </p:nvCxnSpPr>
        <p:spPr>
          <a:xfrm>
            <a:off x="-24680919" y="-10591809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9" name="Straight Connector 1548"/>
          <p:cNvCxnSpPr/>
          <p:nvPr/>
        </p:nvCxnSpPr>
        <p:spPr>
          <a:xfrm>
            <a:off x="-24680919" y="-10776763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0" name="Straight Connector 1549"/>
          <p:cNvCxnSpPr/>
          <p:nvPr/>
        </p:nvCxnSpPr>
        <p:spPr>
          <a:xfrm>
            <a:off x="-24680919" y="-10961716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1" name="Straight Connector 1550"/>
          <p:cNvCxnSpPr/>
          <p:nvPr/>
        </p:nvCxnSpPr>
        <p:spPr>
          <a:xfrm>
            <a:off x="-24680919" y="-10406855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2" name="Straight Connector 1551"/>
          <p:cNvCxnSpPr/>
          <p:nvPr/>
        </p:nvCxnSpPr>
        <p:spPr>
          <a:xfrm>
            <a:off x="-24680919" y="-14472915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3" name="Straight Connector 1552"/>
          <p:cNvCxnSpPr/>
          <p:nvPr/>
        </p:nvCxnSpPr>
        <p:spPr>
          <a:xfrm>
            <a:off x="-24680919" y="-14657869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4" name="Straight Connector 1553"/>
          <p:cNvCxnSpPr/>
          <p:nvPr/>
        </p:nvCxnSpPr>
        <p:spPr>
          <a:xfrm>
            <a:off x="-24680919" y="-14842824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5" name="Straight Connector 1554"/>
          <p:cNvCxnSpPr/>
          <p:nvPr/>
        </p:nvCxnSpPr>
        <p:spPr>
          <a:xfrm>
            <a:off x="-24680919" y="-14287961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6" name="Straight Connector 1555"/>
          <p:cNvCxnSpPr/>
          <p:nvPr/>
        </p:nvCxnSpPr>
        <p:spPr>
          <a:xfrm>
            <a:off x="-24680919" y="-13551076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7" name="Straight Connector 1556"/>
          <p:cNvCxnSpPr/>
          <p:nvPr/>
        </p:nvCxnSpPr>
        <p:spPr>
          <a:xfrm>
            <a:off x="-24680919" y="-13736028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8" name="Straight Connector 1557"/>
          <p:cNvCxnSpPr/>
          <p:nvPr/>
        </p:nvCxnSpPr>
        <p:spPr>
          <a:xfrm>
            <a:off x="-24680919" y="-13920984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9" name="Straight Connector 1558"/>
          <p:cNvCxnSpPr/>
          <p:nvPr/>
        </p:nvCxnSpPr>
        <p:spPr>
          <a:xfrm>
            <a:off x="-24680919" y="-13366122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0" name="Straight Connector 1559"/>
          <p:cNvCxnSpPr/>
          <p:nvPr/>
        </p:nvCxnSpPr>
        <p:spPr>
          <a:xfrm>
            <a:off x="-24680919" y="-15212732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1" name="Straight Connector 1560"/>
          <p:cNvCxnSpPr/>
          <p:nvPr/>
        </p:nvCxnSpPr>
        <p:spPr>
          <a:xfrm>
            <a:off x="-24680919" y="-15397684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2" name="Straight Connector 1561"/>
          <p:cNvCxnSpPr/>
          <p:nvPr/>
        </p:nvCxnSpPr>
        <p:spPr>
          <a:xfrm>
            <a:off x="-24680919" y="-15027776"/>
            <a:ext cx="10888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9" name="TextBox 1598"/>
          <p:cNvSpPr txBox="1"/>
          <p:nvPr/>
        </p:nvSpPr>
        <p:spPr>
          <a:xfrm>
            <a:off x="8406817" y="-14483998"/>
            <a:ext cx="1611723" cy="369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98" dirty="0"/>
              <a:t>OFDM </a:t>
            </a:r>
            <a:r>
              <a:rPr lang="pt-BR" sz="1798" dirty="0" err="1"/>
              <a:t>Symbols</a:t>
            </a:r>
            <a:endParaRPr lang="pt-BR" sz="1798" dirty="0"/>
          </a:p>
        </p:txBody>
      </p:sp>
      <p:pic>
        <p:nvPicPr>
          <p:cNvPr id="1606" name="Picture 1605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9" t="18238" r="11843" b="13613"/>
          <a:stretch/>
        </p:blipFill>
        <p:spPr>
          <a:xfrm>
            <a:off x="23509046" y="11825746"/>
            <a:ext cx="3760315" cy="1123418"/>
          </a:xfrm>
          <a:prstGeom prst="rect">
            <a:avLst/>
          </a:prstGeom>
        </p:spPr>
      </p:pic>
      <p:sp>
        <p:nvSpPr>
          <p:cNvPr id="1607" name="TextBox 1606"/>
          <p:cNvSpPr txBox="1"/>
          <p:nvPr/>
        </p:nvSpPr>
        <p:spPr>
          <a:xfrm rot="16200000">
            <a:off x="25144921" y="11118693"/>
            <a:ext cx="563231" cy="383495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2460" b="1" dirty="0" err="1"/>
              <a:t>Frequency</a:t>
            </a:r>
            <a:r>
              <a:rPr lang="pt-BR" sz="2460" b="1" dirty="0"/>
              <a:t> Domain </a:t>
            </a:r>
            <a:r>
              <a:rPr lang="pt-BR" sz="2460" b="1" dirty="0" err="1"/>
              <a:t>Samples</a:t>
            </a:r>
            <a:endParaRPr lang="pt-BR" sz="2460" b="1" dirty="0"/>
          </a:p>
        </p:txBody>
      </p:sp>
      <p:grpSp>
        <p:nvGrpSpPr>
          <p:cNvPr id="1608" name="Group 1607"/>
          <p:cNvGrpSpPr/>
          <p:nvPr/>
        </p:nvGrpSpPr>
        <p:grpSpPr>
          <a:xfrm>
            <a:off x="-14430189" y="-14346051"/>
            <a:ext cx="881065" cy="8637335"/>
            <a:chOff x="8315222" y="1335715"/>
            <a:chExt cx="423939" cy="2023062"/>
          </a:xfrm>
        </p:grpSpPr>
        <p:sp>
          <p:nvSpPr>
            <p:cNvPr id="1609" name="Rectangle 1608"/>
            <p:cNvSpPr/>
            <p:nvPr/>
          </p:nvSpPr>
          <p:spPr>
            <a:xfrm>
              <a:off x="8315222" y="1335715"/>
              <a:ext cx="423939" cy="202306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3968"/>
            </a:p>
          </p:txBody>
        </p:sp>
        <p:cxnSp>
          <p:nvCxnSpPr>
            <p:cNvPr id="1610" name="Straight Connector 1609"/>
            <p:cNvCxnSpPr/>
            <p:nvPr/>
          </p:nvCxnSpPr>
          <p:spPr>
            <a:xfrm>
              <a:off x="8667534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1" name="Straight Connector 1610"/>
            <p:cNvCxnSpPr/>
            <p:nvPr/>
          </p:nvCxnSpPr>
          <p:spPr>
            <a:xfrm>
              <a:off x="8597260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2" name="Straight Connector 1611"/>
            <p:cNvCxnSpPr/>
            <p:nvPr/>
          </p:nvCxnSpPr>
          <p:spPr>
            <a:xfrm>
              <a:off x="8523518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Straight Connector 1612"/>
            <p:cNvCxnSpPr/>
            <p:nvPr/>
          </p:nvCxnSpPr>
          <p:spPr>
            <a:xfrm>
              <a:off x="8381236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4" name="Straight Connector 1613"/>
            <p:cNvCxnSpPr/>
            <p:nvPr/>
          </p:nvCxnSpPr>
          <p:spPr>
            <a:xfrm>
              <a:off x="8451510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5" name="Straight Connector 1614"/>
            <p:cNvCxnSpPr/>
            <p:nvPr/>
          </p:nvCxnSpPr>
          <p:spPr>
            <a:xfrm>
              <a:off x="8315222" y="235066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6" name="Straight Connector 1615"/>
            <p:cNvCxnSpPr/>
            <p:nvPr/>
          </p:nvCxnSpPr>
          <p:spPr>
            <a:xfrm>
              <a:off x="8315222" y="227865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7" name="Straight Connector 1616"/>
            <p:cNvCxnSpPr/>
            <p:nvPr/>
          </p:nvCxnSpPr>
          <p:spPr>
            <a:xfrm>
              <a:off x="8315222" y="220664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8" name="Straight Connector 1617"/>
            <p:cNvCxnSpPr/>
            <p:nvPr/>
          </p:nvCxnSpPr>
          <p:spPr>
            <a:xfrm>
              <a:off x="8315222" y="242267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9" name="Straight Connector 1618"/>
            <p:cNvCxnSpPr/>
            <p:nvPr/>
          </p:nvCxnSpPr>
          <p:spPr>
            <a:xfrm>
              <a:off x="8315222" y="263869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" name="Straight Connector 1619"/>
            <p:cNvCxnSpPr/>
            <p:nvPr/>
          </p:nvCxnSpPr>
          <p:spPr>
            <a:xfrm>
              <a:off x="8315222" y="256668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1" name="Straight Connector 1620"/>
            <p:cNvCxnSpPr/>
            <p:nvPr/>
          </p:nvCxnSpPr>
          <p:spPr>
            <a:xfrm>
              <a:off x="8315222" y="249468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2" name="Straight Connector 1621"/>
            <p:cNvCxnSpPr/>
            <p:nvPr/>
          </p:nvCxnSpPr>
          <p:spPr>
            <a:xfrm>
              <a:off x="8315222" y="271070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3" name="Straight Connector 1622"/>
            <p:cNvCxnSpPr/>
            <p:nvPr/>
          </p:nvCxnSpPr>
          <p:spPr>
            <a:xfrm>
              <a:off x="8315222" y="292672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4" name="Straight Connector 1623"/>
            <p:cNvCxnSpPr/>
            <p:nvPr/>
          </p:nvCxnSpPr>
          <p:spPr>
            <a:xfrm>
              <a:off x="8315222" y="285472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5" name="Straight Connector 1624"/>
            <p:cNvCxnSpPr/>
            <p:nvPr/>
          </p:nvCxnSpPr>
          <p:spPr>
            <a:xfrm>
              <a:off x="8315222" y="278271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6" name="Straight Connector 1625"/>
            <p:cNvCxnSpPr/>
            <p:nvPr/>
          </p:nvCxnSpPr>
          <p:spPr>
            <a:xfrm>
              <a:off x="8315222" y="299873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7" name="Straight Connector 1626"/>
            <p:cNvCxnSpPr/>
            <p:nvPr/>
          </p:nvCxnSpPr>
          <p:spPr>
            <a:xfrm>
              <a:off x="8315222" y="321476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8" name="Straight Connector 1627"/>
            <p:cNvCxnSpPr/>
            <p:nvPr/>
          </p:nvCxnSpPr>
          <p:spPr>
            <a:xfrm>
              <a:off x="8315222" y="314275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9" name="Straight Connector 1628"/>
            <p:cNvCxnSpPr/>
            <p:nvPr/>
          </p:nvCxnSpPr>
          <p:spPr>
            <a:xfrm>
              <a:off x="8315222" y="307074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0" name="Straight Connector 1629"/>
            <p:cNvCxnSpPr/>
            <p:nvPr/>
          </p:nvCxnSpPr>
          <p:spPr>
            <a:xfrm>
              <a:off x="8315222" y="328676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1" name="Straight Connector 1630"/>
            <p:cNvCxnSpPr/>
            <p:nvPr/>
          </p:nvCxnSpPr>
          <p:spPr>
            <a:xfrm>
              <a:off x="8315222" y="177460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2" name="Straight Connector 1631"/>
            <p:cNvCxnSpPr/>
            <p:nvPr/>
          </p:nvCxnSpPr>
          <p:spPr>
            <a:xfrm>
              <a:off x="8315222" y="170259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3" name="Straight Connector 1632"/>
            <p:cNvCxnSpPr/>
            <p:nvPr/>
          </p:nvCxnSpPr>
          <p:spPr>
            <a:xfrm>
              <a:off x="8315222" y="163058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4" name="Straight Connector 1633"/>
            <p:cNvCxnSpPr/>
            <p:nvPr/>
          </p:nvCxnSpPr>
          <p:spPr>
            <a:xfrm>
              <a:off x="8315222" y="184660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5" name="Straight Connector 1634"/>
            <p:cNvCxnSpPr/>
            <p:nvPr/>
          </p:nvCxnSpPr>
          <p:spPr>
            <a:xfrm>
              <a:off x="8315222" y="206263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6" name="Straight Connector 1635"/>
            <p:cNvCxnSpPr/>
            <p:nvPr/>
          </p:nvCxnSpPr>
          <p:spPr>
            <a:xfrm>
              <a:off x="8315222" y="199062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7" name="Straight Connector 1636"/>
            <p:cNvCxnSpPr/>
            <p:nvPr/>
          </p:nvCxnSpPr>
          <p:spPr>
            <a:xfrm>
              <a:off x="8315222" y="191861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8" name="Straight Connector 1637"/>
            <p:cNvCxnSpPr/>
            <p:nvPr/>
          </p:nvCxnSpPr>
          <p:spPr>
            <a:xfrm>
              <a:off x="8315222" y="213464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9" name="Straight Connector 1638"/>
            <p:cNvCxnSpPr/>
            <p:nvPr/>
          </p:nvCxnSpPr>
          <p:spPr>
            <a:xfrm>
              <a:off x="8315222" y="148656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0" name="Straight Connector 1639"/>
            <p:cNvCxnSpPr/>
            <p:nvPr/>
          </p:nvCxnSpPr>
          <p:spPr>
            <a:xfrm>
              <a:off x="8315222" y="141456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1" name="Straight Connector 1640"/>
            <p:cNvCxnSpPr/>
            <p:nvPr/>
          </p:nvCxnSpPr>
          <p:spPr>
            <a:xfrm>
              <a:off x="8315222" y="155857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2" name="Rectangle 1641"/>
          <p:cNvSpPr/>
          <p:nvPr/>
        </p:nvSpPr>
        <p:spPr>
          <a:xfrm>
            <a:off x="-14430186" y="-8475613"/>
            <a:ext cx="881060" cy="122973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34865" tIns="117430" rIns="234865" bIns="1174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3968"/>
          </a:p>
        </p:txBody>
      </p:sp>
      <p:sp>
        <p:nvSpPr>
          <p:cNvPr id="1643" name="TextBox 1642"/>
          <p:cNvSpPr txBox="1"/>
          <p:nvPr/>
        </p:nvSpPr>
        <p:spPr>
          <a:xfrm>
            <a:off x="-14430191" y="-8832781"/>
            <a:ext cx="653833" cy="16745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2569" dirty="0"/>
              <a:t>...</a:t>
            </a:r>
          </a:p>
        </p:txBody>
      </p:sp>
      <p:sp>
        <p:nvSpPr>
          <p:cNvPr id="1644" name="TextBox 1643"/>
          <p:cNvSpPr txBox="1"/>
          <p:nvPr/>
        </p:nvSpPr>
        <p:spPr>
          <a:xfrm>
            <a:off x="-16241186" y="-15596935"/>
            <a:ext cx="1611723" cy="369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98" dirty="0"/>
              <a:t>OFDM </a:t>
            </a:r>
            <a:r>
              <a:rPr lang="pt-BR" sz="1798" dirty="0" err="1"/>
              <a:t>Symbols</a:t>
            </a:r>
            <a:endParaRPr lang="pt-BR" sz="1798" dirty="0"/>
          </a:p>
        </p:txBody>
      </p:sp>
      <p:sp>
        <p:nvSpPr>
          <p:cNvPr id="1645" name="TextBox 1644"/>
          <p:cNvSpPr txBox="1"/>
          <p:nvPr/>
        </p:nvSpPr>
        <p:spPr>
          <a:xfrm>
            <a:off x="-14498012" y="-15191335"/>
            <a:ext cx="386644" cy="408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57" dirty="0"/>
              <a:t>...</a:t>
            </a:r>
          </a:p>
        </p:txBody>
      </p:sp>
      <p:cxnSp>
        <p:nvCxnSpPr>
          <p:cNvPr id="1646" name="Curved Connector 1645"/>
          <p:cNvCxnSpPr/>
          <p:nvPr/>
        </p:nvCxnSpPr>
        <p:spPr>
          <a:xfrm>
            <a:off x="-14276395" y="-15228965"/>
            <a:ext cx="640681" cy="6886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7" name="Curved Connector 1646"/>
          <p:cNvCxnSpPr/>
          <p:nvPr/>
        </p:nvCxnSpPr>
        <p:spPr>
          <a:xfrm>
            <a:off x="-14997787" y="-15223726"/>
            <a:ext cx="640681" cy="6886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8" name="Curved Connector 1647"/>
          <p:cNvCxnSpPr/>
          <p:nvPr/>
        </p:nvCxnSpPr>
        <p:spPr>
          <a:xfrm>
            <a:off x="-14854809" y="-15230128"/>
            <a:ext cx="640681" cy="6886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9" name="Straight Connector 1648"/>
          <p:cNvCxnSpPr/>
          <p:nvPr/>
        </p:nvCxnSpPr>
        <p:spPr>
          <a:xfrm flipH="1">
            <a:off x="-16001806" y="-15228783"/>
            <a:ext cx="1738905" cy="4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0" name="Rectangle 1649"/>
          <p:cNvSpPr/>
          <p:nvPr/>
        </p:nvSpPr>
        <p:spPr>
          <a:xfrm>
            <a:off x="-18148137" y="-14312825"/>
            <a:ext cx="137191" cy="863093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cxnSp>
        <p:nvCxnSpPr>
          <p:cNvPr id="1651" name="Straight Connector 1650"/>
          <p:cNvCxnSpPr/>
          <p:nvPr/>
        </p:nvCxnSpPr>
        <p:spPr>
          <a:xfrm>
            <a:off x="-17415934" y="-14319225"/>
            <a:ext cx="0" cy="8637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2" name="Straight Connector 1651"/>
          <p:cNvCxnSpPr/>
          <p:nvPr/>
        </p:nvCxnSpPr>
        <p:spPr>
          <a:xfrm>
            <a:off x="-17561983" y="-14319225"/>
            <a:ext cx="0" cy="8637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3" name="Straight Connector 1652"/>
          <p:cNvCxnSpPr/>
          <p:nvPr/>
        </p:nvCxnSpPr>
        <p:spPr>
          <a:xfrm>
            <a:off x="-17715238" y="-14319225"/>
            <a:ext cx="0" cy="8637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Straight Connector 1653"/>
          <p:cNvCxnSpPr/>
          <p:nvPr/>
        </p:nvCxnSpPr>
        <p:spPr>
          <a:xfrm>
            <a:off x="-18010943" y="-14319225"/>
            <a:ext cx="0" cy="8637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5" name="Straight Connector 1654"/>
          <p:cNvCxnSpPr/>
          <p:nvPr/>
        </p:nvCxnSpPr>
        <p:spPr>
          <a:xfrm>
            <a:off x="-17864895" y="-14319225"/>
            <a:ext cx="0" cy="8637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Straight Connector 1655"/>
          <p:cNvCxnSpPr/>
          <p:nvPr/>
        </p:nvCxnSpPr>
        <p:spPr>
          <a:xfrm>
            <a:off x="-18148137" y="-9985965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7" name="Straight Connector 1656"/>
          <p:cNvCxnSpPr/>
          <p:nvPr/>
        </p:nvCxnSpPr>
        <p:spPr>
          <a:xfrm>
            <a:off x="-18148137" y="-10293400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8" name="Straight Connector 1657"/>
          <p:cNvCxnSpPr/>
          <p:nvPr/>
        </p:nvCxnSpPr>
        <p:spPr>
          <a:xfrm>
            <a:off x="-18148137" y="-10600833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9" name="Straight Connector 1658"/>
          <p:cNvCxnSpPr/>
          <p:nvPr/>
        </p:nvCxnSpPr>
        <p:spPr>
          <a:xfrm>
            <a:off x="-18148137" y="-9678534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0" name="Straight Connector 1659"/>
          <p:cNvCxnSpPr/>
          <p:nvPr/>
        </p:nvCxnSpPr>
        <p:spPr>
          <a:xfrm>
            <a:off x="-18148137" y="-8756232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1" name="Straight Connector 1660"/>
          <p:cNvCxnSpPr/>
          <p:nvPr/>
        </p:nvCxnSpPr>
        <p:spPr>
          <a:xfrm>
            <a:off x="-18148137" y="-9063666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2" name="Straight Connector 1661"/>
          <p:cNvCxnSpPr/>
          <p:nvPr/>
        </p:nvCxnSpPr>
        <p:spPr>
          <a:xfrm>
            <a:off x="-18148137" y="-9371099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3" name="Straight Connector 1662"/>
          <p:cNvCxnSpPr/>
          <p:nvPr/>
        </p:nvCxnSpPr>
        <p:spPr>
          <a:xfrm>
            <a:off x="-18148137" y="-8448799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4" name="Straight Connector 1663"/>
          <p:cNvCxnSpPr/>
          <p:nvPr/>
        </p:nvCxnSpPr>
        <p:spPr>
          <a:xfrm>
            <a:off x="-18148137" y="-7344477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5" name="Straight Connector 1664"/>
          <p:cNvCxnSpPr/>
          <p:nvPr/>
        </p:nvCxnSpPr>
        <p:spPr>
          <a:xfrm>
            <a:off x="-18148137" y="-7833929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6" name="Straight Connector 1665"/>
          <p:cNvCxnSpPr/>
          <p:nvPr/>
        </p:nvCxnSpPr>
        <p:spPr>
          <a:xfrm>
            <a:off x="-18148137" y="-8141364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7" name="Straight Connector 1666"/>
          <p:cNvCxnSpPr/>
          <p:nvPr/>
        </p:nvCxnSpPr>
        <p:spPr>
          <a:xfrm>
            <a:off x="-18148137" y="-7037045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8" name="Straight Connector 1667"/>
          <p:cNvCxnSpPr/>
          <p:nvPr/>
        </p:nvCxnSpPr>
        <p:spPr>
          <a:xfrm>
            <a:off x="-18148137" y="-6114744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Straight Connector 1668"/>
          <p:cNvCxnSpPr/>
          <p:nvPr/>
        </p:nvCxnSpPr>
        <p:spPr>
          <a:xfrm>
            <a:off x="-18148137" y="-6422175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0" name="Straight Connector 1669"/>
          <p:cNvCxnSpPr/>
          <p:nvPr/>
        </p:nvCxnSpPr>
        <p:spPr>
          <a:xfrm>
            <a:off x="-18148137" y="-6729610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" name="Straight Connector 1670"/>
          <p:cNvCxnSpPr/>
          <p:nvPr/>
        </p:nvCxnSpPr>
        <p:spPr>
          <a:xfrm>
            <a:off x="-18148137" y="-7195708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2" name="Straight Connector 1671"/>
          <p:cNvCxnSpPr/>
          <p:nvPr/>
        </p:nvCxnSpPr>
        <p:spPr>
          <a:xfrm>
            <a:off x="-18148137" y="-12445435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3" name="Straight Connector 1672"/>
          <p:cNvCxnSpPr/>
          <p:nvPr/>
        </p:nvCxnSpPr>
        <p:spPr>
          <a:xfrm>
            <a:off x="-18148137" y="-12752869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4" name="Straight Connector 1673"/>
          <p:cNvCxnSpPr/>
          <p:nvPr/>
        </p:nvCxnSpPr>
        <p:spPr>
          <a:xfrm>
            <a:off x="-18148137" y="-13060303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Straight Connector 1674"/>
          <p:cNvCxnSpPr/>
          <p:nvPr/>
        </p:nvCxnSpPr>
        <p:spPr>
          <a:xfrm>
            <a:off x="-18148137" y="-12138000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6" name="Straight Connector 1675"/>
          <p:cNvCxnSpPr/>
          <p:nvPr/>
        </p:nvCxnSpPr>
        <p:spPr>
          <a:xfrm>
            <a:off x="-18148137" y="-11215702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7" name="Straight Connector 1676"/>
          <p:cNvCxnSpPr/>
          <p:nvPr/>
        </p:nvCxnSpPr>
        <p:spPr>
          <a:xfrm>
            <a:off x="-18148137" y="-11523135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Straight Connector 1677"/>
          <p:cNvCxnSpPr/>
          <p:nvPr/>
        </p:nvCxnSpPr>
        <p:spPr>
          <a:xfrm>
            <a:off x="-18148137" y="-11830570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Straight Connector 1678"/>
          <p:cNvCxnSpPr/>
          <p:nvPr/>
        </p:nvCxnSpPr>
        <p:spPr>
          <a:xfrm>
            <a:off x="-18148137" y="-10908267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Straight Connector 1679"/>
          <p:cNvCxnSpPr/>
          <p:nvPr/>
        </p:nvCxnSpPr>
        <p:spPr>
          <a:xfrm>
            <a:off x="-18148136" y="-13675162"/>
            <a:ext cx="216060" cy="8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Straight Connector 1680"/>
          <p:cNvCxnSpPr/>
          <p:nvPr/>
        </p:nvCxnSpPr>
        <p:spPr>
          <a:xfrm>
            <a:off x="-18148137" y="-13982585"/>
            <a:ext cx="121748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Straight Connector 1681"/>
          <p:cNvCxnSpPr/>
          <p:nvPr/>
        </p:nvCxnSpPr>
        <p:spPr>
          <a:xfrm>
            <a:off x="-18148137" y="-13367736"/>
            <a:ext cx="881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3" name="Rectangle 1682"/>
          <p:cNvSpPr/>
          <p:nvPr/>
        </p:nvSpPr>
        <p:spPr>
          <a:xfrm>
            <a:off x="-18148136" y="-8448789"/>
            <a:ext cx="881060" cy="122973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34865" tIns="117430" rIns="234865" bIns="1174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3968"/>
          </a:p>
        </p:txBody>
      </p:sp>
      <p:sp>
        <p:nvSpPr>
          <p:cNvPr id="1684" name="TextBox 1683"/>
          <p:cNvSpPr txBox="1"/>
          <p:nvPr/>
        </p:nvSpPr>
        <p:spPr>
          <a:xfrm>
            <a:off x="-18148141" y="-8805956"/>
            <a:ext cx="653833" cy="16745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2569" dirty="0"/>
              <a:t>...</a:t>
            </a:r>
          </a:p>
        </p:txBody>
      </p:sp>
      <p:sp>
        <p:nvSpPr>
          <p:cNvPr id="1685" name="TextBox 1684"/>
          <p:cNvSpPr txBox="1"/>
          <p:nvPr/>
        </p:nvSpPr>
        <p:spPr>
          <a:xfrm>
            <a:off x="-19959135" y="-15570109"/>
            <a:ext cx="1611723" cy="369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98" dirty="0"/>
              <a:t>OFDM </a:t>
            </a:r>
            <a:r>
              <a:rPr lang="pt-BR" sz="1798" dirty="0" err="1"/>
              <a:t>Symbols</a:t>
            </a:r>
            <a:endParaRPr lang="pt-BR" sz="1798" dirty="0"/>
          </a:p>
        </p:txBody>
      </p:sp>
      <p:sp>
        <p:nvSpPr>
          <p:cNvPr id="1686" name="TextBox 1685"/>
          <p:cNvSpPr txBox="1"/>
          <p:nvPr/>
        </p:nvSpPr>
        <p:spPr>
          <a:xfrm>
            <a:off x="-18215961" y="-15164512"/>
            <a:ext cx="386644" cy="408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57" dirty="0"/>
              <a:t>...</a:t>
            </a:r>
          </a:p>
        </p:txBody>
      </p:sp>
      <p:cxnSp>
        <p:nvCxnSpPr>
          <p:cNvPr id="1687" name="Curved Connector 1686"/>
          <p:cNvCxnSpPr/>
          <p:nvPr/>
        </p:nvCxnSpPr>
        <p:spPr>
          <a:xfrm>
            <a:off x="-17994345" y="-15202138"/>
            <a:ext cx="640681" cy="6886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8" name="Curved Connector 1687"/>
          <p:cNvCxnSpPr/>
          <p:nvPr/>
        </p:nvCxnSpPr>
        <p:spPr>
          <a:xfrm>
            <a:off x="-18715735" y="-15196900"/>
            <a:ext cx="640681" cy="6886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9" name="Curved Connector 1688"/>
          <p:cNvCxnSpPr/>
          <p:nvPr/>
        </p:nvCxnSpPr>
        <p:spPr>
          <a:xfrm>
            <a:off x="-18572757" y="-15203301"/>
            <a:ext cx="640681" cy="6886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0" name="Straight Connector 1689"/>
          <p:cNvCxnSpPr/>
          <p:nvPr/>
        </p:nvCxnSpPr>
        <p:spPr>
          <a:xfrm flipH="1">
            <a:off x="-19719755" y="-15201958"/>
            <a:ext cx="1738905" cy="4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1" name="TextBox 1690"/>
          <p:cNvSpPr txBox="1"/>
          <p:nvPr/>
        </p:nvSpPr>
        <p:spPr>
          <a:xfrm>
            <a:off x="18078796" y="17553980"/>
            <a:ext cx="3586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60" b="1" dirty="0" err="1"/>
              <a:t>Subcarriers</a:t>
            </a:r>
            <a:r>
              <a:rPr lang="pt-BR" sz="2460" b="1" dirty="0"/>
              <a:t> </a:t>
            </a:r>
            <a:r>
              <a:rPr lang="pt-BR" sz="2460" b="1" dirty="0" err="1"/>
              <a:t>Information</a:t>
            </a:r>
            <a:endParaRPr lang="pt-BR" sz="2460" b="1" dirty="0"/>
          </a:p>
        </p:txBody>
      </p:sp>
      <p:sp>
        <p:nvSpPr>
          <p:cNvPr id="1730" name="Retângulo de cantos arredondados 277"/>
          <p:cNvSpPr/>
          <p:nvPr/>
        </p:nvSpPr>
        <p:spPr>
          <a:xfrm>
            <a:off x="-22570556" y="14298656"/>
            <a:ext cx="18955382" cy="6453622"/>
          </a:xfrm>
          <a:prstGeom prst="roundRect">
            <a:avLst/>
          </a:prstGeom>
          <a:solidFill>
            <a:schemeClr val="lt1">
              <a:alpha val="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  <a:round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968" dirty="0"/>
          </a:p>
        </p:txBody>
      </p:sp>
      <p:cxnSp>
        <p:nvCxnSpPr>
          <p:cNvPr id="1731" name="Conector reto 279"/>
          <p:cNvCxnSpPr>
            <a:stCxn id="1733" idx="1"/>
            <a:endCxn id="1752" idx="1"/>
          </p:cNvCxnSpPr>
          <p:nvPr/>
        </p:nvCxnSpPr>
        <p:spPr>
          <a:xfrm>
            <a:off x="-18596459" y="19365146"/>
            <a:ext cx="9710092" cy="52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32" name="Grupo 280"/>
          <p:cNvGrpSpPr/>
          <p:nvPr/>
        </p:nvGrpSpPr>
        <p:grpSpPr>
          <a:xfrm>
            <a:off x="-18596447" y="18717808"/>
            <a:ext cx="3514129" cy="1294678"/>
            <a:chOff x="2843807" y="2996952"/>
            <a:chExt cx="1152128" cy="57606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733" name="Retângulo de cantos arredondados 281"/>
            <p:cNvSpPr/>
            <p:nvPr/>
          </p:nvSpPr>
          <p:spPr>
            <a:xfrm>
              <a:off x="2843807" y="2996952"/>
              <a:ext cx="1152128" cy="576064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08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MZM</a:t>
              </a:r>
            </a:p>
          </p:txBody>
        </p:sp>
        <p:cxnSp>
          <p:nvCxnSpPr>
            <p:cNvPr id="1734" name="Conector reto 282"/>
            <p:cNvCxnSpPr/>
            <p:nvPr/>
          </p:nvCxnSpPr>
          <p:spPr>
            <a:xfrm>
              <a:off x="2843808" y="3284984"/>
              <a:ext cx="21602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35" name="Conector reto 283"/>
            <p:cNvCxnSpPr/>
            <p:nvPr/>
          </p:nvCxnSpPr>
          <p:spPr>
            <a:xfrm rot="5400000" flipH="1" flipV="1">
              <a:off x="2990593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36" name="Conector reto 284"/>
            <p:cNvCxnSpPr/>
            <p:nvPr/>
          </p:nvCxnSpPr>
          <p:spPr>
            <a:xfrm rot="16200000" flipV="1">
              <a:off x="2990593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37" name="Conector reto 285"/>
            <p:cNvCxnSpPr/>
            <p:nvPr/>
          </p:nvCxnSpPr>
          <p:spPr>
            <a:xfrm>
              <a:off x="3131840" y="3068960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38" name="Conector reto 286"/>
            <p:cNvCxnSpPr/>
            <p:nvPr/>
          </p:nvCxnSpPr>
          <p:spPr>
            <a:xfrm>
              <a:off x="3131840" y="3501008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39" name="Conector reto 287"/>
            <p:cNvCxnSpPr/>
            <p:nvPr/>
          </p:nvCxnSpPr>
          <p:spPr>
            <a:xfrm>
              <a:off x="3779912" y="3284984"/>
              <a:ext cx="21048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40" name="Conector reto 288"/>
            <p:cNvCxnSpPr/>
            <p:nvPr/>
          </p:nvCxnSpPr>
          <p:spPr>
            <a:xfrm rot="5400000" flipH="1" flipV="1">
              <a:off x="3638665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41" name="Conector reto 289"/>
            <p:cNvCxnSpPr/>
            <p:nvPr/>
          </p:nvCxnSpPr>
          <p:spPr>
            <a:xfrm rot="16200000" flipV="1">
              <a:off x="3638665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1742" name="Grupo 311"/>
          <p:cNvGrpSpPr/>
          <p:nvPr/>
        </p:nvGrpSpPr>
        <p:grpSpPr>
          <a:xfrm>
            <a:off x="-20261035" y="18717808"/>
            <a:ext cx="1109727" cy="1294678"/>
            <a:chOff x="7020272" y="3212976"/>
            <a:chExt cx="432048" cy="504056"/>
          </a:xfrm>
        </p:grpSpPr>
        <p:sp>
          <p:nvSpPr>
            <p:cNvPr id="1743" name="Retângulo de cantos arredondados 312"/>
            <p:cNvSpPr/>
            <p:nvPr/>
          </p:nvSpPr>
          <p:spPr>
            <a:xfrm>
              <a:off x="7020272" y="3212976"/>
              <a:ext cx="432048" cy="5040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968" dirty="0">
                <a:solidFill>
                  <a:schemeClr val="tx1"/>
                </a:solidFill>
              </a:endParaRPr>
            </a:p>
          </p:txBody>
        </p:sp>
        <p:cxnSp>
          <p:nvCxnSpPr>
            <p:cNvPr id="1744" name="Conector reto 313"/>
            <p:cNvCxnSpPr/>
            <p:nvPr/>
          </p:nvCxnSpPr>
          <p:spPr>
            <a:xfrm rot="5400000">
              <a:off x="7056276" y="346500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5" name="Triângulo isósceles 314"/>
            <p:cNvSpPr/>
            <p:nvPr/>
          </p:nvSpPr>
          <p:spPr>
            <a:xfrm>
              <a:off x="7164288" y="3356992"/>
              <a:ext cx="144016" cy="144016"/>
            </a:xfrm>
            <a:prstGeom prst="triangl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968" dirty="0"/>
            </a:p>
          </p:txBody>
        </p:sp>
        <p:cxnSp>
          <p:nvCxnSpPr>
            <p:cNvPr id="1746" name="Conector reto 315"/>
            <p:cNvCxnSpPr/>
            <p:nvPr/>
          </p:nvCxnSpPr>
          <p:spPr>
            <a:xfrm rot="10800000">
              <a:off x="7164288" y="3356992"/>
              <a:ext cx="1440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7" name="Grupo 316"/>
          <p:cNvGrpSpPr/>
          <p:nvPr/>
        </p:nvGrpSpPr>
        <p:grpSpPr>
          <a:xfrm>
            <a:off x="-9256266" y="18561711"/>
            <a:ext cx="959719" cy="1617153"/>
            <a:chOff x="7092280" y="3573016"/>
            <a:chExt cx="609347" cy="886507"/>
          </a:xfrm>
        </p:grpSpPr>
        <p:grpSp>
          <p:nvGrpSpPr>
            <p:cNvPr id="1748" name="Grupo 141"/>
            <p:cNvGrpSpPr/>
            <p:nvPr/>
          </p:nvGrpSpPr>
          <p:grpSpPr>
            <a:xfrm>
              <a:off x="7236296" y="3633991"/>
              <a:ext cx="432048" cy="504056"/>
              <a:chOff x="7020272" y="3212976"/>
              <a:chExt cx="432048" cy="504056"/>
            </a:xfrm>
          </p:grpSpPr>
          <p:sp>
            <p:nvSpPr>
              <p:cNvPr id="1752" name="Retângulo de cantos arredondados 321"/>
              <p:cNvSpPr/>
              <p:nvPr/>
            </p:nvSpPr>
            <p:spPr>
              <a:xfrm>
                <a:off x="7020272" y="3212976"/>
                <a:ext cx="432048" cy="504056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3968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53" name="Conector reto 322"/>
              <p:cNvCxnSpPr/>
              <p:nvPr/>
            </p:nvCxnSpPr>
            <p:spPr>
              <a:xfrm rot="5400000">
                <a:off x="7056276" y="3465004"/>
                <a:ext cx="3600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4" name="Triângulo isósceles 323"/>
              <p:cNvSpPr/>
              <p:nvPr/>
            </p:nvSpPr>
            <p:spPr>
              <a:xfrm>
                <a:off x="7164288" y="3356992"/>
                <a:ext cx="144016" cy="144016"/>
              </a:xfrm>
              <a:prstGeom prst="triangl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3968" dirty="0"/>
              </a:p>
            </p:txBody>
          </p:sp>
          <p:cxnSp>
            <p:nvCxnSpPr>
              <p:cNvPr id="1755" name="Conector reto 324"/>
              <p:cNvCxnSpPr/>
              <p:nvPr/>
            </p:nvCxnSpPr>
            <p:spPr>
              <a:xfrm rot="10800000">
                <a:off x="7164288" y="3356992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9" name="CaixaDeTexto 318"/>
            <p:cNvSpPr txBox="1"/>
            <p:nvPr/>
          </p:nvSpPr>
          <p:spPr>
            <a:xfrm>
              <a:off x="7236297" y="4149078"/>
              <a:ext cx="465330" cy="310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080" b="1" dirty="0">
                  <a:latin typeface="Arial" pitchFamily="34" charset="0"/>
                  <a:cs typeface="Arial" pitchFamily="34" charset="0"/>
                </a:rPr>
                <a:t>PD</a:t>
              </a:r>
            </a:p>
          </p:txBody>
        </p:sp>
        <p:cxnSp>
          <p:nvCxnSpPr>
            <p:cNvPr id="1750" name="Conector de seta reta 319"/>
            <p:cNvCxnSpPr/>
            <p:nvPr/>
          </p:nvCxnSpPr>
          <p:spPr>
            <a:xfrm>
              <a:off x="7092280" y="3717032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51" name="Conector de seta reta 320"/>
            <p:cNvCxnSpPr/>
            <p:nvPr/>
          </p:nvCxnSpPr>
          <p:spPr>
            <a:xfrm>
              <a:off x="7164288" y="3573016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56" name="CaixaDeTexto 330"/>
          <p:cNvSpPr txBox="1"/>
          <p:nvPr/>
        </p:nvSpPr>
        <p:spPr>
          <a:xfrm>
            <a:off x="-20723436" y="19990113"/>
            <a:ext cx="841897" cy="566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0" b="1" dirty="0">
                <a:latin typeface="Arial" pitchFamily="34" charset="0"/>
                <a:cs typeface="Arial" pitchFamily="34" charset="0"/>
              </a:rPr>
              <a:t>CW</a:t>
            </a:r>
          </a:p>
        </p:txBody>
      </p:sp>
      <p:sp>
        <p:nvSpPr>
          <p:cNvPr id="1757" name="Elipse 335"/>
          <p:cNvSpPr/>
          <p:nvPr/>
        </p:nvSpPr>
        <p:spPr>
          <a:xfrm>
            <a:off x="-13188845" y="18162933"/>
            <a:ext cx="739817" cy="1202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 dirty="0"/>
          </a:p>
        </p:txBody>
      </p:sp>
      <p:sp>
        <p:nvSpPr>
          <p:cNvPr id="1758" name="Elipse 336"/>
          <p:cNvSpPr/>
          <p:nvPr/>
        </p:nvSpPr>
        <p:spPr>
          <a:xfrm>
            <a:off x="-13096367" y="18162933"/>
            <a:ext cx="739817" cy="1202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 dirty="0"/>
          </a:p>
        </p:txBody>
      </p:sp>
      <p:sp>
        <p:nvSpPr>
          <p:cNvPr id="1759" name="Elipse 337"/>
          <p:cNvSpPr/>
          <p:nvPr/>
        </p:nvSpPr>
        <p:spPr>
          <a:xfrm>
            <a:off x="-13003888" y="18162933"/>
            <a:ext cx="739817" cy="1202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 dirty="0"/>
          </a:p>
        </p:txBody>
      </p:sp>
      <p:sp>
        <p:nvSpPr>
          <p:cNvPr id="1760" name="Elipse 338"/>
          <p:cNvSpPr/>
          <p:nvPr/>
        </p:nvSpPr>
        <p:spPr>
          <a:xfrm>
            <a:off x="-12911415" y="18162933"/>
            <a:ext cx="739817" cy="1202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 dirty="0"/>
          </a:p>
        </p:txBody>
      </p:sp>
      <p:cxnSp>
        <p:nvCxnSpPr>
          <p:cNvPr id="1761" name="Conector de seta reta 341"/>
          <p:cNvCxnSpPr>
            <a:stCxn id="1743" idx="3"/>
            <a:endCxn id="1733" idx="1"/>
          </p:cNvCxnSpPr>
          <p:nvPr/>
        </p:nvCxnSpPr>
        <p:spPr>
          <a:xfrm>
            <a:off x="-19151307" y="19365111"/>
            <a:ext cx="554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2" name="CaixaDeTexto 354"/>
          <p:cNvSpPr txBox="1"/>
          <p:nvPr/>
        </p:nvSpPr>
        <p:spPr>
          <a:xfrm>
            <a:off x="-21640017" y="14829276"/>
            <a:ext cx="2645468" cy="119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594" b="1" dirty="0">
                <a:latin typeface="Arial" pitchFamily="34" charset="0"/>
                <a:cs typeface="Arial" pitchFamily="34" charset="0"/>
              </a:rPr>
              <a:t>AWG7122C</a:t>
            </a:r>
          </a:p>
          <a:p>
            <a:pPr algn="ctr"/>
            <a:r>
              <a:rPr lang="pt-BR" sz="3594" b="1" dirty="0">
                <a:latin typeface="Arial" pitchFamily="34" charset="0"/>
                <a:cs typeface="Arial" pitchFamily="34" charset="0"/>
              </a:rPr>
              <a:t>24GS/s</a:t>
            </a:r>
          </a:p>
        </p:txBody>
      </p:sp>
      <p:sp>
        <p:nvSpPr>
          <p:cNvPr id="1763" name="CaixaDeTexto 377"/>
          <p:cNvSpPr txBox="1"/>
          <p:nvPr/>
        </p:nvSpPr>
        <p:spPr>
          <a:xfrm>
            <a:off x="-7237423" y="14736800"/>
            <a:ext cx="2800767" cy="119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594" b="1" dirty="0">
                <a:latin typeface="Arial" pitchFamily="34" charset="0"/>
                <a:cs typeface="Arial" pitchFamily="34" charset="0"/>
              </a:rPr>
              <a:t>DPO71604C</a:t>
            </a:r>
          </a:p>
          <a:p>
            <a:pPr algn="ctr"/>
            <a:r>
              <a:rPr lang="pt-BR" sz="3594" b="1" dirty="0">
                <a:latin typeface="Arial" pitchFamily="34" charset="0"/>
                <a:cs typeface="Arial" pitchFamily="34" charset="0"/>
              </a:rPr>
              <a:t>100GS/s</a:t>
            </a:r>
          </a:p>
        </p:txBody>
      </p:sp>
      <p:sp>
        <p:nvSpPr>
          <p:cNvPr id="1764" name="CaixaDeTexto 386"/>
          <p:cNvSpPr txBox="1"/>
          <p:nvPr/>
        </p:nvSpPr>
        <p:spPr>
          <a:xfrm>
            <a:off x="-21204047" y="17519896"/>
            <a:ext cx="1643014" cy="487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69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2569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65" name="CaixaDeTexto 387"/>
          <p:cNvSpPr txBox="1"/>
          <p:nvPr/>
        </p:nvSpPr>
        <p:spPr>
          <a:xfrm>
            <a:off x="-6497625" y="17743792"/>
            <a:ext cx="1643014" cy="487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69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2569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66" name="Grupo 27"/>
          <p:cNvGrpSpPr/>
          <p:nvPr/>
        </p:nvGrpSpPr>
        <p:grpSpPr>
          <a:xfrm>
            <a:off x="-18041618" y="16383493"/>
            <a:ext cx="1835894" cy="1155962"/>
            <a:chOff x="6621580" y="3139544"/>
            <a:chExt cx="790570" cy="450050"/>
          </a:xfrm>
        </p:grpSpPr>
        <p:sp>
          <p:nvSpPr>
            <p:cNvPr id="1767" name="Retângulo de cantos arredondados 166"/>
            <p:cNvSpPr/>
            <p:nvPr/>
          </p:nvSpPr>
          <p:spPr>
            <a:xfrm>
              <a:off x="6800082" y="3139544"/>
              <a:ext cx="612068" cy="4320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308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68" name="Conector reto 167"/>
            <p:cNvCxnSpPr/>
            <p:nvPr/>
          </p:nvCxnSpPr>
          <p:spPr>
            <a:xfrm>
              <a:off x="6933347" y="3247556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9" name="Conector reto 168"/>
            <p:cNvCxnSpPr/>
            <p:nvPr/>
          </p:nvCxnSpPr>
          <p:spPr>
            <a:xfrm>
              <a:off x="6895304" y="3499584"/>
              <a:ext cx="4216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70" name="Arco 169"/>
            <p:cNvSpPr/>
            <p:nvPr/>
          </p:nvSpPr>
          <p:spPr>
            <a:xfrm>
              <a:off x="6621580" y="3373570"/>
              <a:ext cx="599605" cy="216024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3968"/>
            </a:p>
          </p:txBody>
        </p:sp>
        <p:sp>
          <p:nvSpPr>
            <p:cNvPr id="1771" name="Retângulo 170"/>
            <p:cNvSpPr/>
            <p:nvPr/>
          </p:nvSpPr>
          <p:spPr>
            <a:xfrm>
              <a:off x="6965555" y="3145352"/>
              <a:ext cx="348041" cy="189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2569" b="1" dirty="0">
                  <a:latin typeface="Arial" pitchFamily="34" charset="0"/>
                  <a:cs typeface="Arial" pitchFamily="34" charset="0"/>
                </a:rPr>
                <a:t>LPF</a:t>
              </a:r>
            </a:p>
          </p:txBody>
        </p:sp>
      </p:grpSp>
      <p:sp>
        <p:nvSpPr>
          <p:cNvPr id="1772" name="CaixaDeTexto 174"/>
          <p:cNvSpPr txBox="1"/>
          <p:nvPr/>
        </p:nvSpPr>
        <p:spPr>
          <a:xfrm>
            <a:off x="-14294981" y="16998015"/>
            <a:ext cx="3467616" cy="64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594" b="1" dirty="0">
                <a:latin typeface="Arial" pitchFamily="34" charset="0"/>
                <a:cs typeface="Arial" pitchFamily="34" charset="0"/>
              </a:rPr>
              <a:t>40 km </a:t>
            </a:r>
            <a:r>
              <a:rPr lang="en-US" sz="3594" b="1" dirty="0">
                <a:latin typeface="Arial" pitchFamily="34" charset="0"/>
                <a:cs typeface="Arial" pitchFamily="34" charset="0"/>
              </a:rPr>
              <a:t>of</a:t>
            </a:r>
            <a:r>
              <a:rPr lang="pt-BR" sz="3594" b="1" dirty="0">
                <a:latin typeface="Arial" pitchFamily="34" charset="0"/>
                <a:cs typeface="Arial" pitchFamily="34" charset="0"/>
              </a:rPr>
              <a:t> SSMF</a:t>
            </a:r>
          </a:p>
        </p:txBody>
      </p:sp>
      <p:cxnSp>
        <p:nvCxnSpPr>
          <p:cNvPr id="1773" name="Conector reto 86"/>
          <p:cNvCxnSpPr>
            <a:stCxn id="1767" idx="1"/>
          </p:cNvCxnSpPr>
          <p:nvPr/>
        </p:nvCxnSpPr>
        <p:spPr>
          <a:xfrm flipH="1" flipV="1">
            <a:off x="-19336267" y="16938354"/>
            <a:ext cx="1753129" cy="2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4" name="Conector reto 87"/>
          <p:cNvCxnSpPr/>
          <p:nvPr/>
        </p:nvCxnSpPr>
        <p:spPr>
          <a:xfrm flipH="1" flipV="1">
            <a:off x="-19269291" y="16943846"/>
            <a:ext cx="1682875" cy="2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5" name="Conector reto 94"/>
          <p:cNvCxnSpPr>
            <a:endCxn id="1767" idx="2"/>
          </p:cNvCxnSpPr>
          <p:nvPr/>
        </p:nvCxnSpPr>
        <p:spPr>
          <a:xfrm flipV="1">
            <a:off x="-16797060" y="17493211"/>
            <a:ext cx="0" cy="1224578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6" name="Conector reto 95"/>
          <p:cNvCxnSpPr>
            <a:endCxn id="1767" idx="2"/>
          </p:cNvCxnSpPr>
          <p:nvPr/>
        </p:nvCxnSpPr>
        <p:spPr>
          <a:xfrm flipV="1">
            <a:off x="-16797060" y="17493211"/>
            <a:ext cx="0" cy="1224578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7" name="Conector reto 104"/>
          <p:cNvCxnSpPr/>
          <p:nvPr/>
        </p:nvCxnSpPr>
        <p:spPr>
          <a:xfrm flipH="1">
            <a:off x="-8331517" y="16938331"/>
            <a:ext cx="900684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8" name="Conector reto 105"/>
          <p:cNvCxnSpPr/>
          <p:nvPr/>
        </p:nvCxnSpPr>
        <p:spPr>
          <a:xfrm flipH="1">
            <a:off x="-8331517" y="16938331"/>
            <a:ext cx="900684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9" name="Conector reto 114"/>
          <p:cNvCxnSpPr>
            <a:endCxn id="1752" idx="0"/>
          </p:cNvCxnSpPr>
          <p:nvPr/>
        </p:nvCxnSpPr>
        <p:spPr>
          <a:xfrm>
            <a:off x="-8331526" y="16938363"/>
            <a:ext cx="26" cy="1779961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80" name="Conector reto 115"/>
          <p:cNvCxnSpPr/>
          <p:nvPr/>
        </p:nvCxnSpPr>
        <p:spPr>
          <a:xfrm>
            <a:off x="-8331528" y="16938363"/>
            <a:ext cx="26" cy="1779961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1" name="CaixaDeTexto 145"/>
          <p:cNvSpPr txBox="1"/>
          <p:nvPr/>
        </p:nvSpPr>
        <p:spPr>
          <a:xfrm>
            <a:off x="-6615661" y="20100454"/>
            <a:ext cx="2300630" cy="527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28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Physical Part</a:t>
            </a:r>
          </a:p>
        </p:txBody>
      </p:sp>
      <p:pic>
        <p:nvPicPr>
          <p:cNvPr id="1782" name="Picture 178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-7437993" y="15926868"/>
            <a:ext cx="3523758" cy="2022953"/>
          </a:xfrm>
          <a:prstGeom prst="rect">
            <a:avLst/>
          </a:prstGeom>
        </p:spPr>
      </p:pic>
      <p:pic>
        <p:nvPicPr>
          <p:cNvPr id="1783" name="Picture 178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-22088137" y="16008254"/>
            <a:ext cx="3458504" cy="1729299"/>
          </a:xfrm>
          <a:prstGeom prst="rect">
            <a:avLst/>
          </a:prstGeom>
        </p:spPr>
      </p:pic>
      <p:sp>
        <p:nvSpPr>
          <p:cNvPr id="2130" name="TextBox 2129"/>
          <p:cNvSpPr txBox="1"/>
          <p:nvPr/>
        </p:nvSpPr>
        <p:spPr>
          <a:xfrm rot="5400000">
            <a:off x="18391153" y="14141905"/>
            <a:ext cx="1891543" cy="470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60" b="1" dirty="0"/>
              <a:t>Zero </a:t>
            </a:r>
            <a:r>
              <a:rPr lang="pt-BR" sz="2460" b="1" dirty="0" err="1"/>
              <a:t>Padding</a:t>
            </a:r>
            <a:endParaRPr lang="pt-BR" sz="2460" b="1" dirty="0"/>
          </a:p>
        </p:txBody>
      </p:sp>
      <p:sp>
        <p:nvSpPr>
          <p:cNvPr id="3" name="Left Brace 2"/>
          <p:cNvSpPr/>
          <p:nvPr/>
        </p:nvSpPr>
        <p:spPr>
          <a:xfrm>
            <a:off x="19520424" y="13202950"/>
            <a:ext cx="318414" cy="232184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7301" tIns="93657" rIns="187301" bIns="93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7841"/>
          </a:p>
        </p:txBody>
      </p:sp>
      <p:grpSp>
        <p:nvGrpSpPr>
          <p:cNvPr id="2131" name="Group 2130"/>
          <p:cNvGrpSpPr/>
          <p:nvPr/>
        </p:nvGrpSpPr>
        <p:grpSpPr>
          <a:xfrm>
            <a:off x="10390783" y="-13361574"/>
            <a:ext cx="881067" cy="8637335"/>
            <a:chOff x="8315222" y="1335715"/>
            <a:chExt cx="423939" cy="2023062"/>
          </a:xfrm>
        </p:grpSpPr>
        <p:sp>
          <p:nvSpPr>
            <p:cNvPr id="2132" name="Rectangle 2131"/>
            <p:cNvSpPr/>
            <p:nvPr/>
          </p:nvSpPr>
          <p:spPr>
            <a:xfrm>
              <a:off x="8315222" y="1335715"/>
              <a:ext cx="423939" cy="202306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3968"/>
            </a:p>
          </p:txBody>
        </p:sp>
        <p:cxnSp>
          <p:nvCxnSpPr>
            <p:cNvPr id="2133" name="Straight Connector 2132"/>
            <p:cNvCxnSpPr/>
            <p:nvPr/>
          </p:nvCxnSpPr>
          <p:spPr>
            <a:xfrm>
              <a:off x="8667534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4" name="Straight Connector 2133"/>
            <p:cNvCxnSpPr/>
            <p:nvPr/>
          </p:nvCxnSpPr>
          <p:spPr>
            <a:xfrm>
              <a:off x="8597260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5" name="Straight Connector 2134"/>
            <p:cNvCxnSpPr/>
            <p:nvPr/>
          </p:nvCxnSpPr>
          <p:spPr>
            <a:xfrm>
              <a:off x="8523518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6" name="Straight Connector 2135"/>
            <p:cNvCxnSpPr/>
            <p:nvPr/>
          </p:nvCxnSpPr>
          <p:spPr>
            <a:xfrm>
              <a:off x="8381236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7" name="Straight Connector 2136"/>
            <p:cNvCxnSpPr/>
            <p:nvPr/>
          </p:nvCxnSpPr>
          <p:spPr>
            <a:xfrm>
              <a:off x="8451510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8" name="Straight Connector 2137"/>
            <p:cNvCxnSpPr/>
            <p:nvPr/>
          </p:nvCxnSpPr>
          <p:spPr>
            <a:xfrm>
              <a:off x="8315222" y="235066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9" name="Straight Connector 2138"/>
            <p:cNvCxnSpPr/>
            <p:nvPr/>
          </p:nvCxnSpPr>
          <p:spPr>
            <a:xfrm>
              <a:off x="8315222" y="227865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0" name="Straight Connector 2139"/>
            <p:cNvCxnSpPr/>
            <p:nvPr/>
          </p:nvCxnSpPr>
          <p:spPr>
            <a:xfrm>
              <a:off x="8315222" y="220664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1" name="Straight Connector 2140"/>
            <p:cNvCxnSpPr/>
            <p:nvPr/>
          </p:nvCxnSpPr>
          <p:spPr>
            <a:xfrm>
              <a:off x="8315222" y="242267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2" name="Straight Connector 2141"/>
            <p:cNvCxnSpPr/>
            <p:nvPr/>
          </p:nvCxnSpPr>
          <p:spPr>
            <a:xfrm>
              <a:off x="8315222" y="263869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3" name="Straight Connector 2142"/>
            <p:cNvCxnSpPr/>
            <p:nvPr/>
          </p:nvCxnSpPr>
          <p:spPr>
            <a:xfrm>
              <a:off x="8315222" y="256668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4" name="Straight Connector 2143"/>
            <p:cNvCxnSpPr/>
            <p:nvPr/>
          </p:nvCxnSpPr>
          <p:spPr>
            <a:xfrm>
              <a:off x="8315222" y="249468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5" name="Straight Connector 2144"/>
            <p:cNvCxnSpPr/>
            <p:nvPr/>
          </p:nvCxnSpPr>
          <p:spPr>
            <a:xfrm>
              <a:off x="8315222" y="271070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6" name="Straight Connector 2145"/>
            <p:cNvCxnSpPr/>
            <p:nvPr/>
          </p:nvCxnSpPr>
          <p:spPr>
            <a:xfrm>
              <a:off x="8315222" y="292672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7" name="Straight Connector 2146"/>
            <p:cNvCxnSpPr/>
            <p:nvPr/>
          </p:nvCxnSpPr>
          <p:spPr>
            <a:xfrm>
              <a:off x="8315222" y="285472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8" name="Straight Connector 2147"/>
            <p:cNvCxnSpPr/>
            <p:nvPr/>
          </p:nvCxnSpPr>
          <p:spPr>
            <a:xfrm>
              <a:off x="8315222" y="278271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9" name="Straight Connector 2148"/>
            <p:cNvCxnSpPr/>
            <p:nvPr/>
          </p:nvCxnSpPr>
          <p:spPr>
            <a:xfrm>
              <a:off x="8315222" y="299873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0" name="Straight Connector 2149"/>
            <p:cNvCxnSpPr/>
            <p:nvPr/>
          </p:nvCxnSpPr>
          <p:spPr>
            <a:xfrm>
              <a:off x="8315222" y="321476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1" name="Straight Connector 2150"/>
            <p:cNvCxnSpPr/>
            <p:nvPr/>
          </p:nvCxnSpPr>
          <p:spPr>
            <a:xfrm>
              <a:off x="8315222" y="314275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2" name="Straight Connector 2151"/>
            <p:cNvCxnSpPr/>
            <p:nvPr/>
          </p:nvCxnSpPr>
          <p:spPr>
            <a:xfrm>
              <a:off x="8315222" y="307074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3" name="Straight Connector 2152"/>
            <p:cNvCxnSpPr/>
            <p:nvPr/>
          </p:nvCxnSpPr>
          <p:spPr>
            <a:xfrm>
              <a:off x="8315222" y="328676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4" name="Straight Connector 2153"/>
            <p:cNvCxnSpPr/>
            <p:nvPr/>
          </p:nvCxnSpPr>
          <p:spPr>
            <a:xfrm>
              <a:off x="8315222" y="177460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5" name="Straight Connector 2154"/>
            <p:cNvCxnSpPr/>
            <p:nvPr/>
          </p:nvCxnSpPr>
          <p:spPr>
            <a:xfrm>
              <a:off x="8315222" y="170259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6" name="Straight Connector 2155"/>
            <p:cNvCxnSpPr/>
            <p:nvPr/>
          </p:nvCxnSpPr>
          <p:spPr>
            <a:xfrm>
              <a:off x="8315222" y="163058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7" name="Straight Connector 2156"/>
            <p:cNvCxnSpPr/>
            <p:nvPr/>
          </p:nvCxnSpPr>
          <p:spPr>
            <a:xfrm>
              <a:off x="8315222" y="184660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8" name="Straight Connector 2157"/>
            <p:cNvCxnSpPr/>
            <p:nvPr/>
          </p:nvCxnSpPr>
          <p:spPr>
            <a:xfrm>
              <a:off x="8315222" y="206263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9" name="Straight Connector 2158"/>
            <p:cNvCxnSpPr/>
            <p:nvPr/>
          </p:nvCxnSpPr>
          <p:spPr>
            <a:xfrm>
              <a:off x="8315222" y="199062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0" name="Straight Connector 2159"/>
            <p:cNvCxnSpPr/>
            <p:nvPr/>
          </p:nvCxnSpPr>
          <p:spPr>
            <a:xfrm>
              <a:off x="8315222" y="191861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1" name="Straight Connector 2160"/>
            <p:cNvCxnSpPr/>
            <p:nvPr/>
          </p:nvCxnSpPr>
          <p:spPr>
            <a:xfrm>
              <a:off x="8315222" y="213464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2" name="Straight Connector 2161"/>
            <p:cNvCxnSpPr/>
            <p:nvPr/>
          </p:nvCxnSpPr>
          <p:spPr>
            <a:xfrm>
              <a:off x="8315222" y="148656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3" name="Straight Connector 2162"/>
            <p:cNvCxnSpPr/>
            <p:nvPr/>
          </p:nvCxnSpPr>
          <p:spPr>
            <a:xfrm>
              <a:off x="8315222" y="141456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4" name="Straight Connector 2163"/>
            <p:cNvCxnSpPr/>
            <p:nvPr/>
          </p:nvCxnSpPr>
          <p:spPr>
            <a:xfrm>
              <a:off x="8315222" y="155857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65" name="Rectangle 2164"/>
          <p:cNvSpPr/>
          <p:nvPr/>
        </p:nvSpPr>
        <p:spPr>
          <a:xfrm>
            <a:off x="10390791" y="-7491146"/>
            <a:ext cx="881060" cy="122973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34865" tIns="117430" rIns="234865" bIns="1174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3968"/>
          </a:p>
        </p:txBody>
      </p:sp>
      <p:sp>
        <p:nvSpPr>
          <p:cNvPr id="2166" name="TextBox 2165"/>
          <p:cNvSpPr txBox="1"/>
          <p:nvPr/>
        </p:nvSpPr>
        <p:spPr>
          <a:xfrm>
            <a:off x="10390788" y="-7848317"/>
            <a:ext cx="653833" cy="167456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2569" dirty="0"/>
              <a:t>...</a:t>
            </a:r>
          </a:p>
        </p:txBody>
      </p:sp>
      <p:sp>
        <p:nvSpPr>
          <p:cNvPr id="2167" name="TextBox 2166"/>
          <p:cNvSpPr txBox="1"/>
          <p:nvPr/>
        </p:nvSpPr>
        <p:spPr>
          <a:xfrm>
            <a:off x="11860571" y="-14643568"/>
            <a:ext cx="2346313" cy="1040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80" dirty="0" err="1"/>
              <a:t>Adding</a:t>
            </a:r>
            <a:r>
              <a:rPr lang="pt-BR" sz="3080" dirty="0"/>
              <a:t> </a:t>
            </a:r>
            <a:r>
              <a:rPr lang="pt-BR" sz="3080" dirty="0" err="1"/>
              <a:t>Ciclic</a:t>
            </a:r>
            <a:r>
              <a:rPr lang="pt-BR" sz="3080" dirty="0"/>
              <a:t> </a:t>
            </a:r>
            <a:r>
              <a:rPr lang="pt-BR" sz="3080" dirty="0" err="1"/>
              <a:t>Prefix</a:t>
            </a:r>
            <a:endParaRPr lang="pt-BR" sz="3080" dirty="0"/>
          </a:p>
        </p:txBody>
      </p:sp>
      <p:sp>
        <p:nvSpPr>
          <p:cNvPr id="2168" name="TextBox 2167"/>
          <p:cNvSpPr txBox="1"/>
          <p:nvPr/>
        </p:nvSpPr>
        <p:spPr>
          <a:xfrm>
            <a:off x="10322962" y="-14024846"/>
            <a:ext cx="386644" cy="408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57" dirty="0"/>
              <a:t>...</a:t>
            </a:r>
          </a:p>
        </p:txBody>
      </p:sp>
      <p:cxnSp>
        <p:nvCxnSpPr>
          <p:cNvPr id="2169" name="Curved Connector 2168"/>
          <p:cNvCxnSpPr/>
          <p:nvPr/>
        </p:nvCxnSpPr>
        <p:spPr>
          <a:xfrm>
            <a:off x="10544582" y="-14062465"/>
            <a:ext cx="640679" cy="6886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0" name="Curved Connector 2169"/>
          <p:cNvCxnSpPr/>
          <p:nvPr/>
        </p:nvCxnSpPr>
        <p:spPr>
          <a:xfrm>
            <a:off x="9823189" y="-14057225"/>
            <a:ext cx="640679" cy="6886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1" name="Curved Connector 2170"/>
          <p:cNvCxnSpPr/>
          <p:nvPr/>
        </p:nvCxnSpPr>
        <p:spPr>
          <a:xfrm>
            <a:off x="9966168" y="-14063626"/>
            <a:ext cx="640679" cy="6886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2" name="Straight Connector 2171"/>
          <p:cNvCxnSpPr/>
          <p:nvPr/>
        </p:nvCxnSpPr>
        <p:spPr>
          <a:xfrm flipH="1">
            <a:off x="8819170" y="-14062290"/>
            <a:ext cx="1738905" cy="4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3" name="Curved Connector 2172"/>
          <p:cNvCxnSpPr>
            <a:stCxn id="2166" idx="3"/>
            <a:endCxn id="2209" idx="1"/>
          </p:cNvCxnSpPr>
          <p:nvPr/>
        </p:nvCxnSpPr>
        <p:spPr>
          <a:xfrm flipV="1">
            <a:off x="11044621" y="-7020298"/>
            <a:ext cx="1709999" cy="92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74" name="Group 2173"/>
          <p:cNvGrpSpPr/>
          <p:nvPr/>
        </p:nvGrpSpPr>
        <p:grpSpPr>
          <a:xfrm>
            <a:off x="12754620" y="-13370839"/>
            <a:ext cx="881067" cy="8637335"/>
            <a:chOff x="8315222" y="1335715"/>
            <a:chExt cx="423939" cy="2023062"/>
          </a:xfrm>
        </p:grpSpPr>
        <p:sp>
          <p:nvSpPr>
            <p:cNvPr id="2175" name="Rectangle 2174"/>
            <p:cNvSpPr/>
            <p:nvPr/>
          </p:nvSpPr>
          <p:spPr>
            <a:xfrm>
              <a:off x="8315222" y="1335715"/>
              <a:ext cx="423939" cy="202306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3968"/>
            </a:p>
          </p:txBody>
        </p:sp>
        <p:cxnSp>
          <p:nvCxnSpPr>
            <p:cNvPr id="2176" name="Straight Connector 2175"/>
            <p:cNvCxnSpPr/>
            <p:nvPr/>
          </p:nvCxnSpPr>
          <p:spPr>
            <a:xfrm>
              <a:off x="8667534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7" name="Straight Connector 2176"/>
            <p:cNvCxnSpPr/>
            <p:nvPr/>
          </p:nvCxnSpPr>
          <p:spPr>
            <a:xfrm>
              <a:off x="8597260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8" name="Straight Connector 2177"/>
            <p:cNvCxnSpPr/>
            <p:nvPr/>
          </p:nvCxnSpPr>
          <p:spPr>
            <a:xfrm>
              <a:off x="8523518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9" name="Straight Connector 2178"/>
            <p:cNvCxnSpPr/>
            <p:nvPr/>
          </p:nvCxnSpPr>
          <p:spPr>
            <a:xfrm>
              <a:off x="8381236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0" name="Straight Connector 2179"/>
            <p:cNvCxnSpPr/>
            <p:nvPr/>
          </p:nvCxnSpPr>
          <p:spPr>
            <a:xfrm>
              <a:off x="8451510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1" name="Straight Connector 2180"/>
            <p:cNvCxnSpPr/>
            <p:nvPr/>
          </p:nvCxnSpPr>
          <p:spPr>
            <a:xfrm>
              <a:off x="8315222" y="235066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2" name="Straight Connector 2181"/>
            <p:cNvCxnSpPr/>
            <p:nvPr/>
          </p:nvCxnSpPr>
          <p:spPr>
            <a:xfrm>
              <a:off x="8315222" y="227865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3" name="Straight Connector 2182"/>
            <p:cNvCxnSpPr/>
            <p:nvPr/>
          </p:nvCxnSpPr>
          <p:spPr>
            <a:xfrm>
              <a:off x="8315222" y="220664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4" name="Straight Connector 2183"/>
            <p:cNvCxnSpPr/>
            <p:nvPr/>
          </p:nvCxnSpPr>
          <p:spPr>
            <a:xfrm>
              <a:off x="8315222" y="242267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5" name="Straight Connector 2184"/>
            <p:cNvCxnSpPr/>
            <p:nvPr/>
          </p:nvCxnSpPr>
          <p:spPr>
            <a:xfrm>
              <a:off x="8315222" y="263869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6" name="Straight Connector 2185"/>
            <p:cNvCxnSpPr/>
            <p:nvPr/>
          </p:nvCxnSpPr>
          <p:spPr>
            <a:xfrm>
              <a:off x="8315222" y="256668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7" name="Straight Connector 2186"/>
            <p:cNvCxnSpPr/>
            <p:nvPr/>
          </p:nvCxnSpPr>
          <p:spPr>
            <a:xfrm>
              <a:off x="8315222" y="249468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8" name="Straight Connector 2187"/>
            <p:cNvCxnSpPr/>
            <p:nvPr/>
          </p:nvCxnSpPr>
          <p:spPr>
            <a:xfrm>
              <a:off x="8315222" y="271070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9" name="Straight Connector 2188"/>
            <p:cNvCxnSpPr/>
            <p:nvPr/>
          </p:nvCxnSpPr>
          <p:spPr>
            <a:xfrm>
              <a:off x="8315222" y="292672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0" name="Straight Connector 2189"/>
            <p:cNvCxnSpPr/>
            <p:nvPr/>
          </p:nvCxnSpPr>
          <p:spPr>
            <a:xfrm>
              <a:off x="8315222" y="285472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1" name="Straight Connector 2190"/>
            <p:cNvCxnSpPr/>
            <p:nvPr/>
          </p:nvCxnSpPr>
          <p:spPr>
            <a:xfrm>
              <a:off x="8315222" y="278271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2" name="Straight Connector 2191"/>
            <p:cNvCxnSpPr/>
            <p:nvPr/>
          </p:nvCxnSpPr>
          <p:spPr>
            <a:xfrm>
              <a:off x="8315222" y="299873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3" name="Straight Connector 2192"/>
            <p:cNvCxnSpPr/>
            <p:nvPr/>
          </p:nvCxnSpPr>
          <p:spPr>
            <a:xfrm>
              <a:off x="8315222" y="321476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4" name="Straight Connector 2193"/>
            <p:cNvCxnSpPr/>
            <p:nvPr/>
          </p:nvCxnSpPr>
          <p:spPr>
            <a:xfrm>
              <a:off x="8315222" y="314275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5" name="Straight Connector 2194"/>
            <p:cNvCxnSpPr/>
            <p:nvPr/>
          </p:nvCxnSpPr>
          <p:spPr>
            <a:xfrm>
              <a:off x="8315222" y="307074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6" name="Straight Connector 2195"/>
            <p:cNvCxnSpPr/>
            <p:nvPr/>
          </p:nvCxnSpPr>
          <p:spPr>
            <a:xfrm>
              <a:off x="8315222" y="328676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7" name="Straight Connector 2196"/>
            <p:cNvCxnSpPr/>
            <p:nvPr/>
          </p:nvCxnSpPr>
          <p:spPr>
            <a:xfrm>
              <a:off x="8315222" y="177460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8" name="Straight Connector 2197"/>
            <p:cNvCxnSpPr/>
            <p:nvPr/>
          </p:nvCxnSpPr>
          <p:spPr>
            <a:xfrm>
              <a:off x="8315222" y="170259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9" name="Straight Connector 2198"/>
            <p:cNvCxnSpPr/>
            <p:nvPr/>
          </p:nvCxnSpPr>
          <p:spPr>
            <a:xfrm>
              <a:off x="8315222" y="163058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0" name="Straight Connector 2199"/>
            <p:cNvCxnSpPr/>
            <p:nvPr/>
          </p:nvCxnSpPr>
          <p:spPr>
            <a:xfrm>
              <a:off x="8315222" y="184660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1" name="Straight Connector 2200"/>
            <p:cNvCxnSpPr/>
            <p:nvPr/>
          </p:nvCxnSpPr>
          <p:spPr>
            <a:xfrm>
              <a:off x="8315222" y="206263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2" name="Straight Connector 2201"/>
            <p:cNvCxnSpPr/>
            <p:nvPr/>
          </p:nvCxnSpPr>
          <p:spPr>
            <a:xfrm>
              <a:off x="8315222" y="199062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3" name="Straight Connector 2202"/>
            <p:cNvCxnSpPr/>
            <p:nvPr/>
          </p:nvCxnSpPr>
          <p:spPr>
            <a:xfrm>
              <a:off x="8315222" y="191861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4" name="Straight Connector 2203"/>
            <p:cNvCxnSpPr/>
            <p:nvPr/>
          </p:nvCxnSpPr>
          <p:spPr>
            <a:xfrm>
              <a:off x="8315222" y="213464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5" name="Straight Connector 2204"/>
            <p:cNvCxnSpPr/>
            <p:nvPr/>
          </p:nvCxnSpPr>
          <p:spPr>
            <a:xfrm>
              <a:off x="8315222" y="148656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6" name="Straight Connector 2205"/>
            <p:cNvCxnSpPr/>
            <p:nvPr/>
          </p:nvCxnSpPr>
          <p:spPr>
            <a:xfrm>
              <a:off x="8315222" y="141456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7" name="Straight Connector 2206"/>
            <p:cNvCxnSpPr/>
            <p:nvPr/>
          </p:nvCxnSpPr>
          <p:spPr>
            <a:xfrm>
              <a:off x="8315222" y="155857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8" name="Rectangle 2207"/>
          <p:cNvSpPr/>
          <p:nvPr/>
        </p:nvSpPr>
        <p:spPr>
          <a:xfrm>
            <a:off x="12754624" y="-7500408"/>
            <a:ext cx="881060" cy="122973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34865" tIns="117430" rIns="234865" bIns="1174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3968"/>
          </a:p>
        </p:txBody>
      </p:sp>
      <p:sp>
        <p:nvSpPr>
          <p:cNvPr id="2209" name="TextBox 2208"/>
          <p:cNvSpPr txBox="1"/>
          <p:nvPr/>
        </p:nvSpPr>
        <p:spPr>
          <a:xfrm>
            <a:off x="12754620" y="-7857579"/>
            <a:ext cx="653833" cy="167456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2569" dirty="0"/>
              <a:t>...</a:t>
            </a:r>
          </a:p>
        </p:txBody>
      </p:sp>
      <p:sp>
        <p:nvSpPr>
          <p:cNvPr id="2210" name="Rectangle 2209"/>
          <p:cNvSpPr/>
          <p:nvPr/>
        </p:nvSpPr>
        <p:spPr>
          <a:xfrm>
            <a:off x="13895958" y="-9770741"/>
            <a:ext cx="881060" cy="122973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34865" tIns="117430" rIns="234865" bIns="1174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3968"/>
          </a:p>
        </p:txBody>
      </p:sp>
      <p:sp>
        <p:nvSpPr>
          <p:cNvPr id="2249" name="Rectangle 2248"/>
          <p:cNvSpPr/>
          <p:nvPr/>
        </p:nvSpPr>
        <p:spPr>
          <a:xfrm>
            <a:off x="30296142" y="13044702"/>
            <a:ext cx="158591" cy="863733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cxnSp>
        <p:nvCxnSpPr>
          <p:cNvPr id="2280" name="Straight Connector 2279"/>
          <p:cNvCxnSpPr/>
          <p:nvPr/>
        </p:nvCxnSpPr>
        <p:spPr>
          <a:xfrm>
            <a:off x="30296130" y="13265936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5" name="Straight Connector 2284"/>
          <p:cNvCxnSpPr/>
          <p:nvPr/>
        </p:nvCxnSpPr>
        <p:spPr>
          <a:xfrm>
            <a:off x="30296130" y="13487184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6" name="Straight Connector 2285"/>
          <p:cNvCxnSpPr/>
          <p:nvPr/>
        </p:nvCxnSpPr>
        <p:spPr>
          <a:xfrm>
            <a:off x="30298288" y="13708436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7" name="Straight Connector 2286"/>
          <p:cNvCxnSpPr/>
          <p:nvPr/>
        </p:nvCxnSpPr>
        <p:spPr>
          <a:xfrm>
            <a:off x="30296130" y="13929679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8" name="Straight Connector 2287"/>
          <p:cNvCxnSpPr/>
          <p:nvPr/>
        </p:nvCxnSpPr>
        <p:spPr>
          <a:xfrm>
            <a:off x="30296130" y="14150928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9" name="Straight Connector 2288"/>
          <p:cNvCxnSpPr/>
          <p:nvPr/>
        </p:nvCxnSpPr>
        <p:spPr>
          <a:xfrm>
            <a:off x="30298288" y="14372176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0" name="Straight Connector 2289"/>
          <p:cNvCxnSpPr/>
          <p:nvPr/>
        </p:nvCxnSpPr>
        <p:spPr>
          <a:xfrm>
            <a:off x="30296130" y="14593424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1" name="Straight Connector 2290"/>
          <p:cNvCxnSpPr/>
          <p:nvPr/>
        </p:nvCxnSpPr>
        <p:spPr>
          <a:xfrm>
            <a:off x="30296130" y="14814672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2" name="Straight Connector 2291"/>
          <p:cNvCxnSpPr/>
          <p:nvPr/>
        </p:nvCxnSpPr>
        <p:spPr>
          <a:xfrm>
            <a:off x="30298288" y="15035920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3" name="Straight Connector 2292"/>
          <p:cNvCxnSpPr/>
          <p:nvPr/>
        </p:nvCxnSpPr>
        <p:spPr>
          <a:xfrm>
            <a:off x="30296130" y="15257168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4" name="Straight Connector 2293"/>
          <p:cNvCxnSpPr/>
          <p:nvPr/>
        </p:nvCxnSpPr>
        <p:spPr>
          <a:xfrm>
            <a:off x="30296130" y="15478416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5" name="Straight Connector 2294"/>
          <p:cNvCxnSpPr/>
          <p:nvPr/>
        </p:nvCxnSpPr>
        <p:spPr>
          <a:xfrm>
            <a:off x="30298288" y="15699663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6" name="Straight Connector 2295"/>
          <p:cNvCxnSpPr/>
          <p:nvPr/>
        </p:nvCxnSpPr>
        <p:spPr>
          <a:xfrm>
            <a:off x="30296130" y="15920911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7" name="Straight Connector 2296"/>
          <p:cNvCxnSpPr/>
          <p:nvPr/>
        </p:nvCxnSpPr>
        <p:spPr>
          <a:xfrm>
            <a:off x="30296130" y="16142159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8" name="Straight Connector 2297"/>
          <p:cNvCxnSpPr/>
          <p:nvPr/>
        </p:nvCxnSpPr>
        <p:spPr>
          <a:xfrm>
            <a:off x="30298288" y="16363410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9" name="Straight Connector 2298"/>
          <p:cNvCxnSpPr/>
          <p:nvPr/>
        </p:nvCxnSpPr>
        <p:spPr>
          <a:xfrm>
            <a:off x="30296130" y="16584653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0" name="Straight Connector 2299"/>
          <p:cNvCxnSpPr/>
          <p:nvPr/>
        </p:nvCxnSpPr>
        <p:spPr>
          <a:xfrm>
            <a:off x="30296130" y="16805903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1" name="Straight Connector 2300"/>
          <p:cNvCxnSpPr/>
          <p:nvPr/>
        </p:nvCxnSpPr>
        <p:spPr>
          <a:xfrm>
            <a:off x="30298288" y="17027151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2" name="Straight Connector 2301"/>
          <p:cNvCxnSpPr/>
          <p:nvPr/>
        </p:nvCxnSpPr>
        <p:spPr>
          <a:xfrm>
            <a:off x="30296130" y="17248399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3" name="Straight Connector 2302"/>
          <p:cNvCxnSpPr/>
          <p:nvPr/>
        </p:nvCxnSpPr>
        <p:spPr>
          <a:xfrm>
            <a:off x="30296130" y="17469647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4" name="Straight Connector 2303"/>
          <p:cNvCxnSpPr/>
          <p:nvPr/>
        </p:nvCxnSpPr>
        <p:spPr>
          <a:xfrm>
            <a:off x="30298288" y="17690895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5" name="Straight Connector 2304"/>
          <p:cNvCxnSpPr/>
          <p:nvPr/>
        </p:nvCxnSpPr>
        <p:spPr>
          <a:xfrm>
            <a:off x="30296130" y="17912143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6" name="Straight Connector 2305"/>
          <p:cNvCxnSpPr/>
          <p:nvPr/>
        </p:nvCxnSpPr>
        <p:spPr>
          <a:xfrm>
            <a:off x="30296130" y="18133390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7" name="Straight Connector 2306"/>
          <p:cNvCxnSpPr/>
          <p:nvPr/>
        </p:nvCxnSpPr>
        <p:spPr>
          <a:xfrm>
            <a:off x="30298288" y="18354638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8" name="Straight Connector 2307"/>
          <p:cNvCxnSpPr/>
          <p:nvPr/>
        </p:nvCxnSpPr>
        <p:spPr>
          <a:xfrm>
            <a:off x="30293972" y="18575886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9" name="Straight Connector 2308"/>
          <p:cNvCxnSpPr/>
          <p:nvPr/>
        </p:nvCxnSpPr>
        <p:spPr>
          <a:xfrm>
            <a:off x="30296130" y="18797134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0" name="Straight Connector 2309"/>
          <p:cNvCxnSpPr/>
          <p:nvPr/>
        </p:nvCxnSpPr>
        <p:spPr>
          <a:xfrm>
            <a:off x="30293972" y="19018385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1" name="Straight Connector 2310"/>
          <p:cNvCxnSpPr/>
          <p:nvPr/>
        </p:nvCxnSpPr>
        <p:spPr>
          <a:xfrm>
            <a:off x="30293972" y="19239628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2" name="Straight Connector 2311"/>
          <p:cNvCxnSpPr/>
          <p:nvPr/>
        </p:nvCxnSpPr>
        <p:spPr>
          <a:xfrm>
            <a:off x="30296130" y="19460878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3" name="Straight Connector 2312"/>
          <p:cNvCxnSpPr/>
          <p:nvPr/>
        </p:nvCxnSpPr>
        <p:spPr>
          <a:xfrm>
            <a:off x="30293972" y="19682126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4" name="Straight Connector 2313"/>
          <p:cNvCxnSpPr/>
          <p:nvPr/>
        </p:nvCxnSpPr>
        <p:spPr>
          <a:xfrm>
            <a:off x="30293972" y="19903374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5" name="Straight Connector 2314"/>
          <p:cNvCxnSpPr/>
          <p:nvPr/>
        </p:nvCxnSpPr>
        <p:spPr>
          <a:xfrm>
            <a:off x="30296130" y="20124622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6" name="Straight Connector 2315"/>
          <p:cNvCxnSpPr/>
          <p:nvPr/>
        </p:nvCxnSpPr>
        <p:spPr>
          <a:xfrm>
            <a:off x="30293972" y="20345870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7" name="Straight Connector 2316"/>
          <p:cNvCxnSpPr/>
          <p:nvPr/>
        </p:nvCxnSpPr>
        <p:spPr>
          <a:xfrm>
            <a:off x="30293972" y="20567117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8" name="Straight Connector 2317"/>
          <p:cNvCxnSpPr/>
          <p:nvPr/>
        </p:nvCxnSpPr>
        <p:spPr>
          <a:xfrm>
            <a:off x="30296130" y="20788365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9" name="Straight Connector 2318"/>
          <p:cNvCxnSpPr/>
          <p:nvPr/>
        </p:nvCxnSpPr>
        <p:spPr>
          <a:xfrm>
            <a:off x="30293972" y="21009613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0" name="Straight Connector 2319"/>
          <p:cNvCxnSpPr/>
          <p:nvPr/>
        </p:nvCxnSpPr>
        <p:spPr>
          <a:xfrm>
            <a:off x="30293972" y="21230861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1" name="Straight Connector 2320"/>
          <p:cNvCxnSpPr/>
          <p:nvPr/>
        </p:nvCxnSpPr>
        <p:spPr>
          <a:xfrm>
            <a:off x="30296130" y="21452109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2" name="Rectangle 2281"/>
          <p:cNvSpPr/>
          <p:nvPr/>
        </p:nvSpPr>
        <p:spPr>
          <a:xfrm>
            <a:off x="30293972" y="19018390"/>
            <a:ext cx="158802" cy="132748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34865" tIns="117430" rIns="234865" bIns="1174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3968"/>
          </a:p>
        </p:txBody>
      </p:sp>
      <p:sp>
        <p:nvSpPr>
          <p:cNvPr id="2283" name="TextBox 2282"/>
          <p:cNvSpPr txBox="1"/>
          <p:nvPr/>
        </p:nvSpPr>
        <p:spPr>
          <a:xfrm>
            <a:off x="30072722" y="18797134"/>
            <a:ext cx="408766" cy="167456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227" b="1" dirty="0"/>
              <a:t>...</a:t>
            </a:r>
          </a:p>
        </p:txBody>
      </p:sp>
      <p:sp>
        <p:nvSpPr>
          <p:cNvPr id="2322" name="TextBox 2321"/>
          <p:cNvSpPr txBox="1"/>
          <p:nvPr/>
        </p:nvSpPr>
        <p:spPr>
          <a:xfrm>
            <a:off x="30588104" y="11911655"/>
            <a:ext cx="2972609" cy="470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60" b="1" dirty="0"/>
              <a:t>OFDM </a:t>
            </a:r>
            <a:r>
              <a:rPr lang="pt-BR" sz="2460" b="1" dirty="0" err="1"/>
              <a:t>Symbol</a:t>
            </a:r>
            <a:r>
              <a:rPr lang="pt-BR" sz="2460" b="1" dirty="0"/>
              <a:t> Vector</a:t>
            </a:r>
          </a:p>
        </p:txBody>
      </p:sp>
      <p:cxnSp>
        <p:nvCxnSpPr>
          <p:cNvPr id="2323" name="Curved Connector 2322"/>
          <p:cNvCxnSpPr/>
          <p:nvPr/>
        </p:nvCxnSpPr>
        <p:spPr>
          <a:xfrm flipH="1">
            <a:off x="30373435" y="12348643"/>
            <a:ext cx="640679" cy="6886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4" name="Straight Connector 2323"/>
          <p:cNvCxnSpPr/>
          <p:nvPr/>
        </p:nvCxnSpPr>
        <p:spPr>
          <a:xfrm>
            <a:off x="30961544" y="12344587"/>
            <a:ext cx="2470743" cy="8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5" name="Rounded Rectangle 2324"/>
          <p:cNvSpPr/>
          <p:nvPr/>
        </p:nvSpPr>
        <p:spPr>
          <a:xfrm>
            <a:off x="32973429" y="16836342"/>
            <a:ext cx="1229872" cy="10801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cxnSp>
        <p:nvCxnSpPr>
          <p:cNvPr id="2326" name="Straight Arrow Connector 2325"/>
          <p:cNvCxnSpPr>
            <a:endCxn id="2325" idx="1"/>
          </p:cNvCxnSpPr>
          <p:nvPr/>
        </p:nvCxnSpPr>
        <p:spPr>
          <a:xfrm>
            <a:off x="32629140" y="17370709"/>
            <a:ext cx="344281" cy="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7" name="TextBox 2326"/>
          <p:cNvSpPr txBox="1"/>
          <p:nvPr/>
        </p:nvSpPr>
        <p:spPr>
          <a:xfrm>
            <a:off x="33159029" y="17044755"/>
            <a:ext cx="896762" cy="56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80" dirty="0"/>
              <a:t>CP</a:t>
            </a:r>
          </a:p>
        </p:txBody>
      </p:sp>
      <p:cxnSp>
        <p:nvCxnSpPr>
          <p:cNvPr id="2328" name="Straight Arrow Connector 2327"/>
          <p:cNvCxnSpPr>
            <a:stCxn id="2325" idx="3"/>
            <a:endCxn id="34" idx="3"/>
          </p:cNvCxnSpPr>
          <p:nvPr/>
        </p:nvCxnSpPr>
        <p:spPr>
          <a:xfrm flipV="1">
            <a:off x="34203293" y="17370699"/>
            <a:ext cx="415146" cy="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/>
          <p:cNvSpPr/>
          <p:nvPr/>
        </p:nvSpPr>
        <p:spPr>
          <a:xfrm rot="5400000">
            <a:off x="34325679" y="16939482"/>
            <a:ext cx="1447989" cy="86245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7301" tIns="93657" rIns="187301" bIns="93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7841"/>
          </a:p>
        </p:txBody>
      </p:sp>
      <p:sp>
        <p:nvSpPr>
          <p:cNvPr id="2330" name="TextBox 2329"/>
          <p:cNvSpPr txBox="1"/>
          <p:nvPr/>
        </p:nvSpPr>
        <p:spPr>
          <a:xfrm>
            <a:off x="34522149" y="17072666"/>
            <a:ext cx="896762" cy="56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80" dirty="0"/>
              <a:t>P/S</a:t>
            </a:r>
          </a:p>
        </p:txBody>
      </p:sp>
      <p:cxnSp>
        <p:nvCxnSpPr>
          <p:cNvPr id="2331" name="Straight Arrow Connector 2330"/>
          <p:cNvCxnSpPr>
            <a:stCxn id="34" idx="0"/>
          </p:cNvCxnSpPr>
          <p:nvPr/>
        </p:nvCxnSpPr>
        <p:spPr>
          <a:xfrm>
            <a:off x="35480889" y="17370701"/>
            <a:ext cx="651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2" name="Rounded Rectangle 2331"/>
          <p:cNvSpPr/>
          <p:nvPr/>
        </p:nvSpPr>
        <p:spPr>
          <a:xfrm>
            <a:off x="-8383762" y="-16832555"/>
            <a:ext cx="19781584" cy="10581200"/>
          </a:xfrm>
          <a:prstGeom prst="roundRect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cxnSp>
        <p:nvCxnSpPr>
          <p:cNvPr id="2333" name="Straight Connector 2332"/>
          <p:cNvCxnSpPr/>
          <p:nvPr/>
        </p:nvCxnSpPr>
        <p:spPr>
          <a:xfrm flipH="1">
            <a:off x="4752006" y="-15185049"/>
            <a:ext cx="7398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4" name="Straight Connector 2333"/>
          <p:cNvCxnSpPr/>
          <p:nvPr/>
        </p:nvCxnSpPr>
        <p:spPr>
          <a:xfrm flipH="1">
            <a:off x="4899494" y="-14297244"/>
            <a:ext cx="63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5" name="Straight Connector 2334"/>
          <p:cNvCxnSpPr/>
          <p:nvPr/>
        </p:nvCxnSpPr>
        <p:spPr>
          <a:xfrm flipH="1">
            <a:off x="4825749" y="-14759629"/>
            <a:ext cx="6709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6" name="Rounded Rectangle 2335"/>
          <p:cNvSpPr/>
          <p:nvPr/>
        </p:nvSpPr>
        <p:spPr>
          <a:xfrm>
            <a:off x="-3418990" y="-12910078"/>
            <a:ext cx="2348653" cy="1958066"/>
          </a:xfrm>
          <a:prstGeom prst="roundRect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sp>
        <p:nvSpPr>
          <p:cNvPr id="2337" name="Rounded Rectangle 2336"/>
          <p:cNvSpPr/>
          <p:nvPr/>
        </p:nvSpPr>
        <p:spPr>
          <a:xfrm>
            <a:off x="-140357" y="-12924990"/>
            <a:ext cx="2348653" cy="1958066"/>
          </a:xfrm>
          <a:prstGeom prst="roundRect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cxnSp>
        <p:nvCxnSpPr>
          <p:cNvPr id="2338" name="Straight Connector 2337"/>
          <p:cNvCxnSpPr/>
          <p:nvPr/>
        </p:nvCxnSpPr>
        <p:spPr>
          <a:xfrm flipH="1">
            <a:off x="2208287" y="-13095043"/>
            <a:ext cx="6709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9" name="Straight Connector 2338"/>
          <p:cNvCxnSpPr/>
          <p:nvPr/>
        </p:nvCxnSpPr>
        <p:spPr>
          <a:xfrm flipH="1">
            <a:off x="2115823" y="-6806604"/>
            <a:ext cx="7398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0" name="Straight Connector 2339"/>
          <p:cNvCxnSpPr/>
          <p:nvPr/>
        </p:nvCxnSpPr>
        <p:spPr>
          <a:xfrm flipH="1">
            <a:off x="2115823" y="-15185049"/>
            <a:ext cx="7398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1" name="Straight Connector 2340"/>
          <p:cNvCxnSpPr/>
          <p:nvPr/>
        </p:nvCxnSpPr>
        <p:spPr>
          <a:xfrm flipH="1">
            <a:off x="2223020" y="-8850369"/>
            <a:ext cx="63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2" name="Straight Connector 2341"/>
          <p:cNvCxnSpPr/>
          <p:nvPr/>
        </p:nvCxnSpPr>
        <p:spPr>
          <a:xfrm flipH="1">
            <a:off x="2223020" y="-11153025"/>
            <a:ext cx="63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3" name="Straight Connector 2342"/>
          <p:cNvCxnSpPr/>
          <p:nvPr/>
        </p:nvCxnSpPr>
        <p:spPr>
          <a:xfrm flipH="1">
            <a:off x="2223020" y="-10783115"/>
            <a:ext cx="63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4" name="Straight Connector 2343"/>
          <p:cNvCxnSpPr/>
          <p:nvPr/>
        </p:nvCxnSpPr>
        <p:spPr>
          <a:xfrm flipH="1">
            <a:off x="-1111335" y="-6806604"/>
            <a:ext cx="7398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5" name="Grupo 378"/>
          <p:cNvGrpSpPr/>
          <p:nvPr/>
        </p:nvGrpSpPr>
        <p:grpSpPr>
          <a:xfrm>
            <a:off x="-6355702" y="-18051241"/>
            <a:ext cx="2363222" cy="1741751"/>
            <a:chOff x="2519404" y="7204275"/>
            <a:chExt cx="1596289" cy="1685122"/>
          </a:xfrm>
        </p:grpSpPr>
        <p:sp>
          <p:nvSpPr>
            <p:cNvPr id="2346" name="Retângulo de cantos arredondados 379"/>
            <p:cNvSpPr/>
            <p:nvPr/>
          </p:nvSpPr>
          <p:spPr>
            <a:xfrm>
              <a:off x="2531517" y="7204275"/>
              <a:ext cx="1584176" cy="135786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3968"/>
            </a:p>
          </p:txBody>
        </p:sp>
        <p:sp>
          <p:nvSpPr>
            <p:cNvPr id="2347" name="CaixaDeTexto 380"/>
            <p:cNvSpPr txBox="1"/>
            <p:nvPr/>
          </p:nvSpPr>
          <p:spPr>
            <a:xfrm>
              <a:off x="2519404" y="7385162"/>
              <a:ext cx="1596289" cy="1504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80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sz="3080" b="1" dirty="0" err="1">
                  <a:latin typeface="Arial" pitchFamily="34" charset="0"/>
                  <a:cs typeface="Arial" pitchFamily="34" charset="0"/>
                </a:rPr>
                <a:t>Tx</a:t>
              </a:r>
              <a:endParaRPr lang="pt-BR" sz="3080" b="1" dirty="0">
                <a:latin typeface="Arial" pitchFamily="34" charset="0"/>
                <a:cs typeface="Arial" pitchFamily="34" charset="0"/>
              </a:endParaRPr>
            </a:p>
            <a:p>
              <a:endParaRPr lang="pt-BR" sz="1285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2569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2569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2569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2569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cxnSp>
        <p:nvCxnSpPr>
          <p:cNvPr id="2348" name="Straight Connector 2347"/>
          <p:cNvCxnSpPr/>
          <p:nvPr/>
        </p:nvCxnSpPr>
        <p:spPr>
          <a:xfrm flipH="1">
            <a:off x="-1181269" y="-11153026"/>
            <a:ext cx="647329" cy="36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9" name="Rounded Rectangle 2348"/>
          <p:cNvSpPr/>
          <p:nvPr/>
        </p:nvSpPr>
        <p:spPr>
          <a:xfrm>
            <a:off x="-2979345" y="-15277524"/>
            <a:ext cx="1975210" cy="860036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sp>
        <p:nvSpPr>
          <p:cNvPr id="2350" name="TextBox 2349"/>
          <p:cNvSpPr txBox="1"/>
          <p:nvPr/>
        </p:nvSpPr>
        <p:spPr>
          <a:xfrm>
            <a:off x="-2311495" y="-15293508"/>
            <a:ext cx="737766" cy="861635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3594" b="1" spc="771" dirty="0" err="1"/>
              <a:t>Hermitian</a:t>
            </a:r>
            <a:r>
              <a:rPr lang="pt-BR" sz="3594" b="1" spc="771" dirty="0"/>
              <a:t> </a:t>
            </a:r>
            <a:r>
              <a:rPr lang="pt-BR" sz="3594" b="1" spc="771" dirty="0" err="1"/>
              <a:t>Symmetry</a:t>
            </a:r>
            <a:endParaRPr lang="pt-BR" sz="3594" b="1" spc="771" dirty="0"/>
          </a:p>
        </p:txBody>
      </p:sp>
      <p:cxnSp>
        <p:nvCxnSpPr>
          <p:cNvPr id="2351" name="Straight Connector 2350"/>
          <p:cNvCxnSpPr/>
          <p:nvPr/>
        </p:nvCxnSpPr>
        <p:spPr>
          <a:xfrm flipH="1">
            <a:off x="-1181257" y="-15185049"/>
            <a:ext cx="7398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2" name="TextBox 2351"/>
              <p:cNvSpPr txBox="1"/>
              <p:nvPr/>
            </p:nvSpPr>
            <p:spPr>
              <a:xfrm>
                <a:off x="-343270" y="-12447686"/>
                <a:ext cx="2828997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256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569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2352" name="TextBox 23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99" y="-7596114"/>
                <a:ext cx="1726376" cy="333617"/>
              </a:xfrm>
              <a:prstGeom prst="rect">
                <a:avLst/>
              </a:prstGeom>
              <a:blipFill rotWithShape="0">
                <a:blip r:embed="rId2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3" name="TextBox 2352"/>
          <p:cNvSpPr txBox="1"/>
          <p:nvPr/>
        </p:nvSpPr>
        <p:spPr>
          <a:xfrm rot="5400000">
            <a:off x="626125" y="-11833276"/>
            <a:ext cx="791730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4" name="TextBox 2353"/>
              <p:cNvSpPr txBox="1"/>
              <p:nvPr/>
            </p:nvSpPr>
            <p:spPr>
              <a:xfrm>
                <a:off x="-343270" y="-13002553"/>
                <a:ext cx="2828997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256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569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2354" name="TextBox 23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99" y="-7934718"/>
                <a:ext cx="1726376" cy="333617"/>
              </a:xfrm>
              <a:prstGeom prst="rect">
                <a:avLst/>
              </a:prstGeom>
              <a:blipFill rotWithShape="0">
                <a:blip r:embed="rId2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5" name="TextBox 2354"/>
              <p:cNvSpPr txBox="1"/>
              <p:nvPr/>
            </p:nvSpPr>
            <p:spPr>
              <a:xfrm>
                <a:off x="-343270" y="-11522917"/>
                <a:ext cx="2828997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256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569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2355" name="TextBox 23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99" y="-7031780"/>
                <a:ext cx="1726376" cy="333617"/>
              </a:xfrm>
              <a:prstGeom prst="rect">
                <a:avLst/>
              </a:prstGeom>
              <a:blipFill rotWithShape="0">
                <a:blip r:embed="rId2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6" name="TextBox 2355"/>
          <p:cNvSpPr txBox="1"/>
          <p:nvPr/>
        </p:nvSpPr>
        <p:spPr>
          <a:xfrm>
            <a:off x="740793" y="-15499434"/>
            <a:ext cx="542718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0</a:t>
            </a:r>
          </a:p>
        </p:txBody>
      </p:sp>
      <p:sp>
        <p:nvSpPr>
          <p:cNvPr id="2357" name="TextBox 2356"/>
          <p:cNvSpPr txBox="1"/>
          <p:nvPr/>
        </p:nvSpPr>
        <p:spPr>
          <a:xfrm>
            <a:off x="728650" y="-13464933"/>
            <a:ext cx="542718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0</a:t>
            </a:r>
          </a:p>
        </p:txBody>
      </p:sp>
      <p:sp>
        <p:nvSpPr>
          <p:cNvPr id="2358" name="TextBox 2357"/>
          <p:cNvSpPr txBox="1"/>
          <p:nvPr/>
        </p:nvSpPr>
        <p:spPr>
          <a:xfrm>
            <a:off x="543709" y="-15236929"/>
            <a:ext cx="653833" cy="187199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2569" dirty="0"/>
              <a:t>...</a:t>
            </a:r>
          </a:p>
        </p:txBody>
      </p:sp>
      <p:cxnSp>
        <p:nvCxnSpPr>
          <p:cNvPr id="2359" name="Straight Connector 2358"/>
          <p:cNvCxnSpPr/>
          <p:nvPr/>
        </p:nvCxnSpPr>
        <p:spPr>
          <a:xfrm flipH="1">
            <a:off x="-1111335" y="-15185049"/>
            <a:ext cx="7398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0" name="Straight Connector 2359"/>
          <p:cNvCxnSpPr/>
          <p:nvPr/>
        </p:nvCxnSpPr>
        <p:spPr>
          <a:xfrm flipH="1">
            <a:off x="-1018865" y="-13095043"/>
            <a:ext cx="6709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1" name="Straight Connector 2360"/>
          <p:cNvCxnSpPr/>
          <p:nvPr/>
        </p:nvCxnSpPr>
        <p:spPr>
          <a:xfrm flipH="1">
            <a:off x="-1186467" y="-13095043"/>
            <a:ext cx="6709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2" name="Straight Connector 2361"/>
          <p:cNvCxnSpPr/>
          <p:nvPr/>
        </p:nvCxnSpPr>
        <p:spPr>
          <a:xfrm flipH="1">
            <a:off x="-1004133" y="-8850369"/>
            <a:ext cx="63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63" name="TextBox 2362"/>
              <p:cNvSpPr txBox="1"/>
              <p:nvPr/>
            </p:nvSpPr>
            <p:spPr>
              <a:xfrm>
                <a:off x="-343270" y="-9935892"/>
                <a:ext cx="2828997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256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569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2363" name="TextBox 23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99" y="-6063309"/>
                <a:ext cx="1726376" cy="333617"/>
              </a:xfrm>
              <a:prstGeom prst="rect">
                <a:avLst/>
              </a:prstGeom>
              <a:blipFill rotWithShape="0">
                <a:blip r:embed="rId2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4" name="TextBox 2363"/>
          <p:cNvSpPr txBox="1"/>
          <p:nvPr/>
        </p:nvSpPr>
        <p:spPr>
          <a:xfrm rot="5400000">
            <a:off x="663923" y="-10220602"/>
            <a:ext cx="791730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5" name="TextBox 2364"/>
              <p:cNvSpPr txBox="1"/>
              <p:nvPr/>
            </p:nvSpPr>
            <p:spPr>
              <a:xfrm>
                <a:off x="-343270" y="-10675709"/>
                <a:ext cx="2828997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256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569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2365" name="TextBox 23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99" y="-6514777"/>
                <a:ext cx="1726376" cy="333617"/>
              </a:xfrm>
              <a:prstGeom prst="rect">
                <a:avLst/>
              </a:prstGeom>
              <a:blipFill rotWithShape="0">
                <a:blip r:embed="rId2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6" name="TextBox 2365"/>
              <p:cNvSpPr txBox="1"/>
              <p:nvPr/>
            </p:nvSpPr>
            <p:spPr>
              <a:xfrm>
                <a:off x="-343270" y="-9196077"/>
                <a:ext cx="2828997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256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569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2366" name="TextBox 23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99" y="-5611842"/>
                <a:ext cx="1726376" cy="333617"/>
              </a:xfrm>
              <a:prstGeom prst="rect">
                <a:avLst/>
              </a:prstGeom>
              <a:blipFill rotWithShape="0">
                <a:blip r:embed="rId30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7" name="TextBox 2366"/>
          <p:cNvSpPr txBox="1"/>
          <p:nvPr/>
        </p:nvSpPr>
        <p:spPr>
          <a:xfrm>
            <a:off x="728650" y="-11153010"/>
            <a:ext cx="542718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0</a:t>
            </a:r>
          </a:p>
        </p:txBody>
      </p:sp>
      <p:sp>
        <p:nvSpPr>
          <p:cNvPr id="2368" name="TextBox 2367"/>
          <p:cNvSpPr txBox="1"/>
          <p:nvPr/>
        </p:nvSpPr>
        <p:spPr>
          <a:xfrm>
            <a:off x="740793" y="-8733685"/>
            <a:ext cx="542718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0</a:t>
            </a:r>
          </a:p>
        </p:txBody>
      </p:sp>
      <p:sp>
        <p:nvSpPr>
          <p:cNvPr id="2369" name="TextBox 2368"/>
          <p:cNvSpPr txBox="1"/>
          <p:nvPr/>
        </p:nvSpPr>
        <p:spPr>
          <a:xfrm>
            <a:off x="728650" y="-7161579"/>
            <a:ext cx="542718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0</a:t>
            </a:r>
          </a:p>
        </p:txBody>
      </p:sp>
      <p:sp>
        <p:nvSpPr>
          <p:cNvPr id="2370" name="TextBox 2369"/>
          <p:cNvSpPr txBox="1"/>
          <p:nvPr/>
        </p:nvSpPr>
        <p:spPr>
          <a:xfrm>
            <a:off x="543709" y="-8678590"/>
            <a:ext cx="653833" cy="187199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2569" dirty="0"/>
              <a:t>...</a:t>
            </a:r>
          </a:p>
        </p:txBody>
      </p:sp>
      <p:sp>
        <p:nvSpPr>
          <p:cNvPr id="2371" name="TextBox 2370"/>
          <p:cNvSpPr txBox="1"/>
          <p:nvPr/>
        </p:nvSpPr>
        <p:spPr>
          <a:xfrm>
            <a:off x="-1664131" y="-7175005"/>
            <a:ext cx="844965" cy="36901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798" dirty="0"/>
              <a:t>N</a:t>
            </a:r>
            <a:r>
              <a:rPr lang="pt-BR" sz="771" dirty="0"/>
              <a:t>IFFT</a:t>
            </a:r>
            <a:endParaRPr lang="pt-BR" sz="2057" dirty="0"/>
          </a:p>
        </p:txBody>
      </p:sp>
      <p:sp>
        <p:nvSpPr>
          <p:cNvPr id="2372" name="TextBox 2371"/>
          <p:cNvSpPr txBox="1"/>
          <p:nvPr/>
        </p:nvSpPr>
        <p:spPr>
          <a:xfrm>
            <a:off x="-1573733" y="-15406955"/>
            <a:ext cx="500178" cy="36901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798" dirty="0"/>
              <a:t>1</a:t>
            </a:r>
            <a:endParaRPr lang="pt-BR" sz="3594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3" name="TextBox 2372"/>
              <p:cNvSpPr txBox="1"/>
              <p:nvPr/>
            </p:nvSpPr>
            <p:spPr>
              <a:xfrm>
                <a:off x="-1703987" y="-13423520"/>
                <a:ext cx="777610" cy="4612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85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85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4108" dirty="0"/>
              </a:p>
            </p:txBody>
          </p:sp>
        </mc:Choice>
        <mc:Fallback xmlns="">
          <p:sp>
            <p:nvSpPr>
              <p:cNvPr id="2373" name="TextBox 23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40" y="-8191610"/>
                <a:ext cx="474531" cy="317587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4" name="Straight Connector 2373"/>
          <p:cNvCxnSpPr/>
          <p:nvPr/>
        </p:nvCxnSpPr>
        <p:spPr>
          <a:xfrm flipH="1">
            <a:off x="-1004133" y="-11153025"/>
            <a:ext cx="63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5" name="Straight Connector 2374"/>
          <p:cNvCxnSpPr/>
          <p:nvPr/>
        </p:nvCxnSpPr>
        <p:spPr>
          <a:xfrm flipH="1">
            <a:off x="-1004133" y="-10783115"/>
            <a:ext cx="63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6" name="TextBox 2375"/>
          <p:cNvSpPr txBox="1"/>
          <p:nvPr/>
        </p:nvSpPr>
        <p:spPr>
          <a:xfrm>
            <a:off x="-607958" y="-15405464"/>
            <a:ext cx="500178" cy="36901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798" dirty="0"/>
              <a:t>1</a:t>
            </a:r>
            <a:endParaRPr lang="pt-BR" sz="3594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7" name="TextBox 2376"/>
              <p:cNvSpPr txBox="1"/>
              <p:nvPr/>
            </p:nvSpPr>
            <p:spPr>
              <a:xfrm>
                <a:off x="-3621894" y="-12447686"/>
                <a:ext cx="2828997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256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569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2377" name="TextBox 23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10236" y="-7596114"/>
                <a:ext cx="1726376" cy="333617"/>
              </a:xfrm>
              <a:prstGeom prst="rect">
                <a:avLst/>
              </a:prstGeom>
              <a:blipFill rotWithShape="0">
                <a:blip r:embed="rId3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8" name="TextBox 2377"/>
          <p:cNvSpPr txBox="1"/>
          <p:nvPr/>
        </p:nvSpPr>
        <p:spPr>
          <a:xfrm rot="5400000">
            <a:off x="-2652502" y="-11833276"/>
            <a:ext cx="791730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9" name="TextBox 2378"/>
              <p:cNvSpPr txBox="1"/>
              <p:nvPr/>
            </p:nvSpPr>
            <p:spPr>
              <a:xfrm>
                <a:off x="-3621894" y="-13002553"/>
                <a:ext cx="2828997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256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569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2379" name="TextBox 23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10236" y="-7934718"/>
                <a:ext cx="1726376" cy="333617"/>
              </a:xfrm>
              <a:prstGeom prst="rect">
                <a:avLst/>
              </a:prstGeom>
              <a:blipFill rotWithShape="0">
                <a:blip r:embed="rId3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0" name="TextBox 2379"/>
              <p:cNvSpPr txBox="1"/>
              <p:nvPr/>
            </p:nvSpPr>
            <p:spPr>
              <a:xfrm>
                <a:off x="-3621894" y="-11522917"/>
                <a:ext cx="2828997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256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569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256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2380" name="TextBox 23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10236" y="-7031780"/>
                <a:ext cx="1726376" cy="333617"/>
              </a:xfrm>
              <a:prstGeom prst="rect">
                <a:avLst/>
              </a:prstGeom>
              <a:blipFill rotWithShape="0">
                <a:blip r:embed="rId3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1" name="TextBox 2380"/>
          <p:cNvSpPr txBox="1"/>
          <p:nvPr/>
        </p:nvSpPr>
        <p:spPr>
          <a:xfrm>
            <a:off x="-2537836" y="-15499434"/>
            <a:ext cx="542718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0</a:t>
            </a:r>
          </a:p>
        </p:txBody>
      </p:sp>
      <p:sp>
        <p:nvSpPr>
          <p:cNvPr id="2382" name="TextBox 2381"/>
          <p:cNvSpPr txBox="1"/>
          <p:nvPr/>
        </p:nvSpPr>
        <p:spPr>
          <a:xfrm>
            <a:off x="-2549977" y="-13464933"/>
            <a:ext cx="542718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0</a:t>
            </a:r>
          </a:p>
        </p:txBody>
      </p:sp>
      <p:sp>
        <p:nvSpPr>
          <p:cNvPr id="2383" name="TextBox 2382"/>
          <p:cNvSpPr txBox="1"/>
          <p:nvPr/>
        </p:nvSpPr>
        <p:spPr>
          <a:xfrm>
            <a:off x="-2734920" y="-15236929"/>
            <a:ext cx="653833" cy="187199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2569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4" name="TextBox 2383"/>
              <p:cNvSpPr txBox="1"/>
              <p:nvPr/>
            </p:nvSpPr>
            <p:spPr>
              <a:xfrm>
                <a:off x="-1796465" y="-11481499"/>
                <a:ext cx="777610" cy="4612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85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85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4108" dirty="0"/>
              </a:p>
            </p:txBody>
          </p:sp>
        </mc:Choice>
        <mc:Fallback xmlns="">
          <p:sp>
            <p:nvSpPr>
              <p:cNvPr id="2384" name="TextBox 23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06" y="-7006505"/>
                <a:ext cx="474531" cy="317587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5" name="TextBox 2384"/>
              <p:cNvSpPr txBox="1"/>
              <p:nvPr/>
            </p:nvSpPr>
            <p:spPr>
              <a:xfrm>
                <a:off x="-1958360" y="-11060542"/>
                <a:ext cx="1216935" cy="4612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85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85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285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4108" dirty="0"/>
              </a:p>
            </p:txBody>
          </p:sp>
        </mc:Choice>
        <mc:Fallback xmlns="">
          <p:sp>
            <p:nvSpPr>
              <p:cNvPr id="2385" name="TextBox 23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11" y="-6749619"/>
                <a:ext cx="742626" cy="317587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6" name="TextBox 2385"/>
              <p:cNvSpPr txBox="1"/>
              <p:nvPr/>
            </p:nvSpPr>
            <p:spPr>
              <a:xfrm>
                <a:off x="-3145830" y="-13423520"/>
                <a:ext cx="777610" cy="4612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85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85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4108" dirty="0"/>
              </a:p>
            </p:txBody>
          </p:sp>
        </mc:Choice>
        <mc:Fallback xmlns="">
          <p:sp>
            <p:nvSpPr>
              <p:cNvPr id="2386" name="TextBox 23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7735" y="-8191610"/>
                <a:ext cx="474531" cy="317587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7" name="TextBox 2386"/>
              <p:cNvSpPr txBox="1"/>
              <p:nvPr/>
            </p:nvSpPr>
            <p:spPr>
              <a:xfrm>
                <a:off x="-3091147" y="-11481499"/>
                <a:ext cx="777610" cy="4612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85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85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4108" dirty="0"/>
              </a:p>
            </p:txBody>
          </p:sp>
        </mc:Choice>
        <mc:Fallback xmlns="">
          <p:sp>
            <p:nvSpPr>
              <p:cNvPr id="2387" name="TextBox 23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365" y="-7006505"/>
                <a:ext cx="474531" cy="317587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8" name="TextBox 2387"/>
              <p:cNvSpPr txBox="1"/>
              <p:nvPr/>
            </p:nvSpPr>
            <p:spPr>
              <a:xfrm>
                <a:off x="-2128579" y="-9210989"/>
                <a:ext cx="1342606" cy="46249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12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85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85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285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4108" dirty="0"/>
              </a:p>
            </p:txBody>
          </p:sp>
        </mc:Choice>
        <mc:Fallback xmlns="">
          <p:sp>
            <p:nvSpPr>
              <p:cNvPr id="2388" name="TextBox 23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36" y="-5620942"/>
                <a:ext cx="819316" cy="318357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9" name="Straight Connector 2388"/>
          <p:cNvCxnSpPr/>
          <p:nvPr/>
        </p:nvCxnSpPr>
        <p:spPr>
          <a:xfrm flipH="1">
            <a:off x="4244147" y="-6806604"/>
            <a:ext cx="7398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0" name="Rounded Rectangle 2389"/>
          <p:cNvSpPr/>
          <p:nvPr/>
        </p:nvSpPr>
        <p:spPr>
          <a:xfrm>
            <a:off x="2711420" y="-15277524"/>
            <a:ext cx="1975210" cy="860036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sp>
        <p:nvSpPr>
          <p:cNvPr id="2391" name="TextBox 2390"/>
          <p:cNvSpPr txBox="1"/>
          <p:nvPr/>
        </p:nvSpPr>
        <p:spPr>
          <a:xfrm>
            <a:off x="3564222" y="-15293508"/>
            <a:ext cx="737766" cy="861635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3594" b="1" spc="1540" dirty="0"/>
              <a:t>IFFT</a:t>
            </a:r>
          </a:p>
        </p:txBody>
      </p:sp>
      <p:sp>
        <p:nvSpPr>
          <p:cNvPr id="2392" name="TextBox 2391"/>
          <p:cNvSpPr txBox="1"/>
          <p:nvPr/>
        </p:nvSpPr>
        <p:spPr>
          <a:xfrm>
            <a:off x="2624745" y="-7175005"/>
            <a:ext cx="844965" cy="36901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798" dirty="0"/>
              <a:t>N</a:t>
            </a:r>
            <a:r>
              <a:rPr lang="pt-BR" sz="771" dirty="0"/>
              <a:t>IFFT</a:t>
            </a:r>
            <a:endParaRPr lang="pt-BR" sz="2057" dirty="0"/>
          </a:p>
        </p:txBody>
      </p:sp>
      <p:sp>
        <p:nvSpPr>
          <p:cNvPr id="2393" name="TextBox 2392"/>
          <p:cNvSpPr txBox="1"/>
          <p:nvPr/>
        </p:nvSpPr>
        <p:spPr>
          <a:xfrm>
            <a:off x="2706229" y="-15406955"/>
            <a:ext cx="500178" cy="36901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798" dirty="0"/>
              <a:t>1</a:t>
            </a:r>
            <a:endParaRPr lang="pt-BR" sz="3594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4" name="TextBox 2393"/>
              <p:cNvSpPr txBox="1"/>
              <p:nvPr/>
            </p:nvSpPr>
            <p:spPr>
              <a:xfrm>
                <a:off x="2599625" y="-13423520"/>
                <a:ext cx="777610" cy="4612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85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85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4108" dirty="0"/>
              </a:p>
            </p:txBody>
          </p:sp>
        </mc:Choice>
        <mc:Fallback xmlns="">
          <p:sp>
            <p:nvSpPr>
              <p:cNvPr id="2394" name="TextBox 23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480" y="-8191610"/>
                <a:ext cx="474531" cy="317587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5" name="TextBox 2394"/>
              <p:cNvSpPr txBox="1"/>
              <p:nvPr/>
            </p:nvSpPr>
            <p:spPr>
              <a:xfrm>
                <a:off x="2599625" y="-11481499"/>
                <a:ext cx="777610" cy="4612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85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85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4108" dirty="0"/>
              </a:p>
            </p:txBody>
          </p:sp>
        </mc:Choice>
        <mc:Fallback xmlns="">
          <p:sp>
            <p:nvSpPr>
              <p:cNvPr id="2395" name="TextBox 23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480" y="-7006505"/>
                <a:ext cx="474531" cy="317587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6" name="TextBox 2395"/>
              <p:cNvSpPr txBox="1"/>
              <p:nvPr/>
            </p:nvSpPr>
            <p:spPr>
              <a:xfrm>
                <a:off x="2544939" y="-11060542"/>
                <a:ext cx="1216935" cy="4612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85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85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285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4108" dirty="0"/>
              </a:p>
            </p:txBody>
          </p:sp>
        </mc:Choice>
        <mc:Fallback xmlns="">
          <p:sp>
            <p:nvSpPr>
              <p:cNvPr id="2396" name="TextBox 23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107" y="-6749619"/>
                <a:ext cx="742626" cy="317587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7" name="TextBox 2396"/>
              <p:cNvSpPr txBox="1"/>
              <p:nvPr/>
            </p:nvSpPr>
            <p:spPr>
              <a:xfrm>
                <a:off x="2589485" y="-9210989"/>
                <a:ext cx="1342606" cy="46249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12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85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85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85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285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4108" dirty="0"/>
              </a:p>
            </p:txBody>
          </p:sp>
        </mc:Choice>
        <mc:Fallback xmlns="">
          <p:sp>
            <p:nvSpPr>
              <p:cNvPr id="2397" name="TextBox 23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293" y="-5620942"/>
                <a:ext cx="819316" cy="31835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8" name="Rectangle 2397"/>
          <p:cNvSpPr/>
          <p:nvPr/>
        </p:nvSpPr>
        <p:spPr>
          <a:xfrm>
            <a:off x="-6033217" y="-9292093"/>
            <a:ext cx="2445232" cy="35423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sp>
        <p:nvSpPr>
          <p:cNvPr id="2399" name="TextBox 2398"/>
          <p:cNvSpPr txBox="1"/>
          <p:nvPr/>
        </p:nvSpPr>
        <p:spPr>
          <a:xfrm>
            <a:off x="-6274900" y="-9411424"/>
            <a:ext cx="2981863" cy="44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9" dirty="0">
                <a:latin typeface="Courier New" panose="02070309020205020404" pitchFamily="49" charset="0"/>
                <a:cs typeface="Courier New" panose="02070309020205020404" pitchFamily="49" charset="0"/>
              </a:rPr>
              <a:t>00101100101110</a:t>
            </a:r>
          </a:p>
        </p:txBody>
      </p:sp>
      <p:sp>
        <p:nvSpPr>
          <p:cNvPr id="2400" name="TextBox 2399"/>
          <p:cNvSpPr txBox="1"/>
          <p:nvPr/>
        </p:nvSpPr>
        <p:spPr>
          <a:xfrm>
            <a:off x="-6033217" y="-9080816"/>
            <a:ext cx="2445232" cy="44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09" dirty="0"/>
              <a:t>Data bits</a:t>
            </a:r>
          </a:p>
        </p:txBody>
      </p:sp>
      <p:sp>
        <p:nvSpPr>
          <p:cNvPr id="2401" name="Rounded Rectangle 2400"/>
          <p:cNvSpPr/>
          <p:nvPr/>
        </p:nvSpPr>
        <p:spPr>
          <a:xfrm>
            <a:off x="-5665282" y="-12824987"/>
            <a:ext cx="1716613" cy="17880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sp>
        <p:nvSpPr>
          <p:cNvPr id="2402" name="TextBox 2401"/>
          <p:cNvSpPr txBox="1"/>
          <p:nvPr/>
        </p:nvSpPr>
        <p:spPr>
          <a:xfrm>
            <a:off x="-5605314" y="-13371738"/>
            <a:ext cx="1415772" cy="533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68" b="1" dirty="0"/>
              <a:t>M-QAM</a:t>
            </a:r>
          </a:p>
        </p:txBody>
      </p:sp>
      <p:cxnSp>
        <p:nvCxnSpPr>
          <p:cNvPr id="2403" name="Straight Connector 2402"/>
          <p:cNvCxnSpPr>
            <a:stCxn id="2401" idx="0"/>
            <a:endCxn id="2401" idx="2"/>
          </p:cNvCxnSpPr>
          <p:nvPr/>
        </p:nvCxnSpPr>
        <p:spPr>
          <a:xfrm>
            <a:off x="-4806993" y="-12824987"/>
            <a:ext cx="0" cy="1788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4" name="Straight Connector 2403"/>
          <p:cNvCxnSpPr>
            <a:stCxn id="2401" idx="3"/>
            <a:endCxn id="2401" idx="1"/>
          </p:cNvCxnSpPr>
          <p:nvPr/>
        </p:nvCxnSpPr>
        <p:spPr>
          <a:xfrm flipH="1">
            <a:off x="-5665282" y="-11930964"/>
            <a:ext cx="17166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5" name="Oval 2404"/>
          <p:cNvSpPr/>
          <p:nvPr/>
        </p:nvSpPr>
        <p:spPr>
          <a:xfrm>
            <a:off x="-5294863" y="-12418832"/>
            <a:ext cx="117429" cy="117429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sp>
        <p:nvSpPr>
          <p:cNvPr id="2406" name="Oval 2405"/>
          <p:cNvSpPr/>
          <p:nvPr/>
        </p:nvSpPr>
        <p:spPr>
          <a:xfrm>
            <a:off x="-4470673" y="-12418832"/>
            <a:ext cx="117429" cy="117429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sp>
        <p:nvSpPr>
          <p:cNvPr id="2407" name="Oval 2406"/>
          <p:cNvSpPr/>
          <p:nvPr/>
        </p:nvSpPr>
        <p:spPr>
          <a:xfrm>
            <a:off x="-4470673" y="-11542662"/>
            <a:ext cx="117429" cy="117429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sp>
        <p:nvSpPr>
          <p:cNvPr id="2408" name="Oval 2407"/>
          <p:cNvSpPr/>
          <p:nvPr/>
        </p:nvSpPr>
        <p:spPr>
          <a:xfrm>
            <a:off x="-5294864" y="-11552025"/>
            <a:ext cx="117429" cy="117429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sp>
        <p:nvSpPr>
          <p:cNvPr id="2409" name="TextBox 2408"/>
          <p:cNvSpPr txBox="1"/>
          <p:nvPr/>
        </p:nvSpPr>
        <p:spPr>
          <a:xfrm rot="5400000">
            <a:off x="-6569120" y="-12198101"/>
            <a:ext cx="1351652" cy="470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60" b="1" dirty="0" err="1"/>
              <a:t>Mapping</a:t>
            </a:r>
            <a:endParaRPr lang="pt-BR" sz="2460" b="1" dirty="0"/>
          </a:p>
        </p:txBody>
      </p:sp>
      <p:cxnSp>
        <p:nvCxnSpPr>
          <p:cNvPr id="2410" name="Straight Arrow Connector 2409"/>
          <p:cNvCxnSpPr>
            <a:stCxn id="2401" idx="3"/>
            <a:endCxn id="2336" idx="1"/>
          </p:cNvCxnSpPr>
          <p:nvPr/>
        </p:nvCxnSpPr>
        <p:spPr>
          <a:xfrm flipV="1">
            <a:off x="-3948674" y="-11931040"/>
            <a:ext cx="529684" cy="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1" name="Straight Arrow Connector 2410"/>
          <p:cNvCxnSpPr/>
          <p:nvPr/>
        </p:nvCxnSpPr>
        <p:spPr>
          <a:xfrm flipH="1" flipV="1">
            <a:off x="-4810613" y="-10991668"/>
            <a:ext cx="3622" cy="168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2" name="TextBox 2411"/>
              <p:cNvSpPr txBox="1"/>
              <p:nvPr/>
            </p:nvSpPr>
            <p:spPr>
              <a:xfrm>
                <a:off x="5419702" y="-15521805"/>
                <a:ext cx="807162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2412" name="TextBox 24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504" y="-9472074"/>
                <a:ext cx="492565" cy="333617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3" name="TextBox 2412"/>
          <p:cNvSpPr txBox="1"/>
          <p:nvPr/>
        </p:nvSpPr>
        <p:spPr>
          <a:xfrm>
            <a:off x="5302093" y="-14389704"/>
            <a:ext cx="653833" cy="739784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2569" dirty="0"/>
              <a:t>...............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4" name="TextBox 2413"/>
              <p:cNvSpPr txBox="1"/>
              <p:nvPr/>
            </p:nvSpPr>
            <p:spPr>
              <a:xfrm>
                <a:off x="5419702" y="-15114607"/>
                <a:ext cx="807162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2414" name="TextBox 24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504" y="-9223584"/>
                <a:ext cx="492565" cy="333617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5" name="TextBox 2414"/>
              <p:cNvSpPr txBox="1"/>
              <p:nvPr/>
            </p:nvSpPr>
            <p:spPr>
              <a:xfrm>
                <a:off x="5419702" y="-14652225"/>
                <a:ext cx="807162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2415" name="TextBox 24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504" y="-8941419"/>
                <a:ext cx="492565" cy="333617"/>
              </a:xfrm>
              <a:prstGeom prst="rect">
                <a:avLst/>
              </a:prstGeom>
              <a:blipFill rotWithShape="0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6" name="TextBox 2415"/>
              <p:cNvSpPr txBox="1"/>
              <p:nvPr/>
            </p:nvSpPr>
            <p:spPr>
              <a:xfrm>
                <a:off x="5209607" y="-7161596"/>
                <a:ext cx="1689045" cy="52181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56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pt-BR" sz="256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569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2569" dirty="0"/>
              </a:p>
            </p:txBody>
          </p:sp>
        </mc:Choice>
        <mc:Fallback xmlns="">
          <p:sp>
            <p:nvSpPr>
              <p:cNvPr id="2416" name="TextBox 24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295" y="-4370314"/>
                <a:ext cx="1030728" cy="354649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7" name="Straight Arrow Connector 2416"/>
          <p:cNvCxnSpPr/>
          <p:nvPr/>
        </p:nvCxnSpPr>
        <p:spPr>
          <a:xfrm>
            <a:off x="6765263" y="-15406971"/>
            <a:ext cx="0" cy="9062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8" name="TextBox 2417"/>
          <p:cNvSpPr txBox="1"/>
          <p:nvPr/>
        </p:nvSpPr>
        <p:spPr>
          <a:xfrm>
            <a:off x="6890458" y="-14998976"/>
            <a:ext cx="737766" cy="861635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3594" b="1" spc="771" dirty="0"/>
              <a:t>Time Domain </a:t>
            </a:r>
            <a:r>
              <a:rPr lang="pt-BR" sz="3594" b="1" spc="771" dirty="0" err="1"/>
              <a:t>Samples</a:t>
            </a:r>
            <a:endParaRPr lang="pt-BR" sz="3594" b="1" spc="771" dirty="0"/>
          </a:p>
        </p:txBody>
      </p:sp>
      <p:pic>
        <p:nvPicPr>
          <p:cNvPr id="2419" name="Picture 241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12901" r="37172" b="20320"/>
          <a:stretch/>
        </p:blipFill>
        <p:spPr>
          <a:xfrm rot="5400000">
            <a:off x="1310151" y="-11545516"/>
            <a:ext cx="8600368" cy="1062444"/>
          </a:xfrm>
          <a:prstGeom prst="rect">
            <a:avLst/>
          </a:prstGeom>
        </p:spPr>
      </p:pic>
      <p:pic>
        <p:nvPicPr>
          <p:cNvPr id="2420" name="Picture 241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9" t="18238" r="11843" b="13613"/>
          <a:stretch/>
        </p:blipFill>
        <p:spPr>
          <a:xfrm>
            <a:off x="-844555" y="-16724018"/>
            <a:ext cx="3760315" cy="1123418"/>
          </a:xfrm>
          <a:prstGeom prst="rect">
            <a:avLst/>
          </a:prstGeom>
        </p:spPr>
      </p:pic>
      <p:sp>
        <p:nvSpPr>
          <p:cNvPr id="2421" name="TextBox 2420"/>
          <p:cNvSpPr txBox="1"/>
          <p:nvPr/>
        </p:nvSpPr>
        <p:spPr>
          <a:xfrm rot="16200000">
            <a:off x="791320" y="-17431076"/>
            <a:ext cx="563231" cy="383495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2460" b="1" dirty="0" err="1"/>
              <a:t>Frequency</a:t>
            </a:r>
            <a:r>
              <a:rPr lang="pt-BR" sz="2460" b="1" dirty="0"/>
              <a:t> Domain </a:t>
            </a:r>
            <a:r>
              <a:rPr lang="pt-BR" sz="2460" b="1" dirty="0" err="1"/>
              <a:t>Samples</a:t>
            </a:r>
            <a:endParaRPr lang="pt-BR" sz="2460" b="1" dirty="0"/>
          </a:p>
        </p:txBody>
      </p:sp>
      <p:sp>
        <p:nvSpPr>
          <p:cNvPr id="2422" name="TextBox 2421"/>
          <p:cNvSpPr txBox="1"/>
          <p:nvPr/>
        </p:nvSpPr>
        <p:spPr>
          <a:xfrm>
            <a:off x="-4189762" y="-10995785"/>
            <a:ext cx="3586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60" b="1" dirty="0" err="1"/>
              <a:t>Subcarriers</a:t>
            </a:r>
            <a:r>
              <a:rPr lang="pt-BR" sz="2460" b="1" dirty="0"/>
              <a:t> </a:t>
            </a:r>
            <a:r>
              <a:rPr lang="pt-BR" sz="2460" b="1" dirty="0" err="1"/>
              <a:t>Information</a:t>
            </a:r>
            <a:endParaRPr lang="pt-BR" sz="2460" b="1" dirty="0"/>
          </a:p>
        </p:txBody>
      </p:sp>
      <p:sp>
        <p:nvSpPr>
          <p:cNvPr id="2423" name="TextBox 2422"/>
          <p:cNvSpPr txBox="1"/>
          <p:nvPr/>
        </p:nvSpPr>
        <p:spPr>
          <a:xfrm rot="5400000">
            <a:off x="-3877405" y="-14407858"/>
            <a:ext cx="1891543" cy="470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60" b="1" dirty="0"/>
              <a:t>Zero </a:t>
            </a:r>
            <a:r>
              <a:rPr lang="pt-BR" sz="2460" b="1" dirty="0" err="1"/>
              <a:t>Padding</a:t>
            </a:r>
            <a:endParaRPr lang="pt-BR" sz="2460" b="1" dirty="0"/>
          </a:p>
        </p:txBody>
      </p:sp>
      <p:sp>
        <p:nvSpPr>
          <p:cNvPr id="2424" name="Left Brace 2423"/>
          <p:cNvSpPr/>
          <p:nvPr/>
        </p:nvSpPr>
        <p:spPr>
          <a:xfrm>
            <a:off x="-2748133" y="-15346815"/>
            <a:ext cx="318414" cy="232184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7301" tIns="93657" rIns="187301" bIns="93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7841"/>
          </a:p>
        </p:txBody>
      </p:sp>
      <p:sp>
        <p:nvSpPr>
          <p:cNvPr id="2425" name="Rectangle 2424"/>
          <p:cNvSpPr/>
          <p:nvPr/>
        </p:nvSpPr>
        <p:spPr>
          <a:xfrm>
            <a:off x="6302908" y="-15505062"/>
            <a:ext cx="158591" cy="863733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cxnSp>
        <p:nvCxnSpPr>
          <p:cNvPr id="2426" name="Straight Connector 2425"/>
          <p:cNvCxnSpPr/>
          <p:nvPr/>
        </p:nvCxnSpPr>
        <p:spPr>
          <a:xfrm>
            <a:off x="6302896" y="-15283827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7" name="Straight Connector 2426"/>
          <p:cNvCxnSpPr/>
          <p:nvPr/>
        </p:nvCxnSpPr>
        <p:spPr>
          <a:xfrm>
            <a:off x="6302896" y="-15062579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8" name="Straight Connector 2427"/>
          <p:cNvCxnSpPr/>
          <p:nvPr/>
        </p:nvCxnSpPr>
        <p:spPr>
          <a:xfrm>
            <a:off x="6305053" y="-14841329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9" name="Straight Connector 2428"/>
          <p:cNvCxnSpPr/>
          <p:nvPr/>
        </p:nvCxnSpPr>
        <p:spPr>
          <a:xfrm>
            <a:off x="6302896" y="-14620084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0" name="Straight Connector 2429"/>
          <p:cNvCxnSpPr/>
          <p:nvPr/>
        </p:nvCxnSpPr>
        <p:spPr>
          <a:xfrm>
            <a:off x="6302896" y="-14398835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1" name="Straight Connector 2430"/>
          <p:cNvCxnSpPr/>
          <p:nvPr/>
        </p:nvCxnSpPr>
        <p:spPr>
          <a:xfrm>
            <a:off x="6305053" y="-14177587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2" name="Straight Connector 2431"/>
          <p:cNvCxnSpPr/>
          <p:nvPr/>
        </p:nvCxnSpPr>
        <p:spPr>
          <a:xfrm>
            <a:off x="6302896" y="-13956339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3" name="Straight Connector 2432"/>
          <p:cNvCxnSpPr/>
          <p:nvPr/>
        </p:nvCxnSpPr>
        <p:spPr>
          <a:xfrm>
            <a:off x="6302896" y="-13735091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4" name="Straight Connector 2433"/>
          <p:cNvCxnSpPr/>
          <p:nvPr/>
        </p:nvCxnSpPr>
        <p:spPr>
          <a:xfrm>
            <a:off x="6305053" y="-13513843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5" name="Straight Connector 2434"/>
          <p:cNvCxnSpPr/>
          <p:nvPr/>
        </p:nvCxnSpPr>
        <p:spPr>
          <a:xfrm>
            <a:off x="6302896" y="-13292595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6" name="Straight Connector 2435"/>
          <p:cNvCxnSpPr/>
          <p:nvPr/>
        </p:nvCxnSpPr>
        <p:spPr>
          <a:xfrm>
            <a:off x="6302896" y="-13071347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7" name="Straight Connector 2436"/>
          <p:cNvCxnSpPr/>
          <p:nvPr/>
        </p:nvCxnSpPr>
        <p:spPr>
          <a:xfrm>
            <a:off x="6305053" y="-12850100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8" name="Straight Connector 2437"/>
          <p:cNvCxnSpPr/>
          <p:nvPr/>
        </p:nvCxnSpPr>
        <p:spPr>
          <a:xfrm>
            <a:off x="6302896" y="-12628852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9" name="Straight Connector 2438"/>
          <p:cNvCxnSpPr/>
          <p:nvPr/>
        </p:nvCxnSpPr>
        <p:spPr>
          <a:xfrm>
            <a:off x="6302896" y="-12407604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0" name="Straight Connector 2439"/>
          <p:cNvCxnSpPr/>
          <p:nvPr/>
        </p:nvCxnSpPr>
        <p:spPr>
          <a:xfrm>
            <a:off x="6305053" y="-12186354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1" name="Straight Connector 2440"/>
          <p:cNvCxnSpPr/>
          <p:nvPr/>
        </p:nvCxnSpPr>
        <p:spPr>
          <a:xfrm>
            <a:off x="6302896" y="-11965110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2" name="Straight Connector 2441"/>
          <p:cNvCxnSpPr/>
          <p:nvPr/>
        </p:nvCxnSpPr>
        <p:spPr>
          <a:xfrm>
            <a:off x="6302896" y="-11743860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3" name="Straight Connector 2442"/>
          <p:cNvCxnSpPr/>
          <p:nvPr/>
        </p:nvCxnSpPr>
        <p:spPr>
          <a:xfrm>
            <a:off x="6305053" y="-11522612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4" name="Straight Connector 2443"/>
          <p:cNvCxnSpPr/>
          <p:nvPr/>
        </p:nvCxnSpPr>
        <p:spPr>
          <a:xfrm>
            <a:off x="6302896" y="-11301364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5" name="Straight Connector 2444"/>
          <p:cNvCxnSpPr/>
          <p:nvPr/>
        </p:nvCxnSpPr>
        <p:spPr>
          <a:xfrm>
            <a:off x="6302896" y="-11080116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6" name="Straight Connector 2445"/>
          <p:cNvCxnSpPr/>
          <p:nvPr/>
        </p:nvCxnSpPr>
        <p:spPr>
          <a:xfrm>
            <a:off x="6305053" y="-10858868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7" name="Straight Connector 2446"/>
          <p:cNvCxnSpPr/>
          <p:nvPr/>
        </p:nvCxnSpPr>
        <p:spPr>
          <a:xfrm>
            <a:off x="6302896" y="-10637620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8" name="Straight Connector 2447"/>
          <p:cNvCxnSpPr/>
          <p:nvPr/>
        </p:nvCxnSpPr>
        <p:spPr>
          <a:xfrm>
            <a:off x="6302896" y="-10416373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9" name="Straight Connector 2448"/>
          <p:cNvCxnSpPr/>
          <p:nvPr/>
        </p:nvCxnSpPr>
        <p:spPr>
          <a:xfrm>
            <a:off x="6305053" y="-10195125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0" name="Straight Connector 2449"/>
          <p:cNvCxnSpPr/>
          <p:nvPr/>
        </p:nvCxnSpPr>
        <p:spPr>
          <a:xfrm>
            <a:off x="6300736" y="-9973877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1" name="Straight Connector 2450"/>
          <p:cNvCxnSpPr/>
          <p:nvPr/>
        </p:nvCxnSpPr>
        <p:spPr>
          <a:xfrm>
            <a:off x="6302896" y="-9752629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2" name="Straight Connector 2451"/>
          <p:cNvCxnSpPr/>
          <p:nvPr/>
        </p:nvCxnSpPr>
        <p:spPr>
          <a:xfrm>
            <a:off x="6300736" y="-9531379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3" name="Straight Connector 2452"/>
          <p:cNvCxnSpPr/>
          <p:nvPr/>
        </p:nvCxnSpPr>
        <p:spPr>
          <a:xfrm>
            <a:off x="6300736" y="-9310135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4" name="Straight Connector 2453"/>
          <p:cNvCxnSpPr/>
          <p:nvPr/>
        </p:nvCxnSpPr>
        <p:spPr>
          <a:xfrm>
            <a:off x="6302896" y="-9088885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5" name="Straight Connector 2454"/>
          <p:cNvCxnSpPr/>
          <p:nvPr/>
        </p:nvCxnSpPr>
        <p:spPr>
          <a:xfrm>
            <a:off x="6300736" y="-8867637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6" name="Straight Connector 2455"/>
          <p:cNvCxnSpPr/>
          <p:nvPr/>
        </p:nvCxnSpPr>
        <p:spPr>
          <a:xfrm>
            <a:off x="6300736" y="-8646389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7" name="Straight Connector 2456"/>
          <p:cNvCxnSpPr/>
          <p:nvPr/>
        </p:nvCxnSpPr>
        <p:spPr>
          <a:xfrm>
            <a:off x="6302896" y="-8425141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8" name="Straight Connector 2457"/>
          <p:cNvCxnSpPr/>
          <p:nvPr/>
        </p:nvCxnSpPr>
        <p:spPr>
          <a:xfrm>
            <a:off x="6300736" y="-8203893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9" name="Straight Connector 2458"/>
          <p:cNvCxnSpPr/>
          <p:nvPr/>
        </p:nvCxnSpPr>
        <p:spPr>
          <a:xfrm>
            <a:off x="6300736" y="-7982646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0" name="Straight Connector 2459"/>
          <p:cNvCxnSpPr/>
          <p:nvPr/>
        </p:nvCxnSpPr>
        <p:spPr>
          <a:xfrm>
            <a:off x="6302896" y="-7761398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1" name="Straight Connector 2460"/>
          <p:cNvCxnSpPr/>
          <p:nvPr/>
        </p:nvCxnSpPr>
        <p:spPr>
          <a:xfrm>
            <a:off x="6300736" y="-7540150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2" name="Straight Connector 2461"/>
          <p:cNvCxnSpPr/>
          <p:nvPr/>
        </p:nvCxnSpPr>
        <p:spPr>
          <a:xfrm>
            <a:off x="6300736" y="-7318902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3" name="Straight Connector 2462"/>
          <p:cNvCxnSpPr/>
          <p:nvPr/>
        </p:nvCxnSpPr>
        <p:spPr>
          <a:xfrm>
            <a:off x="6302896" y="-7097654"/>
            <a:ext cx="145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4" name="Rectangle 2463"/>
          <p:cNvSpPr/>
          <p:nvPr/>
        </p:nvSpPr>
        <p:spPr>
          <a:xfrm>
            <a:off x="6300732" y="-9531373"/>
            <a:ext cx="158802" cy="132748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34865" tIns="117430" rIns="234865" bIns="1174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3968"/>
          </a:p>
        </p:txBody>
      </p:sp>
      <p:sp>
        <p:nvSpPr>
          <p:cNvPr id="2465" name="TextBox 2464"/>
          <p:cNvSpPr txBox="1"/>
          <p:nvPr/>
        </p:nvSpPr>
        <p:spPr>
          <a:xfrm>
            <a:off x="6079483" y="-9752629"/>
            <a:ext cx="408766" cy="167456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227" b="1" dirty="0"/>
              <a:t>...</a:t>
            </a:r>
          </a:p>
        </p:txBody>
      </p:sp>
      <p:sp>
        <p:nvSpPr>
          <p:cNvPr id="2466" name="TextBox 2465"/>
          <p:cNvSpPr txBox="1"/>
          <p:nvPr/>
        </p:nvSpPr>
        <p:spPr>
          <a:xfrm>
            <a:off x="6594867" y="-16638109"/>
            <a:ext cx="2972609" cy="470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60" b="1" dirty="0"/>
              <a:t>OFDM </a:t>
            </a:r>
            <a:r>
              <a:rPr lang="pt-BR" sz="2460" b="1" dirty="0" err="1"/>
              <a:t>Symbol</a:t>
            </a:r>
            <a:r>
              <a:rPr lang="pt-BR" sz="2460" b="1" dirty="0"/>
              <a:t> Vector</a:t>
            </a:r>
          </a:p>
        </p:txBody>
      </p:sp>
      <p:cxnSp>
        <p:nvCxnSpPr>
          <p:cNvPr id="2467" name="Curved Connector 2466"/>
          <p:cNvCxnSpPr/>
          <p:nvPr/>
        </p:nvCxnSpPr>
        <p:spPr>
          <a:xfrm flipH="1">
            <a:off x="6380198" y="-16201121"/>
            <a:ext cx="640679" cy="6886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8" name="Straight Connector 2467"/>
          <p:cNvCxnSpPr/>
          <p:nvPr/>
        </p:nvCxnSpPr>
        <p:spPr>
          <a:xfrm>
            <a:off x="6968306" y="-16205176"/>
            <a:ext cx="2470743" cy="8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9" name="Rounded Rectangle 2468"/>
          <p:cNvSpPr/>
          <p:nvPr/>
        </p:nvSpPr>
        <p:spPr>
          <a:xfrm>
            <a:off x="6534783" y="-11713421"/>
            <a:ext cx="1229872" cy="10801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cxnSp>
        <p:nvCxnSpPr>
          <p:cNvPr id="2470" name="Straight Arrow Connector 2469"/>
          <p:cNvCxnSpPr>
            <a:endCxn id="2469" idx="1"/>
          </p:cNvCxnSpPr>
          <p:nvPr/>
        </p:nvCxnSpPr>
        <p:spPr>
          <a:xfrm>
            <a:off x="6190492" y="-11179054"/>
            <a:ext cx="344281" cy="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1" name="TextBox 2470"/>
          <p:cNvSpPr txBox="1"/>
          <p:nvPr/>
        </p:nvSpPr>
        <p:spPr>
          <a:xfrm>
            <a:off x="6720381" y="-11505009"/>
            <a:ext cx="896762" cy="56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80" dirty="0"/>
              <a:t>CP</a:t>
            </a:r>
          </a:p>
        </p:txBody>
      </p:sp>
      <p:cxnSp>
        <p:nvCxnSpPr>
          <p:cNvPr id="2472" name="Straight Arrow Connector 2471"/>
          <p:cNvCxnSpPr>
            <a:stCxn id="2469" idx="3"/>
            <a:endCxn id="2473" idx="3"/>
          </p:cNvCxnSpPr>
          <p:nvPr/>
        </p:nvCxnSpPr>
        <p:spPr>
          <a:xfrm flipV="1">
            <a:off x="7764647" y="-11179065"/>
            <a:ext cx="415146" cy="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3" name="Isosceles Triangle 2472"/>
          <p:cNvSpPr/>
          <p:nvPr/>
        </p:nvSpPr>
        <p:spPr>
          <a:xfrm rot="5400000">
            <a:off x="7887032" y="-11610290"/>
            <a:ext cx="1447989" cy="86245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7301" tIns="93657" rIns="187301" bIns="93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7841"/>
          </a:p>
        </p:txBody>
      </p:sp>
      <p:sp>
        <p:nvSpPr>
          <p:cNvPr id="2474" name="TextBox 2473"/>
          <p:cNvSpPr txBox="1"/>
          <p:nvPr/>
        </p:nvSpPr>
        <p:spPr>
          <a:xfrm>
            <a:off x="8083502" y="-11477098"/>
            <a:ext cx="896762" cy="56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80" dirty="0"/>
              <a:t>P/S</a:t>
            </a:r>
          </a:p>
        </p:txBody>
      </p:sp>
      <p:cxnSp>
        <p:nvCxnSpPr>
          <p:cNvPr id="2475" name="Straight Arrow Connector 2474"/>
          <p:cNvCxnSpPr>
            <a:stCxn id="2473" idx="0"/>
          </p:cNvCxnSpPr>
          <p:nvPr/>
        </p:nvCxnSpPr>
        <p:spPr>
          <a:xfrm>
            <a:off x="9042241" y="-11179062"/>
            <a:ext cx="651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6" name="Rounded Rectangle 2475"/>
          <p:cNvSpPr/>
          <p:nvPr/>
        </p:nvSpPr>
        <p:spPr>
          <a:xfrm>
            <a:off x="-6848168" y="-12066761"/>
            <a:ext cx="1229872" cy="10801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cxnSp>
        <p:nvCxnSpPr>
          <p:cNvPr id="2477" name="Straight Arrow Connector 2476"/>
          <p:cNvCxnSpPr>
            <a:endCxn id="2476" idx="1"/>
          </p:cNvCxnSpPr>
          <p:nvPr/>
        </p:nvCxnSpPr>
        <p:spPr>
          <a:xfrm>
            <a:off x="-7192459" y="-11532392"/>
            <a:ext cx="344281" cy="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8" name="TextBox 2477"/>
          <p:cNvSpPr txBox="1"/>
          <p:nvPr/>
        </p:nvSpPr>
        <p:spPr>
          <a:xfrm>
            <a:off x="-6662570" y="-11858347"/>
            <a:ext cx="896762" cy="56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80" dirty="0"/>
              <a:t>CP</a:t>
            </a:r>
          </a:p>
        </p:txBody>
      </p:sp>
      <p:cxnSp>
        <p:nvCxnSpPr>
          <p:cNvPr id="2479" name="Straight Arrow Connector 2478"/>
          <p:cNvCxnSpPr>
            <a:stCxn id="2476" idx="3"/>
            <a:endCxn id="2480" idx="3"/>
          </p:cNvCxnSpPr>
          <p:nvPr/>
        </p:nvCxnSpPr>
        <p:spPr>
          <a:xfrm flipV="1">
            <a:off x="-5618304" y="-11532403"/>
            <a:ext cx="415146" cy="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0" name="Isosceles Triangle 2479"/>
          <p:cNvSpPr/>
          <p:nvPr/>
        </p:nvSpPr>
        <p:spPr>
          <a:xfrm rot="5400000">
            <a:off x="-5495919" y="-11963628"/>
            <a:ext cx="1447989" cy="86245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7301" tIns="93657" rIns="187301" bIns="93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7841"/>
          </a:p>
        </p:txBody>
      </p:sp>
      <p:sp>
        <p:nvSpPr>
          <p:cNvPr id="2481" name="TextBox 2480"/>
          <p:cNvSpPr txBox="1"/>
          <p:nvPr/>
        </p:nvSpPr>
        <p:spPr>
          <a:xfrm>
            <a:off x="-5299449" y="-11830435"/>
            <a:ext cx="896762" cy="56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80" dirty="0"/>
              <a:t>P/S</a:t>
            </a:r>
          </a:p>
        </p:txBody>
      </p:sp>
      <p:cxnSp>
        <p:nvCxnSpPr>
          <p:cNvPr id="2482" name="Straight Arrow Connector 2481"/>
          <p:cNvCxnSpPr/>
          <p:nvPr/>
        </p:nvCxnSpPr>
        <p:spPr>
          <a:xfrm>
            <a:off x="-4409191" y="-11532402"/>
            <a:ext cx="651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9" name="Straight Connector 2578"/>
          <p:cNvCxnSpPr/>
          <p:nvPr/>
        </p:nvCxnSpPr>
        <p:spPr>
          <a:xfrm rot="5400000" flipH="1">
            <a:off x="38837296" y="5171272"/>
            <a:ext cx="7398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0" name="Straight Connector 2579"/>
          <p:cNvCxnSpPr/>
          <p:nvPr/>
        </p:nvCxnSpPr>
        <p:spPr>
          <a:xfrm rot="5400000" flipH="1">
            <a:off x="38003087" y="5235664"/>
            <a:ext cx="63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1" name="Straight Connector 2580"/>
          <p:cNvCxnSpPr/>
          <p:nvPr/>
        </p:nvCxnSpPr>
        <p:spPr>
          <a:xfrm rot="5400000" flipH="1">
            <a:off x="38446285" y="5230969"/>
            <a:ext cx="6709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3" name="Straight Connector 2582"/>
          <p:cNvCxnSpPr/>
          <p:nvPr/>
        </p:nvCxnSpPr>
        <p:spPr>
          <a:xfrm rot="5400000" flipH="1">
            <a:off x="36644793" y="3212253"/>
            <a:ext cx="6709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4" name="Straight Connector 2583"/>
          <p:cNvCxnSpPr/>
          <p:nvPr/>
        </p:nvCxnSpPr>
        <p:spPr>
          <a:xfrm rot="5400000" flipH="1">
            <a:off x="30415437" y="3154205"/>
            <a:ext cx="7398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5" name="Straight Connector 2584"/>
          <p:cNvCxnSpPr/>
          <p:nvPr/>
        </p:nvCxnSpPr>
        <p:spPr>
          <a:xfrm rot="5400000" flipH="1">
            <a:off x="38852357" y="3253859"/>
            <a:ext cx="7398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6" name="Straight Connector 2585"/>
          <p:cNvCxnSpPr/>
          <p:nvPr/>
        </p:nvCxnSpPr>
        <p:spPr>
          <a:xfrm rot="5400000" flipH="1">
            <a:off x="32556210" y="3207799"/>
            <a:ext cx="63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7" name="Straight Connector 2586"/>
          <p:cNvCxnSpPr/>
          <p:nvPr/>
        </p:nvCxnSpPr>
        <p:spPr>
          <a:xfrm rot="5400000" flipH="1">
            <a:off x="34952998" y="3207799"/>
            <a:ext cx="63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8" name="Straight Connector 2587"/>
          <p:cNvCxnSpPr/>
          <p:nvPr/>
        </p:nvCxnSpPr>
        <p:spPr>
          <a:xfrm rot="5400000" flipH="1">
            <a:off x="34488958" y="3207799"/>
            <a:ext cx="63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2" name="Rounded Rectangle 2581"/>
          <p:cNvSpPr/>
          <p:nvPr/>
        </p:nvSpPr>
        <p:spPr>
          <a:xfrm rot="16200000">
            <a:off x="32809272" y="717488"/>
            <a:ext cx="2348653" cy="2061952"/>
          </a:xfrm>
          <a:prstGeom prst="roundRect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0" name="TextBox 2589"/>
              <p:cNvSpPr txBox="1"/>
              <p:nvPr/>
            </p:nvSpPr>
            <p:spPr>
              <a:xfrm rot="16200000">
                <a:off x="32358166" y="1463284"/>
                <a:ext cx="2829001" cy="49584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622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622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622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2622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pt-BR" sz="2622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622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22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2622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2622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622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2622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622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22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2622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622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90" name="TextBox 25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637440" y="1463283"/>
                <a:ext cx="2829001" cy="495841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1" name="TextBox 2590"/>
          <p:cNvSpPr txBox="1"/>
          <p:nvPr/>
        </p:nvSpPr>
        <p:spPr>
          <a:xfrm>
            <a:off x="33912311" y="1468203"/>
            <a:ext cx="791730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b="1" dirty="0">
                <a:solidFill>
                  <a:srgbClr val="0070C0"/>
                </a:solidFill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2" name="TextBox 2591"/>
              <p:cNvSpPr txBox="1"/>
              <p:nvPr/>
            </p:nvSpPr>
            <p:spPr>
              <a:xfrm rot="16200000">
                <a:off x="31811469" y="1467351"/>
                <a:ext cx="2829001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2569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pt-BR" sz="2569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2569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569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2569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569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92" name="TextBox 25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090743" y="1467351"/>
                <a:ext cx="2829001" cy="487698"/>
              </a:xfrm>
              <a:prstGeom prst="rect">
                <a:avLst/>
              </a:prstGeom>
              <a:blipFill rotWithShape="0">
                <a:blip r:embed="rId45"/>
                <a:stretch>
                  <a:fillRect r="-16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3" name="TextBox 2592"/>
              <p:cNvSpPr txBox="1"/>
              <p:nvPr/>
            </p:nvSpPr>
            <p:spPr>
              <a:xfrm rot="16200000">
                <a:off x="33336311" y="1467351"/>
                <a:ext cx="2829001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2569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pt-BR" sz="2569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BR" sz="2569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569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2569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pt-BR" sz="2569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93" name="TextBox 25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615585" y="1467351"/>
                <a:ext cx="2829001" cy="487698"/>
              </a:xfrm>
              <a:prstGeom prst="rect">
                <a:avLst/>
              </a:prstGeom>
              <a:blipFill rotWithShape="0">
                <a:blip r:embed="rId46"/>
                <a:stretch>
                  <a:fillRect r="-16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4" name="TextBox 2593"/>
          <p:cNvSpPr txBox="1"/>
          <p:nvPr/>
        </p:nvSpPr>
        <p:spPr>
          <a:xfrm rot="5400000">
            <a:off x="32618134" y="1531660"/>
            <a:ext cx="542717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595" name="TextBox 2594"/>
          <p:cNvSpPr txBox="1"/>
          <p:nvPr/>
        </p:nvSpPr>
        <p:spPr>
          <a:xfrm rot="5400000">
            <a:off x="30492336" y="1519519"/>
            <a:ext cx="542717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596" name="TextBox 2595"/>
          <p:cNvSpPr txBox="1"/>
          <p:nvPr/>
        </p:nvSpPr>
        <p:spPr>
          <a:xfrm rot="5400000">
            <a:off x="31787157" y="860723"/>
            <a:ext cx="653833" cy="187199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2569" dirty="0">
                <a:solidFill>
                  <a:srgbClr val="0070C0"/>
                </a:solidFill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0" name="TextBox 2599"/>
              <p:cNvSpPr txBox="1"/>
              <p:nvPr/>
            </p:nvSpPr>
            <p:spPr>
              <a:xfrm rot="16200000">
                <a:off x="35013141" y="1429989"/>
                <a:ext cx="2829001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2569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pt-BR" sz="2569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2569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569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2569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569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00" name="TextBox 25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292415" y="1429989"/>
                <a:ext cx="2829001" cy="487698"/>
              </a:xfrm>
              <a:prstGeom prst="rect">
                <a:avLst/>
              </a:prstGeom>
              <a:blipFill rotWithShape="0">
                <a:blip r:embed="rId47"/>
                <a:stretch>
                  <a:fillRect r="-16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1" name="TextBox 2600"/>
          <p:cNvSpPr txBox="1"/>
          <p:nvPr/>
        </p:nvSpPr>
        <p:spPr>
          <a:xfrm>
            <a:off x="35716556" y="1393037"/>
            <a:ext cx="791730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2" name="TextBox 2601"/>
              <p:cNvSpPr txBox="1"/>
              <p:nvPr/>
            </p:nvSpPr>
            <p:spPr>
              <a:xfrm rot="16200000">
                <a:off x="34216652" y="1429985"/>
                <a:ext cx="2829001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2569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pt-BR" sz="2569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BR" sz="2569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569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2569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pt-BR" sz="2569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02" name="TextBox 26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3495926" y="1429985"/>
                <a:ext cx="2829001" cy="487698"/>
              </a:xfrm>
              <a:prstGeom prst="rect">
                <a:avLst/>
              </a:prstGeom>
              <a:blipFill rotWithShape="0">
                <a:blip r:embed="rId48"/>
                <a:stretch>
                  <a:fillRect r="-16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3" name="TextBox 2602"/>
              <p:cNvSpPr txBox="1"/>
              <p:nvPr/>
            </p:nvSpPr>
            <p:spPr>
              <a:xfrm rot="16200000">
                <a:off x="35485136" y="1429984"/>
                <a:ext cx="2829001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569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2569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pt-BR" sz="2569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2569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569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2569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569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03" name="TextBox 26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764410" y="1429984"/>
                <a:ext cx="2829001" cy="487698"/>
              </a:xfrm>
              <a:prstGeom prst="rect">
                <a:avLst/>
              </a:prstGeom>
              <a:blipFill rotWithShape="0">
                <a:blip r:embed="rId49"/>
                <a:stretch>
                  <a:fillRect r="-16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4" name="TextBox 2603"/>
          <p:cNvSpPr txBox="1"/>
          <p:nvPr/>
        </p:nvSpPr>
        <p:spPr>
          <a:xfrm rot="5400000">
            <a:off x="35019593" y="1514116"/>
            <a:ext cx="542717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/>
              <a:t>0</a:t>
            </a:r>
          </a:p>
        </p:txBody>
      </p:sp>
      <p:sp>
        <p:nvSpPr>
          <p:cNvPr id="2605" name="TextBox 2604"/>
          <p:cNvSpPr txBox="1"/>
          <p:nvPr/>
        </p:nvSpPr>
        <p:spPr>
          <a:xfrm rot="5400000">
            <a:off x="38935844" y="1641259"/>
            <a:ext cx="542717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606" name="TextBox 2605"/>
          <p:cNvSpPr txBox="1"/>
          <p:nvPr/>
        </p:nvSpPr>
        <p:spPr>
          <a:xfrm rot="5400000">
            <a:off x="37084334" y="1629263"/>
            <a:ext cx="542717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569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607" name="TextBox 2606"/>
          <p:cNvSpPr txBox="1"/>
          <p:nvPr/>
        </p:nvSpPr>
        <p:spPr>
          <a:xfrm rot="5400000">
            <a:off x="38066876" y="1052205"/>
            <a:ext cx="653833" cy="163946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2569" dirty="0">
                <a:solidFill>
                  <a:srgbClr val="0070C0"/>
                </a:solidFill>
              </a:rPr>
              <a:t>...</a:t>
            </a:r>
          </a:p>
        </p:txBody>
      </p:sp>
      <p:cxnSp>
        <p:nvCxnSpPr>
          <p:cNvPr id="2616" name="Straight Connector 2615"/>
          <p:cNvCxnSpPr/>
          <p:nvPr/>
        </p:nvCxnSpPr>
        <p:spPr>
          <a:xfrm rot="5400000" flipH="1">
            <a:off x="30458848" y="5103141"/>
            <a:ext cx="7398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7" name="Rounded Rectangle 2616"/>
          <p:cNvSpPr/>
          <p:nvPr/>
        </p:nvSpPr>
        <p:spPr>
          <a:xfrm rot="5400000">
            <a:off x="34011892" y="67334"/>
            <a:ext cx="1975211" cy="860036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968"/>
          </a:p>
        </p:txBody>
      </p:sp>
      <p:sp>
        <p:nvSpPr>
          <p:cNvPr id="2618" name="TextBox 2617"/>
          <p:cNvSpPr txBox="1"/>
          <p:nvPr/>
        </p:nvSpPr>
        <p:spPr>
          <a:xfrm rot="16200000">
            <a:off x="34638596" y="331006"/>
            <a:ext cx="737766" cy="861634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3594" b="1" spc="1540" dirty="0"/>
              <a:t>IFFT</a:t>
            </a:r>
          </a:p>
        </p:txBody>
      </p:sp>
      <p:sp>
        <p:nvSpPr>
          <p:cNvPr id="2620" name="TextBox 2619"/>
          <p:cNvSpPr txBox="1"/>
          <p:nvPr/>
        </p:nvSpPr>
        <p:spPr>
          <a:xfrm rot="16200000">
            <a:off x="30616269" y="3484166"/>
            <a:ext cx="500179" cy="36901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798" dirty="0"/>
              <a:t>1</a:t>
            </a:r>
            <a:endParaRPr lang="pt-BR" sz="3594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1" name="TextBox 2620"/>
              <p:cNvSpPr txBox="1"/>
              <p:nvPr/>
            </p:nvSpPr>
            <p:spPr>
              <a:xfrm rot="16200000">
                <a:off x="32455301" y="3543439"/>
                <a:ext cx="777608" cy="56303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3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63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39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639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639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5899" dirty="0"/>
              </a:p>
            </p:txBody>
          </p:sp>
        </mc:Choice>
        <mc:Fallback xmlns="">
          <p:sp>
            <p:nvSpPr>
              <p:cNvPr id="2621" name="TextBox 26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734576" y="3543438"/>
                <a:ext cx="777608" cy="563039"/>
              </a:xfrm>
              <a:prstGeom prst="rect">
                <a:avLst/>
              </a:prstGeom>
              <a:blipFill rotWithShape="0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2" name="TextBox 2621"/>
              <p:cNvSpPr txBox="1"/>
              <p:nvPr/>
            </p:nvSpPr>
            <p:spPr>
              <a:xfrm rot="16200000">
                <a:off x="34306414" y="3543439"/>
                <a:ext cx="777608" cy="56303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3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63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39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639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639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4108" dirty="0"/>
              </a:p>
            </p:txBody>
          </p:sp>
        </mc:Choice>
        <mc:Fallback xmlns="">
          <p:sp>
            <p:nvSpPr>
              <p:cNvPr id="2622" name="TextBox 26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3585689" y="3543438"/>
                <a:ext cx="777608" cy="563039"/>
              </a:xfrm>
              <a:prstGeom prst="rect">
                <a:avLst/>
              </a:prstGeom>
              <a:blipFill rotWithShape="0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3" name="TextBox 2622"/>
              <p:cNvSpPr txBox="1"/>
              <p:nvPr/>
            </p:nvSpPr>
            <p:spPr>
              <a:xfrm rot="16200000">
                <a:off x="34516022" y="3675172"/>
                <a:ext cx="1458129" cy="56303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3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63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39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639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639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639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5899" dirty="0"/>
              </a:p>
            </p:txBody>
          </p:sp>
        </mc:Choice>
        <mc:Fallback xmlns="">
          <p:sp>
            <p:nvSpPr>
              <p:cNvPr id="2623" name="TextBox 26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3795296" y="3675171"/>
                <a:ext cx="1458129" cy="563039"/>
              </a:xfrm>
              <a:prstGeom prst="rect">
                <a:avLst/>
              </a:prstGeom>
              <a:blipFill rotWithShape="0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4" name="TextBox 2623"/>
              <p:cNvSpPr txBox="1"/>
              <p:nvPr/>
            </p:nvSpPr>
            <p:spPr>
              <a:xfrm rot="16200000">
                <a:off x="36199602" y="3664997"/>
                <a:ext cx="1476872" cy="56464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3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39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163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39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639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639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639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5899" dirty="0"/>
              </a:p>
            </p:txBody>
          </p:sp>
        </mc:Choice>
        <mc:Fallback xmlns="">
          <p:sp>
            <p:nvSpPr>
              <p:cNvPr id="2624" name="TextBox 26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478877" y="3664997"/>
                <a:ext cx="1476872" cy="564642"/>
              </a:xfrm>
              <a:prstGeom prst="rect">
                <a:avLst/>
              </a:prstGeom>
              <a:blipFill rotWithShape="0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5" name="TextBox 2624"/>
              <p:cNvSpPr txBox="1"/>
              <p:nvPr/>
            </p:nvSpPr>
            <p:spPr>
              <a:xfrm rot="16200000">
                <a:off x="30360110" y="4042706"/>
                <a:ext cx="807162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569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25" name="TextBox 26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9639385" y="4042706"/>
                <a:ext cx="807162" cy="487698"/>
              </a:xfrm>
              <a:prstGeom prst="rect">
                <a:avLst/>
              </a:prstGeom>
              <a:blipFill rotWithShape="0">
                <a:blip r:embed="rId54"/>
                <a:stretch>
                  <a:fillRect r="-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6" name="TextBox 2625"/>
          <p:cNvSpPr txBox="1"/>
          <p:nvPr/>
        </p:nvSpPr>
        <p:spPr>
          <a:xfrm rot="16200000">
            <a:off x="34975564" y="683109"/>
            <a:ext cx="653833" cy="739784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2569" dirty="0"/>
              <a:t>...............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7" name="TextBox 2626"/>
              <p:cNvSpPr txBox="1"/>
              <p:nvPr/>
            </p:nvSpPr>
            <p:spPr>
              <a:xfrm rot="16200000">
                <a:off x="30767310" y="4042706"/>
                <a:ext cx="807162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569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27" name="TextBox 26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046585" y="4042706"/>
                <a:ext cx="807162" cy="487698"/>
              </a:xfrm>
              <a:prstGeom prst="rect">
                <a:avLst/>
              </a:prstGeom>
              <a:blipFill rotWithShape="0">
                <a:blip r:embed="rId55"/>
                <a:stretch>
                  <a:fillRect r="-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8" name="TextBox 2627"/>
              <p:cNvSpPr txBox="1"/>
              <p:nvPr/>
            </p:nvSpPr>
            <p:spPr>
              <a:xfrm rot="16200000">
                <a:off x="31229688" y="4042706"/>
                <a:ext cx="807162" cy="4876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2569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28" name="TextBox 26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508963" y="4042706"/>
                <a:ext cx="807162" cy="487698"/>
              </a:xfrm>
              <a:prstGeom prst="rect">
                <a:avLst/>
              </a:prstGeom>
              <a:blipFill rotWithShape="0">
                <a:blip r:embed="rId56"/>
                <a:stretch>
                  <a:fillRect r="-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9" name="TextBox 2628"/>
              <p:cNvSpPr txBox="1"/>
              <p:nvPr/>
            </p:nvSpPr>
            <p:spPr>
              <a:xfrm rot="16200000">
                <a:off x="38365397" y="5272244"/>
                <a:ext cx="1689045" cy="52181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6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sSub>
                            <m:sSubPr>
                              <m:ctrlPr>
                                <a:rPr lang="pt-BR" sz="2569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69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2569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𝑰𝑭𝑭𝑻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2569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29" name="TextBox 26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644671" y="5272244"/>
                <a:ext cx="1689045" cy="521810"/>
              </a:xfrm>
              <a:prstGeom prst="rect">
                <a:avLst/>
              </a:prstGeom>
              <a:blipFill rotWithShape="0"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1" name="Group 260"/>
          <p:cNvGrpSpPr/>
          <p:nvPr/>
        </p:nvGrpSpPr>
        <p:grpSpPr>
          <a:xfrm flipH="1">
            <a:off x="30724635" y="4536287"/>
            <a:ext cx="8637334" cy="408766"/>
            <a:chOff x="356901" y="4748985"/>
            <a:chExt cx="4216699" cy="308363"/>
          </a:xfrm>
        </p:grpSpPr>
        <p:sp>
          <p:nvSpPr>
            <p:cNvPr id="2632" name="Rectangle 2631"/>
            <p:cNvSpPr/>
            <p:nvPr/>
          </p:nvSpPr>
          <p:spPr>
            <a:xfrm rot="5400000">
              <a:off x="2426539" y="2791524"/>
              <a:ext cx="77423" cy="4216699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3968"/>
            </a:p>
          </p:txBody>
        </p:sp>
        <p:cxnSp>
          <p:nvCxnSpPr>
            <p:cNvPr id="2633" name="Straight Connector 2632"/>
            <p:cNvCxnSpPr/>
            <p:nvPr/>
          </p:nvCxnSpPr>
          <p:spPr>
            <a:xfrm rot="5400000">
              <a:off x="4430117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4" name="Straight Connector 2633"/>
            <p:cNvCxnSpPr/>
            <p:nvPr/>
          </p:nvCxnSpPr>
          <p:spPr>
            <a:xfrm rot="5400000">
              <a:off x="432210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5" name="Straight Connector 2634"/>
            <p:cNvCxnSpPr/>
            <p:nvPr/>
          </p:nvCxnSpPr>
          <p:spPr>
            <a:xfrm rot="5400000">
              <a:off x="4214092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6" name="Straight Connector 2635"/>
            <p:cNvCxnSpPr/>
            <p:nvPr/>
          </p:nvCxnSpPr>
          <p:spPr>
            <a:xfrm rot="5400000">
              <a:off x="4106082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7" name="Straight Connector 2636"/>
            <p:cNvCxnSpPr/>
            <p:nvPr/>
          </p:nvCxnSpPr>
          <p:spPr>
            <a:xfrm rot="5400000">
              <a:off x="399806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8" name="Straight Connector 2637"/>
            <p:cNvCxnSpPr/>
            <p:nvPr/>
          </p:nvCxnSpPr>
          <p:spPr>
            <a:xfrm rot="5400000">
              <a:off x="3890057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9" name="Straight Connector 2638"/>
            <p:cNvCxnSpPr/>
            <p:nvPr/>
          </p:nvCxnSpPr>
          <p:spPr>
            <a:xfrm rot="5400000">
              <a:off x="378204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0" name="Straight Connector 2639"/>
            <p:cNvCxnSpPr/>
            <p:nvPr/>
          </p:nvCxnSpPr>
          <p:spPr>
            <a:xfrm rot="5400000">
              <a:off x="367403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1" name="Straight Connector 2640"/>
            <p:cNvCxnSpPr/>
            <p:nvPr/>
          </p:nvCxnSpPr>
          <p:spPr>
            <a:xfrm rot="5400000">
              <a:off x="3566021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2" name="Straight Connector 2641"/>
            <p:cNvCxnSpPr/>
            <p:nvPr/>
          </p:nvCxnSpPr>
          <p:spPr>
            <a:xfrm rot="5400000">
              <a:off x="345800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3" name="Straight Connector 2642"/>
            <p:cNvCxnSpPr/>
            <p:nvPr/>
          </p:nvCxnSpPr>
          <p:spPr>
            <a:xfrm rot="5400000">
              <a:off x="3349997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4" name="Straight Connector 2643"/>
            <p:cNvCxnSpPr/>
            <p:nvPr/>
          </p:nvCxnSpPr>
          <p:spPr>
            <a:xfrm rot="5400000">
              <a:off x="3241985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5" name="Straight Connector 2644"/>
            <p:cNvCxnSpPr/>
            <p:nvPr/>
          </p:nvCxnSpPr>
          <p:spPr>
            <a:xfrm rot="5400000">
              <a:off x="313397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6" name="Straight Connector 2645"/>
            <p:cNvCxnSpPr/>
            <p:nvPr/>
          </p:nvCxnSpPr>
          <p:spPr>
            <a:xfrm rot="5400000">
              <a:off x="3025961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7" name="Straight Connector 2646"/>
            <p:cNvCxnSpPr/>
            <p:nvPr/>
          </p:nvCxnSpPr>
          <p:spPr>
            <a:xfrm rot="5400000">
              <a:off x="2917948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8" name="Straight Connector 2647"/>
            <p:cNvCxnSpPr/>
            <p:nvPr/>
          </p:nvCxnSpPr>
          <p:spPr>
            <a:xfrm rot="5400000">
              <a:off x="2809938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9" name="Straight Connector 2648"/>
            <p:cNvCxnSpPr/>
            <p:nvPr/>
          </p:nvCxnSpPr>
          <p:spPr>
            <a:xfrm rot="5400000">
              <a:off x="270192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0" name="Straight Connector 2649"/>
            <p:cNvCxnSpPr/>
            <p:nvPr/>
          </p:nvCxnSpPr>
          <p:spPr>
            <a:xfrm rot="5400000">
              <a:off x="2593913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1" name="Straight Connector 2650"/>
            <p:cNvCxnSpPr/>
            <p:nvPr/>
          </p:nvCxnSpPr>
          <p:spPr>
            <a:xfrm rot="5400000">
              <a:off x="2485901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2" name="Straight Connector 2651"/>
            <p:cNvCxnSpPr/>
            <p:nvPr/>
          </p:nvCxnSpPr>
          <p:spPr>
            <a:xfrm rot="5400000">
              <a:off x="237788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3" name="Straight Connector 2652"/>
            <p:cNvCxnSpPr/>
            <p:nvPr/>
          </p:nvCxnSpPr>
          <p:spPr>
            <a:xfrm rot="5400000">
              <a:off x="2269877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4" name="Straight Connector 2653"/>
            <p:cNvCxnSpPr/>
            <p:nvPr/>
          </p:nvCxnSpPr>
          <p:spPr>
            <a:xfrm rot="5400000">
              <a:off x="216186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5" name="Straight Connector 2654"/>
            <p:cNvCxnSpPr/>
            <p:nvPr/>
          </p:nvCxnSpPr>
          <p:spPr>
            <a:xfrm rot="5400000">
              <a:off x="205385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6" name="Straight Connector 2655"/>
            <p:cNvCxnSpPr/>
            <p:nvPr/>
          </p:nvCxnSpPr>
          <p:spPr>
            <a:xfrm rot="5400000">
              <a:off x="1945841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7" name="Straight Connector 2656"/>
            <p:cNvCxnSpPr/>
            <p:nvPr/>
          </p:nvCxnSpPr>
          <p:spPr>
            <a:xfrm rot="5400000">
              <a:off x="1837829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8" name="Straight Connector 2657"/>
            <p:cNvCxnSpPr/>
            <p:nvPr/>
          </p:nvCxnSpPr>
          <p:spPr>
            <a:xfrm rot="5400000">
              <a:off x="1729817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9" name="Straight Connector 2658"/>
            <p:cNvCxnSpPr/>
            <p:nvPr/>
          </p:nvCxnSpPr>
          <p:spPr>
            <a:xfrm rot="5400000">
              <a:off x="1621804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0" name="Straight Connector 2659"/>
            <p:cNvCxnSpPr/>
            <p:nvPr/>
          </p:nvCxnSpPr>
          <p:spPr>
            <a:xfrm rot="5400000">
              <a:off x="1513794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1" name="Straight Connector 2660"/>
            <p:cNvCxnSpPr/>
            <p:nvPr/>
          </p:nvCxnSpPr>
          <p:spPr>
            <a:xfrm rot="5400000">
              <a:off x="1405781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2" name="Straight Connector 2661"/>
            <p:cNvCxnSpPr/>
            <p:nvPr/>
          </p:nvCxnSpPr>
          <p:spPr>
            <a:xfrm rot="5400000">
              <a:off x="1297769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3" name="Straight Connector 2662"/>
            <p:cNvCxnSpPr/>
            <p:nvPr/>
          </p:nvCxnSpPr>
          <p:spPr>
            <a:xfrm rot="5400000">
              <a:off x="1189757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4" name="Straight Connector 2663"/>
            <p:cNvCxnSpPr/>
            <p:nvPr/>
          </p:nvCxnSpPr>
          <p:spPr>
            <a:xfrm rot="5400000">
              <a:off x="108174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5" name="Straight Connector 2664"/>
            <p:cNvCxnSpPr/>
            <p:nvPr/>
          </p:nvCxnSpPr>
          <p:spPr>
            <a:xfrm rot="5400000">
              <a:off x="973733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6" name="Straight Connector 2665"/>
            <p:cNvCxnSpPr/>
            <p:nvPr/>
          </p:nvCxnSpPr>
          <p:spPr>
            <a:xfrm rot="5400000">
              <a:off x="865721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7" name="Straight Connector 2666"/>
            <p:cNvCxnSpPr/>
            <p:nvPr/>
          </p:nvCxnSpPr>
          <p:spPr>
            <a:xfrm rot="5400000">
              <a:off x="75770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8" name="Straight Connector 2667"/>
            <p:cNvCxnSpPr/>
            <p:nvPr/>
          </p:nvCxnSpPr>
          <p:spPr>
            <a:xfrm rot="5400000">
              <a:off x="649697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9" name="Straight Connector 2668"/>
            <p:cNvCxnSpPr/>
            <p:nvPr/>
          </p:nvCxnSpPr>
          <p:spPr>
            <a:xfrm rot="5400000">
              <a:off x="541685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0" name="Straight Connector 2669"/>
            <p:cNvCxnSpPr/>
            <p:nvPr/>
          </p:nvCxnSpPr>
          <p:spPr>
            <a:xfrm rot="5400000">
              <a:off x="43367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1" name="Rectangle 2670"/>
            <p:cNvSpPr/>
            <p:nvPr/>
          </p:nvSpPr>
          <p:spPr>
            <a:xfrm rot="5400000">
              <a:off x="1294478" y="4574829"/>
              <a:ext cx="77526" cy="64807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34865" tIns="117430" rIns="234865" bIns="1174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3968"/>
            </a:p>
          </p:txBody>
        </p:sp>
        <p:sp>
          <p:nvSpPr>
            <p:cNvPr id="2672" name="TextBox 2671"/>
            <p:cNvSpPr txBox="1"/>
            <p:nvPr/>
          </p:nvSpPr>
          <p:spPr>
            <a:xfrm rot="5400000">
              <a:off x="1223406" y="4494411"/>
              <a:ext cx="308363" cy="81751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pt-BR" sz="1227" b="1" dirty="0"/>
                <a:t>...</a:t>
              </a:r>
            </a:p>
          </p:txBody>
        </p:sp>
      </p:grpSp>
      <p:pic>
        <p:nvPicPr>
          <p:cNvPr id="2674" name="Picture 2673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4" t="18238" r="47300" b="13613"/>
          <a:stretch/>
        </p:blipFill>
        <p:spPr>
          <a:xfrm>
            <a:off x="34989534" y="-1944394"/>
            <a:ext cx="4350725" cy="1791721"/>
          </a:xfrm>
          <a:prstGeom prst="rect">
            <a:avLst/>
          </a:prstGeom>
        </p:spPr>
      </p:pic>
      <p:pic>
        <p:nvPicPr>
          <p:cNvPr id="2675" name="Picture 2674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22" t="18238" r="10100" b="13613"/>
          <a:stretch/>
        </p:blipFill>
        <p:spPr>
          <a:xfrm>
            <a:off x="30730983" y="-1944394"/>
            <a:ext cx="4350725" cy="1791721"/>
          </a:xfrm>
          <a:prstGeom prst="rect">
            <a:avLst/>
          </a:prstGeom>
        </p:spPr>
      </p:pic>
      <p:cxnSp>
        <p:nvCxnSpPr>
          <p:cNvPr id="2677" name="Straight Arrow Connector 2676"/>
          <p:cNvCxnSpPr/>
          <p:nvPr/>
        </p:nvCxnSpPr>
        <p:spPr>
          <a:xfrm>
            <a:off x="35157880" y="-109840"/>
            <a:ext cx="43354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8" name="Straight Arrow Connector 2677"/>
          <p:cNvCxnSpPr/>
          <p:nvPr/>
        </p:nvCxnSpPr>
        <p:spPr>
          <a:xfrm>
            <a:off x="30569695" y="-112326"/>
            <a:ext cx="43354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9" name="TextBox 2678"/>
          <p:cNvSpPr txBox="1"/>
          <p:nvPr/>
        </p:nvSpPr>
        <p:spPr>
          <a:xfrm>
            <a:off x="30545210" y="-117606"/>
            <a:ext cx="542717" cy="3761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844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0" name="TextBox 2679"/>
              <p:cNvSpPr txBox="1"/>
              <p:nvPr/>
            </p:nvSpPr>
            <p:spPr>
              <a:xfrm>
                <a:off x="34330901" y="-115203"/>
                <a:ext cx="810579" cy="37612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4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44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844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1844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844" dirty="0"/>
              </a:p>
            </p:txBody>
          </p:sp>
        </mc:Choice>
        <mc:Fallback xmlns="">
          <p:sp>
            <p:nvSpPr>
              <p:cNvPr id="2680" name="TextBox 26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0176" y="-115203"/>
                <a:ext cx="810579" cy="376129"/>
              </a:xfrm>
              <a:prstGeom prst="rect">
                <a:avLst/>
              </a:prstGeom>
              <a:blipFill rotWithShape="0"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2" name="TextBox 2681"/>
              <p:cNvSpPr txBox="1"/>
              <p:nvPr/>
            </p:nvSpPr>
            <p:spPr>
              <a:xfrm>
                <a:off x="34913695" y="-115203"/>
                <a:ext cx="810579" cy="37612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4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4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844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1844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844" dirty="0"/>
              </a:p>
            </p:txBody>
          </p:sp>
        </mc:Choice>
        <mc:Fallback xmlns="">
          <p:sp>
            <p:nvSpPr>
              <p:cNvPr id="2682" name="TextBox 26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2970" y="-115203"/>
                <a:ext cx="810579" cy="376129"/>
              </a:xfrm>
              <a:prstGeom prst="rect">
                <a:avLst/>
              </a:prstGeom>
              <a:blipFill rotWithShape="0"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3" name="TextBox 2682"/>
          <p:cNvSpPr txBox="1"/>
          <p:nvPr/>
        </p:nvSpPr>
        <p:spPr>
          <a:xfrm>
            <a:off x="39050868" y="-130296"/>
            <a:ext cx="542717" cy="3761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844" dirty="0"/>
              <a:t>0</a:t>
            </a:r>
          </a:p>
        </p:txBody>
      </p:sp>
      <p:sp>
        <p:nvSpPr>
          <p:cNvPr id="2684" name="TextBox 2683"/>
          <p:cNvSpPr txBox="1"/>
          <p:nvPr/>
        </p:nvSpPr>
        <p:spPr>
          <a:xfrm>
            <a:off x="34905174" y="-1523434"/>
            <a:ext cx="542717" cy="3761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844" b="1" dirty="0"/>
              <a:t>A</a:t>
            </a:r>
          </a:p>
        </p:txBody>
      </p:sp>
      <p:cxnSp>
        <p:nvCxnSpPr>
          <p:cNvPr id="2686" name="Straight Arrow Connector 2685"/>
          <p:cNvCxnSpPr/>
          <p:nvPr/>
        </p:nvCxnSpPr>
        <p:spPr>
          <a:xfrm flipH="1" flipV="1">
            <a:off x="35035735" y="-2903133"/>
            <a:ext cx="185" cy="2903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Left Brace 280"/>
          <p:cNvSpPr/>
          <p:nvPr/>
        </p:nvSpPr>
        <p:spPr>
          <a:xfrm rot="5400000">
            <a:off x="31589612" y="-1728768"/>
            <a:ext cx="444903" cy="2091209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7301" tIns="93651" rIns="187301" bIns="93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7843" dirty="0"/>
          </a:p>
        </p:txBody>
      </p:sp>
      <p:sp>
        <p:nvSpPr>
          <p:cNvPr id="2690" name="Left Brace 2689"/>
          <p:cNvSpPr/>
          <p:nvPr/>
        </p:nvSpPr>
        <p:spPr>
          <a:xfrm rot="5400000">
            <a:off x="33728344" y="-1728768"/>
            <a:ext cx="444903" cy="2091209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7301" tIns="93651" rIns="187301" bIns="93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7843" dirty="0"/>
          </a:p>
        </p:txBody>
      </p:sp>
      <p:sp>
        <p:nvSpPr>
          <p:cNvPr id="2691" name="TextBox 2690"/>
          <p:cNvSpPr txBox="1"/>
          <p:nvPr/>
        </p:nvSpPr>
        <p:spPr>
          <a:xfrm>
            <a:off x="31488260" y="-1495610"/>
            <a:ext cx="874488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2569" b="1" i="1" dirty="0"/>
              <a:t>GB</a:t>
            </a:r>
          </a:p>
        </p:txBody>
      </p:sp>
      <p:sp>
        <p:nvSpPr>
          <p:cNvPr id="2692" name="TextBox 2691"/>
          <p:cNvSpPr txBox="1"/>
          <p:nvPr/>
        </p:nvSpPr>
        <p:spPr>
          <a:xfrm>
            <a:off x="32859058" y="-1591767"/>
            <a:ext cx="1604670" cy="6599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844" b="1" i="1" dirty="0"/>
              <a:t>Data </a:t>
            </a:r>
            <a:r>
              <a:rPr lang="pt-BR" sz="1844" b="1" i="1" dirty="0" err="1"/>
              <a:t>Subcarriers</a:t>
            </a:r>
            <a:endParaRPr lang="pt-BR" sz="1844" b="1" i="1" dirty="0"/>
          </a:p>
        </p:txBody>
      </p:sp>
      <p:sp>
        <p:nvSpPr>
          <p:cNvPr id="2693" name="Left Brace 2692"/>
          <p:cNvSpPr/>
          <p:nvPr/>
        </p:nvSpPr>
        <p:spPr>
          <a:xfrm rot="5400000">
            <a:off x="36976606" y="-2816608"/>
            <a:ext cx="433775" cy="425576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7301" tIns="93651" rIns="187301" bIns="93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7843" dirty="0"/>
          </a:p>
        </p:txBody>
      </p:sp>
      <p:sp>
        <p:nvSpPr>
          <p:cNvPr id="2696" name="TextBox 2695"/>
          <p:cNvSpPr txBox="1"/>
          <p:nvPr/>
        </p:nvSpPr>
        <p:spPr>
          <a:xfrm>
            <a:off x="35265155" y="-1348110"/>
            <a:ext cx="3862877" cy="3761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844" b="1" i="1" dirty="0" err="1"/>
              <a:t>inverted</a:t>
            </a:r>
            <a:r>
              <a:rPr lang="pt-BR" sz="1844" b="1" i="1" dirty="0"/>
              <a:t> </a:t>
            </a:r>
            <a:r>
              <a:rPr lang="pt-BR" sz="1844" b="1" i="1" dirty="0" err="1"/>
              <a:t>conjugated</a:t>
            </a:r>
            <a:r>
              <a:rPr lang="pt-BR" sz="1844" b="1" i="1" dirty="0"/>
              <a:t> </a:t>
            </a:r>
            <a:r>
              <a:rPr lang="pt-BR" sz="1844" b="1" i="1" dirty="0" err="1"/>
              <a:t>sequence</a:t>
            </a:r>
            <a:endParaRPr lang="pt-BR" sz="1844" b="1" i="1" dirty="0"/>
          </a:p>
        </p:txBody>
      </p:sp>
      <p:sp>
        <p:nvSpPr>
          <p:cNvPr id="2537" name="TextBox 2536"/>
          <p:cNvSpPr txBox="1"/>
          <p:nvPr/>
        </p:nvSpPr>
        <p:spPr>
          <a:xfrm rot="16200000">
            <a:off x="34722195" y="-3793821"/>
            <a:ext cx="563231" cy="383495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2460" b="1" dirty="0" err="1"/>
              <a:t>Frequency</a:t>
            </a:r>
            <a:r>
              <a:rPr lang="pt-BR" sz="2460" b="1" dirty="0"/>
              <a:t> Domain </a:t>
            </a:r>
            <a:r>
              <a:rPr lang="pt-BR" sz="2460" b="1" dirty="0" err="1"/>
              <a:t>Samples</a:t>
            </a:r>
            <a:endParaRPr lang="pt-BR" sz="2460" b="1" dirty="0"/>
          </a:p>
        </p:txBody>
      </p:sp>
      <p:pic>
        <p:nvPicPr>
          <p:cNvPr id="2699" name="Picture 269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12901" r="37172" b="20320"/>
          <a:stretch/>
        </p:blipFill>
        <p:spPr>
          <a:xfrm>
            <a:off x="30708510" y="5180961"/>
            <a:ext cx="8600368" cy="1062444"/>
          </a:xfrm>
          <a:prstGeom prst="rect">
            <a:avLst/>
          </a:prstGeom>
        </p:spPr>
      </p:pic>
      <p:cxnSp>
        <p:nvCxnSpPr>
          <p:cNvPr id="2700" name="Straight Arrow Connector 2699"/>
          <p:cNvCxnSpPr/>
          <p:nvPr/>
        </p:nvCxnSpPr>
        <p:spPr>
          <a:xfrm>
            <a:off x="31906616" y="7040193"/>
            <a:ext cx="85417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1" name="TextBox 2700"/>
          <p:cNvSpPr txBox="1"/>
          <p:nvPr/>
        </p:nvSpPr>
        <p:spPr>
          <a:xfrm>
            <a:off x="31653656" y="6966447"/>
            <a:ext cx="542717" cy="3761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844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2" name="TextBox 2701"/>
              <p:cNvSpPr txBox="1"/>
              <p:nvPr/>
            </p:nvSpPr>
            <p:spPr>
              <a:xfrm>
                <a:off x="34618867" y="6183952"/>
                <a:ext cx="810579" cy="37612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4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4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844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pt-BR" sz="1844" dirty="0"/>
              </a:p>
            </p:txBody>
          </p:sp>
        </mc:Choice>
        <mc:Fallback xmlns="">
          <p:sp>
            <p:nvSpPr>
              <p:cNvPr id="2702" name="TextBox 27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8142" y="6183952"/>
                <a:ext cx="810579" cy="376129"/>
              </a:xfrm>
              <a:prstGeom prst="rect">
                <a:avLst/>
              </a:prstGeom>
              <a:blipFill rotWithShape="0"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35" name="Picture 2734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9" t="18238" r="11843" b="13613"/>
          <a:stretch/>
        </p:blipFill>
        <p:spPr>
          <a:xfrm>
            <a:off x="-35629554" y="13849032"/>
            <a:ext cx="8583218" cy="1755676"/>
          </a:xfrm>
          <a:prstGeom prst="rect">
            <a:avLst/>
          </a:prstGeom>
        </p:spPr>
      </p:pic>
      <p:pic>
        <p:nvPicPr>
          <p:cNvPr id="2736" name="Picture 2735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4" t="18238" r="47300" b="13613"/>
          <a:stretch/>
        </p:blipFill>
        <p:spPr>
          <a:xfrm>
            <a:off x="-30756007" y="18428388"/>
            <a:ext cx="4350725" cy="1791721"/>
          </a:xfrm>
          <a:prstGeom prst="rect">
            <a:avLst/>
          </a:prstGeom>
        </p:spPr>
      </p:pic>
      <p:pic>
        <p:nvPicPr>
          <p:cNvPr id="2737" name="Picture 2736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22" t="18238" r="10100" b="13613"/>
          <a:stretch/>
        </p:blipFill>
        <p:spPr>
          <a:xfrm>
            <a:off x="-34977668" y="18428388"/>
            <a:ext cx="4350725" cy="1791721"/>
          </a:xfrm>
          <a:prstGeom prst="rect">
            <a:avLst/>
          </a:prstGeom>
        </p:spPr>
      </p:pic>
      <p:cxnSp>
        <p:nvCxnSpPr>
          <p:cNvPr id="2738" name="Straight Arrow Connector 2737"/>
          <p:cNvCxnSpPr/>
          <p:nvPr/>
        </p:nvCxnSpPr>
        <p:spPr>
          <a:xfrm>
            <a:off x="-30550771" y="20262947"/>
            <a:ext cx="43354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9" name="Straight Arrow Connector 2738"/>
          <p:cNvCxnSpPr/>
          <p:nvPr/>
        </p:nvCxnSpPr>
        <p:spPr>
          <a:xfrm>
            <a:off x="-35138958" y="20260461"/>
            <a:ext cx="43354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0" name="TextBox 2739"/>
          <p:cNvSpPr txBox="1"/>
          <p:nvPr/>
        </p:nvSpPr>
        <p:spPr>
          <a:xfrm>
            <a:off x="-35163445" y="20255176"/>
            <a:ext cx="542718" cy="3761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844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1" name="TextBox 2740"/>
              <p:cNvSpPr txBox="1"/>
              <p:nvPr/>
            </p:nvSpPr>
            <p:spPr>
              <a:xfrm>
                <a:off x="-31377744" y="20257577"/>
                <a:ext cx="810579" cy="37612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4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44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844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844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844" dirty="0"/>
              </a:p>
            </p:txBody>
          </p:sp>
        </mc:Choice>
        <mc:Fallback xmlns="">
          <p:sp>
            <p:nvSpPr>
              <p:cNvPr id="2741" name="TextBox 27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148050" y="17724571"/>
                <a:ext cx="494650" cy="265457"/>
              </a:xfrm>
              <a:prstGeom prst="rect">
                <a:avLst/>
              </a:prstGeom>
              <a:blipFill rotWithShape="0">
                <a:blip r:embed="rId61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2" name="TextBox 2741"/>
              <p:cNvSpPr txBox="1"/>
              <p:nvPr/>
            </p:nvSpPr>
            <p:spPr>
              <a:xfrm>
                <a:off x="-30794950" y="20257577"/>
                <a:ext cx="810579" cy="37612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4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4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844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844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844" dirty="0"/>
              </a:p>
            </p:txBody>
          </p:sp>
        </mc:Choice>
        <mc:Fallback xmlns="">
          <p:sp>
            <p:nvSpPr>
              <p:cNvPr id="2742" name="TextBox 27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792404" y="17724571"/>
                <a:ext cx="494650" cy="265457"/>
              </a:xfrm>
              <a:prstGeom prst="rect">
                <a:avLst/>
              </a:prstGeom>
              <a:blipFill rotWithShape="0">
                <a:blip r:embed="rId6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3" name="TextBox 2742"/>
          <p:cNvSpPr txBox="1"/>
          <p:nvPr/>
        </p:nvSpPr>
        <p:spPr>
          <a:xfrm>
            <a:off x="-26657788" y="20242480"/>
            <a:ext cx="542718" cy="3761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844" dirty="0"/>
              <a:t>0</a:t>
            </a:r>
          </a:p>
        </p:txBody>
      </p:sp>
      <p:sp>
        <p:nvSpPr>
          <p:cNvPr id="2744" name="TextBox 2743"/>
          <p:cNvSpPr txBox="1"/>
          <p:nvPr/>
        </p:nvSpPr>
        <p:spPr>
          <a:xfrm>
            <a:off x="-31114183" y="17312200"/>
            <a:ext cx="542718" cy="3761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844" b="1" dirty="0"/>
              <a:t>A</a:t>
            </a:r>
          </a:p>
        </p:txBody>
      </p:sp>
      <p:cxnSp>
        <p:nvCxnSpPr>
          <p:cNvPr id="2745" name="Straight Arrow Connector 2744"/>
          <p:cNvCxnSpPr/>
          <p:nvPr/>
        </p:nvCxnSpPr>
        <p:spPr>
          <a:xfrm flipH="1" flipV="1">
            <a:off x="-30672921" y="17469647"/>
            <a:ext cx="182" cy="2903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6" name="Left Brace 2745"/>
          <p:cNvSpPr/>
          <p:nvPr/>
        </p:nvSpPr>
        <p:spPr>
          <a:xfrm rot="5400000">
            <a:off x="-34119034" y="17015247"/>
            <a:ext cx="444903" cy="209120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7301" tIns="93651" rIns="187301" bIns="93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7843" dirty="0"/>
          </a:p>
        </p:txBody>
      </p:sp>
      <p:sp>
        <p:nvSpPr>
          <p:cNvPr id="2747" name="Left Brace 2746"/>
          <p:cNvSpPr/>
          <p:nvPr/>
        </p:nvSpPr>
        <p:spPr>
          <a:xfrm rot="5400000">
            <a:off x="-31980304" y="17015247"/>
            <a:ext cx="444903" cy="209120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7301" tIns="93651" rIns="187301" bIns="93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7843" dirty="0"/>
          </a:p>
        </p:txBody>
      </p:sp>
      <p:sp>
        <p:nvSpPr>
          <p:cNvPr id="2748" name="TextBox 2747"/>
          <p:cNvSpPr txBox="1"/>
          <p:nvPr/>
        </p:nvSpPr>
        <p:spPr>
          <a:xfrm>
            <a:off x="-34220387" y="17248399"/>
            <a:ext cx="874488" cy="4876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2569" b="1" i="1" dirty="0"/>
              <a:t>GI</a:t>
            </a:r>
          </a:p>
        </p:txBody>
      </p:sp>
      <p:sp>
        <p:nvSpPr>
          <p:cNvPr id="2749" name="TextBox 2748"/>
          <p:cNvSpPr txBox="1"/>
          <p:nvPr/>
        </p:nvSpPr>
        <p:spPr>
          <a:xfrm>
            <a:off x="-32624088" y="17174650"/>
            <a:ext cx="1680167" cy="6599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844" b="1" i="1" dirty="0" err="1"/>
              <a:t>Subcarries</a:t>
            </a:r>
            <a:r>
              <a:rPr lang="pt-BR" sz="1844" b="1" i="1" dirty="0"/>
              <a:t> </a:t>
            </a:r>
            <a:r>
              <a:rPr lang="pt-BR" sz="1844" b="1" i="1" dirty="0" err="1"/>
              <a:t>Information</a:t>
            </a:r>
            <a:endParaRPr lang="pt-BR" sz="1844" b="1" i="1" dirty="0"/>
          </a:p>
        </p:txBody>
      </p:sp>
      <p:sp>
        <p:nvSpPr>
          <p:cNvPr id="2750" name="Left Brace 2749"/>
          <p:cNvSpPr/>
          <p:nvPr/>
        </p:nvSpPr>
        <p:spPr>
          <a:xfrm rot="5400000">
            <a:off x="-28732040" y="15927402"/>
            <a:ext cx="433775" cy="425576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7301" tIns="93651" rIns="187301" bIns="93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7843" dirty="0"/>
          </a:p>
        </p:txBody>
      </p:sp>
      <p:sp>
        <p:nvSpPr>
          <p:cNvPr id="2751" name="TextBox 2750"/>
          <p:cNvSpPr txBox="1"/>
          <p:nvPr/>
        </p:nvSpPr>
        <p:spPr>
          <a:xfrm>
            <a:off x="-30443490" y="17395897"/>
            <a:ext cx="3862876" cy="3761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844" b="1" i="1" dirty="0" err="1"/>
              <a:t>Conjugate</a:t>
            </a:r>
            <a:r>
              <a:rPr lang="pt-BR" sz="1844" b="1" i="1" dirty="0"/>
              <a:t> </a:t>
            </a:r>
            <a:r>
              <a:rPr lang="pt-BR" sz="1844" b="1" i="1" dirty="0" err="1"/>
              <a:t>with</a:t>
            </a:r>
            <a:r>
              <a:rPr lang="pt-BR" sz="1844" b="1" i="1" dirty="0"/>
              <a:t> </a:t>
            </a:r>
            <a:r>
              <a:rPr lang="pt-BR" sz="1844" b="1" i="1" dirty="0" err="1"/>
              <a:t>inverted</a:t>
            </a:r>
            <a:r>
              <a:rPr lang="pt-BR" sz="1844" b="1" i="1" dirty="0"/>
              <a:t> </a:t>
            </a:r>
            <a:r>
              <a:rPr lang="pt-BR" sz="1844" b="1" i="1" dirty="0" err="1"/>
              <a:t>sequence</a:t>
            </a:r>
            <a:endParaRPr lang="pt-BR" sz="1844" b="1" i="1" dirty="0"/>
          </a:p>
        </p:txBody>
      </p:sp>
      <p:sp>
        <p:nvSpPr>
          <p:cNvPr id="2752" name="TextBox 2751"/>
          <p:cNvSpPr txBox="1"/>
          <p:nvPr/>
        </p:nvSpPr>
        <p:spPr>
          <a:xfrm rot="16200000">
            <a:off x="-30853072" y="14952665"/>
            <a:ext cx="563231" cy="383495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2460" b="1" dirty="0" err="1"/>
              <a:t>Frequency</a:t>
            </a:r>
            <a:r>
              <a:rPr lang="pt-BR" sz="2460" b="1" dirty="0"/>
              <a:t> Domain </a:t>
            </a:r>
            <a:r>
              <a:rPr lang="pt-BR" sz="2460" b="1" dirty="0" err="1"/>
              <a:t>Samples</a:t>
            </a:r>
            <a:endParaRPr lang="pt-BR" sz="246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54" name="TextBox 2753"/>
              <p:cNvSpPr txBox="1"/>
              <p:nvPr/>
            </p:nvSpPr>
            <p:spPr>
              <a:xfrm>
                <a:off x="34030309" y="-1473396"/>
                <a:ext cx="769908" cy="94372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44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44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844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pt-BR" sz="1844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sub>
                      </m:sSub>
                      <m:r>
                        <a:rPr lang="pt-BR" sz="1844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844" b="1" i="1" dirty="0"/>
              </a:p>
              <a:p>
                <a:pPr algn="ctr"/>
                <a:endParaRPr lang="pt-BR" sz="1844" b="1" i="1" dirty="0"/>
              </a:p>
              <a:p>
                <a:pPr algn="ctr"/>
                <a:endParaRPr lang="pt-BR" sz="1844" b="1" i="1" dirty="0"/>
              </a:p>
            </p:txBody>
          </p:sp>
        </mc:Choice>
        <mc:Fallback xmlns="">
          <p:sp>
            <p:nvSpPr>
              <p:cNvPr id="2754" name="TextBox 27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9584" y="-1473396"/>
                <a:ext cx="769908" cy="943720"/>
              </a:xfrm>
              <a:prstGeom prst="rect">
                <a:avLst/>
              </a:prstGeom>
              <a:blipFill rotWithShape="0"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39289812" y="-2168166"/>
            <a:ext cx="0" cy="6298408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4" name="TextBox 753"/>
              <p:cNvSpPr txBox="1"/>
              <p:nvPr/>
            </p:nvSpPr>
            <p:spPr>
              <a:xfrm rot="16200000">
                <a:off x="38702326" y="3644416"/>
                <a:ext cx="762173" cy="34458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3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39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pt-BR" sz="1639" i="1">
                              <a:latin typeface="Cambria Math" panose="02040503050406030204" pitchFamily="18" charset="0"/>
                            </a:rPr>
                            <m:t>𝐼𝐹𝐹𝑇</m:t>
                          </m:r>
                        </m:sub>
                      </m:sSub>
                    </m:oMath>
                  </m:oMathPara>
                </a14:m>
                <a:endParaRPr lang="pt-BR" sz="5899" dirty="0"/>
              </a:p>
            </p:txBody>
          </p:sp>
        </mc:Choice>
        <mc:Fallback xmlns="">
          <p:sp>
            <p:nvSpPr>
              <p:cNvPr id="754" name="TextBox 7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981600" y="3644416"/>
                <a:ext cx="762173" cy="344582"/>
              </a:xfrm>
              <a:prstGeom prst="rect">
                <a:avLst/>
              </a:prstGeom>
              <a:blipFill rotWithShape="0"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5" name="TextBox 754"/>
          <p:cNvSpPr txBox="1"/>
          <p:nvPr/>
        </p:nvSpPr>
        <p:spPr>
          <a:xfrm>
            <a:off x="33375162" y="3985390"/>
            <a:ext cx="3149024" cy="34458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39" b="1" dirty="0"/>
              <a:t>OFDM </a:t>
            </a:r>
            <a:r>
              <a:rPr lang="pt-BR" sz="1639" b="1" dirty="0" err="1"/>
              <a:t>Symbol</a:t>
            </a:r>
            <a:r>
              <a:rPr lang="pt-BR" sz="1639" b="1" dirty="0"/>
              <a:t> </a:t>
            </a:r>
            <a:r>
              <a:rPr lang="pt-BR" sz="1639" b="1" dirty="0" err="1"/>
              <a:t>Without</a:t>
            </a:r>
            <a:r>
              <a:rPr lang="pt-BR" sz="1639" b="1" dirty="0"/>
              <a:t> CP</a:t>
            </a:r>
          </a:p>
        </p:txBody>
      </p:sp>
      <p:sp>
        <p:nvSpPr>
          <p:cNvPr id="8" name="Right Brace 7"/>
          <p:cNvSpPr/>
          <p:nvPr/>
        </p:nvSpPr>
        <p:spPr>
          <a:xfrm rot="5400000" flipV="1">
            <a:off x="34881433" y="-352294"/>
            <a:ext cx="238341" cy="8602169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6542"/>
          </a:p>
        </p:txBody>
      </p:sp>
      <p:cxnSp>
        <p:nvCxnSpPr>
          <p:cNvPr id="761" name="Straight Connector 760"/>
          <p:cNvCxnSpPr/>
          <p:nvPr/>
        </p:nvCxnSpPr>
        <p:spPr>
          <a:xfrm>
            <a:off x="37039281" y="-2100616"/>
            <a:ext cx="0" cy="6298408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Straight Connector 761"/>
          <p:cNvCxnSpPr/>
          <p:nvPr/>
        </p:nvCxnSpPr>
        <p:spPr>
          <a:xfrm>
            <a:off x="35035735" y="-2078737"/>
            <a:ext cx="0" cy="6298408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Straight Connector 762"/>
          <p:cNvCxnSpPr/>
          <p:nvPr/>
        </p:nvCxnSpPr>
        <p:spPr>
          <a:xfrm>
            <a:off x="32889487" y="-2078737"/>
            <a:ext cx="0" cy="6298408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Straight Connector 763"/>
          <p:cNvCxnSpPr/>
          <p:nvPr/>
        </p:nvCxnSpPr>
        <p:spPr>
          <a:xfrm>
            <a:off x="30740150" y="-2100616"/>
            <a:ext cx="0" cy="6298408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499314" y="4767964"/>
            <a:ext cx="3092513" cy="470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58" b="1" dirty="0"/>
              <a:t>Time Domain </a:t>
            </a:r>
            <a:r>
              <a:rPr lang="pt-BR" sz="2458" b="1" dirty="0" err="1"/>
              <a:t>Samples</a:t>
            </a:r>
            <a:endParaRPr lang="pt-BR" sz="2458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0699304" y="6285039"/>
            <a:ext cx="8600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Straight Connector 769"/>
          <p:cNvCxnSpPr/>
          <p:nvPr/>
        </p:nvCxnSpPr>
        <p:spPr>
          <a:xfrm>
            <a:off x="39299721" y="6217177"/>
            <a:ext cx="0" cy="135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8" name="TextBox 777"/>
              <p:cNvSpPr txBox="1"/>
              <p:nvPr/>
            </p:nvSpPr>
            <p:spPr>
              <a:xfrm>
                <a:off x="32577588" y="5755796"/>
                <a:ext cx="810579" cy="37612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4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4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844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pt-BR" sz="1844" dirty="0"/>
              </a:p>
            </p:txBody>
          </p:sp>
        </mc:Choice>
        <mc:Fallback xmlns="">
          <p:sp>
            <p:nvSpPr>
              <p:cNvPr id="778" name="TextBox 7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6863" y="5755796"/>
                <a:ext cx="810579" cy="376129"/>
              </a:xfrm>
              <a:prstGeom prst="rect">
                <a:avLst/>
              </a:prstGeom>
              <a:blipFill rotWithShape="0"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9" name="Right Brace 778"/>
          <p:cNvSpPr/>
          <p:nvPr/>
        </p:nvSpPr>
        <p:spPr>
          <a:xfrm rot="5400000" flipV="1">
            <a:off x="32840154" y="1925539"/>
            <a:ext cx="238341" cy="8602169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6542"/>
          </a:p>
        </p:txBody>
      </p:sp>
      <p:cxnSp>
        <p:nvCxnSpPr>
          <p:cNvPr id="780" name="Straight Connector 779"/>
          <p:cNvCxnSpPr/>
          <p:nvPr/>
        </p:nvCxnSpPr>
        <p:spPr>
          <a:xfrm>
            <a:off x="28658025" y="5797884"/>
            <a:ext cx="8600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Connector 780"/>
          <p:cNvCxnSpPr/>
          <p:nvPr/>
        </p:nvCxnSpPr>
        <p:spPr>
          <a:xfrm>
            <a:off x="37258443" y="5730023"/>
            <a:ext cx="0" cy="135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/>
          <p:cNvCxnSpPr/>
          <p:nvPr/>
        </p:nvCxnSpPr>
        <p:spPr>
          <a:xfrm>
            <a:off x="30711160" y="6217177"/>
            <a:ext cx="0" cy="135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Arrow Connector 828"/>
          <p:cNvCxnSpPr/>
          <p:nvPr/>
        </p:nvCxnSpPr>
        <p:spPr>
          <a:xfrm>
            <a:off x="4287195" y="1760891"/>
            <a:ext cx="321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Straight Arrow Connector 829"/>
          <p:cNvCxnSpPr/>
          <p:nvPr/>
        </p:nvCxnSpPr>
        <p:spPr>
          <a:xfrm>
            <a:off x="3715171" y="1763129"/>
            <a:ext cx="321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1" name="Trapezoid 830"/>
          <p:cNvSpPr/>
          <p:nvPr/>
        </p:nvSpPr>
        <p:spPr>
          <a:xfrm rot="5400000">
            <a:off x="3438791" y="1504747"/>
            <a:ext cx="405897" cy="533142"/>
          </a:xfrm>
          <a:prstGeom prst="trapezoi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616">
              <a:solidFill>
                <a:schemeClr val="tx2"/>
              </a:solidFill>
            </a:endParaRPr>
          </a:p>
        </p:txBody>
      </p:sp>
      <p:sp>
        <p:nvSpPr>
          <p:cNvPr id="832" name="TextBox 831"/>
          <p:cNvSpPr txBox="1"/>
          <p:nvPr/>
        </p:nvSpPr>
        <p:spPr>
          <a:xfrm>
            <a:off x="3348087" y="1591616"/>
            <a:ext cx="570081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2"/>
                </a:solidFill>
              </a:rPr>
              <a:t>DAC</a:t>
            </a:r>
            <a:endParaRPr lang="pt-BR" sz="1800" b="1" dirty="0">
              <a:solidFill>
                <a:schemeClr val="tx2"/>
              </a:solidFill>
            </a:endParaRPr>
          </a:p>
        </p:txBody>
      </p:sp>
      <p:cxnSp>
        <p:nvCxnSpPr>
          <p:cNvPr id="833" name="Straight Arrow Connector 832"/>
          <p:cNvCxnSpPr/>
          <p:nvPr/>
        </p:nvCxnSpPr>
        <p:spPr>
          <a:xfrm>
            <a:off x="1516679" y="663611"/>
            <a:ext cx="5983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Arrow Connector 833"/>
          <p:cNvCxnSpPr/>
          <p:nvPr/>
        </p:nvCxnSpPr>
        <p:spPr>
          <a:xfrm>
            <a:off x="1516679" y="2879019"/>
            <a:ext cx="5983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Straight Arrow Connector 834"/>
          <p:cNvCxnSpPr/>
          <p:nvPr/>
        </p:nvCxnSpPr>
        <p:spPr>
          <a:xfrm>
            <a:off x="3046672" y="1771318"/>
            <a:ext cx="321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Arrow Connector 838"/>
          <p:cNvCxnSpPr>
            <a:endCxn id="843" idx="1"/>
          </p:cNvCxnSpPr>
          <p:nvPr/>
        </p:nvCxnSpPr>
        <p:spPr>
          <a:xfrm>
            <a:off x="361284" y="663611"/>
            <a:ext cx="3749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1" name="TextBox 840"/>
          <p:cNvSpPr txBox="1"/>
          <p:nvPr/>
        </p:nvSpPr>
        <p:spPr>
          <a:xfrm>
            <a:off x="203969" y="361447"/>
            <a:ext cx="349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pt-BR" sz="1800" b="1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42" name="TextBox 841"/>
          <p:cNvSpPr txBox="1"/>
          <p:nvPr/>
        </p:nvSpPr>
        <p:spPr>
          <a:xfrm rot="16200000">
            <a:off x="-570132" y="1492301"/>
            <a:ext cx="1631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err="1">
                <a:solidFill>
                  <a:schemeClr val="tx2"/>
                </a:solidFill>
              </a:rPr>
              <a:t>Complex</a:t>
            </a:r>
            <a:r>
              <a:rPr lang="pt-BR" sz="1400" b="1" dirty="0">
                <a:solidFill>
                  <a:schemeClr val="tx2"/>
                </a:solidFill>
              </a:rPr>
              <a:t> OFDM</a:t>
            </a:r>
            <a:br>
              <a:rPr lang="pt-BR" sz="1400" b="1" dirty="0">
                <a:solidFill>
                  <a:schemeClr val="tx2"/>
                </a:solidFill>
              </a:rPr>
            </a:br>
            <a:r>
              <a:rPr lang="pt-BR" sz="1400" b="1" dirty="0">
                <a:solidFill>
                  <a:schemeClr val="tx2"/>
                </a:solidFill>
              </a:rPr>
              <a:t>Base Band</a:t>
            </a:r>
            <a:endParaRPr lang="pt-BR" sz="1600" b="1" dirty="0">
              <a:solidFill>
                <a:schemeClr val="tx2"/>
              </a:solidFill>
            </a:endParaRPr>
          </a:p>
        </p:txBody>
      </p:sp>
      <p:sp>
        <p:nvSpPr>
          <p:cNvPr id="843" name="Rectangle 842"/>
          <p:cNvSpPr/>
          <p:nvPr/>
        </p:nvSpPr>
        <p:spPr>
          <a:xfrm>
            <a:off x="736227" y="426676"/>
            <a:ext cx="1062577" cy="47387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844" name="TextBox 843"/>
          <p:cNvSpPr txBox="1"/>
          <p:nvPr/>
        </p:nvSpPr>
        <p:spPr>
          <a:xfrm>
            <a:off x="665303" y="415123"/>
            <a:ext cx="1179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err="1">
                <a:solidFill>
                  <a:schemeClr val="tx2"/>
                </a:solidFill>
              </a:rPr>
              <a:t>Interpolation</a:t>
            </a:r>
            <a:r>
              <a:rPr lang="pt-BR" sz="1400" b="1" dirty="0">
                <a:solidFill>
                  <a:schemeClr val="tx2"/>
                </a:solidFill>
              </a:rPr>
              <a:t/>
            </a:r>
            <a:br>
              <a:rPr lang="pt-BR" sz="1400" b="1" dirty="0">
                <a:solidFill>
                  <a:schemeClr val="tx2"/>
                </a:solidFill>
              </a:rPr>
            </a:br>
            <a:r>
              <a:rPr lang="pt-BR" sz="1400" b="1" dirty="0" err="1">
                <a:solidFill>
                  <a:schemeClr val="tx2"/>
                </a:solidFill>
              </a:rPr>
              <a:t>Filter</a:t>
            </a:r>
            <a:endParaRPr lang="pt-BR" sz="1600" b="1" dirty="0">
              <a:solidFill>
                <a:schemeClr val="tx2"/>
              </a:solidFill>
            </a:endParaRPr>
          </a:p>
        </p:txBody>
      </p:sp>
      <p:cxnSp>
        <p:nvCxnSpPr>
          <p:cNvPr id="845" name="Straight Arrow Connector 844"/>
          <p:cNvCxnSpPr>
            <a:endCxn id="848" idx="1"/>
          </p:cNvCxnSpPr>
          <p:nvPr/>
        </p:nvCxnSpPr>
        <p:spPr>
          <a:xfrm>
            <a:off x="361284" y="2879019"/>
            <a:ext cx="3457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7" name="TextBox 846"/>
          <p:cNvSpPr txBox="1"/>
          <p:nvPr/>
        </p:nvSpPr>
        <p:spPr>
          <a:xfrm>
            <a:off x="167477" y="2547448"/>
            <a:ext cx="349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endParaRPr lang="pt-BR" sz="1800" b="1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48" name="Rectangle 847"/>
          <p:cNvSpPr/>
          <p:nvPr/>
        </p:nvSpPr>
        <p:spPr>
          <a:xfrm>
            <a:off x="707049" y="2642084"/>
            <a:ext cx="1062577" cy="47387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850" name="TextBox 849"/>
          <p:cNvSpPr txBox="1"/>
          <p:nvPr/>
        </p:nvSpPr>
        <p:spPr>
          <a:xfrm>
            <a:off x="636125" y="2630531"/>
            <a:ext cx="1179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err="1">
                <a:solidFill>
                  <a:schemeClr val="tx2"/>
                </a:solidFill>
              </a:rPr>
              <a:t>Interpolation</a:t>
            </a:r>
            <a:r>
              <a:rPr lang="pt-BR" sz="1400" b="1" dirty="0">
                <a:solidFill>
                  <a:schemeClr val="tx2"/>
                </a:solidFill>
              </a:rPr>
              <a:t/>
            </a:r>
            <a:br>
              <a:rPr lang="pt-BR" sz="1400" b="1" dirty="0">
                <a:solidFill>
                  <a:schemeClr val="tx2"/>
                </a:solidFill>
              </a:rPr>
            </a:br>
            <a:r>
              <a:rPr lang="pt-BR" sz="1400" b="1" dirty="0" err="1">
                <a:solidFill>
                  <a:schemeClr val="tx2"/>
                </a:solidFill>
              </a:rPr>
              <a:t>Filter</a:t>
            </a:r>
            <a:endParaRPr lang="pt-BR" sz="1600" b="1" dirty="0">
              <a:solidFill>
                <a:schemeClr val="tx2"/>
              </a:solidFill>
            </a:endParaRPr>
          </a:p>
        </p:txBody>
      </p:sp>
      <p:sp>
        <p:nvSpPr>
          <p:cNvPr id="852" name="TextBox 851"/>
          <p:cNvSpPr txBox="1"/>
          <p:nvPr/>
        </p:nvSpPr>
        <p:spPr>
          <a:xfrm rot="16200000">
            <a:off x="2984329" y="2283029"/>
            <a:ext cx="1242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 smtClean="0">
                <a:solidFill>
                  <a:schemeClr val="tx2"/>
                </a:solidFill>
              </a:rPr>
              <a:t>Interleave</a:t>
            </a:r>
            <a:r>
              <a:rPr lang="pt-BR" sz="1200" b="1" dirty="0" smtClean="0">
                <a:solidFill>
                  <a:schemeClr val="tx2"/>
                </a:solidFill>
              </a:rPr>
              <a:t> CH</a:t>
            </a:r>
            <a:endParaRPr lang="pt-BR" sz="1400" b="1" dirty="0">
              <a:solidFill>
                <a:schemeClr val="tx2"/>
              </a:solidFill>
            </a:endParaRPr>
          </a:p>
        </p:txBody>
      </p:sp>
      <p:grpSp>
        <p:nvGrpSpPr>
          <p:cNvPr id="853" name="Group 852"/>
          <p:cNvGrpSpPr/>
          <p:nvPr/>
        </p:nvGrpSpPr>
        <p:grpSpPr>
          <a:xfrm>
            <a:off x="2109999" y="509562"/>
            <a:ext cx="325804" cy="321590"/>
            <a:chOff x="3706743" y="267079"/>
            <a:chExt cx="325804" cy="321590"/>
          </a:xfrm>
        </p:grpSpPr>
        <p:sp>
          <p:nvSpPr>
            <p:cNvPr id="854" name="Oval 853"/>
            <p:cNvSpPr/>
            <p:nvPr/>
          </p:nvSpPr>
          <p:spPr>
            <a:xfrm>
              <a:off x="3706743" y="267079"/>
              <a:ext cx="325804" cy="32159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616"/>
            </a:p>
          </p:txBody>
        </p:sp>
        <p:cxnSp>
          <p:nvCxnSpPr>
            <p:cNvPr id="855" name="Straight Connector 854"/>
            <p:cNvCxnSpPr>
              <a:stCxn id="854" idx="7"/>
              <a:endCxn id="854" idx="3"/>
            </p:cNvCxnSpPr>
            <p:nvPr/>
          </p:nvCxnSpPr>
          <p:spPr>
            <a:xfrm flipH="1">
              <a:off x="3754456" y="314175"/>
              <a:ext cx="230378" cy="22739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Straight Connector 855"/>
            <p:cNvCxnSpPr>
              <a:stCxn id="854" idx="5"/>
              <a:endCxn id="854" idx="1"/>
            </p:cNvCxnSpPr>
            <p:nvPr/>
          </p:nvCxnSpPr>
          <p:spPr>
            <a:xfrm flipH="1" flipV="1">
              <a:off x="3754456" y="314175"/>
              <a:ext cx="230378" cy="22739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8" name="Group 857"/>
          <p:cNvGrpSpPr/>
          <p:nvPr/>
        </p:nvGrpSpPr>
        <p:grpSpPr>
          <a:xfrm>
            <a:off x="2116682" y="2725207"/>
            <a:ext cx="325804" cy="321590"/>
            <a:chOff x="4498151" y="1144947"/>
            <a:chExt cx="325804" cy="321590"/>
          </a:xfrm>
        </p:grpSpPr>
        <p:sp>
          <p:nvSpPr>
            <p:cNvPr id="859" name="Oval 858"/>
            <p:cNvSpPr/>
            <p:nvPr/>
          </p:nvSpPr>
          <p:spPr>
            <a:xfrm>
              <a:off x="4498151" y="1144947"/>
              <a:ext cx="325804" cy="32159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616"/>
            </a:p>
          </p:txBody>
        </p:sp>
        <p:cxnSp>
          <p:nvCxnSpPr>
            <p:cNvPr id="860" name="Straight Connector 859"/>
            <p:cNvCxnSpPr>
              <a:stCxn id="859" idx="7"/>
              <a:endCxn id="859" idx="3"/>
            </p:cNvCxnSpPr>
            <p:nvPr/>
          </p:nvCxnSpPr>
          <p:spPr>
            <a:xfrm flipH="1">
              <a:off x="4545864" y="1192043"/>
              <a:ext cx="230378" cy="22739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/>
            <p:cNvCxnSpPr>
              <a:stCxn id="859" idx="5"/>
              <a:endCxn id="859" idx="1"/>
            </p:cNvCxnSpPr>
            <p:nvPr/>
          </p:nvCxnSpPr>
          <p:spPr>
            <a:xfrm flipH="1" flipV="1">
              <a:off x="4545864" y="1192043"/>
              <a:ext cx="230378" cy="22739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2" name="Straight Arrow Connector 861"/>
          <p:cNvCxnSpPr>
            <a:stCxn id="864" idx="0"/>
            <a:endCxn id="854" idx="4"/>
          </p:cNvCxnSpPr>
          <p:nvPr/>
        </p:nvCxnSpPr>
        <p:spPr>
          <a:xfrm flipH="1" flipV="1">
            <a:off x="2272913" y="831164"/>
            <a:ext cx="6683" cy="481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3" name="Group 862"/>
          <p:cNvGrpSpPr/>
          <p:nvPr/>
        </p:nvGrpSpPr>
        <p:grpSpPr>
          <a:xfrm>
            <a:off x="2067846" y="1312491"/>
            <a:ext cx="468833" cy="361356"/>
            <a:chOff x="3671119" y="1259191"/>
            <a:chExt cx="468833" cy="361356"/>
          </a:xfrm>
        </p:grpSpPr>
        <p:sp>
          <p:nvSpPr>
            <p:cNvPr id="864" name="Rectangle 863"/>
            <p:cNvSpPr/>
            <p:nvPr/>
          </p:nvSpPr>
          <p:spPr>
            <a:xfrm>
              <a:off x="3671119" y="1259191"/>
              <a:ext cx="423500" cy="36135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616"/>
            </a:p>
          </p:txBody>
        </p:sp>
        <p:sp>
          <p:nvSpPr>
            <p:cNvPr id="865" name="TextBox 864"/>
            <p:cNvSpPr txBox="1"/>
            <p:nvPr/>
          </p:nvSpPr>
          <p:spPr>
            <a:xfrm>
              <a:off x="3672419" y="1270843"/>
              <a:ext cx="4675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chemeClr val="tx2"/>
                  </a:solidFill>
                </a:rPr>
                <a:t>90°</a:t>
              </a:r>
              <a:endParaRPr lang="pt-BR" sz="18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866" name="TextBox 865"/>
          <p:cNvSpPr txBox="1"/>
          <p:nvPr/>
        </p:nvSpPr>
        <p:spPr>
          <a:xfrm>
            <a:off x="1670503" y="2249723"/>
            <a:ext cx="552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2"/>
                </a:solidFill>
              </a:rPr>
              <a:t>DDS</a:t>
            </a:r>
            <a:endParaRPr lang="pt-BR" sz="1400" b="1" dirty="0">
              <a:solidFill>
                <a:schemeClr val="tx2"/>
              </a:solidFill>
            </a:endParaRPr>
          </a:p>
        </p:txBody>
      </p:sp>
      <p:cxnSp>
        <p:nvCxnSpPr>
          <p:cNvPr id="867" name="Straight Arrow Connector 866"/>
          <p:cNvCxnSpPr/>
          <p:nvPr/>
        </p:nvCxnSpPr>
        <p:spPr>
          <a:xfrm>
            <a:off x="1923812" y="2111571"/>
            <a:ext cx="360719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Straight Arrow Connector 867"/>
          <p:cNvCxnSpPr>
            <a:stCxn id="864" idx="2"/>
            <a:endCxn id="859" idx="0"/>
          </p:cNvCxnSpPr>
          <p:nvPr/>
        </p:nvCxnSpPr>
        <p:spPr>
          <a:xfrm>
            <a:off x="2279584" y="1673847"/>
            <a:ext cx="0" cy="10513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9" name="Group 868"/>
          <p:cNvGrpSpPr/>
          <p:nvPr/>
        </p:nvGrpSpPr>
        <p:grpSpPr>
          <a:xfrm>
            <a:off x="2761914" y="1610136"/>
            <a:ext cx="325804" cy="321590"/>
            <a:chOff x="3706743" y="267079"/>
            <a:chExt cx="325804" cy="321590"/>
          </a:xfrm>
        </p:grpSpPr>
        <p:sp>
          <p:nvSpPr>
            <p:cNvPr id="877" name="Oval 876"/>
            <p:cNvSpPr/>
            <p:nvPr/>
          </p:nvSpPr>
          <p:spPr>
            <a:xfrm>
              <a:off x="3706743" y="267079"/>
              <a:ext cx="325804" cy="32159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616"/>
            </a:p>
          </p:txBody>
        </p:sp>
        <p:cxnSp>
          <p:nvCxnSpPr>
            <p:cNvPr id="878" name="Straight Connector 877"/>
            <p:cNvCxnSpPr>
              <a:stCxn id="877" idx="0"/>
              <a:endCxn id="877" idx="4"/>
            </p:cNvCxnSpPr>
            <p:nvPr/>
          </p:nvCxnSpPr>
          <p:spPr>
            <a:xfrm>
              <a:off x="3869645" y="267079"/>
              <a:ext cx="0" cy="32159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Straight Connector 878"/>
            <p:cNvCxnSpPr>
              <a:stCxn id="877" idx="6"/>
              <a:endCxn id="877" idx="2"/>
            </p:cNvCxnSpPr>
            <p:nvPr/>
          </p:nvCxnSpPr>
          <p:spPr>
            <a:xfrm flipH="1">
              <a:off x="3706743" y="427874"/>
              <a:ext cx="32580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0" name="Elbow Connector 879"/>
          <p:cNvCxnSpPr>
            <a:stCxn id="854" idx="6"/>
            <a:endCxn id="877" idx="0"/>
          </p:cNvCxnSpPr>
          <p:nvPr/>
        </p:nvCxnSpPr>
        <p:spPr>
          <a:xfrm>
            <a:off x="2435803" y="670357"/>
            <a:ext cx="489013" cy="9397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Elbow Connector 880"/>
          <p:cNvCxnSpPr>
            <a:stCxn id="859" idx="6"/>
            <a:endCxn id="877" idx="4"/>
          </p:cNvCxnSpPr>
          <p:nvPr/>
        </p:nvCxnSpPr>
        <p:spPr>
          <a:xfrm flipV="1">
            <a:off x="2442486" y="1931726"/>
            <a:ext cx="482330" cy="9542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3" name="Group 882"/>
          <p:cNvGrpSpPr/>
          <p:nvPr/>
        </p:nvGrpSpPr>
        <p:grpSpPr>
          <a:xfrm>
            <a:off x="1714119" y="1954483"/>
            <a:ext cx="325804" cy="321590"/>
            <a:chOff x="3162744" y="1239770"/>
            <a:chExt cx="325804" cy="321590"/>
          </a:xfrm>
        </p:grpSpPr>
        <p:sp>
          <p:nvSpPr>
            <p:cNvPr id="884" name="Oval 883"/>
            <p:cNvSpPr/>
            <p:nvPr/>
          </p:nvSpPr>
          <p:spPr>
            <a:xfrm>
              <a:off x="3162744" y="1239770"/>
              <a:ext cx="325804" cy="32159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616"/>
            </a:p>
          </p:txBody>
        </p:sp>
        <p:sp>
          <p:nvSpPr>
            <p:cNvPr id="885" name="Freeform 884"/>
            <p:cNvSpPr/>
            <p:nvPr/>
          </p:nvSpPr>
          <p:spPr>
            <a:xfrm>
              <a:off x="3194377" y="1335317"/>
              <a:ext cx="258167" cy="123058"/>
            </a:xfrm>
            <a:custGeom>
              <a:avLst/>
              <a:gdLst>
                <a:gd name="connsiteX0" fmla="*/ 0 w 1057275"/>
                <a:gd name="connsiteY0" fmla="*/ 406248 h 799538"/>
                <a:gd name="connsiteX1" fmla="*/ 304800 w 1057275"/>
                <a:gd name="connsiteY1" fmla="*/ 10961 h 799538"/>
                <a:gd name="connsiteX2" fmla="*/ 742950 w 1057275"/>
                <a:gd name="connsiteY2" fmla="*/ 792011 h 799538"/>
                <a:gd name="connsiteX3" fmla="*/ 1057275 w 1057275"/>
                <a:gd name="connsiteY3" fmla="*/ 339573 h 79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275" h="799538">
                  <a:moveTo>
                    <a:pt x="0" y="406248"/>
                  </a:moveTo>
                  <a:cubicBezTo>
                    <a:pt x="90487" y="176457"/>
                    <a:pt x="180975" y="-53333"/>
                    <a:pt x="304800" y="10961"/>
                  </a:cubicBezTo>
                  <a:cubicBezTo>
                    <a:pt x="428625" y="75255"/>
                    <a:pt x="617538" y="737242"/>
                    <a:pt x="742950" y="792011"/>
                  </a:cubicBezTo>
                  <a:cubicBezTo>
                    <a:pt x="868363" y="846780"/>
                    <a:pt x="962819" y="593176"/>
                    <a:pt x="1057275" y="33957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616"/>
            </a:p>
          </p:txBody>
        </p:sp>
      </p:grpSp>
      <p:sp>
        <p:nvSpPr>
          <p:cNvPr id="886" name="TextBox 885"/>
          <p:cNvSpPr txBox="1"/>
          <p:nvPr/>
        </p:nvSpPr>
        <p:spPr>
          <a:xfrm>
            <a:off x="3726795" y="1223571"/>
            <a:ext cx="969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tx2"/>
                </a:solidFill>
              </a:rPr>
              <a:t>RF Output</a:t>
            </a:r>
            <a:endParaRPr lang="pt-BR" sz="1600" b="1" dirty="0">
              <a:solidFill>
                <a:schemeClr val="tx2"/>
              </a:solidFill>
            </a:endParaRPr>
          </a:p>
        </p:txBody>
      </p:sp>
      <p:sp>
        <p:nvSpPr>
          <p:cNvPr id="887" name="TextBox 886"/>
          <p:cNvSpPr txBox="1"/>
          <p:nvPr/>
        </p:nvSpPr>
        <p:spPr>
          <a:xfrm>
            <a:off x="1171956" y="36029"/>
            <a:ext cx="169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tx2"/>
                </a:solidFill>
              </a:rPr>
              <a:t>Digital </a:t>
            </a:r>
            <a:r>
              <a:rPr lang="pt-BR" sz="1400" b="1" dirty="0" err="1" smtClean="0">
                <a:solidFill>
                  <a:schemeClr val="tx2"/>
                </a:solidFill>
              </a:rPr>
              <a:t>Up</a:t>
            </a:r>
            <a:r>
              <a:rPr lang="pt-BR" sz="1400" b="1" dirty="0" smtClean="0">
                <a:solidFill>
                  <a:schemeClr val="tx2"/>
                </a:solidFill>
              </a:rPr>
              <a:t> Converter</a:t>
            </a:r>
            <a:endParaRPr lang="pt-BR" sz="1600" b="1" dirty="0">
              <a:solidFill>
                <a:schemeClr val="tx2"/>
              </a:solidFill>
            </a:endParaRPr>
          </a:p>
        </p:txBody>
      </p:sp>
      <p:cxnSp>
        <p:nvCxnSpPr>
          <p:cNvPr id="888" name="Straight Connector 887"/>
          <p:cNvCxnSpPr/>
          <p:nvPr/>
        </p:nvCxnSpPr>
        <p:spPr>
          <a:xfrm flipH="1">
            <a:off x="3816139" y="114266"/>
            <a:ext cx="6768" cy="3408000"/>
          </a:xfrm>
          <a:prstGeom prst="line">
            <a:avLst/>
          </a:prstGeom>
          <a:ln w="19050">
            <a:solidFill>
              <a:schemeClr val="tx1">
                <a:alpha val="76000"/>
              </a:schemeClr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3" name="TextBox 892"/>
          <p:cNvSpPr txBox="1"/>
          <p:nvPr/>
        </p:nvSpPr>
        <p:spPr>
          <a:xfrm>
            <a:off x="3106527" y="3166539"/>
            <a:ext cx="67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Digital</a:t>
            </a:r>
            <a:endParaRPr lang="pt-BR" sz="1600" b="1" dirty="0"/>
          </a:p>
        </p:txBody>
      </p:sp>
      <p:cxnSp>
        <p:nvCxnSpPr>
          <p:cNvPr id="894" name="Straight Connector 893"/>
          <p:cNvCxnSpPr/>
          <p:nvPr/>
        </p:nvCxnSpPr>
        <p:spPr>
          <a:xfrm>
            <a:off x="341342" y="3479378"/>
            <a:ext cx="3330781" cy="0"/>
          </a:xfrm>
          <a:prstGeom prst="line">
            <a:avLst/>
          </a:prstGeom>
          <a:ln w="19050">
            <a:solidFill>
              <a:schemeClr val="tx1">
                <a:alpha val="76000"/>
              </a:schemeClr>
            </a:solidFill>
            <a:prstDash val="sysDash"/>
            <a:headEnd type="arrow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5" name="TextBox 894"/>
          <p:cNvSpPr txBox="1"/>
          <p:nvPr/>
        </p:nvSpPr>
        <p:spPr>
          <a:xfrm>
            <a:off x="3830772" y="3143905"/>
            <a:ext cx="711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err="1"/>
              <a:t>Analog</a:t>
            </a:r>
            <a:endParaRPr lang="pt-BR" sz="1600" b="1" dirty="0"/>
          </a:p>
        </p:txBody>
      </p:sp>
      <p:cxnSp>
        <p:nvCxnSpPr>
          <p:cNvPr id="896" name="Straight Connector 895"/>
          <p:cNvCxnSpPr/>
          <p:nvPr/>
        </p:nvCxnSpPr>
        <p:spPr>
          <a:xfrm>
            <a:off x="3932091" y="3474330"/>
            <a:ext cx="506156" cy="0"/>
          </a:xfrm>
          <a:prstGeom prst="line">
            <a:avLst/>
          </a:prstGeom>
          <a:ln w="19050">
            <a:solidFill>
              <a:schemeClr val="tx1">
                <a:alpha val="76000"/>
              </a:schemeClr>
            </a:solidFill>
            <a:prstDash val="sysDash"/>
            <a:headEnd type="none" w="med" len="med"/>
            <a:tailEnd type="arrow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7" name="Group 896"/>
          <p:cNvGrpSpPr/>
          <p:nvPr/>
        </p:nvGrpSpPr>
        <p:grpSpPr>
          <a:xfrm>
            <a:off x="4039207" y="1598935"/>
            <a:ext cx="423500" cy="361356"/>
            <a:chOff x="4300117" y="945435"/>
            <a:chExt cx="423500" cy="361356"/>
          </a:xfrm>
        </p:grpSpPr>
        <p:sp>
          <p:nvSpPr>
            <p:cNvPr id="898" name="Rectangle 897"/>
            <p:cNvSpPr/>
            <p:nvPr/>
          </p:nvSpPr>
          <p:spPr>
            <a:xfrm>
              <a:off x="4300117" y="945435"/>
              <a:ext cx="423500" cy="36135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616"/>
            </a:p>
          </p:txBody>
        </p:sp>
        <p:sp>
          <p:nvSpPr>
            <p:cNvPr id="899" name="Freeform 898"/>
            <p:cNvSpPr/>
            <p:nvPr/>
          </p:nvSpPr>
          <p:spPr>
            <a:xfrm>
              <a:off x="4355976" y="1005228"/>
              <a:ext cx="302833" cy="45719"/>
            </a:xfrm>
            <a:custGeom>
              <a:avLst/>
              <a:gdLst>
                <a:gd name="connsiteX0" fmla="*/ 0 w 831850"/>
                <a:gd name="connsiteY0" fmla="*/ 149664 h 285383"/>
                <a:gd name="connsiteX1" fmla="*/ 228600 w 831850"/>
                <a:gd name="connsiteY1" fmla="*/ 3614 h 285383"/>
                <a:gd name="connsiteX2" fmla="*/ 603250 w 831850"/>
                <a:gd name="connsiteY2" fmla="*/ 283014 h 285383"/>
                <a:gd name="connsiteX3" fmla="*/ 831850 w 831850"/>
                <a:gd name="connsiteY3" fmla="*/ 136964 h 28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1850" h="285383">
                  <a:moveTo>
                    <a:pt x="0" y="149664"/>
                  </a:moveTo>
                  <a:cubicBezTo>
                    <a:pt x="64029" y="65526"/>
                    <a:pt x="128058" y="-18611"/>
                    <a:pt x="228600" y="3614"/>
                  </a:cubicBezTo>
                  <a:cubicBezTo>
                    <a:pt x="329142" y="25839"/>
                    <a:pt x="502708" y="260789"/>
                    <a:pt x="603250" y="283014"/>
                  </a:cubicBezTo>
                  <a:cubicBezTo>
                    <a:pt x="703792" y="305239"/>
                    <a:pt x="785283" y="164481"/>
                    <a:pt x="831850" y="13696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616"/>
            </a:p>
          </p:txBody>
        </p:sp>
        <p:sp>
          <p:nvSpPr>
            <p:cNvPr id="901" name="Freeform 900"/>
            <p:cNvSpPr/>
            <p:nvPr/>
          </p:nvSpPr>
          <p:spPr>
            <a:xfrm>
              <a:off x="4355976" y="1103253"/>
              <a:ext cx="302833" cy="45719"/>
            </a:xfrm>
            <a:custGeom>
              <a:avLst/>
              <a:gdLst>
                <a:gd name="connsiteX0" fmla="*/ 0 w 831850"/>
                <a:gd name="connsiteY0" fmla="*/ 149664 h 285383"/>
                <a:gd name="connsiteX1" fmla="*/ 228600 w 831850"/>
                <a:gd name="connsiteY1" fmla="*/ 3614 h 285383"/>
                <a:gd name="connsiteX2" fmla="*/ 603250 w 831850"/>
                <a:gd name="connsiteY2" fmla="*/ 283014 h 285383"/>
                <a:gd name="connsiteX3" fmla="*/ 831850 w 831850"/>
                <a:gd name="connsiteY3" fmla="*/ 136964 h 28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1850" h="285383">
                  <a:moveTo>
                    <a:pt x="0" y="149664"/>
                  </a:moveTo>
                  <a:cubicBezTo>
                    <a:pt x="64029" y="65526"/>
                    <a:pt x="128058" y="-18611"/>
                    <a:pt x="228600" y="3614"/>
                  </a:cubicBezTo>
                  <a:cubicBezTo>
                    <a:pt x="329142" y="25839"/>
                    <a:pt x="502708" y="260789"/>
                    <a:pt x="603250" y="283014"/>
                  </a:cubicBezTo>
                  <a:cubicBezTo>
                    <a:pt x="703792" y="305239"/>
                    <a:pt x="785283" y="164481"/>
                    <a:pt x="831850" y="13696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616"/>
            </a:p>
          </p:txBody>
        </p:sp>
        <p:sp>
          <p:nvSpPr>
            <p:cNvPr id="902" name="Freeform 901"/>
            <p:cNvSpPr/>
            <p:nvPr/>
          </p:nvSpPr>
          <p:spPr>
            <a:xfrm>
              <a:off x="4359896" y="1200525"/>
              <a:ext cx="302833" cy="45719"/>
            </a:xfrm>
            <a:custGeom>
              <a:avLst/>
              <a:gdLst>
                <a:gd name="connsiteX0" fmla="*/ 0 w 831850"/>
                <a:gd name="connsiteY0" fmla="*/ 149664 h 285383"/>
                <a:gd name="connsiteX1" fmla="*/ 228600 w 831850"/>
                <a:gd name="connsiteY1" fmla="*/ 3614 h 285383"/>
                <a:gd name="connsiteX2" fmla="*/ 603250 w 831850"/>
                <a:gd name="connsiteY2" fmla="*/ 283014 h 285383"/>
                <a:gd name="connsiteX3" fmla="*/ 831850 w 831850"/>
                <a:gd name="connsiteY3" fmla="*/ 136964 h 28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1850" h="285383">
                  <a:moveTo>
                    <a:pt x="0" y="149664"/>
                  </a:moveTo>
                  <a:cubicBezTo>
                    <a:pt x="64029" y="65526"/>
                    <a:pt x="128058" y="-18611"/>
                    <a:pt x="228600" y="3614"/>
                  </a:cubicBezTo>
                  <a:cubicBezTo>
                    <a:pt x="329142" y="25839"/>
                    <a:pt x="502708" y="260789"/>
                    <a:pt x="603250" y="283014"/>
                  </a:cubicBezTo>
                  <a:cubicBezTo>
                    <a:pt x="703792" y="305239"/>
                    <a:pt x="785283" y="164481"/>
                    <a:pt x="831850" y="13696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616"/>
            </a:p>
          </p:txBody>
        </p:sp>
        <p:cxnSp>
          <p:nvCxnSpPr>
            <p:cNvPr id="904" name="Straight Connector 903"/>
            <p:cNvCxnSpPr/>
            <p:nvPr/>
          </p:nvCxnSpPr>
          <p:spPr>
            <a:xfrm flipH="1">
              <a:off x="4476644" y="1086373"/>
              <a:ext cx="30748" cy="79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Straight Connector 904"/>
            <p:cNvCxnSpPr/>
            <p:nvPr/>
          </p:nvCxnSpPr>
          <p:spPr>
            <a:xfrm flipH="1">
              <a:off x="4481979" y="978536"/>
              <a:ext cx="30748" cy="79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9" name="TextBox 908"/>
          <p:cNvSpPr txBox="1"/>
          <p:nvPr/>
        </p:nvSpPr>
        <p:spPr>
          <a:xfrm>
            <a:off x="3672123" y="1941024"/>
            <a:ext cx="1180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1" dirty="0" err="1">
                <a:solidFill>
                  <a:schemeClr val="tx2"/>
                </a:solidFill>
              </a:rPr>
              <a:t>Anti-aliasing</a:t>
            </a:r>
            <a:r>
              <a:rPr lang="pt-BR" sz="1051" dirty="0">
                <a:solidFill>
                  <a:schemeClr val="tx2"/>
                </a:solidFill>
              </a:rPr>
              <a:t/>
            </a:r>
            <a:br>
              <a:rPr lang="pt-BR" sz="1051" dirty="0">
                <a:solidFill>
                  <a:schemeClr val="tx2"/>
                </a:solidFill>
              </a:rPr>
            </a:br>
            <a:r>
              <a:rPr lang="pt-BR" sz="1051" dirty="0" err="1">
                <a:solidFill>
                  <a:schemeClr val="tx2"/>
                </a:solidFill>
              </a:rPr>
              <a:t>Low</a:t>
            </a:r>
            <a:r>
              <a:rPr lang="pt-BR" sz="1051" dirty="0">
                <a:solidFill>
                  <a:schemeClr val="tx2"/>
                </a:solidFill>
              </a:rPr>
              <a:t> </a:t>
            </a:r>
            <a:r>
              <a:rPr lang="pt-BR" sz="1051" dirty="0" err="1">
                <a:solidFill>
                  <a:schemeClr val="tx2"/>
                </a:solidFill>
              </a:rPr>
              <a:t>Pass</a:t>
            </a:r>
            <a:r>
              <a:rPr lang="pt-BR" sz="1051" dirty="0">
                <a:solidFill>
                  <a:schemeClr val="tx2"/>
                </a:solidFill>
              </a:rPr>
              <a:t> </a:t>
            </a:r>
            <a:r>
              <a:rPr lang="pt-BR" sz="1051" dirty="0" err="1">
                <a:solidFill>
                  <a:schemeClr val="tx2"/>
                </a:solidFill>
              </a:rPr>
              <a:t>Filter</a:t>
            </a:r>
            <a:endParaRPr lang="pt-BR" sz="1100" dirty="0">
              <a:solidFill>
                <a:schemeClr val="tx2"/>
              </a:solidFill>
            </a:endParaRPr>
          </a:p>
        </p:txBody>
      </p:sp>
      <p:sp>
        <p:nvSpPr>
          <p:cNvPr id="820" name="Rounded Rectangle 819"/>
          <p:cNvSpPr/>
          <p:nvPr/>
        </p:nvSpPr>
        <p:spPr>
          <a:xfrm>
            <a:off x="449849" y="325095"/>
            <a:ext cx="2986138" cy="2902531"/>
          </a:xfrm>
          <a:prstGeom prst="roundRect">
            <a:avLst/>
          </a:prstGeom>
          <a:noFill/>
          <a:ln w="12700">
            <a:solidFill>
              <a:schemeClr val="tx2">
                <a:alpha val="7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616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6056</TotalTime>
  <Words>243</Words>
  <Application>Microsoft Office PowerPoint</Application>
  <PresentationFormat>Custom</PresentationFormat>
  <Paragraphs>244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Courier New</vt:lpstr>
      <vt:lpstr>Tema do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</dc:creator>
  <cp:lastModifiedBy>thiago</cp:lastModifiedBy>
  <cp:revision>141</cp:revision>
  <cp:lastPrinted>2012-11-05T16:45:49Z</cp:lastPrinted>
  <dcterms:created xsi:type="dcterms:W3CDTF">2012-08-10T12:57:24Z</dcterms:created>
  <dcterms:modified xsi:type="dcterms:W3CDTF">2014-01-07T14:43:29Z</dcterms:modified>
</cp:coreProperties>
</file>