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0488" cy="7920038"/>
  <p:notesSz cx="9979025" cy="6834188"/>
  <p:defaultTextStyle>
    <a:defPPr>
      <a:defRPr lang="pt-BR"/>
    </a:defPPr>
    <a:lvl1pPr marL="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1pPr>
    <a:lvl2pPr marL="1014155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2pPr>
    <a:lvl3pPr marL="202830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3pPr>
    <a:lvl4pPr marL="304246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4pPr>
    <a:lvl5pPr marL="4056613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5pPr>
    <a:lvl6pPr marL="50707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6pPr>
    <a:lvl7pPr marL="608491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7pPr>
    <a:lvl8pPr marL="70990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8pPr>
    <a:lvl9pPr marL="8113222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6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0610" autoAdjust="0"/>
  </p:normalViewPr>
  <p:slideViewPr>
    <p:cSldViewPr>
      <p:cViewPr varScale="1">
        <p:scale>
          <a:sx n="75" d="100"/>
          <a:sy n="75" d="100"/>
        </p:scale>
        <p:origin x="1866" y="114"/>
      </p:cViewPr>
      <p:guideLst>
        <p:guide orient="horz" pos="2495"/>
        <p:guide pos="36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4" y="1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10/01/2014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3113" y="854075"/>
            <a:ext cx="3354387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4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1pPr>
    <a:lvl2pPr marL="1118754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2pPr>
    <a:lvl3pPr marL="2237508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3pPr>
    <a:lvl4pPr marL="335626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4pPr>
    <a:lvl5pPr marL="4475015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5pPr>
    <a:lvl6pPr marL="5593769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6pPr>
    <a:lvl7pPr marL="671252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7pPr>
    <a:lvl8pPr marL="7831276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8pPr>
    <a:lvl9pPr marL="895003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1525" y="854075"/>
            <a:ext cx="3355975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4057" y="2460386"/>
            <a:ext cx="9792414" cy="169767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8086" y="4488037"/>
            <a:ext cx="8064346" cy="20240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4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81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2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6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04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4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26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52380" y="317204"/>
            <a:ext cx="2592112" cy="6757699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6046" y="317204"/>
            <a:ext cx="7584324" cy="6757699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0055" y="5089399"/>
            <a:ext cx="9792414" cy="1573007"/>
          </a:xfrm>
        </p:spPr>
        <p:txBody>
          <a:bodyPr anchor="t"/>
          <a:lstStyle>
            <a:lvl1pPr algn="l">
              <a:defRPr sz="7355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0055" y="3356868"/>
            <a:ext cx="9792414" cy="1732505"/>
          </a:xfrm>
        </p:spPr>
        <p:txBody>
          <a:bodyPr anchor="b"/>
          <a:lstStyle>
            <a:lvl1pPr marL="0" indent="0">
              <a:buNone/>
              <a:defRPr sz="3678">
                <a:solidFill>
                  <a:schemeClr val="tx1">
                    <a:tint val="75000"/>
                  </a:schemeClr>
                </a:solidFill>
              </a:defRPr>
            </a:lvl1pPr>
            <a:lvl2pPr marL="840875" indent="0">
              <a:buNone/>
              <a:defRPr sz="3309">
                <a:solidFill>
                  <a:schemeClr val="tx1">
                    <a:tint val="75000"/>
                  </a:schemeClr>
                </a:solidFill>
              </a:defRPr>
            </a:lvl2pPr>
            <a:lvl3pPr marL="1681751" indent="0">
              <a:buNone/>
              <a:defRPr sz="2943">
                <a:solidFill>
                  <a:schemeClr val="tx1">
                    <a:tint val="75000"/>
                  </a:schemeClr>
                </a:solidFill>
              </a:defRPr>
            </a:lvl3pPr>
            <a:lvl4pPr marL="2522624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4pPr>
            <a:lvl5pPr marL="3363500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5pPr>
            <a:lvl6pPr marL="4204375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6pPr>
            <a:lvl7pPr marL="5045251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7pPr>
            <a:lvl8pPr marL="5886126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8pPr>
            <a:lvl9pPr marL="6726998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6042" y="1848035"/>
            <a:ext cx="5088218" cy="5226864"/>
          </a:xfrm>
        </p:spPr>
        <p:txBody>
          <a:bodyPr/>
          <a:lstStyle>
            <a:lvl1pPr>
              <a:defRPr sz="5150"/>
            </a:lvl1pPr>
            <a:lvl2pPr>
              <a:defRPr sz="4414"/>
            </a:lvl2pPr>
            <a:lvl3pPr>
              <a:defRPr sz="3678"/>
            </a:lvl3pPr>
            <a:lvl4pPr>
              <a:defRPr sz="3309"/>
            </a:lvl4pPr>
            <a:lvl5pPr>
              <a:defRPr sz="3309"/>
            </a:lvl5pPr>
            <a:lvl6pPr>
              <a:defRPr sz="3309"/>
            </a:lvl6pPr>
            <a:lvl7pPr>
              <a:defRPr sz="3309"/>
            </a:lvl7pPr>
            <a:lvl8pPr>
              <a:defRPr sz="3309"/>
            </a:lvl8pPr>
            <a:lvl9pPr>
              <a:defRPr sz="330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56263" y="1848035"/>
            <a:ext cx="5088218" cy="5226864"/>
          </a:xfrm>
        </p:spPr>
        <p:txBody>
          <a:bodyPr/>
          <a:lstStyle>
            <a:lvl1pPr>
              <a:defRPr sz="5150"/>
            </a:lvl1pPr>
            <a:lvl2pPr>
              <a:defRPr sz="4414"/>
            </a:lvl2pPr>
            <a:lvl3pPr>
              <a:defRPr sz="3678"/>
            </a:lvl3pPr>
            <a:lvl4pPr>
              <a:defRPr sz="3309"/>
            </a:lvl4pPr>
            <a:lvl5pPr>
              <a:defRPr sz="3309"/>
            </a:lvl5pPr>
            <a:lvl6pPr>
              <a:defRPr sz="3309"/>
            </a:lvl6pPr>
            <a:lvl7pPr>
              <a:defRPr sz="3309"/>
            </a:lvl7pPr>
            <a:lvl8pPr>
              <a:defRPr sz="3309"/>
            </a:lvl8pPr>
            <a:lvl9pPr>
              <a:defRPr sz="330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6042" y="1772855"/>
            <a:ext cx="5090219" cy="738838"/>
          </a:xfrm>
        </p:spPr>
        <p:txBody>
          <a:bodyPr anchor="b"/>
          <a:lstStyle>
            <a:lvl1pPr marL="0" indent="0">
              <a:buNone/>
              <a:defRPr sz="4414" b="1"/>
            </a:lvl1pPr>
            <a:lvl2pPr marL="840875" indent="0">
              <a:buNone/>
              <a:defRPr sz="3678" b="1"/>
            </a:lvl2pPr>
            <a:lvl3pPr marL="1681751" indent="0">
              <a:buNone/>
              <a:defRPr sz="3309" b="1"/>
            </a:lvl3pPr>
            <a:lvl4pPr marL="2522624" indent="0">
              <a:buNone/>
              <a:defRPr sz="2943" b="1"/>
            </a:lvl4pPr>
            <a:lvl5pPr marL="3363500" indent="0">
              <a:buNone/>
              <a:defRPr sz="2943" b="1"/>
            </a:lvl5pPr>
            <a:lvl6pPr marL="4204375" indent="0">
              <a:buNone/>
              <a:defRPr sz="2943" b="1"/>
            </a:lvl6pPr>
            <a:lvl7pPr marL="5045251" indent="0">
              <a:buNone/>
              <a:defRPr sz="2943" b="1"/>
            </a:lvl7pPr>
            <a:lvl8pPr marL="5886126" indent="0">
              <a:buNone/>
              <a:defRPr sz="2943" b="1"/>
            </a:lvl8pPr>
            <a:lvl9pPr marL="6726998" indent="0">
              <a:buNone/>
              <a:defRPr sz="2943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6042" y="2511693"/>
            <a:ext cx="5090219" cy="4563189"/>
          </a:xfrm>
        </p:spPr>
        <p:txBody>
          <a:bodyPr/>
          <a:lstStyle>
            <a:lvl1pPr>
              <a:defRPr sz="4414"/>
            </a:lvl1pPr>
            <a:lvl2pPr>
              <a:defRPr sz="3678"/>
            </a:lvl2pPr>
            <a:lvl3pPr>
              <a:defRPr sz="3309"/>
            </a:lvl3pPr>
            <a:lvl4pPr>
              <a:defRPr sz="2943"/>
            </a:lvl4pPr>
            <a:lvl5pPr>
              <a:defRPr sz="2943"/>
            </a:lvl5pPr>
            <a:lvl6pPr>
              <a:defRPr sz="2943"/>
            </a:lvl6pPr>
            <a:lvl7pPr>
              <a:defRPr sz="2943"/>
            </a:lvl7pPr>
            <a:lvl8pPr>
              <a:defRPr sz="2943"/>
            </a:lvl8pPr>
            <a:lvl9pPr>
              <a:defRPr sz="294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852275" y="1772855"/>
            <a:ext cx="5092219" cy="738838"/>
          </a:xfrm>
        </p:spPr>
        <p:txBody>
          <a:bodyPr anchor="b"/>
          <a:lstStyle>
            <a:lvl1pPr marL="0" indent="0">
              <a:buNone/>
              <a:defRPr sz="4414" b="1"/>
            </a:lvl1pPr>
            <a:lvl2pPr marL="840875" indent="0">
              <a:buNone/>
              <a:defRPr sz="3678" b="1"/>
            </a:lvl2pPr>
            <a:lvl3pPr marL="1681751" indent="0">
              <a:buNone/>
              <a:defRPr sz="3309" b="1"/>
            </a:lvl3pPr>
            <a:lvl4pPr marL="2522624" indent="0">
              <a:buNone/>
              <a:defRPr sz="2943" b="1"/>
            </a:lvl4pPr>
            <a:lvl5pPr marL="3363500" indent="0">
              <a:buNone/>
              <a:defRPr sz="2943" b="1"/>
            </a:lvl5pPr>
            <a:lvl6pPr marL="4204375" indent="0">
              <a:buNone/>
              <a:defRPr sz="2943" b="1"/>
            </a:lvl6pPr>
            <a:lvl7pPr marL="5045251" indent="0">
              <a:buNone/>
              <a:defRPr sz="2943" b="1"/>
            </a:lvl7pPr>
            <a:lvl8pPr marL="5886126" indent="0">
              <a:buNone/>
              <a:defRPr sz="2943" b="1"/>
            </a:lvl8pPr>
            <a:lvl9pPr marL="6726998" indent="0">
              <a:buNone/>
              <a:defRPr sz="2943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852275" y="2511693"/>
            <a:ext cx="5092219" cy="4563189"/>
          </a:xfrm>
        </p:spPr>
        <p:txBody>
          <a:bodyPr/>
          <a:lstStyle>
            <a:lvl1pPr>
              <a:defRPr sz="4414"/>
            </a:lvl1pPr>
            <a:lvl2pPr>
              <a:defRPr sz="3678"/>
            </a:lvl2pPr>
            <a:lvl3pPr>
              <a:defRPr sz="3309"/>
            </a:lvl3pPr>
            <a:lvl4pPr>
              <a:defRPr sz="2943"/>
            </a:lvl4pPr>
            <a:lvl5pPr>
              <a:defRPr sz="2943"/>
            </a:lvl5pPr>
            <a:lvl6pPr>
              <a:defRPr sz="2943"/>
            </a:lvl6pPr>
            <a:lvl7pPr>
              <a:defRPr sz="2943"/>
            </a:lvl7pPr>
            <a:lvl8pPr>
              <a:defRPr sz="2943"/>
            </a:lvl8pPr>
            <a:lvl9pPr>
              <a:defRPr sz="294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6056" y="315356"/>
            <a:ext cx="3790163" cy="1342007"/>
          </a:xfrm>
        </p:spPr>
        <p:txBody>
          <a:bodyPr anchor="b"/>
          <a:lstStyle>
            <a:lvl1pPr algn="l">
              <a:defRPr sz="367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04206" y="315343"/>
            <a:ext cx="6440272" cy="6759531"/>
          </a:xfrm>
        </p:spPr>
        <p:txBody>
          <a:bodyPr/>
          <a:lstStyle>
            <a:lvl1pPr>
              <a:defRPr sz="5886"/>
            </a:lvl1pPr>
            <a:lvl2pPr>
              <a:defRPr sz="5150"/>
            </a:lvl2pPr>
            <a:lvl3pPr>
              <a:defRPr sz="4414"/>
            </a:lvl3pPr>
            <a:lvl4pPr>
              <a:defRPr sz="3678"/>
            </a:lvl4pPr>
            <a:lvl5pPr>
              <a:defRPr sz="3678"/>
            </a:lvl5pPr>
            <a:lvl6pPr>
              <a:defRPr sz="3678"/>
            </a:lvl6pPr>
            <a:lvl7pPr>
              <a:defRPr sz="3678"/>
            </a:lvl7pPr>
            <a:lvl8pPr>
              <a:defRPr sz="3678"/>
            </a:lvl8pPr>
            <a:lvl9pPr>
              <a:defRPr sz="367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6056" y="1657376"/>
            <a:ext cx="3790163" cy="5417526"/>
          </a:xfrm>
        </p:spPr>
        <p:txBody>
          <a:bodyPr/>
          <a:lstStyle>
            <a:lvl1pPr marL="0" indent="0">
              <a:buNone/>
              <a:defRPr sz="2573"/>
            </a:lvl1pPr>
            <a:lvl2pPr marL="840875" indent="0">
              <a:buNone/>
              <a:defRPr sz="2207"/>
            </a:lvl2pPr>
            <a:lvl3pPr marL="1681751" indent="0">
              <a:buNone/>
              <a:defRPr sz="1838"/>
            </a:lvl3pPr>
            <a:lvl4pPr marL="2522624" indent="0">
              <a:buNone/>
              <a:defRPr sz="1654"/>
            </a:lvl4pPr>
            <a:lvl5pPr marL="3363500" indent="0">
              <a:buNone/>
              <a:defRPr sz="1654"/>
            </a:lvl5pPr>
            <a:lvl6pPr marL="4204375" indent="0">
              <a:buNone/>
              <a:defRPr sz="1654"/>
            </a:lvl6pPr>
            <a:lvl7pPr marL="5045251" indent="0">
              <a:buNone/>
              <a:defRPr sz="1654"/>
            </a:lvl7pPr>
            <a:lvl8pPr marL="5886126" indent="0">
              <a:buNone/>
              <a:defRPr sz="1654"/>
            </a:lvl8pPr>
            <a:lvl9pPr marL="6726998" indent="0">
              <a:buNone/>
              <a:defRPr sz="1654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8110" y="5544068"/>
            <a:ext cx="6912293" cy="654503"/>
          </a:xfrm>
        </p:spPr>
        <p:txBody>
          <a:bodyPr anchor="b"/>
          <a:lstStyle>
            <a:lvl1pPr algn="l">
              <a:defRPr sz="367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58110" y="707683"/>
            <a:ext cx="6912293" cy="4752023"/>
          </a:xfrm>
        </p:spPr>
        <p:txBody>
          <a:bodyPr/>
          <a:lstStyle>
            <a:lvl1pPr marL="0" indent="0">
              <a:buNone/>
              <a:defRPr sz="5886"/>
            </a:lvl1pPr>
            <a:lvl2pPr marL="840875" indent="0">
              <a:buNone/>
              <a:defRPr sz="5150"/>
            </a:lvl2pPr>
            <a:lvl3pPr marL="1681751" indent="0">
              <a:buNone/>
              <a:defRPr sz="4414"/>
            </a:lvl3pPr>
            <a:lvl4pPr marL="2522624" indent="0">
              <a:buNone/>
              <a:defRPr sz="3678"/>
            </a:lvl4pPr>
            <a:lvl5pPr marL="3363500" indent="0">
              <a:buNone/>
              <a:defRPr sz="3678"/>
            </a:lvl5pPr>
            <a:lvl6pPr marL="4204375" indent="0">
              <a:buNone/>
              <a:defRPr sz="3678"/>
            </a:lvl6pPr>
            <a:lvl7pPr marL="5045251" indent="0">
              <a:buNone/>
              <a:defRPr sz="3678"/>
            </a:lvl7pPr>
            <a:lvl8pPr marL="5886126" indent="0">
              <a:buNone/>
              <a:defRPr sz="3678"/>
            </a:lvl8pPr>
            <a:lvl9pPr marL="6726998" indent="0">
              <a:buNone/>
              <a:defRPr sz="367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58110" y="6198561"/>
            <a:ext cx="6912293" cy="929502"/>
          </a:xfrm>
        </p:spPr>
        <p:txBody>
          <a:bodyPr/>
          <a:lstStyle>
            <a:lvl1pPr marL="0" indent="0">
              <a:buNone/>
              <a:defRPr sz="2573"/>
            </a:lvl1pPr>
            <a:lvl2pPr marL="840875" indent="0">
              <a:buNone/>
              <a:defRPr sz="2207"/>
            </a:lvl2pPr>
            <a:lvl3pPr marL="1681751" indent="0">
              <a:buNone/>
              <a:defRPr sz="1838"/>
            </a:lvl3pPr>
            <a:lvl4pPr marL="2522624" indent="0">
              <a:buNone/>
              <a:defRPr sz="1654"/>
            </a:lvl4pPr>
            <a:lvl5pPr marL="3363500" indent="0">
              <a:buNone/>
              <a:defRPr sz="1654"/>
            </a:lvl5pPr>
            <a:lvl6pPr marL="4204375" indent="0">
              <a:buNone/>
              <a:defRPr sz="1654"/>
            </a:lvl6pPr>
            <a:lvl7pPr marL="5045251" indent="0">
              <a:buNone/>
              <a:defRPr sz="1654"/>
            </a:lvl7pPr>
            <a:lvl8pPr marL="5886126" indent="0">
              <a:buNone/>
              <a:defRPr sz="1654"/>
            </a:lvl8pPr>
            <a:lvl9pPr marL="6726998" indent="0">
              <a:buNone/>
              <a:defRPr sz="1654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76036" y="317195"/>
            <a:ext cx="10368442" cy="1320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6036" y="1848035"/>
            <a:ext cx="10368442" cy="522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6047" y="7340730"/>
            <a:ext cx="26881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36195" y="7340730"/>
            <a:ext cx="364815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56368" y="7340730"/>
            <a:ext cx="26881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81751" rtl="0" eaLnBrk="1" latinLnBrk="0" hangingPunct="1">
        <a:spcBef>
          <a:spcPct val="0"/>
        </a:spcBef>
        <a:buNone/>
        <a:defRPr sz="80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0659" indent="-630659" algn="l" defTabSz="1681751" rtl="0" eaLnBrk="1" latinLnBrk="0" hangingPunct="1">
        <a:spcBef>
          <a:spcPct val="20000"/>
        </a:spcBef>
        <a:buFont typeface="Arial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366419" indent="-525548" algn="l" defTabSz="1681751" rtl="0" eaLnBrk="1" latinLnBrk="0" hangingPunct="1">
        <a:spcBef>
          <a:spcPct val="20000"/>
        </a:spcBef>
        <a:buFont typeface="Arial" pitchFamily="34" charset="0"/>
        <a:buChar char="–"/>
        <a:defRPr sz="5150" kern="1200">
          <a:solidFill>
            <a:schemeClr val="tx1"/>
          </a:solidFill>
          <a:latin typeface="+mn-lt"/>
          <a:ea typeface="+mn-ea"/>
          <a:cs typeface="+mn-cs"/>
        </a:defRPr>
      </a:lvl2pPr>
      <a:lvl3pPr marL="2102186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4414" kern="1200">
          <a:solidFill>
            <a:schemeClr val="tx1"/>
          </a:solidFill>
          <a:latin typeface="+mn-lt"/>
          <a:ea typeface="+mn-ea"/>
          <a:cs typeface="+mn-cs"/>
        </a:defRPr>
      </a:lvl3pPr>
      <a:lvl4pPr marL="2943063" indent="-420437" algn="l" defTabSz="1681751" rtl="0" eaLnBrk="1" latinLnBrk="0" hangingPunct="1">
        <a:spcBef>
          <a:spcPct val="20000"/>
        </a:spcBef>
        <a:buFont typeface="Arial" pitchFamily="34" charset="0"/>
        <a:buChar char="–"/>
        <a:defRPr sz="3678" kern="1200">
          <a:solidFill>
            <a:schemeClr val="tx1"/>
          </a:solidFill>
          <a:latin typeface="+mn-lt"/>
          <a:ea typeface="+mn-ea"/>
          <a:cs typeface="+mn-cs"/>
        </a:defRPr>
      </a:lvl4pPr>
      <a:lvl5pPr marL="3783937" indent="-420437" algn="l" defTabSz="1681751" rtl="0" eaLnBrk="1" latinLnBrk="0" hangingPunct="1">
        <a:spcBef>
          <a:spcPct val="20000"/>
        </a:spcBef>
        <a:buFont typeface="Arial" pitchFamily="34" charset="0"/>
        <a:buChar char="»"/>
        <a:defRPr sz="3678" kern="1200">
          <a:solidFill>
            <a:schemeClr val="tx1"/>
          </a:solidFill>
          <a:latin typeface="+mn-lt"/>
          <a:ea typeface="+mn-ea"/>
          <a:cs typeface="+mn-cs"/>
        </a:defRPr>
      </a:lvl5pPr>
      <a:lvl6pPr marL="4624810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6pPr>
      <a:lvl7pPr marL="5465686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7pPr>
      <a:lvl8pPr marL="6306563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8pPr>
      <a:lvl9pPr marL="7147438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1pPr>
      <a:lvl2pPr marL="840875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2pPr>
      <a:lvl3pPr marL="1681751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3pPr>
      <a:lvl4pPr marL="2522624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4pPr>
      <a:lvl5pPr marL="3363500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5pPr>
      <a:lvl6pPr marL="4204375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6pPr>
      <a:lvl7pPr marL="5045251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7pPr>
      <a:lvl8pPr marL="5886126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8pPr>
      <a:lvl9pPr marL="6726998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.emf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5.png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t="18238" r="66191" b="13613"/>
          <a:stretch/>
        </p:blipFill>
        <p:spPr>
          <a:xfrm>
            <a:off x="8593623" y="1165137"/>
            <a:ext cx="2646683" cy="1093385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t="18238" r="66191" b="13613"/>
          <a:stretch/>
        </p:blipFill>
        <p:spPr>
          <a:xfrm flipH="1">
            <a:off x="5946940" y="1165665"/>
            <a:ext cx="2646683" cy="1093385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t="18238" r="66191" b="13613"/>
          <a:stretch/>
        </p:blipFill>
        <p:spPr>
          <a:xfrm flipH="1">
            <a:off x="2789982" y="1177932"/>
            <a:ext cx="2646683" cy="1093385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t="18238" r="66191" b="13613"/>
          <a:stretch/>
        </p:blipFill>
        <p:spPr>
          <a:xfrm>
            <a:off x="123087" y="1177620"/>
            <a:ext cx="2646683" cy="1093385"/>
          </a:xfrm>
          <a:prstGeom prst="rect">
            <a:avLst/>
          </a:prstGeom>
        </p:spPr>
      </p:pic>
      <p:sp>
        <p:nvSpPr>
          <p:cNvPr id="604" name="Arc 603"/>
          <p:cNvSpPr/>
          <p:nvPr/>
        </p:nvSpPr>
        <p:spPr>
          <a:xfrm rot="9028894" flipH="1" flipV="1">
            <a:off x="7233039" y="5929581"/>
            <a:ext cx="4202020" cy="792259"/>
          </a:xfrm>
          <a:prstGeom prst="arc">
            <a:avLst>
              <a:gd name="adj1" fmla="val 21306330"/>
              <a:gd name="adj2" fmla="val 1731849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9" name="TextBox 538"/>
          <p:cNvSpPr txBox="1"/>
          <p:nvPr/>
        </p:nvSpPr>
        <p:spPr>
          <a:xfrm>
            <a:off x="8506030" y="303564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/>
              <a:t>A</a:t>
            </a:r>
          </a:p>
        </p:txBody>
      </p:sp>
      <p:cxnSp>
        <p:nvCxnSpPr>
          <p:cNvPr id="540" name="Straight Arrow Connector 539"/>
          <p:cNvCxnSpPr/>
          <p:nvPr/>
        </p:nvCxnSpPr>
        <p:spPr>
          <a:xfrm flipV="1">
            <a:off x="8569580" y="564565"/>
            <a:ext cx="2985" cy="1403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Left Brace 540"/>
          <p:cNvSpPr/>
          <p:nvPr/>
        </p:nvSpPr>
        <p:spPr>
          <a:xfrm rot="5400000">
            <a:off x="7251974" y="-252629"/>
            <a:ext cx="261399" cy="235615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542" name="Left Brace 541"/>
          <p:cNvSpPr/>
          <p:nvPr/>
        </p:nvSpPr>
        <p:spPr>
          <a:xfrm rot="5400000">
            <a:off x="9655396" y="-278805"/>
            <a:ext cx="264708" cy="23877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543" name="TextBox 542"/>
          <p:cNvSpPr txBox="1"/>
          <p:nvPr/>
        </p:nvSpPr>
        <p:spPr>
          <a:xfrm>
            <a:off x="8659313" y="479171"/>
            <a:ext cx="272875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smtClean="0"/>
              <a:t>Data </a:t>
            </a:r>
            <a:r>
              <a:rPr lang="pt-BR" sz="1600" b="1" i="1" dirty="0" err="1" smtClean="0"/>
              <a:t>Subcarries</a:t>
            </a:r>
            <a:r>
              <a:rPr lang="pt-BR" sz="1600" b="1" i="1" dirty="0" smtClean="0"/>
              <a:t> 2</a:t>
            </a:r>
            <a:endParaRPr lang="pt-BR" sz="1600" b="1" i="1" dirty="0"/>
          </a:p>
        </p:txBody>
      </p:sp>
      <p:sp>
        <p:nvSpPr>
          <p:cNvPr id="544" name="Oval 543"/>
          <p:cNvSpPr/>
          <p:nvPr/>
        </p:nvSpPr>
        <p:spPr>
          <a:xfrm>
            <a:off x="8583907" y="857071"/>
            <a:ext cx="2708890" cy="1243433"/>
          </a:xfrm>
          <a:prstGeom prst="ellipse">
            <a:avLst/>
          </a:prstGeom>
          <a:noFill/>
          <a:ln>
            <a:solidFill>
              <a:srgbClr val="FF000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6" name="Oval 545"/>
          <p:cNvSpPr/>
          <p:nvPr/>
        </p:nvSpPr>
        <p:spPr>
          <a:xfrm>
            <a:off x="5909989" y="876806"/>
            <a:ext cx="2708890" cy="1241843"/>
          </a:xfrm>
          <a:prstGeom prst="ellipse">
            <a:avLst/>
          </a:prstGeom>
          <a:noFill/>
          <a:ln>
            <a:solidFill>
              <a:srgbClr val="7030A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8" name="TextBox 1517"/>
          <p:cNvSpPr txBox="1"/>
          <p:nvPr/>
        </p:nvSpPr>
        <p:spPr>
          <a:xfrm rot="5400000">
            <a:off x="2481999" y="3140177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519" name="TextBox 1518"/>
          <p:cNvSpPr txBox="1"/>
          <p:nvPr/>
        </p:nvSpPr>
        <p:spPr>
          <a:xfrm>
            <a:off x="2551551" y="3088811"/>
            <a:ext cx="47686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...</a:t>
            </a:r>
            <a:endParaRPr lang="pt-BR" sz="1600" dirty="0">
              <a:solidFill>
                <a:srgbClr val="0070C0"/>
              </a:solidFill>
            </a:endParaRPr>
          </a:p>
        </p:txBody>
      </p:sp>
      <p:cxnSp>
        <p:nvCxnSpPr>
          <p:cNvPr id="1522" name="Straight Arrow Connector 1521"/>
          <p:cNvCxnSpPr/>
          <p:nvPr/>
        </p:nvCxnSpPr>
        <p:spPr>
          <a:xfrm>
            <a:off x="2858823" y="2271005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Straight Arrow Connector 1522"/>
          <p:cNvCxnSpPr/>
          <p:nvPr/>
        </p:nvCxnSpPr>
        <p:spPr>
          <a:xfrm>
            <a:off x="58915" y="2269488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4" name="TextBox 1523"/>
          <p:cNvSpPr txBox="1"/>
          <p:nvPr/>
        </p:nvSpPr>
        <p:spPr>
          <a:xfrm>
            <a:off x="43974" y="2266266"/>
            <a:ext cx="331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5" name="TextBox 1524"/>
              <p:cNvSpPr txBox="1"/>
              <p:nvPr/>
            </p:nvSpPr>
            <p:spPr>
              <a:xfrm>
                <a:off x="2354165" y="2267732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525" name="TextBox 15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65" y="2267732"/>
                <a:ext cx="494650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6" name="TextBox 1525"/>
              <p:cNvSpPr txBox="1"/>
              <p:nvPr/>
            </p:nvSpPr>
            <p:spPr>
              <a:xfrm>
                <a:off x="2709811" y="2267732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526" name="TextBox 15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11" y="2267732"/>
                <a:ext cx="494650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7" name="TextBox 1526"/>
          <p:cNvSpPr txBox="1"/>
          <p:nvPr/>
        </p:nvSpPr>
        <p:spPr>
          <a:xfrm>
            <a:off x="5234493" y="2258522"/>
            <a:ext cx="331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1528" name="TextBox 1527"/>
          <p:cNvSpPr txBox="1"/>
          <p:nvPr/>
        </p:nvSpPr>
        <p:spPr>
          <a:xfrm>
            <a:off x="2717752" y="305419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/>
              <a:t>A</a:t>
            </a:r>
          </a:p>
        </p:txBody>
      </p:sp>
      <p:cxnSp>
        <p:nvCxnSpPr>
          <p:cNvPr id="1529" name="Straight Arrow Connector 1528"/>
          <p:cNvCxnSpPr/>
          <p:nvPr/>
        </p:nvCxnSpPr>
        <p:spPr>
          <a:xfrm flipH="1" flipV="1">
            <a:off x="2784286" y="566418"/>
            <a:ext cx="113" cy="1772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4" name="Left Brace 1563"/>
          <p:cNvSpPr/>
          <p:nvPr/>
        </p:nvSpPr>
        <p:spPr>
          <a:xfrm rot="5400000">
            <a:off x="1249860" y="-255607"/>
            <a:ext cx="261399" cy="237570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567" name="Left Brace 1566"/>
          <p:cNvSpPr/>
          <p:nvPr/>
        </p:nvSpPr>
        <p:spPr>
          <a:xfrm rot="5400000">
            <a:off x="3962094" y="-374730"/>
            <a:ext cx="264708" cy="2597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568" name="TextBox 1567"/>
          <p:cNvSpPr txBox="1"/>
          <p:nvPr/>
        </p:nvSpPr>
        <p:spPr>
          <a:xfrm>
            <a:off x="4883775" y="43503"/>
            <a:ext cx="232582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 err="1"/>
              <a:t>Structure</a:t>
            </a:r>
            <a:r>
              <a:rPr lang="pt-BR" sz="1600" b="1" dirty="0"/>
              <a:t> </a:t>
            </a:r>
            <a:r>
              <a:rPr lang="pt-BR" sz="1600" b="1" dirty="0" err="1"/>
              <a:t>of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 smtClean="0"/>
              <a:t>Carriers</a:t>
            </a:r>
            <a:endParaRPr lang="pt-BR" sz="1600" b="1" dirty="0"/>
          </a:p>
        </p:txBody>
      </p:sp>
      <p:cxnSp>
        <p:nvCxnSpPr>
          <p:cNvPr id="1718" name="Straight Connector 1717"/>
          <p:cNvCxnSpPr/>
          <p:nvPr/>
        </p:nvCxnSpPr>
        <p:spPr>
          <a:xfrm>
            <a:off x="157340" y="1069499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Straight Connector 1719"/>
          <p:cNvCxnSpPr/>
          <p:nvPr/>
        </p:nvCxnSpPr>
        <p:spPr>
          <a:xfrm>
            <a:off x="2554237" y="994603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8" name="TextBox 1727"/>
          <p:cNvSpPr txBox="1"/>
          <p:nvPr/>
        </p:nvSpPr>
        <p:spPr>
          <a:xfrm>
            <a:off x="2871035" y="481026"/>
            <a:ext cx="272875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smtClean="0"/>
              <a:t>Data </a:t>
            </a:r>
            <a:r>
              <a:rPr lang="pt-BR" sz="1600" b="1" i="1" dirty="0" err="1" smtClean="0"/>
              <a:t>Subcarries</a:t>
            </a:r>
            <a:r>
              <a:rPr lang="pt-BR" sz="1600" b="1" i="1" dirty="0" smtClean="0"/>
              <a:t> 1</a:t>
            </a:r>
            <a:endParaRPr lang="pt-BR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4" name="TextBox 1783"/>
              <p:cNvSpPr txBox="1"/>
              <p:nvPr/>
            </p:nvSpPr>
            <p:spPr>
              <a:xfrm rot="16200000">
                <a:off x="5839052" y="3195769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84" name="TextBox 17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9052" y="3195769"/>
                <a:ext cx="1726378" cy="338554"/>
              </a:xfrm>
              <a:prstGeom prst="rect">
                <a:avLst/>
              </a:prstGeom>
              <a:blipFill rotWithShape="0"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6" name="TextBox 1785"/>
              <p:cNvSpPr txBox="1"/>
              <p:nvPr/>
            </p:nvSpPr>
            <p:spPr>
              <a:xfrm rot="16200000">
                <a:off x="5529505" y="3190367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86" name="TextBox 17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29505" y="3190367"/>
                <a:ext cx="1726378" cy="338554"/>
              </a:xfrm>
              <a:prstGeom prst="rect">
                <a:avLst/>
              </a:prstGeom>
              <a:blipFill rotWithShape="0">
                <a:blip r:embed="rId7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8" name="TextBox 1787"/>
          <p:cNvSpPr txBox="1"/>
          <p:nvPr/>
        </p:nvSpPr>
        <p:spPr>
          <a:xfrm rot="5400000">
            <a:off x="2779422" y="3130713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0" name="TextBox 1789"/>
              <p:cNvSpPr txBox="1"/>
              <p:nvPr/>
            </p:nvSpPr>
            <p:spPr>
              <a:xfrm rot="16200000">
                <a:off x="6799049" y="3179844"/>
                <a:ext cx="3114942" cy="4753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90" name="TextBox 17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99049" y="3179844"/>
                <a:ext cx="3114942" cy="4753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4" name="Oval 1813"/>
          <p:cNvSpPr/>
          <p:nvPr/>
        </p:nvSpPr>
        <p:spPr>
          <a:xfrm>
            <a:off x="67583" y="857521"/>
            <a:ext cx="2708890" cy="1500439"/>
          </a:xfrm>
          <a:prstGeom prst="ellipse">
            <a:avLst/>
          </a:prstGeom>
          <a:noFill/>
          <a:ln>
            <a:solidFill>
              <a:srgbClr val="FF000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3" name="Oval 1812"/>
          <p:cNvSpPr/>
          <p:nvPr/>
        </p:nvSpPr>
        <p:spPr>
          <a:xfrm>
            <a:off x="2836526" y="873567"/>
            <a:ext cx="2708890" cy="1500439"/>
          </a:xfrm>
          <a:prstGeom prst="ellipse">
            <a:avLst/>
          </a:prstGeom>
          <a:noFill/>
          <a:ln>
            <a:solidFill>
              <a:srgbClr val="7030A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6" name="Straight Connector 405"/>
          <p:cNvCxnSpPr/>
          <p:nvPr/>
        </p:nvCxnSpPr>
        <p:spPr>
          <a:xfrm rot="5400000" flipH="1">
            <a:off x="5081909" y="5092747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rot="5400000" flipH="1">
            <a:off x="-57472" y="4113744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rot="5400000" flipH="1">
            <a:off x="5138467" y="4174557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rot="5400000" flipH="1">
            <a:off x="2585568" y="4146449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ounded Rectangle 414"/>
          <p:cNvSpPr/>
          <p:nvPr/>
        </p:nvSpPr>
        <p:spPr>
          <a:xfrm rot="16200000">
            <a:off x="-5703406" y="4893066"/>
            <a:ext cx="1433249" cy="1258292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/>
              <p:cNvSpPr txBox="1"/>
              <p:nvPr/>
            </p:nvSpPr>
            <p:spPr>
              <a:xfrm rot="16200000">
                <a:off x="-5978691" y="5330195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6" name="TextBox 4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978691" y="5330195"/>
                <a:ext cx="1726378" cy="338554"/>
              </a:xfrm>
              <a:prstGeom prst="rect">
                <a:avLst/>
              </a:prstGeom>
              <a:blipFill rotWithShape="0">
                <a:blip r:embed="rId9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TextBox 416"/>
          <p:cNvSpPr txBox="1"/>
          <p:nvPr/>
        </p:nvSpPr>
        <p:spPr>
          <a:xfrm>
            <a:off x="-5030283" y="5351186"/>
            <a:ext cx="483148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b="1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/>
              <p:cNvSpPr txBox="1"/>
              <p:nvPr/>
            </p:nvSpPr>
            <p:spPr>
              <a:xfrm rot="16200000">
                <a:off x="-6312309" y="5332664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8" name="TextBox 4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312309" y="5332664"/>
                <a:ext cx="1726378" cy="333617"/>
              </a:xfrm>
              <a:prstGeom prst="rect">
                <a:avLst/>
              </a:prstGeom>
              <a:blipFill rotWithShape="0">
                <a:blip r:embed="rId10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/>
              <p:cNvSpPr txBox="1"/>
              <p:nvPr/>
            </p:nvSpPr>
            <p:spPr>
              <a:xfrm rot="16200000">
                <a:off x="-5381785" y="5332664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9" name="TextBox 4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81785" y="5332664"/>
                <a:ext cx="1726378" cy="333617"/>
              </a:xfrm>
              <a:prstGeom prst="rect">
                <a:avLst/>
              </a:prstGeom>
              <a:blipFill rotWithShape="0">
                <a:blip r:embed="rId11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" name="TextBox 419"/>
          <p:cNvSpPr txBox="1"/>
          <p:nvPr/>
        </p:nvSpPr>
        <p:spPr>
          <a:xfrm rot="5400000">
            <a:off x="-5820047" y="5371908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21" name="TextBox 420"/>
          <p:cNvSpPr txBox="1"/>
          <p:nvPr/>
        </p:nvSpPr>
        <p:spPr>
          <a:xfrm rot="5400000">
            <a:off x="-7117300" y="5364499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22" name="TextBox 421"/>
          <p:cNvSpPr txBox="1"/>
          <p:nvPr/>
        </p:nvSpPr>
        <p:spPr>
          <a:xfrm rot="5400000">
            <a:off x="-6363159" y="4980473"/>
            <a:ext cx="471026" cy="114237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/>
              <p:cNvSpPr txBox="1"/>
              <p:nvPr/>
            </p:nvSpPr>
            <p:spPr>
              <a:xfrm rot="16200000">
                <a:off x="-4358511" y="5309864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3" name="TextBox 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358511" y="5309864"/>
                <a:ext cx="1726378" cy="333617"/>
              </a:xfrm>
              <a:prstGeom prst="rect">
                <a:avLst/>
              </a:prstGeom>
              <a:blipFill rotWithShape="0">
                <a:blip r:embed="rId12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4" name="TextBox 423"/>
          <p:cNvSpPr txBox="1"/>
          <p:nvPr/>
        </p:nvSpPr>
        <p:spPr>
          <a:xfrm>
            <a:off x="-3929255" y="5305316"/>
            <a:ext cx="483148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/>
              <p:cNvSpPr txBox="1"/>
              <p:nvPr/>
            </p:nvSpPr>
            <p:spPr>
              <a:xfrm rot="16200000">
                <a:off x="-4844563" y="5309862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5" name="TextBox 4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844563" y="5309862"/>
                <a:ext cx="1726378" cy="333617"/>
              </a:xfrm>
              <a:prstGeom prst="rect">
                <a:avLst/>
              </a:prstGeom>
              <a:blipFill rotWithShape="0">
                <a:blip r:embed="rId13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/>
              <p:cNvSpPr txBox="1"/>
              <p:nvPr/>
            </p:nvSpPr>
            <p:spPr>
              <a:xfrm rot="16200000">
                <a:off x="-4070479" y="5309861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6" name="TextBox 4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070479" y="5309861"/>
                <a:ext cx="1726378" cy="333617"/>
              </a:xfrm>
              <a:prstGeom prst="rect">
                <a:avLst/>
              </a:prstGeom>
              <a:blipFill rotWithShape="0">
                <a:blip r:embed="rId1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7" name="TextBox 426"/>
          <p:cNvSpPr txBox="1"/>
          <p:nvPr/>
        </p:nvSpPr>
        <p:spPr>
          <a:xfrm rot="5400000">
            <a:off x="-4354573" y="5361202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0</a:t>
            </a:r>
          </a:p>
        </p:txBody>
      </p:sp>
      <p:sp>
        <p:nvSpPr>
          <p:cNvPr id="428" name="TextBox 427"/>
          <p:cNvSpPr txBox="1"/>
          <p:nvPr/>
        </p:nvSpPr>
        <p:spPr>
          <a:xfrm rot="5400000">
            <a:off x="-1964708" y="5438790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29" name="TextBox 428"/>
          <p:cNvSpPr txBox="1"/>
          <p:nvPr/>
        </p:nvSpPr>
        <p:spPr>
          <a:xfrm rot="5400000">
            <a:off x="-3094579" y="5431470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30" name="TextBox 429"/>
          <p:cNvSpPr txBox="1"/>
          <p:nvPr/>
        </p:nvSpPr>
        <p:spPr>
          <a:xfrm rot="5400000">
            <a:off x="-2531005" y="5097325"/>
            <a:ext cx="471026" cy="10004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...</a:t>
            </a:r>
          </a:p>
        </p:txBody>
      </p:sp>
      <p:cxnSp>
        <p:nvCxnSpPr>
          <p:cNvPr id="431" name="Straight Connector 430"/>
          <p:cNvCxnSpPr/>
          <p:nvPr/>
        </p:nvCxnSpPr>
        <p:spPr>
          <a:xfrm rot="5400000" flipH="1">
            <a:off x="-30981" y="5049848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ounded Rectangle 431"/>
          <p:cNvSpPr/>
          <p:nvPr/>
        </p:nvSpPr>
        <p:spPr>
          <a:xfrm rot="5400000">
            <a:off x="2260007" y="2038086"/>
            <a:ext cx="976899" cy="526539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2491055" y="2352435"/>
            <a:ext cx="522131" cy="525806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93" b="1" spc="940" dirty="0"/>
              <a:t>IFFT</a:t>
            </a:r>
          </a:p>
        </p:txBody>
      </p:sp>
      <p:sp>
        <p:nvSpPr>
          <p:cNvPr id="434" name="TextBox 433"/>
          <p:cNvSpPr txBox="1"/>
          <p:nvPr/>
        </p:nvSpPr>
        <p:spPr>
          <a:xfrm rot="16200000">
            <a:off x="65085" y="4204655"/>
            <a:ext cx="305231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400" dirty="0"/>
              <a:t>1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Box 435"/>
              <p:cNvSpPr txBox="1"/>
              <p:nvPr/>
            </p:nvSpPr>
            <p:spPr>
              <a:xfrm rot="16200000">
                <a:off x="2511191" y="4263909"/>
                <a:ext cx="474530" cy="49423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36" name="TextBox 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11191" y="4263909"/>
                <a:ext cx="474530" cy="494238"/>
              </a:xfrm>
              <a:prstGeom prst="rect">
                <a:avLst/>
              </a:prstGeom>
              <a:blipFill rotWithShape="0">
                <a:blip r:embed="rId15"/>
                <a:stretch>
                  <a:fillRect t="-16667" r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/>
              <p:cNvSpPr txBox="1"/>
              <p:nvPr/>
            </p:nvSpPr>
            <p:spPr>
              <a:xfrm rot="16200000">
                <a:off x="-91232" y="5234198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9" name="TextBox 4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91232" y="5234198"/>
                <a:ext cx="492565" cy="33361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" name="TextBox 439"/>
          <p:cNvSpPr txBox="1"/>
          <p:nvPr/>
        </p:nvSpPr>
        <p:spPr>
          <a:xfrm rot="16200000">
            <a:off x="2709504" y="3174249"/>
            <a:ext cx="471026" cy="451448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TextBox 440"/>
              <p:cNvSpPr txBox="1"/>
              <p:nvPr/>
            </p:nvSpPr>
            <p:spPr>
              <a:xfrm rot="16200000">
                <a:off x="157259" y="5234198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1" name="TextBox 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7259" y="5234198"/>
                <a:ext cx="492565" cy="33361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TextBox 441"/>
              <p:cNvSpPr txBox="1"/>
              <p:nvPr/>
            </p:nvSpPr>
            <p:spPr>
              <a:xfrm rot="16200000">
                <a:off x="439422" y="5234198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2" name="TextBox 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9422" y="5234198"/>
                <a:ext cx="492565" cy="33361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/>
              <p:cNvSpPr txBox="1"/>
              <p:nvPr/>
            </p:nvSpPr>
            <p:spPr>
              <a:xfrm rot="16200000">
                <a:off x="4839966" y="5123779"/>
                <a:ext cx="1030728" cy="35464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𝑰𝑭𝑭𝑻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3" name="TextBox 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39966" y="5123779"/>
                <a:ext cx="1030728" cy="35464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4" name="Group 443"/>
          <p:cNvGrpSpPr/>
          <p:nvPr/>
        </p:nvGrpSpPr>
        <p:grpSpPr>
          <a:xfrm flipH="1">
            <a:off x="93327" y="5469915"/>
            <a:ext cx="5270873" cy="321370"/>
            <a:chOff x="356901" y="4774620"/>
            <a:chExt cx="4216699" cy="257094"/>
          </a:xfrm>
        </p:grpSpPr>
        <p:sp>
          <p:nvSpPr>
            <p:cNvPr id="445" name="Rectangle 444"/>
            <p:cNvSpPr/>
            <p:nvPr/>
          </p:nvSpPr>
          <p:spPr>
            <a:xfrm rot="5400000">
              <a:off x="2426539" y="2791524"/>
              <a:ext cx="77423" cy="421669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21"/>
            </a:p>
          </p:txBody>
        </p:sp>
        <p:cxnSp>
          <p:nvCxnSpPr>
            <p:cNvPr id="446" name="Straight Connector 445"/>
            <p:cNvCxnSpPr/>
            <p:nvPr/>
          </p:nvCxnSpPr>
          <p:spPr>
            <a:xfrm rot="5400000">
              <a:off x="44301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rot="5400000">
              <a:off x="432210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rot="5400000">
              <a:off x="4214092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rot="5400000">
              <a:off x="4106082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399806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5400000">
              <a:off x="389005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37820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rot="5400000">
              <a:off x="367403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356602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rot="5400000">
              <a:off x="34580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rot="5400000">
              <a:off x="334999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5400000">
              <a:off x="3241985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31339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rot="5400000">
              <a:off x="302596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2917948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2809938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270192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2593913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>
              <a:off x="248590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5400000">
              <a:off x="237788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5400000">
              <a:off x="226987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5400000">
              <a:off x="216186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205385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5400000">
              <a:off x="194584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>
              <a:off x="183782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5400000">
              <a:off x="17298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162180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5400000">
              <a:off x="151379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140578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5400000">
              <a:off x="129776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5400000">
              <a:off x="118975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>
              <a:off x="10817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5400000">
              <a:off x="973733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865721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5400000">
              <a:off x="7577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64969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rot="5400000">
              <a:off x="541685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rot="5400000">
              <a:off x="4336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Rectangle 483"/>
            <p:cNvSpPr/>
            <p:nvPr/>
          </p:nvSpPr>
          <p:spPr>
            <a:xfrm rot="5400000">
              <a:off x="1294478" y="4574829"/>
              <a:ext cx="77526" cy="64807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43325" tIns="71660" rIns="143325" bIns="716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21"/>
            </a:p>
          </p:txBody>
        </p:sp>
        <p:sp>
          <p:nvSpPr>
            <p:cNvPr id="485" name="TextBox 484"/>
            <p:cNvSpPr txBox="1"/>
            <p:nvPr/>
          </p:nvSpPr>
          <p:spPr>
            <a:xfrm rot="5400000">
              <a:off x="1249035" y="4494411"/>
              <a:ext cx="257094" cy="81751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pt-BR" sz="749" b="1" dirty="0"/>
                <a:t>...</a:t>
              </a:r>
            </a:p>
          </p:txBody>
        </p:sp>
      </p:grpSp>
      <p:pic>
        <p:nvPicPr>
          <p:cNvPr id="486" name="Picture 48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-4492321" y="-183551"/>
            <a:ext cx="2655000" cy="1093385"/>
          </a:xfrm>
          <a:prstGeom prst="rect">
            <a:avLst/>
          </a:prstGeom>
        </p:spPr>
      </p:pic>
      <p:pic>
        <p:nvPicPr>
          <p:cNvPr id="487" name="Picture 48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-7091072" y="-183551"/>
            <a:ext cx="2655000" cy="1093385"/>
          </a:xfrm>
          <a:prstGeom prst="rect">
            <a:avLst/>
          </a:prstGeom>
        </p:spPr>
      </p:pic>
      <p:cxnSp>
        <p:nvCxnSpPr>
          <p:cNvPr id="488" name="Straight Arrow Connector 487"/>
          <p:cNvCxnSpPr/>
          <p:nvPr/>
        </p:nvCxnSpPr>
        <p:spPr>
          <a:xfrm>
            <a:off x="-4389589" y="935972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/>
          <p:nvPr/>
        </p:nvCxnSpPr>
        <p:spPr>
          <a:xfrm>
            <a:off x="-7189497" y="934455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489"/>
          <p:cNvSpPr txBox="1"/>
          <p:nvPr/>
        </p:nvSpPr>
        <p:spPr>
          <a:xfrm>
            <a:off x="-7204439" y="931233"/>
            <a:ext cx="331189" cy="265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/>
              <p:cNvSpPr txBox="1"/>
              <p:nvPr/>
            </p:nvSpPr>
            <p:spPr>
              <a:xfrm>
                <a:off x="-4894247" y="932699"/>
                <a:ext cx="494650" cy="2654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25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125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125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125" dirty="0"/>
              </a:p>
            </p:txBody>
          </p:sp>
        </mc:Choice>
        <mc:Fallback xmlns="">
          <p:sp>
            <p:nvSpPr>
              <p:cNvPr id="491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94247" y="932699"/>
                <a:ext cx="494650" cy="26545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/>
              <p:cNvSpPr txBox="1"/>
              <p:nvPr/>
            </p:nvSpPr>
            <p:spPr>
              <a:xfrm>
                <a:off x="-4538601" y="932699"/>
                <a:ext cx="494650" cy="2654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25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125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125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125" dirty="0"/>
              </a:p>
            </p:txBody>
          </p:sp>
        </mc:Choice>
        <mc:Fallback xmlns="">
          <p:sp>
            <p:nvSpPr>
              <p:cNvPr id="492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38601" y="932699"/>
                <a:ext cx="494650" cy="26545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3" name="TextBox 492"/>
          <p:cNvSpPr txBox="1"/>
          <p:nvPr/>
        </p:nvSpPr>
        <p:spPr>
          <a:xfrm>
            <a:off x="-2013920" y="923489"/>
            <a:ext cx="331189" cy="265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dirty="0"/>
              <a:t>0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-4543801" y="-920612"/>
            <a:ext cx="331189" cy="265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b="1" dirty="0"/>
              <a:t>A</a:t>
            </a:r>
          </a:p>
        </p:txBody>
      </p:sp>
      <p:cxnSp>
        <p:nvCxnSpPr>
          <p:cNvPr id="495" name="Straight Arrow Connector 494"/>
          <p:cNvCxnSpPr/>
          <p:nvPr/>
        </p:nvCxnSpPr>
        <p:spPr>
          <a:xfrm flipH="1" flipV="1">
            <a:off x="-4464127" y="-768615"/>
            <a:ext cx="113" cy="1772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Left Brace 495"/>
          <p:cNvSpPr/>
          <p:nvPr/>
        </p:nvSpPr>
        <p:spPr>
          <a:xfrm rot="5400000">
            <a:off x="-6567101" y="-1045916"/>
            <a:ext cx="271499" cy="12761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497" name="Left Brace 496"/>
          <p:cNvSpPr/>
          <p:nvPr/>
        </p:nvSpPr>
        <p:spPr>
          <a:xfrm rot="5400000">
            <a:off x="-5261955" y="-1045916"/>
            <a:ext cx="271499" cy="12761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498" name="TextBox 497"/>
          <p:cNvSpPr txBox="1"/>
          <p:nvPr/>
        </p:nvSpPr>
        <p:spPr>
          <a:xfrm>
            <a:off x="-6628949" y="-903632"/>
            <a:ext cx="533650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568" b="1" i="1" dirty="0"/>
              <a:t>GB</a:t>
            </a:r>
          </a:p>
        </p:txBody>
      </p:sp>
      <p:sp>
        <p:nvSpPr>
          <p:cNvPr id="499" name="TextBox 498"/>
          <p:cNvSpPr txBox="1"/>
          <p:nvPr/>
        </p:nvSpPr>
        <p:spPr>
          <a:xfrm>
            <a:off x="-5792429" y="-962312"/>
            <a:ext cx="979239" cy="4385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b="1" i="1" dirty="0"/>
              <a:t>Data </a:t>
            </a:r>
            <a:r>
              <a:rPr lang="pt-BR" sz="1125" b="1" i="1" dirty="0" err="1"/>
              <a:t>Subcarriers</a:t>
            </a:r>
            <a:endParaRPr lang="pt-BR" sz="1125" b="1" i="1" dirty="0"/>
          </a:p>
        </p:txBody>
      </p:sp>
      <p:sp>
        <p:nvSpPr>
          <p:cNvPr id="500" name="Left Brace 499"/>
          <p:cNvSpPr/>
          <p:nvPr/>
        </p:nvSpPr>
        <p:spPr>
          <a:xfrm rot="5400000">
            <a:off x="-3279726" y="-1709763"/>
            <a:ext cx="264708" cy="2597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501" name="TextBox 500"/>
          <p:cNvSpPr txBox="1"/>
          <p:nvPr/>
        </p:nvSpPr>
        <p:spPr>
          <a:xfrm>
            <a:off x="-4324125" y="-813621"/>
            <a:ext cx="2357294" cy="265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b="1" i="1" dirty="0" err="1"/>
              <a:t>inverted</a:t>
            </a:r>
            <a:r>
              <a:rPr lang="pt-BR" sz="1125" b="1" i="1" dirty="0"/>
              <a:t> </a:t>
            </a:r>
            <a:r>
              <a:rPr lang="pt-BR" sz="1125" b="1" i="1" dirty="0" err="1"/>
              <a:t>conjugated</a:t>
            </a:r>
            <a:r>
              <a:rPr lang="pt-BR" sz="1125" b="1" i="1" dirty="0"/>
              <a:t> </a:t>
            </a:r>
            <a:r>
              <a:rPr lang="pt-BR" sz="1125" b="1" i="1" dirty="0" err="1"/>
              <a:t>sequence</a:t>
            </a:r>
            <a:endParaRPr lang="pt-BR" sz="1125" b="1" i="1" dirty="0"/>
          </a:p>
        </p:txBody>
      </p:sp>
      <p:sp>
        <p:nvSpPr>
          <p:cNvPr id="502" name="TextBox 501"/>
          <p:cNvSpPr txBox="1"/>
          <p:nvPr/>
        </p:nvSpPr>
        <p:spPr>
          <a:xfrm rot="16200000">
            <a:off x="-4691424" y="-2306100"/>
            <a:ext cx="415627" cy="234025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501" b="1" dirty="0" err="1"/>
              <a:t>Frequency</a:t>
            </a:r>
            <a:r>
              <a:rPr lang="pt-BR" sz="1501" b="1" dirty="0"/>
              <a:t> Domain </a:t>
            </a:r>
            <a:r>
              <a:rPr lang="pt-BR" sz="1501" b="1" dirty="0" err="1"/>
              <a:t>Samples</a:t>
            </a:r>
            <a:endParaRPr lang="pt-BR" sz="1501" b="1" dirty="0"/>
          </a:p>
        </p:txBody>
      </p:sp>
      <p:pic>
        <p:nvPicPr>
          <p:cNvPr id="503" name="Picture 502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>
            <a:off x="192708" y="6588034"/>
            <a:ext cx="5248315" cy="648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/>
              <p:cNvSpPr txBox="1"/>
              <p:nvPr/>
            </p:nvSpPr>
            <p:spPr>
              <a:xfrm>
                <a:off x="-1537369" y="8964905"/>
                <a:ext cx="494650" cy="2654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25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125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pt-BR" sz="1125" dirty="0"/>
              </a:p>
            </p:txBody>
          </p:sp>
        </mc:Choice>
        <mc:Fallback xmlns="">
          <p:sp>
            <p:nvSpPr>
              <p:cNvPr id="504" name="TextBox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37369" y="8964905"/>
                <a:ext cx="494650" cy="26545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/>
              <p:cNvSpPr txBox="1"/>
              <p:nvPr/>
            </p:nvSpPr>
            <p:spPr>
              <a:xfrm>
                <a:off x="-5077681" y="-890077"/>
                <a:ext cx="469831" cy="6117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2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25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125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125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BR" sz="1125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25" b="1" i="1" dirty="0"/>
              </a:p>
              <a:p>
                <a:pPr algn="ctr"/>
                <a:endParaRPr lang="pt-BR" sz="1125" b="1" i="1" dirty="0"/>
              </a:p>
              <a:p>
                <a:pPr algn="ctr"/>
                <a:endParaRPr lang="pt-BR" sz="1125" b="1" i="1" dirty="0"/>
              </a:p>
            </p:txBody>
          </p:sp>
        </mc:Choice>
        <mc:Fallback xmlns="">
          <p:sp>
            <p:nvSpPr>
              <p:cNvPr id="505" name="TextBox 5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77681" y="-890077"/>
                <a:ext cx="469831" cy="611706"/>
              </a:xfrm>
              <a:prstGeom prst="rect">
                <a:avLst/>
              </a:prstGeom>
              <a:blipFill rotWithShape="0">
                <a:blip r:embed="rId25"/>
                <a:stretch>
                  <a:fillRect r="-5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6" name="Straight Connector 505"/>
          <p:cNvCxnSpPr/>
          <p:nvPr/>
        </p:nvCxnSpPr>
        <p:spPr>
          <a:xfrm>
            <a:off x="-1748700" y="3132116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TextBox 506"/>
              <p:cNvSpPr txBox="1"/>
              <p:nvPr/>
            </p:nvSpPr>
            <p:spPr>
              <a:xfrm rot="16200000">
                <a:off x="5029764" y="4404624"/>
                <a:ext cx="465111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5400" dirty="0"/>
              </a:p>
            </p:txBody>
          </p:sp>
        </mc:Choice>
        <mc:Fallback xmlns="">
          <p:sp>
            <p:nvSpPr>
              <p:cNvPr id="507" name="TextBox 5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29764" y="4404624"/>
                <a:ext cx="465111" cy="307777"/>
              </a:xfrm>
              <a:prstGeom prst="rect">
                <a:avLst/>
              </a:prstGeom>
              <a:blipFill rotWithShape="0">
                <a:blip r:embed="rId26"/>
                <a:stretch>
                  <a:fillRect t="-19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8" name="TextBox 507"/>
          <p:cNvSpPr txBox="1"/>
          <p:nvPr/>
        </p:nvSpPr>
        <p:spPr>
          <a:xfrm>
            <a:off x="-2296331" y="9310563"/>
            <a:ext cx="192167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00" b="1" dirty="0"/>
              <a:t>OFDM </a:t>
            </a:r>
            <a:r>
              <a:rPr lang="pt-BR" sz="1000" b="1" dirty="0" err="1"/>
              <a:t>Symbol</a:t>
            </a:r>
            <a:r>
              <a:rPr lang="pt-BR" sz="1000" b="1" dirty="0"/>
              <a:t> </a:t>
            </a:r>
            <a:r>
              <a:rPr lang="pt-BR" sz="1000" b="1" dirty="0" err="1"/>
              <a:t>Without</a:t>
            </a:r>
            <a:r>
              <a:rPr lang="pt-BR" sz="1000" b="1" dirty="0"/>
              <a:t> CP</a:t>
            </a:r>
          </a:p>
        </p:txBody>
      </p:sp>
      <p:sp>
        <p:nvSpPr>
          <p:cNvPr id="509" name="Right Brace 508"/>
          <p:cNvSpPr/>
          <p:nvPr/>
        </p:nvSpPr>
        <p:spPr>
          <a:xfrm rot="5400000" flipV="1">
            <a:off x="-1377142" y="6663519"/>
            <a:ext cx="145446" cy="524941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0" name="Straight Connector 509"/>
          <p:cNvCxnSpPr/>
          <p:nvPr/>
        </p:nvCxnSpPr>
        <p:spPr>
          <a:xfrm>
            <a:off x="-3122071" y="3173338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-4344721" y="3186689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-5654454" y="3186689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-6966072" y="3173338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671653" y="7561290"/>
            <a:ext cx="32133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OFDM Base Band Time Domain Frame</a:t>
            </a:r>
            <a:endParaRPr lang="pt-BR" sz="1500" b="1" dirty="0"/>
          </a:p>
        </p:txBody>
      </p:sp>
      <p:cxnSp>
        <p:nvCxnSpPr>
          <p:cNvPr id="515" name="Straight Connector 514"/>
          <p:cNvCxnSpPr/>
          <p:nvPr/>
        </p:nvCxnSpPr>
        <p:spPr>
          <a:xfrm>
            <a:off x="-3929255" y="9026593"/>
            <a:ext cx="52483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>
            <a:off x="1319090" y="8985181"/>
            <a:ext cx="0" cy="8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-3922020" y="8985181"/>
            <a:ext cx="0" cy="8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2" name="Straight Connector 1721"/>
          <p:cNvCxnSpPr/>
          <p:nvPr/>
        </p:nvCxnSpPr>
        <p:spPr>
          <a:xfrm>
            <a:off x="5373826" y="1025327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1" name="Straight Connector 1720"/>
          <p:cNvCxnSpPr/>
          <p:nvPr/>
        </p:nvCxnSpPr>
        <p:spPr>
          <a:xfrm>
            <a:off x="3002294" y="980968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77565" y="459612"/>
            <a:ext cx="272875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smtClean="0"/>
              <a:t>Data </a:t>
            </a:r>
            <a:r>
              <a:rPr lang="pt-BR" sz="1600" b="1" i="1" dirty="0" err="1" smtClean="0"/>
              <a:t>Subcarries</a:t>
            </a:r>
            <a:r>
              <a:rPr lang="pt-BR" sz="1600" b="1" i="1" dirty="0" smtClean="0"/>
              <a:t> 2</a:t>
            </a:r>
            <a:endParaRPr lang="pt-BR" sz="1600" b="1" i="1" dirty="0"/>
          </a:p>
        </p:txBody>
      </p:sp>
      <p:sp>
        <p:nvSpPr>
          <p:cNvPr id="547" name="TextBox 546"/>
          <p:cNvSpPr txBox="1"/>
          <p:nvPr/>
        </p:nvSpPr>
        <p:spPr>
          <a:xfrm>
            <a:off x="5980986" y="501503"/>
            <a:ext cx="272875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smtClean="0"/>
              <a:t>Data </a:t>
            </a:r>
            <a:r>
              <a:rPr lang="pt-BR" sz="1600" b="1" i="1" dirty="0" err="1" smtClean="0"/>
              <a:t>Subcarries</a:t>
            </a:r>
            <a:r>
              <a:rPr lang="pt-BR" sz="1600" b="1" i="1" dirty="0" smtClean="0"/>
              <a:t> 1</a:t>
            </a:r>
            <a:endParaRPr lang="pt-BR" sz="1600" b="1" i="1" dirty="0"/>
          </a:p>
        </p:txBody>
      </p:sp>
      <p:sp>
        <p:nvSpPr>
          <p:cNvPr id="1716" name="Arc 1715"/>
          <p:cNvSpPr/>
          <p:nvPr/>
        </p:nvSpPr>
        <p:spPr>
          <a:xfrm rot="4550634" flipH="1">
            <a:off x="4073005" y="-582403"/>
            <a:ext cx="1657121" cy="4532160"/>
          </a:xfrm>
          <a:prstGeom prst="arc">
            <a:avLst>
              <a:gd name="adj1" fmla="val 16078930"/>
              <a:gd name="adj2" fmla="val 3347735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8" name="TextBox 547"/>
          <p:cNvSpPr txBox="1"/>
          <p:nvPr/>
        </p:nvSpPr>
        <p:spPr>
          <a:xfrm rot="16200000">
            <a:off x="5559234" y="3226993"/>
            <a:ext cx="115360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zeros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56" name="TextBox 555"/>
          <p:cNvSpPr txBox="1"/>
          <p:nvPr/>
        </p:nvSpPr>
        <p:spPr>
          <a:xfrm rot="16200000">
            <a:off x="10501291" y="3184276"/>
            <a:ext cx="115360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zeros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57" name="Left Brace 556"/>
          <p:cNvSpPr/>
          <p:nvPr/>
        </p:nvSpPr>
        <p:spPr>
          <a:xfrm rot="16200000">
            <a:off x="8444313" y="-427088"/>
            <a:ext cx="264708" cy="479047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559" name="TextBox 558"/>
          <p:cNvSpPr txBox="1"/>
          <p:nvPr/>
        </p:nvSpPr>
        <p:spPr>
          <a:xfrm>
            <a:off x="7209599" y="2021158"/>
            <a:ext cx="272875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err="1" smtClean="0"/>
              <a:t>Generated</a:t>
            </a:r>
            <a:r>
              <a:rPr lang="pt-BR" sz="1600" b="1" i="1" dirty="0" smtClean="0"/>
              <a:t> Data</a:t>
            </a:r>
            <a:endParaRPr lang="pt-BR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TextBox 560"/>
              <p:cNvSpPr txBox="1"/>
              <p:nvPr/>
            </p:nvSpPr>
            <p:spPr>
              <a:xfrm rot="16200000">
                <a:off x="9194440" y="3172926"/>
                <a:ext cx="3114942" cy="36125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1" name="TextBox 5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94440" y="3172926"/>
                <a:ext cx="3114942" cy="361253"/>
              </a:xfrm>
              <a:prstGeom prst="rect">
                <a:avLst/>
              </a:prstGeom>
              <a:blipFill rotWithShape="0">
                <a:blip r:embed="rId27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7" name="Arc 1716"/>
          <p:cNvSpPr/>
          <p:nvPr/>
        </p:nvSpPr>
        <p:spPr>
          <a:xfrm rot="5966379">
            <a:off x="2112955" y="-6034938"/>
            <a:ext cx="2464931" cy="13764760"/>
          </a:xfrm>
          <a:prstGeom prst="arc">
            <a:avLst>
              <a:gd name="adj1" fmla="val 16071313"/>
              <a:gd name="adj2" fmla="val 3347735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TextBox 564"/>
              <p:cNvSpPr txBox="1"/>
              <p:nvPr/>
            </p:nvSpPr>
            <p:spPr>
              <a:xfrm rot="16200000">
                <a:off x="7254238" y="3062296"/>
                <a:ext cx="3114942" cy="4753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5" name="TextBox 5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54238" y="3062296"/>
                <a:ext cx="3114942" cy="475387"/>
              </a:xfrm>
              <a:prstGeom prst="rect">
                <a:avLst/>
              </a:prstGeom>
              <a:blipFill rotWithShape="0">
                <a:blip r:embed="rId28"/>
                <a:stretch>
                  <a:fillRect r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0" name="TextBox 569"/>
          <p:cNvSpPr txBox="1"/>
          <p:nvPr/>
        </p:nvSpPr>
        <p:spPr>
          <a:xfrm>
            <a:off x="6968747" y="3124095"/>
            <a:ext cx="115360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     .     . 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71" name="TextBox 570"/>
          <p:cNvSpPr txBox="1"/>
          <p:nvPr/>
        </p:nvSpPr>
        <p:spPr>
          <a:xfrm>
            <a:off x="9315862" y="3132116"/>
            <a:ext cx="115360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     .     . </a:t>
            </a:r>
            <a:endParaRPr lang="pt-BR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/>
              <p:cNvSpPr txBox="1"/>
              <p:nvPr/>
            </p:nvSpPr>
            <p:spPr>
              <a:xfrm rot="16200000">
                <a:off x="2649400" y="3093237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2" name="TextBox 5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49400" y="3093237"/>
                <a:ext cx="1726378" cy="338554"/>
              </a:xfrm>
              <a:prstGeom prst="rect">
                <a:avLst/>
              </a:prstGeom>
              <a:blipFill rotWithShape="0">
                <a:blip r:embed="rId29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/>
              <p:cNvSpPr txBox="1"/>
              <p:nvPr/>
            </p:nvSpPr>
            <p:spPr>
              <a:xfrm rot="16200000">
                <a:off x="2339853" y="3087835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3" name="TextBox 5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39853" y="3087835"/>
                <a:ext cx="1726378" cy="338554"/>
              </a:xfrm>
              <a:prstGeom prst="rect">
                <a:avLst/>
              </a:prstGeom>
              <a:blipFill rotWithShape="0">
                <a:blip r:embed="rId30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/>
              <p:cNvSpPr txBox="1"/>
              <p:nvPr/>
            </p:nvSpPr>
            <p:spPr>
              <a:xfrm rot="16200000">
                <a:off x="4303680" y="3019417"/>
                <a:ext cx="1726379" cy="4753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4" name="TextBox 5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03680" y="3019417"/>
                <a:ext cx="1726379" cy="475387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6" name="TextBox 575"/>
          <p:cNvSpPr txBox="1"/>
          <p:nvPr/>
        </p:nvSpPr>
        <p:spPr>
          <a:xfrm>
            <a:off x="3779095" y="3021563"/>
            <a:ext cx="115360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     .     . </a:t>
            </a:r>
            <a:endParaRPr lang="pt-BR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8" name="TextBox 577"/>
              <p:cNvSpPr txBox="1"/>
              <p:nvPr/>
            </p:nvSpPr>
            <p:spPr>
              <a:xfrm rot="16200000">
                <a:off x="786549" y="3122949"/>
                <a:ext cx="3114942" cy="36125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8" name="TextBox 5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6549" y="3122949"/>
                <a:ext cx="3114942" cy="361253"/>
              </a:xfrm>
              <a:prstGeom prst="rect">
                <a:avLst/>
              </a:prstGeom>
              <a:blipFill rotWithShape="0">
                <a:blip r:embed="rId32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9" name="TextBox 578"/>
              <p:cNvSpPr txBox="1"/>
              <p:nvPr/>
            </p:nvSpPr>
            <p:spPr>
              <a:xfrm rot="16200000">
                <a:off x="-695388" y="2954181"/>
                <a:ext cx="2099144" cy="4753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9" name="TextBox 5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95388" y="2954181"/>
                <a:ext cx="2099144" cy="475387"/>
              </a:xfrm>
              <a:prstGeom prst="rect">
                <a:avLst/>
              </a:prstGeom>
              <a:blipFill rotWithShape="0">
                <a:blip r:embed="rId33"/>
                <a:stretch>
                  <a:fillRect r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0" name="TextBox 579"/>
          <p:cNvSpPr txBox="1"/>
          <p:nvPr/>
        </p:nvSpPr>
        <p:spPr>
          <a:xfrm>
            <a:off x="933868" y="2993820"/>
            <a:ext cx="115360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     .     . </a:t>
            </a:r>
            <a:endParaRPr lang="pt-BR" sz="1600" dirty="0">
              <a:solidFill>
                <a:srgbClr val="0070C0"/>
              </a:solidFill>
            </a:endParaRPr>
          </a:p>
        </p:txBody>
      </p:sp>
      <p:pic>
        <p:nvPicPr>
          <p:cNvPr id="581" name="Picture 5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1" t="18238" r="10766" b="13613"/>
          <a:stretch/>
        </p:blipFill>
        <p:spPr>
          <a:xfrm>
            <a:off x="7388187" y="4977916"/>
            <a:ext cx="494513" cy="827349"/>
          </a:xfrm>
          <a:prstGeom prst="rect">
            <a:avLst/>
          </a:prstGeom>
        </p:spPr>
      </p:pic>
      <p:pic>
        <p:nvPicPr>
          <p:cNvPr id="582" name="Picture 5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1" t="18238" r="10766" b="13613"/>
          <a:stretch/>
        </p:blipFill>
        <p:spPr>
          <a:xfrm flipH="1">
            <a:off x="7884411" y="4977915"/>
            <a:ext cx="509186" cy="827349"/>
          </a:xfrm>
          <a:prstGeom prst="rect">
            <a:avLst/>
          </a:prstGeom>
        </p:spPr>
      </p:pic>
      <p:sp>
        <p:nvSpPr>
          <p:cNvPr id="583" name="TextBox 582"/>
          <p:cNvSpPr txBox="1"/>
          <p:nvPr/>
        </p:nvSpPr>
        <p:spPr>
          <a:xfrm>
            <a:off x="7831995" y="4570269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/>
              <a:t>A</a:t>
            </a:r>
          </a:p>
        </p:txBody>
      </p:sp>
      <p:cxnSp>
        <p:nvCxnSpPr>
          <p:cNvPr id="584" name="Straight Arrow Connector 583"/>
          <p:cNvCxnSpPr/>
          <p:nvPr/>
        </p:nvCxnSpPr>
        <p:spPr>
          <a:xfrm flipV="1">
            <a:off x="7882700" y="4764493"/>
            <a:ext cx="0" cy="827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/>
          <p:cNvSpPr txBox="1"/>
          <p:nvPr/>
        </p:nvSpPr>
        <p:spPr>
          <a:xfrm>
            <a:off x="8648672" y="6241860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/>
              <a:t>A</a:t>
            </a:r>
          </a:p>
        </p:txBody>
      </p:sp>
      <p:cxnSp>
        <p:nvCxnSpPr>
          <p:cNvPr id="601" name="Straight Arrow Connector 600"/>
          <p:cNvCxnSpPr/>
          <p:nvPr/>
        </p:nvCxnSpPr>
        <p:spPr>
          <a:xfrm flipV="1">
            <a:off x="8454449" y="6435605"/>
            <a:ext cx="2985" cy="1403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ounded Rectangle 601"/>
          <p:cNvSpPr/>
          <p:nvPr/>
        </p:nvSpPr>
        <p:spPr>
          <a:xfrm rot="5400000">
            <a:off x="10017950" y="4632107"/>
            <a:ext cx="534138" cy="121626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603" name="TextBox 602"/>
          <p:cNvSpPr txBox="1"/>
          <p:nvPr/>
        </p:nvSpPr>
        <p:spPr>
          <a:xfrm>
            <a:off x="9442243" y="4922530"/>
            <a:ext cx="165683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 err="1" smtClean="0"/>
              <a:t>Additional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Modulation</a:t>
            </a:r>
            <a:endParaRPr lang="pt-BR" sz="1600" b="1" dirty="0"/>
          </a:p>
        </p:txBody>
      </p:sp>
      <p:cxnSp>
        <p:nvCxnSpPr>
          <p:cNvPr id="605" name="Straight Arrow Connector 604"/>
          <p:cNvCxnSpPr/>
          <p:nvPr/>
        </p:nvCxnSpPr>
        <p:spPr>
          <a:xfrm>
            <a:off x="7905256" y="5556160"/>
            <a:ext cx="646972" cy="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TextBox 605"/>
          <p:cNvSpPr txBox="1"/>
          <p:nvPr/>
        </p:nvSpPr>
        <p:spPr>
          <a:xfrm>
            <a:off x="7708394" y="5531441"/>
            <a:ext cx="331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TextBox 606"/>
              <p:cNvSpPr txBox="1"/>
              <p:nvPr/>
            </p:nvSpPr>
            <p:spPr>
              <a:xfrm>
                <a:off x="8218221" y="5531441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7" name="TextBox 6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221" y="5531441"/>
                <a:ext cx="494650" cy="307777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4" name="Straight Arrow Connector 613"/>
          <p:cNvCxnSpPr/>
          <p:nvPr/>
        </p:nvCxnSpPr>
        <p:spPr>
          <a:xfrm flipH="1">
            <a:off x="7204343" y="5556314"/>
            <a:ext cx="646972" cy="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TextBox 614"/>
              <p:cNvSpPr txBox="1"/>
              <p:nvPr/>
            </p:nvSpPr>
            <p:spPr>
              <a:xfrm>
                <a:off x="6984380" y="5510564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5" name="TextBox 6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80" y="5510564"/>
                <a:ext cx="494650" cy="307777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8676568" y="5240239"/>
            <a:ext cx="9617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1" name="Picture 6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1" t="18238" r="10766" b="13613"/>
          <a:stretch/>
        </p:blipFill>
        <p:spPr>
          <a:xfrm>
            <a:off x="6582269" y="7050965"/>
            <a:ext cx="494513" cy="827349"/>
          </a:xfrm>
          <a:prstGeom prst="rect">
            <a:avLst/>
          </a:prstGeom>
        </p:spPr>
      </p:pic>
      <p:pic>
        <p:nvPicPr>
          <p:cNvPr id="622" name="Picture 6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1" t="18238" r="10766" b="13613"/>
          <a:stretch/>
        </p:blipFill>
        <p:spPr>
          <a:xfrm flipH="1">
            <a:off x="7056458" y="7050966"/>
            <a:ext cx="509186" cy="827349"/>
          </a:xfrm>
          <a:prstGeom prst="rect">
            <a:avLst/>
          </a:prstGeom>
        </p:spPr>
      </p:pic>
      <p:pic>
        <p:nvPicPr>
          <p:cNvPr id="628" name="Picture 6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1" t="18238" r="10766" b="13613"/>
          <a:stretch/>
        </p:blipFill>
        <p:spPr>
          <a:xfrm>
            <a:off x="9434144" y="7050967"/>
            <a:ext cx="494513" cy="827349"/>
          </a:xfrm>
          <a:prstGeom prst="rect">
            <a:avLst/>
          </a:prstGeom>
        </p:spPr>
      </p:pic>
      <p:pic>
        <p:nvPicPr>
          <p:cNvPr id="629" name="Picture 6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1" t="18238" r="10766" b="13613"/>
          <a:stretch/>
        </p:blipFill>
        <p:spPr>
          <a:xfrm flipH="1">
            <a:off x="9930368" y="7050966"/>
            <a:ext cx="509186" cy="827349"/>
          </a:xfrm>
          <a:prstGeom prst="rect">
            <a:avLst/>
          </a:prstGeom>
        </p:spPr>
      </p:pic>
      <p:cxnSp>
        <p:nvCxnSpPr>
          <p:cNvPr id="630" name="Straight Arrow Connector 629"/>
          <p:cNvCxnSpPr/>
          <p:nvPr/>
        </p:nvCxnSpPr>
        <p:spPr>
          <a:xfrm>
            <a:off x="8500361" y="7613562"/>
            <a:ext cx="2087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/>
          <p:cNvCxnSpPr/>
          <p:nvPr/>
        </p:nvCxnSpPr>
        <p:spPr>
          <a:xfrm flipH="1">
            <a:off x="6338791" y="7613562"/>
            <a:ext cx="2087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3" name="TextBox 632"/>
              <p:cNvSpPr txBox="1"/>
              <p:nvPr/>
            </p:nvSpPr>
            <p:spPr>
              <a:xfrm>
                <a:off x="10320146" y="7612261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3" name="TextBox 6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146" y="7612261"/>
                <a:ext cx="494650" cy="307777"/>
              </a:xfrm>
              <a:prstGeom prst="rect">
                <a:avLst/>
              </a:prstGeom>
              <a:blipFill rotWithShape="0">
                <a:blip r:embed="rId36"/>
                <a:stretch>
                  <a:fillRect l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6" name="Straight Arrow Connector 635"/>
          <p:cNvCxnSpPr/>
          <p:nvPr/>
        </p:nvCxnSpPr>
        <p:spPr>
          <a:xfrm flipH="1" flipV="1">
            <a:off x="9899922" y="6737932"/>
            <a:ext cx="2258" cy="110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7" name="TextBox 636"/>
              <p:cNvSpPr txBox="1"/>
              <p:nvPr/>
            </p:nvSpPr>
            <p:spPr>
              <a:xfrm>
                <a:off x="6100926" y="7612261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7" name="TextBox 6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26" y="7612261"/>
                <a:ext cx="494650" cy="307777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TextBox 637"/>
              <p:cNvSpPr txBox="1"/>
              <p:nvPr/>
            </p:nvSpPr>
            <p:spPr>
              <a:xfrm>
                <a:off x="9529039" y="7612261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8" name="TextBox 6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39" y="7612261"/>
                <a:ext cx="494650" cy="307777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0" name="Straight Arrow Connector 639"/>
          <p:cNvCxnSpPr/>
          <p:nvPr/>
        </p:nvCxnSpPr>
        <p:spPr>
          <a:xfrm flipV="1">
            <a:off x="7078895" y="6737932"/>
            <a:ext cx="3543" cy="1101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TextBox 640"/>
              <p:cNvSpPr txBox="1"/>
              <p:nvPr/>
            </p:nvSpPr>
            <p:spPr>
              <a:xfrm>
                <a:off x="6705754" y="7612192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1" name="TextBox 6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754" y="7612192"/>
                <a:ext cx="494650" cy="307777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2" name="TextBox 641"/>
          <p:cNvSpPr txBox="1"/>
          <p:nvPr/>
        </p:nvSpPr>
        <p:spPr>
          <a:xfrm>
            <a:off x="8225304" y="7612191"/>
            <a:ext cx="331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grpSp>
        <p:nvGrpSpPr>
          <p:cNvPr id="653" name="Group 652"/>
          <p:cNvGrpSpPr/>
          <p:nvPr/>
        </p:nvGrpSpPr>
        <p:grpSpPr>
          <a:xfrm>
            <a:off x="1508576" y="5981413"/>
            <a:ext cx="485823" cy="373819"/>
            <a:chOff x="6487944" y="2173031"/>
            <a:chExt cx="518245" cy="373819"/>
          </a:xfrm>
        </p:grpSpPr>
        <p:sp>
          <p:nvSpPr>
            <p:cNvPr id="654" name="Rounded Rectangle 653"/>
            <p:cNvSpPr/>
            <p:nvPr/>
          </p:nvSpPr>
          <p:spPr>
            <a:xfrm>
              <a:off x="6487944" y="2173031"/>
              <a:ext cx="465411" cy="3535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655" name="TextBox 654"/>
            <p:cNvSpPr txBox="1"/>
            <p:nvPr/>
          </p:nvSpPr>
          <p:spPr>
            <a:xfrm>
              <a:off x="6497410" y="2177518"/>
              <a:ext cx="50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 smtClean="0"/>
                <a:t>CP</a:t>
              </a:r>
              <a:endParaRPr lang="pt-BR" sz="1800" dirty="0"/>
            </a:p>
          </p:txBody>
        </p:sp>
      </p:grpSp>
      <p:sp>
        <p:nvSpPr>
          <p:cNvPr id="656" name="Isosceles Triangle 655"/>
          <p:cNvSpPr/>
          <p:nvPr/>
        </p:nvSpPr>
        <p:spPr>
          <a:xfrm rot="5400000">
            <a:off x="2339949" y="5911096"/>
            <a:ext cx="846301" cy="47253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657" name="TextBox 656"/>
          <p:cNvSpPr txBox="1"/>
          <p:nvPr/>
        </p:nvSpPr>
        <p:spPr>
          <a:xfrm>
            <a:off x="2473432" y="5950550"/>
            <a:ext cx="49133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sp>
        <p:nvSpPr>
          <p:cNvPr id="659" name="TextBox 658"/>
          <p:cNvSpPr txBox="1"/>
          <p:nvPr/>
        </p:nvSpPr>
        <p:spPr>
          <a:xfrm>
            <a:off x="3275153" y="10290415"/>
            <a:ext cx="34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pt-BR" sz="1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1" name="Arc 660"/>
          <p:cNvSpPr/>
          <p:nvPr/>
        </p:nvSpPr>
        <p:spPr>
          <a:xfrm rot="10800000" flipV="1">
            <a:off x="240177" y="5472187"/>
            <a:ext cx="2412217" cy="705731"/>
          </a:xfrm>
          <a:prstGeom prst="arc">
            <a:avLst>
              <a:gd name="adj1" fmla="val 21372484"/>
              <a:gd name="adj2" fmla="val 592654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43820" y="6168998"/>
            <a:ext cx="5876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400204" y="5253261"/>
            <a:ext cx="1617039" cy="1663657"/>
          </a:xfrm>
          <a:custGeom>
            <a:avLst/>
            <a:gdLst>
              <a:gd name="connsiteX0" fmla="*/ 0 w 725714"/>
              <a:gd name="connsiteY0" fmla="*/ 2496457 h 2496457"/>
              <a:gd name="connsiteX1" fmla="*/ 348342 w 725714"/>
              <a:gd name="connsiteY1" fmla="*/ 2119086 h 2496457"/>
              <a:gd name="connsiteX2" fmla="*/ 275771 w 725714"/>
              <a:gd name="connsiteY2" fmla="*/ 841828 h 2496457"/>
              <a:gd name="connsiteX3" fmla="*/ 333828 w 725714"/>
              <a:gd name="connsiteY3" fmla="*/ 130628 h 2496457"/>
              <a:gd name="connsiteX4" fmla="*/ 725714 w 725714"/>
              <a:gd name="connsiteY4" fmla="*/ 0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714" h="2496457">
                <a:moveTo>
                  <a:pt x="0" y="2496457"/>
                </a:moveTo>
                <a:cubicBezTo>
                  <a:pt x="151190" y="2445657"/>
                  <a:pt x="302380" y="2394857"/>
                  <a:pt x="348342" y="2119086"/>
                </a:cubicBezTo>
                <a:cubicBezTo>
                  <a:pt x="394304" y="1843315"/>
                  <a:pt x="278190" y="1173238"/>
                  <a:pt x="275771" y="841828"/>
                </a:cubicBezTo>
                <a:cubicBezTo>
                  <a:pt x="273352" y="510418"/>
                  <a:pt x="258838" y="270933"/>
                  <a:pt x="333828" y="130628"/>
                </a:cubicBezTo>
                <a:cubicBezTo>
                  <a:pt x="408818" y="-9677"/>
                  <a:pt x="628952" y="19352"/>
                  <a:pt x="725714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0" name="Arc 669"/>
          <p:cNvSpPr/>
          <p:nvPr/>
        </p:nvSpPr>
        <p:spPr>
          <a:xfrm rot="5400000" flipH="1" flipV="1">
            <a:off x="2598078" y="5892301"/>
            <a:ext cx="854915" cy="1346572"/>
          </a:xfrm>
          <a:prstGeom prst="arc">
            <a:avLst>
              <a:gd name="adj1" fmla="val 21493777"/>
              <a:gd name="adj2" fmla="val 562466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1" name="Left Brace 680"/>
          <p:cNvSpPr/>
          <p:nvPr/>
        </p:nvSpPr>
        <p:spPr>
          <a:xfrm rot="5400000" flipH="1">
            <a:off x="2626171" y="4786295"/>
            <a:ext cx="323828" cy="5224004"/>
          </a:xfrm>
          <a:prstGeom prst="leftBrace">
            <a:avLst>
              <a:gd name="adj1" fmla="val 8333"/>
              <a:gd name="adj2" fmla="val 492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682" name="TextBox 681"/>
          <p:cNvSpPr txBox="1"/>
          <p:nvPr/>
        </p:nvSpPr>
        <p:spPr>
          <a:xfrm>
            <a:off x="6059925" y="5819830"/>
            <a:ext cx="36455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OFDM Base Band </a:t>
            </a:r>
            <a:r>
              <a:rPr lang="pt-BR" sz="1500" b="1" dirty="0" err="1" smtClean="0"/>
              <a:t>Frequency</a:t>
            </a:r>
            <a:r>
              <a:rPr lang="pt-BR" sz="1500" b="1" dirty="0" smtClean="0"/>
              <a:t> Domain Frame</a:t>
            </a:r>
            <a:endParaRPr lang="pt-BR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90</Words>
  <Application>Microsoft Office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156</cp:revision>
  <cp:lastPrinted>2012-11-05T16:45:49Z</cp:lastPrinted>
  <dcterms:created xsi:type="dcterms:W3CDTF">2012-08-10T12:57:24Z</dcterms:created>
  <dcterms:modified xsi:type="dcterms:W3CDTF">2014-01-10T18:25:47Z</dcterms:modified>
</cp:coreProperties>
</file>