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799763" cy="6840538"/>
  <p:notesSz cx="9979025" cy="6834188"/>
  <p:defaultTextStyle>
    <a:defPPr>
      <a:defRPr lang="pt-BR"/>
    </a:defPPr>
    <a:lvl1pPr marL="0" algn="l" defTabSz="202802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1pPr>
    <a:lvl2pPr marL="1014015" algn="l" defTabSz="202802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2pPr>
    <a:lvl3pPr marL="2028026" algn="l" defTabSz="202802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3pPr>
    <a:lvl4pPr marL="3042041" algn="l" defTabSz="202802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4pPr>
    <a:lvl5pPr marL="4056054" algn="l" defTabSz="202802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5pPr>
    <a:lvl6pPr marL="5070064" algn="l" defTabSz="202802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6pPr>
    <a:lvl7pPr marL="6084077" algn="l" defTabSz="202802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7pPr>
    <a:lvl8pPr marL="7098086" algn="l" defTabSz="202802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8pPr>
    <a:lvl9pPr marL="8112103" algn="l" defTabSz="2028026" rtl="0" eaLnBrk="1" latinLnBrk="0" hangingPunct="1">
      <a:defRPr sz="39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4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67" autoAdjust="0"/>
    <p:restoredTop sz="92639" autoAdjust="0"/>
  </p:normalViewPr>
  <p:slideViewPr>
    <p:cSldViewPr>
      <p:cViewPr>
        <p:scale>
          <a:sx n="75" d="100"/>
          <a:sy n="75" d="100"/>
        </p:scale>
        <p:origin x="1248" y="276"/>
      </p:cViewPr>
      <p:guideLst>
        <p:guide orient="horz" pos="2155"/>
        <p:guide pos="34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325403" cy="3424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53624" y="1"/>
            <a:ext cx="4323084" cy="3424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42D50-087F-43D2-99AA-4863E42CF0E8}" type="datetimeFigureOut">
              <a:rPr lang="pt-BR" smtClean="0"/>
              <a:t>17/12/2013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70238" y="854075"/>
            <a:ext cx="3640137" cy="2306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9062" y="3288804"/>
            <a:ext cx="7983219" cy="26908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491718"/>
            <a:ext cx="4325403" cy="342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53624" y="6491718"/>
            <a:ext cx="4323084" cy="342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22F06-E74D-463D-96DD-8BD4984889F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183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37200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1pPr>
    <a:lvl2pPr marL="1118599" algn="l" defTabSz="2237200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2pPr>
    <a:lvl3pPr marL="2237200" algn="l" defTabSz="2237200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3pPr>
    <a:lvl4pPr marL="3355799" algn="l" defTabSz="2237200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4pPr>
    <a:lvl5pPr marL="4474398" algn="l" defTabSz="2237200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5pPr>
    <a:lvl6pPr marL="5592997" algn="l" defTabSz="2237200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6pPr>
    <a:lvl7pPr marL="6711597" algn="l" defTabSz="2237200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7pPr>
    <a:lvl8pPr marL="7830196" algn="l" defTabSz="2237200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8pPr>
    <a:lvl9pPr marL="8948796" algn="l" defTabSz="2237200" rtl="0" eaLnBrk="1" latinLnBrk="0" hangingPunct="1">
      <a:defRPr sz="2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70238" y="854075"/>
            <a:ext cx="3640137" cy="2306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22F06-E74D-463D-96DD-8BD4984889F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9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006" y="2125035"/>
            <a:ext cx="9179797" cy="1466282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19980" y="3876317"/>
            <a:ext cx="7559837" cy="17481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53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0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592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12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265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718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171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624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17/12/2013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17/12/2013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829856" y="273970"/>
            <a:ext cx="2429948" cy="58366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40009" y="273970"/>
            <a:ext cx="7109847" cy="58366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17/12/2013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17/12/2013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3127" y="4395717"/>
            <a:ext cx="9179797" cy="1358607"/>
          </a:xfrm>
        </p:spPr>
        <p:txBody>
          <a:bodyPr anchor="t"/>
          <a:lstStyle>
            <a:lvl1pPr algn="l">
              <a:defRPr sz="12712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53127" y="2899330"/>
            <a:ext cx="9179797" cy="1496366"/>
          </a:xfrm>
        </p:spPr>
        <p:txBody>
          <a:bodyPr anchor="b"/>
          <a:lstStyle>
            <a:lvl1pPr marL="0" indent="0">
              <a:buNone/>
              <a:defRPr sz="6356">
                <a:solidFill>
                  <a:schemeClr val="tx1">
                    <a:tint val="75000"/>
                  </a:schemeClr>
                </a:solidFill>
              </a:defRPr>
            </a:lvl1pPr>
            <a:lvl2pPr marL="1453081" indent="0">
              <a:buNone/>
              <a:defRPr sz="5718">
                <a:solidFill>
                  <a:schemeClr val="tx1">
                    <a:tint val="75000"/>
                  </a:schemeClr>
                </a:solidFill>
              </a:defRPr>
            </a:lvl2pPr>
            <a:lvl3pPr marL="2906165" indent="0">
              <a:buNone/>
              <a:defRPr sz="5086">
                <a:solidFill>
                  <a:schemeClr val="tx1">
                    <a:tint val="75000"/>
                  </a:schemeClr>
                </a:solidFill>
              </a:defRPr>
            </a:lvl3pPr>
            <a:lvl4pPr marL="4359243" indent="0">
              <a:buNone/>
              <a:defRPr sz="4447">
                <a:solidFill>
                  <a:schemeClr val="tx1">
                    <a:tint val="75000"/>
                  </a:schemeClr>
                </a:solidFill>
              </a:defRPr>
            </a:lvl4pPr>
            <a:lvl5pPr marL="5812325" indent="0">
              <a:buNone/>
              <a:defRPr sz="4447">
                <a:solidFill>
                  <a:schemeClr val="tx1">
                    <a:tint val="75000"/>
                  </a:schemeClr>
                </a:solidFill>
              </a:defRPr>
            </a:lvl5pPr>
            <a:lvl6pPr marL="7265407" indent="0">
              <a:buNone/>
              <a:defRPr sz="4447">
                <a:solidFill>
                  <a:schemeClr val="tx1">
                    <a:tint val="75000"/>
                  </a:schemeClr>
                </a:solidFill>
              </a:defRPr>
            </a:lvl6pPr>
            <a:lvl7pPr marL="8718491" indent="0">
              <a:buNone/>
              <a:defRPr sz="4447">
                <a:solidFill>
                  <a:schemeClr val="tx1">
                    <a:tint val="75000"/>
                  </a:schemeClr>
                </a:solidFill>
              </a:defRPr>
            </a:lvl7pPr>
            <a:lvl8pPr marL="10171572" indent="0">
              <a:buNone/>
              <a:defRPr sz="4447">
                <a:solidFill>
                  <a:schemeClr val="tx1">
                    <a:tint val="75000"/>
                  </a:schemeClr>
                </a:solidFill>
              </a:defRPr>
            </a:lvl8pPr>
            <a:lvl9pPr marL="11624647" indent="0">
              <a:buNone/>
              <a:defRPr sz="44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17/12/2013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40007" y="1596149"/>
            <a:ext cx="4769898" cy="4514443"/>
          </a:xfrm>
        </p:spPr>
        <p:txBody>
          <a:bodyPr/>
          <a:lstStyle>
            <a:lvl1pPr>
              <a:defRPr sz="8899"/>
            </a:lvl1pPr>
            <a:lvl2pPr>
              <a:defRPr sz="7627"/>
            </a:lvl2pPr>
            <a:lvl3pPr>
              <a:defRPr sz="6356"/>
            </a:lvl3pPr>
            <a:lvl4pPr>
              <a:defRPr sz="5718"/>
            </a:lvl4pPr>
            <a:lvl5pPr>
              <a:defRPr sz="5718"/>
            </a:lvl5pPr>
            <a:lvl6pPr>
              <a:defRPr sz="5718"/>
            </a:lvl6pPr>
            <a:lvl7pPr>
              <a:defRPr sz="5718"/>
            </a:lvl7pPr>
            <a:lvl8pPr>
              <a:defRPr sz="5718"/>
            </a:lvl8pPr>
            <a:lvl9pPr>
              <a:defRPr sz="5718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489897" y="1596149"/>
            <a:ext cx="4769898" cy="4514443"/>
          </a:xfrm>
        </p:spPr>
        <p:txBody>
          <a:bodyPr/>
          <a:lstStyle>
            <a:lvl1pPr>
              <a:defRPr sz="8899"/>
            </a:lvl1pPr>
            <a:lvl2pPr>
              <a:defRPr sz="7627"/>
            </a:lvl2pPr>
            <a:lvl3pPr>
              <a:defRPr sz="6356"/>
            </a:lvl3pPr>
            <a:lvl4pPr>
              <a:defRPr sz="5718"/>
            </a:lvl4pPr>
            <a:lvl5pPr>
              <a:defRPr sz="5718"/>
            </a:lvl5pPr>
            <a:lvl6pPr>
              <a:defRPr sz="5718"/>
            </a:lvl6pPr>
            <a:lvl7pPr>
              <a:defRPr sz="5718"/>
            </a:lvl7pPr>
            <a:lvl8pPr>
              <a:defRPr sz="5718"/>
            </a:lvl8pPr>
            <a:lvl9pPr>
              <a:defRPr sz="5718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17/12/2013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0005" y="1531216"/>
            <a:ext cx="4771773" cy="638134"/>
          </a:xfrm>
        </p:spPr>
        <p:txBody>
          <a:bodyPr anchor="b"/>
          <a:lstStyle>
            <a:lvl1pPr marL="0" indent="0">
              <a:buNone/>
              <a:defRPr sz="7627" b="1"/>
            </a:lvl1pPr>
            <a:lvl2pPr marL="1453081" indent="0">
              <a:buNone/>
              <a:defRPr sz="6356" b="1"/>
            </a:lvl2pPr>
            <a:lvl3pPr marL="2906165" indent="0">
              <a:buNone/>
              <a:defRPr sz="5718" b="1"/>
            </a:lvl3pPr>
            <a:lvl4pPr marL="4359243" indent="0">
              <a:buNone/>
              <a:defRPr sz="5086" b="1"/>
            </a:lvl4pPr>
            <a:lvl5pPr marL="5812325" indent="0">
              <a:buNone/>
              <a:defRPr sz="5086" b="1"/>
            </a:lvl5pPr>
            <a:lvl6pPr marL="7265407" indent="0">
              <a:buNone/>
              <a:defRPr sz="5086" b="1"/>
            </a:lvl6pPr>
            <a:lvl7pPr marL="8718491" indent="0">
              <a:buNone/>
              <a:defRPr sz="5086" b="1"/>
            </a:lvl7pPr>
            <a:lvl8pPr marL="10171572" indent="0">
              <a:buNone/>
              <a:defRPr sz="5086" b="1"/>
            </a:lvl8pPr>
            <a:lvl9pPr marL="11624647" indent="0">
              <a:buNone/>
              <a:defRPr sz="5086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40005" y="2169348"/>
            <a:ext cx="4771773" cy="3941227"/>
          </a:xfrm>
        </p:spPr>
        <p:txBody>
          <a:bodyPr/>
          <a:lstStyle>
            <a:lvl1pPr>
              <a:defRPr sz="7627"/>
            </a:lvl1pPr>
            <a:lvl2pPr>
              <a:defRPr sz="6356"/>
            </a:lvl2pPr>
            <a:lvl3pPr>
              <a:defRPr sz="5718"/>
            </a:lvl3pPr>
            <a:lvl4pPr>
              <a:defRPr sz="5086"/>
            </a:lvl4pPr>
            <a:lvl5pPr>
              <a:defRPr sz="5086"/>
            </a:lvl5pPr>
            <a:lvl6pPr>
              <a:defRPr sz="5086"/>
            </a:lvl6pPr>
            <a:lvl7pPr>
              <a:defRPr sz="5086"/>
            </a:lvl7pPr>
            <a:lvl8pPr>
              <a:defRPr sz="5086"/>
            </a:lvl8pPr>
            <a:lvl9pPr>
              <a:defRPr sz="5086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486156" y="1531216"/>
            <a:ext cx="4773649" cy="638134"/>
          </a:xfrm>
        </p:spPr>
        <p:txBody>
          <a:bodyPr anchor="b"/>
          <a:lstStyle>
            <a:lvl1pPr marL="0" indent="0">
              <a:buNone/>
              <a:defRPr sz="7627" b="1"/>
            </a:lvl1pPr>
            <a:lvl2pPr marL="1453081" indent="0">
              <a:buNone/>
              <a:defRPr sz="6356" b="1"/>
            </a:lvl2pPr>
            <a:lvl3pPr marL="2906165" indent="0">
              <a:buNone/>
              <a:defRPr sz="5718" b="1"/>
            </a:lvl3pPr>
            <a:lvl4pPr marL="4359243" indent="0">
              <a:buNone/>
              <a:defRPr sz="5086" b="1"/>
            </a:lvl4pPr>
            <a:lvl5pPr marL="5812325" indent="0">
              <a:buNone/>
              <a:defRPr sz="5086" b="1"/>
            </a:lvl5pPr>
            <a:lvl6pPr marL="7265407" indent="0">
              <a:buNone/>
              <a:defRPr sz="5086" b="1"/>
            </a:lvl6pPr>
            <a:lvl7pPr marL="8718491" indent="0">
              <a:buNone/>
              <a:defRPr sz="5086" b="1"/>
            </a:lvl7pPr>
            <a:lvl8pPr marL="10171572" indent="0">
              <a:buNone/>
              <a:defRPr sz="5086" b="1"/>
            </a:lvl8pPr>
            <a:lvl9pPr marL="11624647" indent="0">
              <a:buNone/>
              <a:defRPr sz="5086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486156" y="2169348"/>
            <a:ext cx="4773649" cy="3941227"/>
          </a:xfrm>
        </p:spPr>
        <p:txBody>
          <a:bodyPr/>
          <a:lstStyle>
            <a:lvl1pPr>
              <a:defRPr sz="7627"/>
            </a:lvl1pPr>
            <a:lvl2pPr>
              <a:defRPr sz="6356"/>
            </a:lvl2pPr>
            <a:lvl3pPr>
              <a:defRPr sz="5718"/>
            </a:lvl3pPr>
            <a:lvl4pPr>
              <a:defRPr sz="5086"/>
            </a:lvl4pPr>
            <a:lvl5pPr>
              <a:defRPr sz="5086"/>
            </a:lvl5pPr>
            <a:lvl6pPr>
              <a:defRPr sz="5086"/>
            </a:lvl6pPr>
            <a:lvl7pPr>
              <a:defRPr sz="5086"/>
            </a:lvl7pPr>
            <a:lvl8pPr>
              <a:defRPr sz="5086"/>
            </a:lvl8pPr>
            <a:lvl9pPr>
              <a:defRPr sz="5086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17/12/2013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17/12/2013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17/12/2013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0018" y="272373"/>
            <a:ext cx="3553049" cy="1159091"/>
          </a:xfrm>
        </p:spPr>
        <p:txBody>
          <a:bodyPr anchor="b"/>
          <a:lstStyle>
            <a:lvl1pPr algn="l">
              <a:defRPr sz="6356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22424" y="272362"/>
            <a:ext cx="6037367" cy="5838209"/>
          </a:xfrm>
        </p:spPr>
        <p:txBody>
          <a:bodyPr/>
          <a:lstStyle>
            <a:lvl1pPr>
              <a:defRPr sz="10171"/>
            </a:lvl1pPr>
            <a:lvl2pPr>
              <a:defRPr sz="8899"/>
            </a:lvl2pPr>
            <a:lvl3pPr>
              <a:defRPr sz="7627"/>
            </a:lvl3pPr>
            <a:lvl4pPr>
              <a:defRPr sz="6356"/>
            </a:lvl4pPr>
            <a:lvl5pPr>
              <a:defRPr sz="6356"/>
            </a:lvl5pPr>
            <a:lvl6pPr>
              <a:defRPr sz="6356"/>
            </a:lvl6pPr>
            <a:lvl7pPr>
              <a:defRPr sz="6356"/>
            </a:lvl7pPr>
            <a:lvl8pPr>
              <a:defRPr sz="6356"/>
            </a:lvl8pPr>
            <a:lvl9pPr>
              <a:defRPr sz="6356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40018" y="1431474"/>
            <a:ext cx="3553049" cy="4679118"/>
          </a:xfrm>
        </p:spPr>
        <p:txBody>
          <a:bodyPr/>
          <a:lstStyle>
            <a:lvl1pPr marL="0" indent="0">
              <a:buNone/>
              <a:defRPr sz="4447"/>
            </a:lvl1pPr>
            <a:lvl2pPr marL="1453081" indent="0">
              <a:buNone/>
              <a:defRPr sz="3814"/>
            </a:lvl2pPr>
            <a:lvl3pPr marL="2906165" indent="0">
              <a:buNone/>
              <a:defRPr sz="3176"/>
            </a:lvl3pPr>
            <a:lvl4pPr marL="4359243" indent="0">
              <a:buNone/>
              <a:defRPr sz="2858"/>
            </a:lvl4pPr>
            <a:lvl5pPr marL="5812325" indent="0">
              <a:buNone/>
              <a:defRPr sz="2858"/>
            </a:lvl5pPr>
            <a:lvl6pPr marL="7265407" indent="0">
              <a:buNone/>
              <a:defRPr sz="2858"/>
            </a:lvl6pPr>
            <a:lvl7pPr marL="8718491" indent="0">
              <a:buNone/>
              <a:defRPr sz="2858"/>
            </a:lvl7pPr>
            <a:lvl8pPr marL="10171572" indent="0">
              <a:buNone/>
              <a:defRPr sz="2858"/>
            </a:lvl8pPr>
            <a:lvl9pPr marL="11624647" indent="0">
              <a:buNone/>
              <a:defRPr sz="2858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17/12/2013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16840" y="4788414"/>
            <a:ext cx="6479858" cy="565295"/>
          </a:xfrm>
        </p:spPr>
        <p:txBody>
          <a:bodyPr anchor="b"/>
          <a:lstStyle>
            <a:lvl1pPr algn="l">
              <a:defRPr sz="6356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116840" y="611223"/>
            <a:ext cx="6479858" cy="4104323"/>
          </a:xfrm>
        </p:spPr>
        <p:txBody>
          <a:bodyPr/>
          <a:lstStyle>
            <a:lvl1pPr marL="0" indent="0">
              <a:buNone/>
              <a:defRPr sz="10171"/>
            </a:lvl1pPr>
            <a:lvl2pPr marL="1453081" indent="0">
              <a:buNone/>
              <a:defRPr sz="8899"/>
            </a:lvl2pPr>
            <a:lvl3pPr marL="2906165" indent="0">
              <a:buNone/>
              <a:defRPr sz="7627"/>
            </a:lvl3pPr>
            <a:lvl4pPr marL="4359243" indent="0">
              <a:buNone/>
              <a:defRPr sz="6356"/>
            </a:lvl4pPr>
            <a:lvl5pPr marL="5812325" indent="0">
              <a:buNone/>
              <a:defRPr sz="6356"/>
            </a:lvl5pPr>
            <a:lvl6pPr marL="7265407" indent="0">
              <a:buNone/>
              <a:defRPr sz="6356"/>
            </a:lvl6pPr>
            <a:lvl7pPr marL="8718491" indent="0">
              <a:buNone/>
              <a:defRPr sz="6356"/>
            </a:lvl7pPr>
            <a:lvl8pPr marL="10171572" indent="0">
              <a:buNone/>
              <a:defRPr sz="6356"/>
            </a:lvl8pPr>
            <a:lvl9pPr marL="11624647" indent="0">
              <a:buNone/>
              <a:defRPr sz="6356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116840" y="5353699"/>
            <a:ext cx="6479858" cy="802810"/>
          </a:xfrm>
        </p:spPr>
        <p:txBody>
          <a:bodyPr/>
          <a:lstStyle>
            <a:lvl1pPr marL="0" indent="0">
              <a:buNone/>
              <a:defRPr sz="4447"/>
            </a:lvl1pPr>
            <a:lvl2pPr marL="1453081" indent="0">
              <a:buNone/>
              <a:defRPr sz="3814"/>
            </a:lvl2pPr>
            <a:lvl3pPr marL="2906165" indent="0">
              <a:buNone/>
              <a:defRPr sz="3176"/>
            </a:lvl3pPr>
            <a:lvl4pPr marL="4359243" indent="0">
              <a:buNone/>
              <a:defRPr sz="2858"/>
            </a:lvl4pPr>
            <a:lvl5pPr marL="5812325" indent="0">
              <a:buNone/>
              <a:defRPr sz="2858"/>
            </a:lvl5pPr>
            <a:lvl6pPr marL="7265407" indent="0">
              <a:buNone/>
              <a:defRPr sz="2858"/>
            </a:lvl6pPr>
            <a:lvl7pPr marL="8718491" indent="0">
              <a:buNone/>
              <a:defRPr sz="2858"/>
            </a:lvl7pPr>
            <a:lvl8pPr marL="10171572" indent="0">
              <a:buNone/>
              <a:defRPr sz="2858"/>
            </a:lvl8pPr>
            <a:lvl9pPr marL="11624647" indent="0">
              <a:buNone/>
              <a:defRPr sz="2858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EDDD1-02F4-488A-9AC5-C581CF75A9CB}" type="datetimeFigureOut">
              <a:rPr lang="pt-BR" smtClean="0"/>
              <a:pPr/>
              <a:t>17/12/2013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40001" y="273961"/>
            <a:ext cx="9719789" cy="1140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0001" y="1596149"/>
            <a:ext cx="9719789" cy="4514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40009" y="6340191"/>
            <a:ext cx="2519947" cy="364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EDDD1-02F4-488A-9AC5-C581CF75A9CB}" type="datetimeFigureOut">
              <a:rPr lang="pt-BR" smtClean="0"/>
              <a:pPr/>
              <a:t>17/12/2013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689945" y="6340191"/>
            <a:ext cx="3419923" cy="364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739846" y="6340191"/>
            <a:ext cx="2519947" cy="364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23969-70E0-4A52-B5D9-B4270798E610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06165" rtl="0" eaLnBrk="1" latinLnBrk="0" hangingPunct="1">
        <a:spcBef>
          <a:spcPct val="0"/>
        </a:spcBef>
        <a:buNone/>
        <a:defRPr sz="139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9816" indent="-1089816" algn="l" defTabSz="2906165" rtl="0" eaLnBrk="1" latinLnBrk="0" hangingPunct="1">
        <a:spcBef>
          <a:spcPct val="20000"/>
        </a:spcBef>
        <a:buFont typeface="Arial" pitchFamily="34" charset="0"/>
        <a:buChar char="•"/>
        <a:defRPr sz="10171" kern="1200">
          <a:solidFill>
            <a:schemeClr val="tx1"/>
          </a:solidFill>
          <a:latin typeface="+mn-lt"/>
          <a:ea typeface="+mn-ea"/>
          <a:cs typeface="+mn-cs"/>
        </a:defRPr>
      </a:lvl1pPr>
      <a:lvl2pPr marL="2361253" indent="-908177" algn="l" defTabSz="2906165" rtl="0" eaLnBrk="1" latinLnBrk="0" hangingPunct="1">
        <a:spcBef>
          <a:spcPct val="20000"/>
        </a:spcBef>
        <a:buFont typeface="Arial" pitchFamily="34" charset="0"/>
        <a:buChar char="–"/>
        <a:defRPr sz="8899" kern="1200">
          <a:solidFill>
            <a:schemeClr val="tx1"/>
          </a:solidFill>
          <a:latin typeface="+mn-lt"/>
          <a:ea typeface="+mn-ea"/>
          <a:cs typeface="+mn-cs"/>
        </a:defRPr>
      </a:lvl2pPr>
      <a:lvl3pPr marL="3632700" indent="-726541" algn="l" defTabSz="2906165" rtl="0" eaLnBrk="1" latinLnBrk="0" hangingPunct="1">
        <a:spcBef>
          <a:spcPct val="20000"/>
        </a:spcBef>
        <a:buFont typeface="Arial" pitchFamily="34" charset="0"/>
        <a:buChar char="•"/>
        <a:defRPr sz="7627" kern="1200">
          <a:solidFill>
            <a:schemeClr val="tx1"/>
          </a:solidFill>
          <a:latin typeface="+mn-lt"/>
          <a:ea typeface="+mn-ea"/>
          <a:cs typeface="+mn-cs"/>
        </a:defRPr>
      </a:lvl3pPr>
      <a:lvl4pPr marL="5085785" indent="-726541" algn="l" defTabSz="2906165" rtl="0" eaLnBrk="1" latinLnBrk="0" hangingPunct="1">
        <a:spcBef>
          <a:spcPct val="20000"/>
        </a:spcBef>
        <a:buFont typeface="Arial" pitchFamily="34" charset="0"/>
        <a:buChar char="–"/>
        <a:defRPr sz="6356" kern="1200">
          <a:solidFill>
            <a:schemeClr val="tx1"/>
          </a:solidFill>
          <a:latin typeface="+mn-lt"/>
          <a:ea typeface="+mn-ea"/>
          <a:cs typeface="+mn-cs"/>
        </a:defRPr>
      </a:lvl4pPr>
      <a:lvl5pPr marL="6538867" indent="-726541" algn="l" defTabSz="2906165" rtl="0" eaLnBrk="1" latinLnBrk="0" hangingPunct="1">
        <a:spcBef>
          <a:spcPct val="20000"/>
        </a:spcBef>
        <a:buFont typeface="Arial" pitchFamily="34" charset="0"/>
        <a:buChar char="»"/>
        <a:defRPr sz="6356" kern="1200">
          <a:solidFill>
            <a:schemeClr val="tx1"/>
          </a:solidFill>
          <a:latin typeface="+mn-lt"/>
          <a:ea typeface="+mn-ea"/>
          <a:cs typeface="+mn-cs"/>
        </a:defRPr>
      </a:lvl5pPr>
      <a:lvl6pPr marL="7991944" indent="-726541" algn="l" defTabSz="2906165" rtl="0" eaLnBrk="1" latinLnBrk="0" hangingPunct="1">
        <a:spcBef>
          <a:spcPct val="20000"/>
        </a:spcBef>
        <a:buFont typeface="Arial" pitchFamily="34" charset="0"/>
        <a:buChar char="•"/>
        <a:defRPr sz="6356" kern="1200">
          <a:solidFill>
            <a:schemeClr val="tx1"/>
          </a:solidFill>
          <a:latin typeface="+mn-lt"/>
          <a:ea typeface="+mn-ea"/>
          <a:cs typeface="+mn-cs"/>
        </a:defRPr>
      </a:lvl6pPr>
      <a:lvl7pPr marL="9445025" indent="-726541" algn="l" defTabSz="2906165" rtl="0" eaLnBrk="1" latinLnBrk="0" hangingPunct="1">
        <a:spcBef>
          <a:spcPct val="20000"/>
        </a:spcBef>
        <a:buFont typeface="Arial" pitchFamily="34" charset="0"/>
        <a:buChar char="•"/>
        <a:defRPr sz="6356" kern="1200">
          <a:solidFill>
            <a:schemeClr val="tx1"/>
          </a:solidFill>
          <a:latin typeface="+mn-lt"/>
          <a:ea typeface="+mn-ea"/>
          <a:cs typeface="+mn-cs"/>
        </a:defRPr>
      </a:lvl7pPr>
      <a:lvl8pPr marL="10898111" indent="-726541" algn="l" defTabSz="2906165" rtl="0" eaLnBrk="1" latinLnBrk="0" hangingPunct="1">
        <a:spcBef>
          <a:spcPct val="20000"/>
        </a:spcBef>
        <a:buFont typeface="Arial" pitchFamily="34" charset="0"/>
        <a:buChar char="•"/>
        <a:defRPr sz="6356" kern="1200">
          <a:solidFill>
            <a:schemeClr val="tx1"/>
          </a:solidFill>
          <a:latin typeface="+mn-lt"/>
          <a:ea typeface="+mn-ea"/>
          <a:cs typeface="+mn-cs"/>
        </a:defRPr>
      </a:lvl8pPr>
      <a:lvl9pPr marL="12351192" indent="-726541" algn="l" defTabSz="2906165" rtl="0" eaLnBrk="1" latinLnBrk="0" hangingPunct="1">
        <a:spcBef>
          <a:spcPct val="20000"/>
        </a:spcBef>
        <a:buFont typeface="Arial" pitchFamily="34" charset="0"/>
        <a:buChar char="•"/>
        <a:defRPr sz="63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2906165" rtl="0" eaLnBrk="1" latinLnBrk="0" hangingPunct="1">
        <a:defRPr sz="5718" kern="1200">
          <a:solidFill>
            <a:schemeClr val="tx1"/>
          </a:solidFill>
          <a:latin typeface="+mn-lt"/>
          <a:ea typeface="+mn-ea"/>
          <a:cs typeface="+mn-cs"/>
        </a:defRPr>
      </a:lvl1pPr>
      <a:lvl2pPr marL="1453081" algn="l" defTabSz="2906165" rtl="0" eaLnBrk="1" latinLnBrk="0" hangingPunct="1">
        <a:defRPr sz="5718" kern="1200">
          <a:solidFill>
            <a:schemeClr val="tx1"/>
          </a:solidFill>
          <a:latin typeface="+mn-lt"/>
          <a:ea typeface="+mn-ea"/>
          <a:cs typeface="+mn-cs"/>
        </a:defRPr>
      </a:lvl2pPr>
      <a:lvl3pPr marL="2906165" algn="l" defTabSz="2906165" rtl="0" eaLnBrk="1" latinLnBrk="0" hangingPunct="1">
        <a:defRPr sz="5718" kern="1200">
          <a:solidFill>
            <a:schemeClr val="tx1"/>
          </a:solidFill>
          <a:latin typeface="+mn-lt"/>
          <a:ea typeface="+mn-ea"/>
          <a:cs typeface="+mn-cs"/>
        </a:defRPr>
      </a:lvl3pPr>
      <a:lvl4pPr marL="4359243" algn="l" defTabSz="2906165" rtl="0" eaLnBrk="1" latinLnBrk="0" hangingPunct="1">
        <a:defRPr sz="5718" kern="1200">
          <a:solidFill>
            <a:schemeClr val="tx1"/>
          </a:solidFill>
          <a:latin typeface="+mn-lt"/>
          <a:ea typeface="+mn-ea"/>
          <a:cs typeface="+mn-cs"/>
        </a:defRPr>
      </a:lvl4pPr>
      <a:lvl5pPr marL="5812325" algn="l" defTabSz="2906165" rtl="0" eaLnBrk="1" latinLnBrk="0" hangingPunct="1">
        <a:defRPr sz="5718" kern="1200">
          <a:solidFill>
            <a:schemeClr val="tx1"/>
          </a:solidFill>
          <a:latin typeface="+mn-lt"/>
          <a:ea typeface="+mn-ea"/>
          <a:cs typeface="+mn-cs"/>
        </a:defRPr>
      </a:lvl5pPr>
      <a:lvl6pPr marL="7265407" algn="l" defTabSz="2906165" rtl="0" eaLnBrk="1" latinLnBrk="0" hangingPunct="1">
        <a:defRPr sz="5718" kern="1200">
          <a:solidFill>
            <a:schemeClr val="tx1"/>
          </a:solidFill>
          <a:latin typeface="+mn-lt"/>
          <a:ea typeface="+mn-ea"/>
          <a:cs typeface="+mn-cs"/>
        </a:defRPr>
      </a:lvl6pPr>
      <a:lvl7pPr marL="8718491" algn="l" defTabSz="2906165" rtl="0" eaLnBrk="1" latinLnBrk="0" hangingPunct="1">
        <a:defRPr sz="5718" kern="1200">
          <a:solidFill>
            <a:schemeClr val="tx1"/>
          </a:solidFill>
          <a:latin typeface="+mn-lt"/>
          <a:ea typeface="+mn-ea"/>
          <a:cs typeface="+mn-cs"/>
        </a:defRPr>
      </a:lvl7pPr>
      <a:lvl8pPr marL="10171572" algn="l" defTabSz="2906165" rtl="0" eaLnBrk="1" latinLnBrk="0" hangingPunct="1">
        <a:defRPr sz="5718" kern="1200">
          <a:solidFill>
            <a:schemeClr val="tx1"/>
          </a:solidFill>
          <a:latin typeface="+mn-lt"/>
          <a:ea typeface="+mn-ea"/>
          <a:cs typeface="+mn-cs"/>
        </a:defRPr>
      </a:lvl8pPr>
      <a:lvl9pPr marL="11624647" algn="l" defTabSz="2906165" rtl="0" eaLnBrk="1" latinLnBrk="0" hangingPunct="1">
        <a:defRPr sz="57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63" Type="http://schemas.openxmlformats.org/officeDocument/2006/relationships/image" Target="../media/image22.png"/><Relationship Id="rId68" Type="http://schemas.openxmlformats.org/officeDocument/2006/relationships/image" Target="../media/image6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1" Type="http://schemas.openxmlformats.org/officeDocument/2006/relationships/image" Target="../media/image9.png"/><Relationship Id="rId24" Type="http://schemas.openxmlformats.org/officeDocument/2006/relationships/image" Target="../media/image3.emf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66" Type="http://schemas.openxmlformats.org/officeDocument/2006/relationships/image" Target="../media/image58.png"/><Relationship Id="rId74" Type="http://schemas.openxmlformats.org/officeDocument/2006/relationships/image" Target="../media/image66.png"/><Relationship Id="rId5" Type="http://schemas.openxmlformats.org/officeDocument/2006/relationships/image" Target="../media/image3.png"/><Relationship Id="rId61" Type="http://schemas.openxmlformats.org/officeDocument/2006/relationships/image" Target="../media/image20.png"/><Relationship Id="rId19" Type="http://schemas.openxmlformats.org/officeDocument/2006/relationships/image" Target="../media/image17.png"/><Relationship Id="rId14" Type="http://schemas.openxmlformats.org/officeDocument/2006/relationships/image" Target="../media/image12.png"/><Relationship Id="rId22" Type="http://schemas.openxmlformats.org/officeDocument/2006/relationships/image" Target="../media/image1.emf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56" Type="http://schemas.openxmlformats.org/officeDocument/2006/relationships/image" Target="../media/image54.png"/><Relationship Id="rId64" Type="http://schemas.openxmlformats.org/officeDocument/2006/relationships/image" Target="../media/image23.png"/><Relationship Id="rId69" Type="http://schemas.openxmlformats.org/officeDocument/2006/relationships/image" Target="../media/image61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72" Type="http://schemas.openxmlformats.org/officeDocument/2006/relationships/image" Target="../media/image64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4.emf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59" Type="http://schemas.openxmlformats.org/officeDocument/2006/relationships/image" Target="../media/image5.emf"/><Relationship Id="rId67" Type="http://schemas.openxmlformats.org/officeDocument/2006/relationships/image" Target="../media/image59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54" Type="http://schemas.openxmlformats.org/officeDocument/2006/relationships/image" Target="../media/image52.png"/><Relationship Id="rId62" Type="http://schemas.openxmlformats.org/officeDocument/2006/relationships/image" Target="../media/image21.png"/><Relationship Id="rId70" Type="http://schemas.openxmlformats.org/officeDocument/2006/relationships/image" Target="../media/image62.png"/><Relationship Id="rId75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.emf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57" Type="http://schemas.openxmlformats.org/officeDocument/2006/relationships/image" Target="../media/image55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60" Type="http://schemas.openxmlformats.org/officeDocument/2006/relationships/image" Target="../media/image6.emf"/><Relationship Id="rId65" Type="http://schemas.openxmlformats.org/officeDocument/2006/relationships/image" Target="../media/image57.png"/><Relationship Id="rId73" Type="http://schemas.openxmlformats.org/officeDocument/2006/relationships/image" Target="../media/image6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9" Type="http://schemas.openxmlformats.org/officeDocument/2006/relationships/image" Target="../media/image37.png"/><Relationship Id="rId34" Type="http://schemas.openxmlformats.org/officeDocument/2006/relationships/image" Target="../media/image32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76" Type="http://schemas.openxmlformats.org/officeDocument/2006/relationships/image" Target="../media/image68.png"/><Relationship Id="rId7" Type="http://schemas.openxmlformats.org/officeDocument/2006/relationships/image" Target="../media/image5.png"/><Relationship Id="rId71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25693" y="582393"/>
            <a:ext cx="4883798" cy="29443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62" name="Rounded Rectangle 3061"/>
          <p:cNvSpPr/>
          <p:nvPr/>
        </p:nvSpPr>
        <p:spPr>
          <a:xfrm>
            <a:off x="-20432193" y="8180955"/>
            <a:ext cx="10248478" cy="6019341"/>
          </a:xfrm>
          <a:prstGeom prst="roundRect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91"/>
          </a:p>
        </p:txBody>
      </p:sp>
      <p:sp>
        <p:nvSpPr>
          <p:cNvPr id="1259" name="Rounded Rectangle 1258"/>
          <p:cNvSpPr/>
          <p:nvPr/>
        </p:nvSpPr>
        <p:spPr>
          <a:xfrm>
            <a:off x="-20781972" y="-71583"/>
            <a:ext cx="10923229" cy="5842852"/>
          </a:xfrm>
          <a:prstGeom prst="roundRect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91"/>
          </a:p>
        </p:txBody>
      </p:sp>
      <p:cxnSp>
        <p:nvCxnSpPr>
          <p:cNvPr id="1449" name="Straight Connector 1448"/>
          <p:cNvCxnSpPr/>
          <p:nvPr/>
        </p:nvCxnSpPr>
        <p:spPr>
          <a:xfrm flipH="1">
            <a:off x="-13727497" y="838156"/>
            <a:ext cx="4085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0" name="Straight Connector 1449"/>
          <p:cNvCxnSpPr/>
          <p:nvPr/>
        </p:nvCxnSpPr>
        <p:spPr>
          <a:xfrm flipH="1">
            <a:off x="-13646054" y="1328394"/>
            <a:ext cx="3493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0" name="Straight Connector 1259"/>
          <p:cNvCxnSpPr/>
          <p:nvPr/>
        </p:nvCxnSpPr>
        <p:spPr>
          <a:xfrm flipH="1">
            <a:off x="-13686779" y="1073070"/>
            <a:ext cx="3705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1" name="Rounded Rectangle 1260"/>
          <p:cNvSpPr/>
          <p:nvPr/>
        </p:nvSpPr>
        <p:spPr>
          <a:xfrm>
            <a:off x="-19191809" y="2094377"/>
            <a:ext cx="1296906" cy="1081228"/>
          </a:xfrm>
          <a:prstGeom prst="roundRect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91"/>
          </a:p>
        </p:txBody>
      </p:sp>
      <p:sp>
        <p:nvSpPr>
          <p:cNvPr id="1262" name="Rounded Rectangle 1261"/>
          <p:cNvSpPr/>
          <p:nvPr/>
        </p:nvSpPr>
        <p:spPr>
          <a:xfrm>
            <a:off x="-16230033" y="2086143"/>
            <a:ext cx="1296906" cy="1081228"/>
          </a:xfrm>
          <a:prstGeom prst="roundRect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91"/>
          </a:p>
        </p:txBody>
      </p:sp>
      <p:cxnSp>
        <p:nvCxnSpPr>
          <p:cNvPr id="1263" name="Straight Connector 1262"/>
          <p:cNvCxnSpPr/>
          <p:nvPr/>
        </p:nvCxnSpPr>
        <p:spPr>
          <a:xfrm flipH="1">
            <a:off x="-14933132" y="1992241"/>
            <a:ext cx="3705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4" name="Straight Connector 1263"/>
          <p:cNvCxnSpPr/>
          <p:nvPr/>
        </p:nvCxnSpPr>
        <p:spPr>
          <a:xfrm flipH="1">
            <a:off x="-14984188" y="5464666"/>
            <a:ext cx="4085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5" name="Straight Connector 1264"/>
          <p:cNvCxnSpPr/>
          <p:nvPr/>
        </p:nvCxnSpPr>
        <p:spPr>
          <a:xfrm flipH="1">
            <a:off x="-14984188" y="838156"/>
            <a:ext cx="4085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6" name="Straight Connector 1265"/>
          <p:cNvCxnSpPr/>
          <p:nvPr/>
        </p:nvCxnSpPr>
        <p:spPr>
          <a:xfrm flipH="1">
            <a:off x="-14924993" y="4336115"/>
            <a:ext cx="3493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7" name="Straight Connector 1266"/>
          <p:cNvCxnSpPr/>
          <p:nvPr/>
        </p:nvCxnSpPr>
        <p:spPr>
          <a:xfrm flipH="1">
            <a:off x="-14924993" y="3064607"/>
            <a:ext cx="3493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8" name="Straight Connector 1267"/>
          <p:cNvCxnSpPr/>
          <p:nvPr/>
        </p:nvCxnSpPr>
        <p:spPr>
          <a:xfrm flipH="1">
            <a:off x="-14924993" y="3268868"/>
            <a:ext cx="3493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9" name="Straight Connector 1268"/>
          <p:cNvCxnSpPr/>
          <p:nvPr/>
        </p:nvCxnSpPr>
        <p:spPr>
          <a:xfrm flipH="1">
            <a:off x="-16567207" y="5464666"/>
            <a:ext cx="4085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2" name="Retângulo de cantos arredondados 277"/>
          <p:cNvSpPr/>
          <p:nvPr/>
        </p:nvSpPr>
        <p:spPr>
          <a:xfrm>
            <a:off x="1004485" y="-9608872"/>
            <a:ext cx="8873510" cy="3238926"/>
          </a:xfrm>
          <a:prstGeom prst="roundRect">
            <a:avLst/>
          </a:prstGeom>
          <a:solidFill>
            <a:schemeClr val="lt1">
              <a:alpha val="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  <a:round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91" dirty="0"/>
              <a:t>‘</a:t>
            </a:r>
          </a:p>
        </p:txBody>
      </p:sp>
      <p:cxnSp>
        <p:nvCxnSpPr>
          <p:cNvPr id="1323" name="Conector reto 78"/>
          <p:cNvCxnSpPr>
            <a:stCxn id="1360" idx="1"/>
          </p:cNvCxnSpPr>
          <p:nvPr/>
        </p:nvCxnSpPr>
        <p:spPr>
          <a:xfrm flipH="1">
            <a:off x="-2087845" y="-8475972"/>
            <a:ext cx="1297002" cy="0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4" name="Conector reto 79"/>
          <p:cNvCxnSpPr>
            <a:stCxn id="1360" idx="1"/>
          </p:cNvCxnSpPr>
          <p:nvPr/>
        </p:nvCxnSpPr>
        <p:spPr>
          <a:xfrm flipH="1">
            <a:off x="-2094909" y="-8475972"/>
            <a:ext cx="1304060" cy="0"/>
          </a:xfrm>
          <a:prstGeom prst="line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5" name="Conector reto 279"/>
          <p:cNvCxnSpPr>
            <a:stCxn id="1327" idx="1"/>
            <a:endCxn id="1346" idx="1"/>
          </p:cNvCxnSpPr>
          <p:nvPr/>
        </p:nvCxnSpPr>
        <p:spPr>
          <a:xfrm>
            <a:off x="2727291" y="-7135925"/>
            <a:ext cx="5310769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26" name="Grupo 280"/>
          <p:cNvGrpSpPr/>
          <p:nvPr/>
        </p:nvGrpSpPr>
        <p:grpSpPr>
          <a:xfrm>
            <a:off x="2727288" y="-7493372"/>
            <a:ext cx="1940474" cy="714910"/>
            <a:chOff x="2843807" y="2996952"/>
            <a:chExt cx="1152128" cy="57606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327" name="Retângulo de cantos arredondados 281"/>
            <p:cNvSpPr/>
            <p:nvPr/>
          </p:nvSpPr>
          <p:spPr>
            <a:xfrm>
              <a:off x="2843807" y="2996952"/>
              <a:ext cx="1152128" cy="576064"/>
            </a:xfrm>
            <a:prstGeom prst="round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701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MZM</a:t>
              </a:r>
            </a:p>
          </p:txBody>
        </p:sp>
        <p:cxnSp>
          <p:nvCxnSpPr>
            <p:cNvPr id="1328" name="Conector reto 282"/>
            <p:cNvCxnSpPr/>
            <p:nvPr/>
          </p:nvCxnSpPr>
          <p:spPr>
            <a:xfrm>
              <a:off x="2843808" y="3284984"/>
              <a:ext cx="21602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29" name="Conector reto 283"/>
            <p:cNvCxnSpPr/>
            <p:nvPr/>
          </p:nvCxnSpPr>
          <p:spPr>
            <a:xfrm rot="5400000" flipH="1" flipV="1">
              <a:off x="2990593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30" name="Conector reto 284"/>
            <p:cNvCxnSpPr/>
            <p:nvPr/>
          </p:nvCxnSpPr>
          <p:spPr>
            <a:xfrm rot="16200000" flipV="1">
              <a:off x="2990593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31" name="Conector reto 285"/>
            <p:cNvCxnSpPr/>
            <p:nvPr/>
          </p:nvCxnSpPr>
          <p:spPr>
            <a:xfrm>
              <a:off x="3131840" y="3068960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32" name="Conector reto 286"/>
            <p:cNvCxnSpPr/>
            <p:nvPr/>
          </p:nvCxnSpPr>
          <p:spPr>
            <a:xfrm>
              <a:off x="3131840" y="3501008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33" name="Conector reto 287"/>
            <p:cNvCxnSpPr/>
            <p:nvPr/>
          </p:nvCxnSpPr>
          <p:spPr>
            <a:xfrm>
              <a:off x="3779912" y="3284984"/>
              <a:ext cx="210483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34" name="Conector reto 288"/>
            <p:cNvCxnSpPr/>
            <p:nvPr/>
          </p:nvCxnSpPr>
          <p:spPr>
            <a:xfrm rot="5400000" flipH="1" flipV="1">
              <a:off x="3638665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335" name="Conector reto 289"/>
            <p:cNvCxnSpPr/>
            <p:nvPr/>
          </p:nvCxnSpPr>
          <p:spPr>
            <a:xfrm rot="16200000" flipV="1">
              <a:off x="3638665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</p:grpSp>
      <p:grpSp>
        <p:nvGrpSpPr>
          <p:cNvPr id="1336" name="Grupo 311"/>
          <p:cNvGrpSpPr/>
          <p:nvPr/>
        </p:nvGrpSpPr>
        <p:grpSpPr>
          <a:xfrm>
            <a:off x="-1148308" y="-7493372"/>
            <a:ext cx="612782" cy="714910"/>
            <a:chOff x="7020272" y="3212976"/>
            <a:chExt cx="432048" cy="504056"/>
          </a:xfrm>
        </p:grpSpPr>
        <p:sp>
          <p:nvSpPr>
            <p:cNvPr id="1337" name="Retângulo de cantos arredondados 312"/>
            <p:cNvSpPr/>
            <p:nvPr/>
          </p:nvSpPr>
          <p:spPr>
            <a:xfrm>
              <a:off x="7020272" y="3212976"/>
              <a:ext cx="432048" cy="5040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191" dirty="0">
                <a:solidFill>
                  <a:schemeClr val="tx1"/>
                </a:solidFill>
              </a:endParaRPr>
            </a:p>
          </p:txBody>
        </p:sp>
        <p:cxnSp>
          <p:nvCxnSpPr>
            <p:cNvPr id="1338" name="Conector reto 313"/>
            <p:cNvCxnSpPr/>
            <p:nvPr/>
          </p:nvCxnSpPr>
          <p:spPr>
            <a:xfrm rot="5400000">
              <a:off x="7056276" y="3465004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9" name="Triângulo isósceles 314"/>
            <p:cNvSpPr/>
            <p:nvPr/>
          </p:nvSpPr>
          <p:spPr>
            <a:xfrm>
              <a:off x="7164288" y="3356992"/>
              <a:ext cx="144016" cy="144016"/>
            </a:xfrm>
            <a:prstGeom prst="triangl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191" dirty="0"/>
            </a:p>
          </p:txBody>
        </p:sp>
        <p:cxnSp>
          <p:nvCxnSpPr>
            <p:cNvPr id="1340" name="Conector reto 315"/>
            <p:cNvCxnSpPr/>
            <p:nvPr/>
          </p:nvCxnSpPr>
          <p:spPr>
            <a:xfrm rot="10800000">
              <a:off x="7164288" y="3356992"/>
              <a:ext cx="1440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1" name="Grupo 316"/>
          <p:cNvGrpSpPr/>
          <p:nvPr/>
        </p:nvGrpSpPr>
        <p:grpSpPr>
          <a:xfrm>
            <a:off x="7833811" y="-7579859"/>
            <a:ext cx="667110" cy="1004098"/>
            <a:chOff x="7092280" y="3573016"/>
            <a:chExt cx="577983" cy="903214"/>
          </a:xfrm>
        </p:grpSpPr>
        <p:grpSp>
          <p:nvGrpSpPr>
            <p:cNvPr id="1342" name="Grupo 141"/>
            <p:cNvGrpSpPr/>
            <p:nvPr/>
          </p:nvGrpSpPr>
          <p:grpSpPr>
            <a:xfrm>
              <a:off x="7236296" y="3633991"/>
              <a:ext cx="432048" cy="504056"/>
              <a:chOff x="7020272" y="3212976"/>
              <a:chExt cx="432048" cy="504056"/>
            </a:xfrm>
          </p:grpSpPr>
          <p:sp>
            <p:nvSpPr>
              <p:cNvPr id="1346" name="Retângulo de cantos arredondados 321"/>
              <p:cNvSpPr/>
              <p:nvPr/>
            </p:nvSpPr>
            <p:spPr>
              <a:xfrm>
                <a:off x="7020272" y="3212976"/>
                <a:ext cx="432048" cy="504056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19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47" name="Conector reto 322"/>
              <p:cNvCxnSpPr/>
              <p:nvPr/>
            </p:nvCxnSpPr>
            <p:spPr>
              <a:xfrm rot="5400000">
                <a:off x="7056276" y="3465004"/>
                <a:ext cx="3600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8" name="Triângulo isósceles 323"/>
              <p:cNvSpPr/>
              <p:nvPr/>
            </p:nvSpPr>
            <p:spPr>
              <a:xfrm>
                <a:off x="7164288" y="3356992"/>
                <a:ext cx="144016" cy="144016"/>
              </a:xfrm>
              <a:prstGeom prst="triangl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191" dirty="0"/>
              </a:p>
            </p:txBody>
          </p:sp>
          <p:cxnSp>
            <p:nvCxnSpPr>
              <p:cNvPr id="1349" name="Conector reto 324"/>
              <p:cNvCxnSpPr/>
              <p:nvPr/>
            </p:nvCxnSpPr>
            <p:spPr>
              <a:xfrm rot="10800000">
                <a:off x="7164288" y="3356992"/>
                <a:ext cx="14401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3" name="CaixaDeTexto 318"/>
            <p:cNvSpPr txBox="1"/>
            <p:nvPr/>
          </p:nvSpPr>
          <p:spPr>
            <a:xfrm>
              <a:off x="7236297" y="4149078"/>
              <a:ext cx="433966" cy="327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701" b="1" dirty="0">
                  <a:latin typeface="Arial" pitchFamily="34" charset="0"/>
                  <a:cs typeface="Arial" pitchFamily="34" charset="0"/>
                </a:rPr>
                <a:t>PD</a:t>
              </a:r>
            </a:p>
          </p:txBody>
        </p:sp>
        <p:cxnSp>
          <p:nvCxnSpPr>
            <p:cNvPr id="1344" name="Conector de seta reta 319"/>
            <p:cNvCxnSpPr/>
            <p:nvPr/>
          </p:nvCxnSpPr>
          <p:spPr>
            <a:xfrm>
              <a:off x="7092280" y="3717032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45" name="Conector de seta reta 320"/>
            <p:cNvCxnSpPr/>
            <p:nvPr/>
          </p:nvCxnSpPr>
          <p:spPr>
            <a:xfrm>
              <a:off x="7164288" y="3573016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50" name="CaixaDeTexto 330"/>
          <p:cNvSpPr txBox="1"/>
          <p:nvPr/>
        </p:nvSpPr>
        <p:spPr>
          <a:xfrm>
            <a:off x="-1148307" y="-6790816"/>
            <a:ext cx="561808" cy="363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01" b="1" dirty="0">
                <a:latin typeface="Arial" pitchFamily="34" charset="0"/>
                <a:cs typeface="Arial" pitchFamily="34" charset="0"/>
              </a:rPr>
              <a:t>CW</a:t>
            </a:r>
          </a:p>
        </p:txBody>
      </p:sp>
      <p:sp>
        <p:nvSpPr>
          <p:cNvPr id="1351" name="Elipse 335"/>
          <p:cNvSpPr/>
          <p:nvPr/>
        </p:nvSpPr>
        <p:spPr>
          <a:xfrm>
            <a:off x="5995453" y="-7799764"/>
            <a:ext cx="408521" cy="66384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91" dirty="0"/>
          </a:p>
        </p:txBody>
      </p:sp>
      <p:sp>
        <p:nvSpPr>
          <p:cNvPr id="1352" name="Elipse 336"/>
          <p:cNvSpPr/>
          <p:nvPr/>
        </p:nvSpPr>
        <p:spPr>
          <a:xfrm>
            <a:off x="6046518" y="-7799764"/>
            <a:ext cx="408521" cy="66384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91" dirty="0"/>
          </a:p>
        </p:txBody>
      </p:sp>
      <p:sp>
        <p:nvSpPr>
          <p:cNvPr id="1353" name="Elipse 337"/>
          <p:cNvSpPr/>
          <p:nvPr/>
        </p:nvSpPr>
        <p:spPr>
          <a:xfrm>
            <a:off x="6097583" y="-7799764"/>
            <a:ext cx="408521" cy="66384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91" dirty="0"/>
          </a:p>
        </p:txBody>
      </p:sp>
      <p:sp>
        <p:nvSpPr>
          <p:cNvPr id="1354" name="Elipse 338"/>
          <p:cNvSpPr/>
          <p:nvPr/>
        </p:nvSpPr>
        <p:spPr>
          <a:xfrm>
            <a:off x="6148647" y="-7799764"/>
            <a:ext cx="408521" cy="66384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91" dirty="0"/>
          </a:p>
        </p:txBody>
      </p:sp>
      <p:cxnSp>
        <p:nvCxnSpPr>
          <p:cNvPr id="1355" name="Conector reto 340"/>
          <p:cNvCxnSpPr/>
          <p:nvPr/>
        </p:nvCxnSpPr>
        <p:spPr>
          <a:xfrm>
            <a:off x="-1352568" y="-4349172"/>
            <a:ext cx="635165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6" name="Conector de seta reta 341"/>
          <p:cNvCxnSpPr>
            <a:stCxn id="1337" idx="3"/>
            <a:endCxn id="1327" idx="1"/>
          </p:cNvCxnSpPr>
          <p:nvPr/>
        </p:nvCxnSpPr>
        <p:spPr>
          <a:xfrm>
            <a:off x="-535520" y="-7135925"/>
            <a:ext cx="3063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7" name="CaixaDeTexto 342"/>
          <p:cNvSpPr txBox="1"/>
          <p:nvPr/>
        </p:nvSpPr>
        <p:spPr>
          <a:xfrm>
            <a:off x="-3373175" y="-5031544"/>
            <a:ext cx="2043716" cy="408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85" dirty="0">
                <a:latin typeface="Arial" pitchFamily="34" charset="0"/>
                <a:cs typeface="Arial" pitchFamily="34" charset="0"/>
              </a:rPr>
              <a:t>Electrical</a:t>
            </a:r>
            <a:r>
              <a:rPr lang="pt-BR" sz="198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985" dirty="0">
                <a:latin typeface="Arial" pitchFamily="34" charset="0"/>
                <a:cs typeface="Arial" pitchFamily="34" charset="0"/>
              </a:rPr>
              <a:t>Signal</a:t>
            </a:r>
          </a:p>
        </p:txBody>
      </p:sp>
      <p:sp>
        <p:nvSpPr>
          <p:cNvPr id="1358" name="CaixaDeTexto 343"/>
          <p:cNvSpPr txBox="1"/>
          <p:nvPr/>
        </p:nvSpPr>
        <p:spPr>
          <a:xfrm>
            <a:off x="-3387502" y="-4581428"/>
            <a:ext cx="1798378" cy="408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85" dirty="0">
                <a:latin typeface="Arial" pitchFamily="34" charset="0"/>
                <a:cs typeface="Arial" pitchFamily="34" charset="0"/>
              </a:rPr>
              <a:t>Optical</a:t>
            </a:r>
            <a:r>
              <a:rPr lang="pt-BR" sz="198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985" dirty="0">
                <a:latin typeface="Arial" pitchFamily="34" charset="0"/>
                <a:cs typeface="Arial" pitchFamily="34" charset="0"/>
              </a:rPr>
              <a:t>Signal</a:t>
            </a:r>
          </a:p>
        </p:txBody>
      </p:sp>
      <p:grpSp>
        <p:nvGrpSpPr>
          <p:cNvPr id="1359" name="Grupo 384"/>
          <p:cNvGrpSpPr/>
          <p:nvPr/>
        </p:nvGrpSpPr>
        <p:grpSpPr>
          <a:xfrm>
            <a:off x="1825205" y="-9497274"/>
            <a:ext cx="1584721" cy="1327694"/>
            <a:chOff x="707036" y="4005064"/>
            <a:chExt cx="2678651" cy="936104"/>
          </a:xfrm>
        </p:grpSpPr>
        <p:sp>
          <p:nvSpPr>
            <p:cNvPr id="1360" name="Retângulo de cantos arredondados 345"/>
            <p:cNvSpPr/>
            <p:nvPr/>
          </p:nvSpPr>
          <p:spPr>
            <a:xfrm>
              <a:off x="1727684" y="4509120"/>
              <a:ext cx="612068" cy="4320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701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DAC</a:t>
              </a:r>
            </a:p>
          </p:txBody>
        </p:sp>
        <p:sp>
          <p:nvSpPr>
            <p:cNvPr id="1361" name="CaixaDeTexto 354"/>
            <p:cNvSpPr txBox="1"/>
            <p:nvPr/>
          </p:nvSpPr>
          <p:spPr>
            <a:xfrm>
              <a:off x="707036" y="4005064"/>
              <a:ext cx="2678651" cy="509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985" b="1" dirty="0">
                  <a:latin typeface="Arial" pitchFamily="34" charset="0"/>
                  <a:cs typeface="Arial" pitchFamily="34" charset="0"/>
                </a:rPr>
                <a:t>AWG7122C</a:t>
              </a:r>
            </a:p>
            <a:p>
              <a:pPr algn="ctr"/>
              <a:r>
                <a:rPr lang="pt-BR" sz="1985" b="1" dirty="0">
                  <a:latin typeface="Arial" pitchFamily="34" charset="0"/>
                  <a:cs typeface="Arial" pitchFamily="34" charset="0"/>
                </a:rPr>
                <a:t>24GS/s</a:t>
              </a:r>
            </a:p>
          </p:txBody>
        </p:sp>
      </p:grpSp>
      <p:grpSp>
        <p:nvGrpSpPr>
          <p:cNvPr id="1362" name="Grupo 383"/>
          <p:cNvGrpSpPr/>
          <p:nvPr/>
        </p:nvGrpSpPr>
        <p:grpSpPr>
          <a:xfrm>
            <a:off x="7953407" y="-9344076"/>
            <a:ext cx="1671593" cy="1243339"/>
            <a:chOff x="5840069" y="4041068"/>
            <a:chExt cx="2860064" cy="900100"/>
          </a:xfrm>
        </p:grpSpPr>
        <p:sp>
          <p:nvSpPr>
            <p:cNvPr id="1363" name="Retângulo de cantos arredondados 375"/>
            <p:cNvSpPr/>
            <p:nvPr/>
          </p:nvSpPr>
          <p:spPr>
            <a:xfrm>
              <a:off x="6948264" y="4509120"/>
              <a:ext cx="612068" cy="43204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701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ADC</a:t>
              </a:r>
            </a:p>
          </p:txBody>
        </p:sp>
        <p:sp>
          <p:nvSpPr>
            <p:cNvPr id="1364" name="CaixaDeTexto 377"/>
            <p:cNvSpPr txBox="1"/>
            <p:nvPr/>
          </p:nvSpPr>
          <p:spPr>
            <a:xfrm>
              <a:off x="5840069" y="4041068"/>
              <a:ext cx="2860064" cy="5229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985" b="1" dirty="0">
                  <a:latin typeface="Arial" pitchFamily="34" charset="0"/>
                  <a:cs typeface="Arial" pitchFamily="34" charset="0"/>
                </a:rPr>
                <a:t>DPO71604C</a:t>
              </a:r>
            </a:p>
            <a:p>
              <a:pPr algn="ctr"/>
              <a:r>
                <a:rPr lang="pt-BR" sz="1985" b="1" dirty="0">
                  <a:latin typeface="Arial" pitchFamily="34" charset="0"/>
                  <a:cs typeface="Arial" pitchFamily="34" charset="0"/>
                </a:rPr>
                <a:t>100GS/s</a:t>
              </a:r>
            </a:p>
          </p:txBody>
        </p:sp>
      </p:grpSp>
      <p:grpSp>
        <p:nvGrpSpPr>
          <p:cNvPr id="1365" name="Grupo 378"/>
          <p:cNvGrpSpPr/>
          <p:nvPr/>
        </p:nvGrpSpPr>
        <p:grpSpPr>
          <a:xfrm>
            <a:off x="-3497300" y="-8783598"/>
            <a:ext cx="1860805" cy="1294633"/>
            <a:chOff x="2519404" y="7204275"/>
            <a:chExt cx="1596289" cy="1718899"/>
          </a:xfrm>
        </p:grpSpPr>
        <p:sp>
          <p:nvSpPr>
            <p:cNvPr id="1366" name="Retângulo de cantos arredondados 379"/>
            <p:cNvSpPr/>
            <p:nvPr/>
          </p:nvSpPr>
          <p:spPr>
            <a:xfrm>
              <a:off x="2531517" y="7204275"/>
              <a:ext cx="1584176" cy="135786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191"/>
            </a:p>
          </p:txBody>
        </p:sp>
        <p:sp>
          <p:nvSpPr>
            <p:cNvPr id="1367" name="CaixaDeTexto 380"/>
            <p:cNvSpPr txBox="1"/>
            <p:nvPr/>
          </p:nvSpPr>
          <p:spPr>
            <a:xfrm>
              <a:off x="2519404" y="7385164"/>
              <a:ext cx="1596289" cy="1538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191" b="1" dirty="0">
                  <a:latin typeface="Arial" pitchFamily="34" charset="0"/>
                  <a:cs typeface="Arial" pitchFamily="34" charset="0"/>
                </a:rPr>
                <a:t>OFDM </a:t>
              </a:r>
              <a:r>
                <a:rPr lang="pt-BR" sz="2191" b="1" dirty="0" err="1">
                  <a:latin typeface="Arial" pitchFamily="34" charset="0"/>
                  <a:cs typeface="Arial" pitchFamily="34" charset="0"/>
                </a:rPr>
                <a:t>Tx</a:t>
              </a:r>
              <a:endParaRPr lang="pt-BR" sz="2191" b="1" dirty="0">
                <a:latin typeface="Arial" pitchFamily="34" charset="0"/>
                <a:cs typeface="Arial" pitchFamily="34" charset="0"/>
              </a:endParaRPr>
            </a:p>
            <a:p>
              <a:endParaRPr lang="pt-BR" sz="1136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701" i="1" dirty="0">
                  <a:latin typeface="Arial" pitchFamily="34" charset="0"/>
                  <a:cs typeface="Arial" pitchFamily="34" charset="0"/>
                </a:rPr>
                <a:t>Defined</a:t>
              </a:r>
            </a:p>
            <a:p>
              <a:pPr algn="ctr"/>
              <a:r>
                <a:rPr lang="pt-BR" sz="1701" i="1" dirty="0" err="1">
                  <a:latin typeface="Arial" pitchFamily="34" charset="0"/>
                  <a:cs typeface="Arial" pitchFamily="34" charset="0"/>
                </a:rPr>
                <a:t>by</a:t>
              </a:r>
              <a:r>
                <a:rPr lang="pt-BR" sz="1701" i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70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Software</a:t>
              </a:r>
            </a:p>
          </p:txBody>
        </p:sp>
      </p:grpSp>
      <p:sp>
        <p:nvSpPr>
          <p:cNvPr id="1368" name="CaixaDeTexto 386"/>
          <p:cNvSpPr txBox="1"/>
          <p:nvPr/>
        </p:nvSpPr>
        <p:spPr>
          <a:xfrm>
            <a:off x="-867441" y="-8169575"/>
            <a:ext cx="1015536" cy="319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19" b="1" dirty="0" err="1">
                <a:latin typeface="Arial" pitchFamily="34" charset="0"/>
                <a:cs typeface="Arial" pitchFamily="34" charset="0"/>
              </a:rPr>
              <a:t>Tektronix</a:t>
            </a:r>
            <a:endParaRPr lang="pt-BR" sz="1419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69" name="CaixaDeTexto 387"/>
          <p:cNvSpPr txBox="1"/>
          <p:nvPr/>
        </p:nvSpPr>
        <p:spPr>
          <a:xfrm>
            <a:off x="11498271" y="-8046850"/>
            <a:ext cx="1015536" cy="319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19" b="1" dirty="0" err="1">
                <a:latin typeface="Arial" pitchFamily="34" charset="0"/>
                <a:cs typeface="Arial" pitchFamily="34" charset="0"/>
              </a:rPr>
              <a:t>Tektronix</a:t>
            </a:r>
            <a:endParaRPr lang="pt-BR" sz="1419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70" name="Retângulo de cantos arredondados 400"/>
          <p:cNvSpPr/>
          <p:nvPr/>
        </p:nvSpPr>
        <p:spPr>
          <a:xfrm>
            <a:off x="4801396" y="-6008215"/>
            <a:ext cx="1940474" cy="8170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91" dirty="0"/>
          </a:p>
          <a:p>
            <a:pPr algn="ctr"/>
            <a:r>
              <a:rPr lang="pt-BR" sz="2191" dirty="0"/>
              <a:t>BER   EVM</a:t>
            </a:r>
          </a:p>
          <a:p>
            <a:pPr algn="ctr"/>
            <a:r>
              <a:rPr lang="en-US" sz="2191" dirty="0"/>
              <a:t>Analysis</a:t>
            </a:r>
          </a:p>
          <a:p>
            <a:pPr algn="ctr"/>
            <a:endParaRPr lang="pt-BR" sz="2191" dirty="0"/>
          </a:p>
        </p:txBody>
      </p:sp>
      <p:grpSp>
        <p:nvGrpSpPr>
          <p:cNvPr id="1371" name="Grupo 27"/>
          <p:cNvGrpSpPr/>
          <p:nvPr/>
        </p:nvGrpSpPr>
        <p:grpSpPr>
          <a:xfrm>
            <a:off x="3288993" y="-8782362"/>
            <a:ext cx="1013765" cy="638312"/>
            <a:chOff x="6621580" y="3139544"/>
            <a:chExt cx="790570" cy="450050"/>
          </a:xfrm>
        </p:grpSpPr>
        <p:sp>
          <p:nvSpPr>
            <p:cNvPr id="1372" name="Retângulo de cantos arredondados 166"/>
            <p:cNvSpPr/>
            <p:nvPr/>
          </p:nvSpPr>
          <p:spPr>
            <a:xfrm>
              <a:off x="6800082" y="3139544"/>
              <a:ext cx="612068" cy="4320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701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73" name="Conector reto 167"/>
            <p:cNvCxnSpPr/>
            <p:nvPr/>
          </p:nvCxnSpPr>
          <p:spPr>
            <a:xfrm>
              <a:off x="6933347" y="3247556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74" name="Conector reto 168"/>
            <p:cNvCxnSpPr/>
            <p:nvPr/>
          </p:nvCxnSpPr>
          <p:spPr>
            <a:xfrm>
              <a:off x="6895304" y="3499584"/>
              <a:ext cx="42162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75" name="Arco 169"/>
            <p:cNvSpPr/>
            <p:nvPr/>
          </p:nvSpPr>
          <p:spPr>
            <a:xfrm>
              <a:off x="6621580" y="3373570"/>
              <a:ext cx="599605" cy="216024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2191"/>
            </a:p>
          </p:txBody>
        </p:sp>
        <p:sp>
          <p:nvSpPr>
            <p:cNvPr id="1376" name="Retângulo 170"/>
            <p:cNvSpPr/>
            <p:nvPr/>
          </p:nvSpPr>
          <p:spPr>
            <a:xfrm>
              <a:off x="6928219" y="3145352"/>
              <a:ext cx="422710" cy="2250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19" b="1" dirty="0">
                  <a:latin typeface="Arial" pitchFamily="34" charset="0"/>
                  <a:cs typeface="Arial" pitchFamily="34" charset="0"/>
                </a:rPr>
                <a:t>LPF</a:t>
              </a:r>
            </a:p>
          </p:txBody>
        </p:sp>
      </p:grpSp>
      <p:sp>
        <p:nvSpPr>
          <p:cNvPr id="1377" name="CaixaDeTexto 174"/>
          <p:cNvSpPr txBox="1"/>
          <p:nvPr/>
        </p:nvSpPr>
        <p:spPr>
          <a:xfrm>
            <a:off x="5291740" y="-8397095"/>
            <a:ext cx="2047009" cy="408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985" b="1" dirty="0">
                <a:latin typeface="Arial" pitchFamily="34" charset="0"/>
                <a:cs typeface="Arial" pitchFamily="34" charset="0"/>
              </a:rPr>
              <a:t>40 km </a:t>
            </a:r>
            <a:r>
              <a:rPr lang="en-US" sz="1985" b="1" dirty="0">
                <a:latin typeface="Arial" pitchFamily="34" charset="0"/>
                <a:cs typeface="Arial" pitchFamily="34" charset="0"/>
              </a:rPr>
              <a:t>of</a:t>
            </a:r>
            <a:r>
              <a:rPr lang="pt-BR" sz="1985" b="1" dirty="0">
                <a:latin typeface="Arial" pitchFamily="34" charset="0"/>
                <a:cs typeface="Arial" pitchFamily="34" charset="0"/>
              </a:rPr>
              <a:t> SSMF</a:t>
            </a:r>
          </a:p>
        </p:txBody>
      </p:sp>
      <p:grpSp>
        <p:nvGrpSpPr>
          <p:cNvPr id="1378" name="Grupo 266"/>
          <p:cNvGrpSpPr/>
          <p:nvPr/>
        </p:nvGrpSpPr>
        <p:grpSpPr>
          <a:xfrm>
            <a:off x="12119639" y="-8783598"/>
            <a:ext cx="1860805" cy="1275268"/>
            <a:chOff x="7617711" y="2318682"/>
            <a:chExt cx="1311981" cy="1816572"/>
          </a:xfrm>
        </p:grpSpPr>
        <p:sp>
          <p:nvSpPr>
            <p:cNvPr id="1379" name="Retângulo de cantos arredondados 74"/>
            <p:cNvSpPr/>
            <p:nvPr/>
          </p:nvSpPr>
          <p:spPr>
            <a:xfrm>
              <a:off x="7626457" y="2318682"/>
              <a:ext cx="1302027" cy="119771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191"/>
            </a:p>
          </p:txBody>
        </p:sp>
        <p:sp>
          <p:nvSpPr>
            <p:cNvPr id="1380" name="CaixaDeTexto 67"/>
            <p:cNvSpPr txBox="1"/>
            <p:nvPr/>
          </p:nvSpPr>
          <p:spPr>
            <a:xfrm>
              <a:off x="7617711" y="2485168"/>
              <a:ext cx="1311981" cy="1650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191" b="1" dirty="0">
                  <a:latin typeface="Arial" pitchFamily="34" charset="0"/>
                  <a:cs typeface="Arial" pitchFamily="34" charset="0"/>
                </a:rPr>
                <a:t>OFDM </a:t>
              </a:r>
              <a:r>
                <a:rPr lang="pt-BR" sz="2191" b="1" dirty="0" err="1">
                  <a:latin typeface="Arial" pitchFamily="34" charset="0"/>
                  <a:cs typeface="Arial" pitchFamily="34" charset="0"/>
                </a:rPr>
                <a:t>Rx</a:t>
              </a:r>
              <a:endParaRPr lang="pt-BR" sz="2191" b="1" dirty="0">
                <a:latin typeface="Arial" pitchFamily="34" charset="0"/>
                <a:cs typeface="Arial" pitchFamily="34" charset="0"/>
              </a:endParaRPr>
            </a:p>
            <a:p>
              <a:endParaRPr lang="pt-BR" sz="1136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701" i="1" dirty="0">
                  <a:latin typeface="Arial" pitchFamily="34" charset="0"/>
                  <a:cs typeface="Arial" pitchFamily="34" charset="0"/>
                </a:rPr>
                <a:t>Defined</a:t>
              </a:r>
            </a:p>
            <a:p>
              <a:pPr algn="ctr"/>
              <a:r>
                <a:rPr lang="pt-BR" sz="1701" i="1" dirty="0" err="1">
                  <a:latin typeface="Arial" pitchFamily="34" charset="0"/>
                  <a:cs typeface="Arial" pitchFamily="34" charset="0"/>
                </a:rPr>
                <a:t>by</a:t>
              </a:r>
              <a:r>
                <a:rPr lang="pt-BR" sz="1701" i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701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Software</a:t>
              </a:r>
            </a:p>
          </p:txBody>
        </p:sp>
      </p:grpSp>
      <p:cxnSp>
        <p:nvCxnSpPr>
          <p:cNvPr id="1381" name="Conector reto 76"/>
          <p:cNvCxnSpPr/>
          <p:nvPr/>
        </p:nvCxnSpPr>
        <p:spPr>
          <a:xfrm flipH="1">
            <a:off x="-1346387" y="-4799288"/>
            <a:ext cx="628984" cy="0"/>
          </a:xfrm>
          <a:prstGeom prst="line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2" name="Conector reto 77"/>
          <p:cNvCxnSpPr/>
          <p:nvPr/>
        </p:nvCxnSpPr>
        <p:spPr>
          <a:xfrm flipH="1">
            <a:off x="-1352568" y="-4799288"/>
            <a:ext cx="628984" cy="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3" name="Conector reto 86"/>
          <p:cNvCxnSpPr>
            <a:stCxn id="1372" idx="1"/>
            <a:endCxn id="1360" idx="3"/>
          </p:cNvCxnSpPr>
          <p:nvPr/>
        </p:nvCxnSpPr>
        <p:spPr>
          <a:xfrm flipH="1">
            <a:off x="3033676" y="-8475972"/>
            <a:ext cx="508498" cy="0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4" name="Conector reto 87"/>
          <p:cNvCxnSpPr>
            <a:stCxn id="1372" idx="1"/>
            <a:endCxn id="1360" idx="3"/>
          </p:cNvCxnSpPr>
          <p:nvPr/>
        </p:nvCxnSpPr>
        <p:spPr>
          <a:xfrm flipH="1">
            <a:off x="3033676" y="-8475972"/>
            <a:ext cx="508498" cy="0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5" name="Conector reto 94"/>
          <p:cNvCxnSpPr>
            <a:endCxn id="1372" idx="2"/>
          </p:cNvCxnSpPr>
          <p:nvPr/>
        </p:nvCxnSpPr>
        <p:spPr>
          <a:xfrm flipV="1">
            <a:off x="3976229" y="-8169580"/>
            <a:ext cx="0" cy="676202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6" name="Conector reto 95"/>
          <p:cNvCxnSpPr>
            <a:endCxn id="1372" idx="2"/>
          </p:cNvCxnSpPr>
          <p:nvPr/>
        </p:nvCxnSpPr>
        <p:spPr>
          <a:xfrm flipV="1">
            <a:off x="3976229" y="-8169580"/>
            <a:ext cx="0" cy="676202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7" name="Conector reto 104"/>
          <p:cNvCxnSpPr>
            <a:stCxn id="1363" idx="1"/>
          </p:cNvCxnSpPr>
          <p:nvPr/>
        </p:nvCxnSpPr>
        <p:spPr>
          <a:xfrm flipH="1">
            <a:off x="11300873" y="-8373844"/>
            <a:ext cx="497350" cy="0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8" name="Conector reto 105"/>
          <p:cNvCxnSpPr>
            <a:stCxn id="1363" idx="1"/>
          </p:cNvCxnSpPr>
          <p:nvPr/>
        </p:nvCxnSpPr>
        <p:spPr>
          <a:xfrm flipH="1">
            <a:off x="11300873" y="-8373844"/>
            <a:ext cx="497350" cy="0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9" name="Conector reto 112"/>
          <p:cNvCxnSpPr>
            <a:endCxn id="1363" idx="3"/>
          </p:cNvCxnSpPr>
          <p:nvPr/>
        </p:nvCxnSpPr>
        <p:spPr>
          <a:xfrm flipH="1">
            <a:off x="12157272" y="-8373844"/>
            <a:ext cx="830343" cy="0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0" name="Conector reto 113"/>
          <p:cNvCxnSpPr>
            <a:endCxn id="1363" idx="3"/>
          </p:cNvCxnSpPr>
          <p:nvPr/>
        </p:nvCxnSpPr>
        <p:spPr>
          <a:xfrm flipH="1">
            <a:off x="12157272" y="-8373844"/>
            <a:ext cx="830343" cy="0"/>
          </a:xfrm>
          <a:prstGeom prst="line">
            <a:avLst/>
          </a:prstGeom>
          <a:ln w="19050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1" name="Conector reto 114"/>
          <p:cNvCxnSpPr>
            <a:endCxn id="1346" idx="0"/>
          </p:cNvCxnSpPr>
          <p:nvPr/>
        </p:nvCxnSpPr>
        <p:spPr>
          <a:xfrm>
            <a:off x="11300868" y="-8373834"/>
            <a:ext cx="0" cy="880463"/>
          </a:xfrm>
          <a:prstGeom prst="line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2" name="Conector reto 115"/>
          <p:cNvCxnSpPr>
            <a:endCxn id="1346" idx="0"/>
          </p:cNvCxnSpPr>
          <p:nvPr/>
        </p:nvCxnSpPr>
        <p:spPr>
          <a:xfrm>
            <a:off x="11300868" y="-8373834"/>
            <a:ext cx="0" cy="880463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3" name="CaixaDeTexto 132"/>
          <p:cNvSpPr txBox="1"/>
          <p:nvPr/>
        </p:nvSpPr>
        <p:spPr>
          <a:xfrm>
            <a:off x="-1556826" y="-8484620"/>
            <a:ext cx="687558" cy="274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36" dirty="0">
                <a:latin typeface="Arial" pitchFamily="34" charset="0"/>
                <a:cs typeface="Arial" pitchFamily="34" charset="0"/>
              </a:rPr>
              <a:t>(LAN)</a:t>
            </a:r>
          </a:p>
        </p:txBody>
      </p:sp>
      <p:sp>
        <p:nvSpPr>
          <p:cNvPr id="1394" name="CaixaDeTexto 134"/>
          <p:cNvSpPr txBox="1"/>
          <p:nvPr/>
        </p:nvSpPr>
        <p:spPr>
          <a:xfrm>
            <a:off x="12228302" y="-8383312"/>
            <a:ext cx="687558" cy="274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36" dirty="0">
                <a:latin typeface="Arial" pitchFamily="34" charset="0"/>
                <a:cs typeface="Arial" pitchFamily="34" charset="0"/>
              </a:rPr>
              <a:t>(LAN)</a:t>
            </a:r>
          </a:p>
        </p:txBody>
      </p:sp>
      <p:cxnSp>
        <p:nvCxnSpPr>
          <p:cNvPr id="1395" name="Conector reto 135"/>
          <p:cNvCxnSpPr/>
          <p:nvPr/>
        </p:nvCxnSpPr>
        <p:spPr>
          <a:xfrm flipH="1">
            <a:off x="-1366281" y="-5217274"/>
            <a:ext cx="643654" cy="169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6" name="Conector reto 136"/>
          <p:cNvCxnSpPr/>
          <p:nvPr/>
        </p:nvCxnSpPr>
        <p:spPr>
          <a:xfrm flipH="1">
            <a:off x="-1366281" y="-5215581"/>
            <a:ext cx="648887" cy="0"/>
          </a:xfrm>
          <a:prstGeom prst="line">
            <a:avLst/>
          </a:prstGeom>
          <a:ln w="19050"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7" name="CaixaDeTexto 137"/>
          <p:cNvSpPr txBox="1"/>
          <p:nvPr/>
        </p:nvSpPr>
        <p:spPr>
          <a:xfrm>
            <a:off x="-3375269" y="-5468067"/>
            <a:ext cx="1943277" cy="408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85" dirty="0">
                <a:latin typeface="Arial" pitchFamily="34" charset="0"/>
                <a:cs typeface="Arial" pitchFamily="34" charset="0"/>
              </a:rPr>
              <a:t>Discrete Signal</a:t>
            </a:r>
          </a:p>
        </p:txBody>
      </p:sp>
      <p:sp>
        <p:nvSpPr>
          <p:cNvPr id="1398" name="CaixaDeTexto 145"/>
          <p:cNvSpPr txBox="1"/>
          <p:nvPr/>
        </p:nvSpPr>
        <p:spPr>
          <a:xfrm>
            <a:off x="11068557" y="-6442839"/>
            <a:ext cx="1386738" cy="341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6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Physical Part</a:t>
            </a:r>
          </a:p>
        </p:txBody>
      </p:sp>
      <p:sp>
        <p:nvSpPr>
          <p:cNvPr id="1399" name="CaixaDeTexto 150"/>
          <p:cNvSpPr txBox="1"/>
          <p:nvPr/>
        </p:nvSpPr>
        <p:spPr>
          <a:xfrm>
            <a:off x="13164979" y="-4639904"/>
            <a:ext cx="1584325" cy="363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1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Offline</a:t>
            </a:r>
            <a:r>
              <a:rPr lang="pt-BR" sz="1701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Setup</a:t>
            </a:r>
          </a:p>
        </p:txBody>
      </p:sp>
      <p:cxnSp>
        <p:nvCxnSpPr>
          <p:cNvPr id="1400" name="Elbow Connector 1399"/>
          <p:cNvCxnSpPr>
            <a:stCxn id="1366" idx="2"/>
            <a:endCxn id="1370" idx="1"/>
          </p:cNvCxnSpPr>
          <p:nvPr/>
        </p:nvCxnSpPr>
        <p:spPr>
          <a:xfrm rot="16200000" flipH="1">
            <a:off x="1856416" y="-8544669"/>
            <a:ext cx="1485174" cy="4404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1" name="Elbow Connector 1400"/>
          <p:cNvCxnSpPr>
            <a:stCxn id="1379" idx="2"/>
            <a:endCxn id="1370" idx="3"/>
          </p:cNvCxnSpPr>
          <p:nvPr/>
        </p:nvCxnSpPr>
        <p:spPr>
          <a:xfrm rot="5400000">
            <a:off x="7857304" y="-8709328"/>
            <a:ext cx="1485169" cy="47341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02" name="Grupo 378"/>
          <p:cNvGrpSpPr/>
          <p:nvPr/>
        </p:nvGrpSpPr>
        <p:grpSpPr>
          <a:xfrm>
            <a:off x="-20813436" y="-744533"/>
            <a:ext cx="1304952" cy="1809038"/>
            <a:chOff x="2519404" y="7204275"/>
            <a:chExt cx="1596289" cy="1357865"/>
          </a:xfrm>
        </p:grpSpPr>
        <p:sp>
          <p:nvSpPr>
            <p:cNvPr id="1403" name="Retângulo de cantos arredondados 379"/>
            <p:cNvSpPr/>
            <p:nvPr/>
          </p:nvSpPr>
          <p:spPr>
            <a:xfrm>
              <a:off x="2531517" y="7204275"/>
              <a:ext cx="1584176" cy="135786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191"/>
            </a:p>
          </p:txBody>
        </p:sp>
        <p:sp>
          <p:nvSpPr>
            <p:cNvPr id="1404" name="CaixaDeTexto 380"/>
            <p:cNvSpPr txBox="1"/>
            <p:nvPr/>
          </p:nvSpPr>
          <p:spPr>
            <a:xfrm>
              <a:off x="2519404" y="7385162"/>
              <a:ext cx="1596289" cy="693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701" b="1" dirty="0">
                  <a:latin typeface="Arial" pitchFamily="34" charset="0"/>
                  <a:cs typeface="Arial" pitchFamily="34" charset="0"/>
                </a:rPr>
                <a:t>OFDM </a:t>
              </a:r>
              <a:r>
                <a:rPr lang="pt-BR" sz="1701" b="1" dirty="0" err="1">
                  <a:latin typeface="Arial" pitchFamily="34" charset="0"/>
                  <a:cs typeface="Arial" pitchFamily="34" charset="0"/>
                </a:rPr>
                <a:t>Tx</a:t>
              </a:r>
              <a:endParaRPr lang="pt-BR" sz="1701" b="1" dirty="0">
                <a:latin typeface="Arial" pitchFamily="34" charset="0"/>
                <a:cs typeface="Arial" pitchFamily="34" charset="0"/>
              </a:endParaRPr>
            </a:p>
            <a:p>
              <a:endParaRPr lang="pt-BR" sz="709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419" i="1" dirty="0">
                  <a:latin typeface="Arial" pitchFamily="34" charset="0"/>
                  <a:cs typeface="Arial" pitchFamily="34" charset="0"/>
                </a:rPr>
                <a:t>Defined</a:t>
              </a:r>
            </a:p>
            <a:p>
              <a:pPr algn="ctr"/>
              <a:r>
                <a:rPr lang="pt-BR" sz="1419" i="1" dirty="0" err="1">
                  <a:latin typeface="Arial" pitchFamily="34" charset="0"/>
                  <a:cs typeface="Arial" pitchFamily="34" charset="0"/>
                </a:rPr>
                <a:t>by</a:t>
              </a:r>
              <a:r>
                <a:rPr lang="pt-BR" sz="1419" i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419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Software</a:t>
              </a:r>
            </a:p>
          </p:txBody>
        </p:sp>
      </p:grpSp>
      <p:cxnSp>
        <p:nvCxnSpPr>
          <p:cNvPr id="1405" name="Straight Connector 1404"/>
          <p:cNvCxnSpPr/>
          <p:nvPr/>
        </p:nvCxnSpPr>
        <p:spPr>
          <a:xfrm flipH="1">
            <a:off x="-17956156" y="3064607"/>
            <a:ext cx="357450" cy="20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6" name="Rounded Rectangle 1405"/>
          <p:cNvSpPr/>
          <p:nvPr/>
        </p:nvSpPr>
        <p:spPr>
          <a:xfrm>
            <a:off x="-17598706" y="787093"/>
            <a:ext cx="1090695" cy="474905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91"/>
          </a:p>
        </p:txBody>
      </p:sp>
      <p:sp>
        <p:nvSpPr>
          <p:cNvPr id="1407" name="TextBox 1406"/>
          <p:cNvSpPr txBox="1"/>
          <p:nvPr/>
        </p:nvSpPr>
        <p:spPr>
          <a:xfrm>
            <a:off x="-17312675" y="778267"/>
            <a:ext cx="490134" cy="475787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985" b="1" spc="425" dirty="0" err="1"/>
              <a:t>Hermitian</a:t>
            </a:r>
            <a:r>
              <a:rPr lang="pt-BR" sz="1985" b="1" spc="425" dirty="0"/>
              <a:t> </a:t>
            </a:r>
            <a:r>
              <a:rPr lang="pt-BR" sz="1985" b="1" spc="425" dirty="0" err="1"/>
              <a:t>Symmetry</a:t>
            </a:r>
            <a:endParaRPr lang="pt-BR" sz="1985" b="1" spc="425" dirty="0"/>
          </a:p>
        </p:txBody>
      </p:sp>
      <p:cxnSp>
        <p:nvCxnSpPr>
          <p:cNvPr id="1408" name="Straight Connector 1407"/>
          <p:cNvCxnSpPr/>
          <p:nvPr/>
        </p:nvCxnSpPr>
        <p:spPr>
          <a:xfrm flipH="1">
            <a:off x="-17956151" y="838156"/>
            <a:ext cx="4085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9" name="TextBox 1408"/>
              <p:cNvSpPr txBox="1"/>
              <p:nvPr/>
            </p:nvSpPr>
            <p:spPr>
              <a:xfrm>
                <a:off x="-16342078" y="2349706"/>
                <a:ext cx="1562150" cy="31917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41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141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19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419" dirty="0"/>
              </a:p>
            </p:txBody>
          </p:sp>
        </mc:Choice>
        <mc:Fallback xmlns="">
          <p:sp>
            <p:nvSpPr>
              <p:cNvPr id="1409" name="TextBox 14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342078" y="2349706"/>
                <a:ext cx="1562150" cy="319170"/>
              </a:xfrm>
              <a:prstGeom prst="rect">
                <a:avLst/>
              </a:prstGeom>
              <a:blipFill rotWithShape="0"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0" name="TextBox 1409"/>
          <p:cNvSpPr txBox="1"/>
          <p:nvPr/>
        </p:nvSpPr>
        <p:spPr>
          <a:xfrm rot="5400000">
            <a:off x="-15806783" y="2664051"/>
            <a:ext cx="437187" cy="3191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419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1" name="TextBox 1410"/>
              <p:cNvSpPr txBox="1"/>
              <p:nvPr/>
            </p:nvSpPr>
            <p:spPr>
              <a:xfrm>
                <a:off x="-16342078" y="2043313"/>
                <a:ext cx="1562150" cy="31917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41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141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19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419" dirty="0"/>
              </a:p>
            </p:txBody>
          </p:sp>
        </mc:Choice>
        <mc:Fallback xmlns="">
          <p:sp>
            <p:nvSpPr>
              <p:cNvPr id="1411" name="TextBox 14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342078" y="2043313"/>
                <a:ext cx="1562150" cy="319170"/>
              </a:xfrm>
              <a:prstGeom prst="rect">
                <a:avLst/>
              </a:prstGeom>
              <a:blipFill rotWithShape="0">
                <a:blip r:embed="rId4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2" name="TextBox 1411"/>
              <p:cNvSpPr txBox="1"/>
              <p:nvPr/>
            </p:nvSpPr>
            <p:spPr>
              <a:xfrm>
                <a:off x="-16342078" y="2860355"/>
                <a:ext cx="1562150" cy="31917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41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141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419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19" dirty="0"/>
              </a:p>
            </p:txBody>
          </p:sp>
        </mc:Choice>
        <mc:Fallback xmlns="">
          <p:sp>
            <p:nvSpPr>
              <p:cNvPr id="1412" name="TextBox 14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342078" y="2860355"/>
                <a:ext cx="1562150" cy="319170"/>
              </a:xfrm>
              <a:prstGeom prst="rect">
                <a:avLst/>
              </a:prstGeom>
              <a:blipFill rotWithShape="0">
                <a:blip r:embed="rId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3" name="TextBox 1412"/>
          <p:cNvSpPr txBox="1"/>
          <p:nvPr/>
        </p:nvSpPr>
        <p:spPr>
          <a:xfrm>
            <a:off x="-15743466" y="664556"/>
            <a:ext cx="299685" cy="3191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419" dirty="0"/>
              <a:t>0</a:t>
            </a:r>
          </a:p>
        </p:txBody>
      </p:sp>
      <p:sp>
        <p:nvSpPr>
          <p:cNvPr id="1414" name="TextBox 1413"/>
          <p:cNvSpPr txBox="1"/>
          <p:nvPr/>
        </p:nvSpPr>
        <p:spPr>
          <a:xfrm>
            <a:off x="-15750171" y="1787990"/>
            <a:ext cx="299685" cy="3191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419" dirty="0"/>
              <a:t>0</a:t>
            </a:r>
          </a:p>
        </p:txBody>
      </p:sp>
      <p:sp>
        <p:nvSpPr>
          <p:cNvPr id="1415" name="TextBox 1414"/>
          <p:cNvSpPr txBox="1"/>
          <p:nvPr/>
        </p:nvSpPr>
        <p:spPr>
          <a:xfrm>
            <a:off x="-15852297" y="809510"/>
            <a:ext cx="443776" cy="103369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419" dirty="0"/>
              <a:t>...</a:t>
            </a:r>
          </a:p>
        </p:txBody>
      </p:sp>
      <p:cxnSp>
        <p:nvCxnSpPr>
          <p:cNvPr id="1416" name="Straight Connector 1415"/>
          <p:cNvCxnSpPr/>
          <p:nvPr/>
        </p:nvCxnSpPr>
        <p:spPr>
          <a:xfrm flipH="1">
            <a:off x="-16567207" y="838156"/>
            <a:ext cx="4085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7" name="Straight Connector 1416"/>
          <p:cNvCxnSpPr/>
          <p:nvPr/>
        </p:nvCxnSpPr>
        <p:spPr>
          <a:xfrm flipH="1">
            <a:off x="-16516148" y="1992241"/>
            <a:ext cx="3705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Straight Connector 1417"/>
          <p:cNvCxnSpPr/>
          <p:nvPr/>
        </p:nvCxnSpPr>
        <p:spPr>
          <a:xfrm flipH="1">
            <a:off x="-17959027" y="1992241"/>
            <a:ext cx="3705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Straight Connector 1418"/>
          <p:cNvCxnSpPr/>
          <p:nvPr/>
        </p:nvCxnSpPr>
        <p:spPr>
          <a:xfrm flipH="1">
            <a:off x="-16508010" y="4336115"/>
            <a:ext cx="3493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0" name="TextBox 1419"/>
              <p:cNvSpPr txBox="1"/>
              <p:nvPr/>
            </p:nvSpPr>
            <p:spPr>
              <a:xfrm>
                <a:off x="-16342078" y="3736698"/>
                <a:ext cx="1562150" cy="31917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41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141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19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419" dirty="0"/>
              </a:p>
            </p:txBody>
          </p:sp>
        </mc:Choice>
        <mc:Fallback xmlns="">
          <p:sp>
            <p:nvSpPr>
              <p:cNvPr id="1420" name="TextBox 14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342078" y="3736698"/>
                <a:ext cx="1562150" cy="319170"/>
              </a:xfrm>
              <a:prstGeom prst="rect">
                <a:avLst/>
              </a:prstGeom>
              <a:blipFill rotWithShape="0">
                <a:blip r:embed="rId6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1" name="TextBox 1420"/>
          <p:cNvSpPr txBox="1"/>
          <p:nvPr/>
        </p:nvSpPr>
        <p:spPr>
          <a:xfrm rot="5400000">
            <a:off x="-15785911" y="3554555"/>
            <a:ext cx="437187" cy="3191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419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2" name="TextBox 1421"/>
              <p:cNvSpPr txBox="1"/>
              <p:nvPr/>
            </p:nvSpPr>
            <p:spPr>
              <a:xfrm>
                <a:off x="-16342078" y="3328177"/>
                <a:ext cx="1562150" cy="31917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41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141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419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19" dirty="0"/>
              </a:p>
            </p:txBody>
          </p:sp>
        </mc:Choice>
        <mc:Fallback xmlns="">
          <p:sp>
            <p:nvSpPr>
              <p:cNvPr id="1422" name="TextBox 14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342078" y="3328177"/>
                <a:ext cx="1562150" cy="319170"/>
              </a:xfrm>
              <a:prstGeom prst="rect">
                <a:avLst/>
              </a:prstGeom>
              <a:blipFill rotWithShape="0">
                <a:blip r:embed="rId7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3" name="TextBox 1422"/>
              <p:cNvSpPr txBox="1"/>
              <p:nvPr/>
            </p:nvSpPr>
            <p:spPr>
              <a:xfrm>
                <a:off x="-16342078" y="4145219"/>
                <a:ext cx="1562150" cy="31917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41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141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19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419" dirty="0"/>
              </a:p>
            </p:txBody>
          </p:sp>
        </mc:Choice>
        <mc:Fallback xmlns="">
          <p:sp>
            <p:nvSpPr>
              <p:cNvPr id="1423" name="TextBox 14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342078" y="4145219"/>
                <a:ext cx="1562150" cy="319170"/>
              </a:xfrm>
              <a:prstGeom prst="rect">
                <a:avLst/>
              </a:prstGeom>
              <a:blipFill rotWithShape="0">
                <a:blip r:embed="rId8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4" name="TextBox 1423"/>
          <p:cNvSpPr txBox="1"/>
          <p:nvPr/>
        </p:nvSpPr>
        <p:spPr>
          <a:xfrm>
            <a:off x="-15750171" y="3064615"/>
            <a:ext cx="299685" cy="3191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419" dirty="0"/>
              <a:t>0</a:t>
            </a:r>
          </a:p>
        </p:txBody>
      </p:sp>
      <p:sp>
        <p:nvSpPr>
          <p:cNvPr id="1425" name="TextBox 1424"/>
          <p:cNvSpPr txBox="1"/>
          <p:nvPr/>
        </p:nvSpPr>
        <p:spPr>
          <a:xfrm>
            <a:off x="-15743466" y="4400546"/>
            <a:ext cx="299685" cy="3191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419" dirty="0"/>
              <a:t>0</a:t>
            </a:r>
          </a:p>
        </p:txBody>
      </p:sp>
      <p:sp>
        <p:nvSpPr>
          <p:cNvPr id="1426" name="TextBox 1425"/>
          <p:cNvSpPr txBox="1"/>
          <p:nvPr/>
        </p:nvSpPr>
        <p:spPr>
          <a:xfrm>
            <a:off x="-15750171" y="5268651"/>
            <a:ext cx="299685" cy="3191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419" dirty="0"/>
              <a:t>0</a:t>
            </a:r>
          </a:p>
        </p:txBody>
      </p:sp>
      <p:sp>
        <p:nvSpPr>
          <p:cNvPr id="1427" name="TextBox 1426"/>
          <p:cNvSpPr txBox="1"/>
          <p:nvPr/>
        </p:nvSpPr>
        <p:spPr>
          <a:xfrm>
            <a:off x="-15852297" y="4430970"/>
            <a:ext cx="443776" cy="103369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419" dirty="0"/>
              <a:t>...</a:t>
            </a:r>
          </a:p>
        </p:txBody>
      </p:sp>
      <p:sp>
        <p:nvSpPr>
          <p:cNvPr id="1428" name="TextBox 1427"/>
          <p:cNvSpPr txBox="1"/>
          <p:nvPr/>
        </p:nvSpPr>
        <p:spPr>
          <a:xfrm>
            <a:off x="-16872457" y="5261238"/>
            <a:ext cx="466583" cy="25166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992" dirty="0"/>
              <a:t>N</a:t>
            </a:r>
            <a:r>
              <a:rPr lang="pt-BR" sz="425" dirty="0"/>
              <a:t>IFFT</a:t>
            </a:r>
            <a:endParaRPr lang="pt-BR" sz="1136" dirty="0"/>
          </a:p>
        </p:txBody>
      </p:sp>
      <p:sp>
        <p:nvSpPr>
          <p:cNvPr id="1429" name="TextBox 1428"/>
          <p:cNvSpPr txBox="1"/>
          <p:nvPr/>
        </p:nvSpPr>
        <p:spPr>
          <a:xfrm>
            <a:off x="-16822538" y="715623"/>
            <a:ext cx="276194" cy="25166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992" dirty="0"/>
              <a:t>1</a:t>
            </a:r>
            <a:endParaRPr lang="pt-BR" sz="198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0" name="TextBox 1429"/>
              <p:cNvSpPr txBox="1"/>
              <p:nvPr/>
            </p:nvSpPr>
            <p:spPr>
              <a:xfrm>
                <a:off x="-16894467" y="1810857"/>
                <a:ext cx="429390" cy="3041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09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70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09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09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09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2267" dirty="0"/>
              </a:p>
            </p:txBody>
          </p:sp>
        </mc:Choice>
        <mc:Fallback xmlns="">
          <p:sp>
            <p:nvSpPr>
              <p:cNvPr id="1430" name="TextBox 14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894467" y="1810857"/>
                <a:ext cx="429390" cy="30415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1" name="Straight Connector 1430"/>
          <p:cNvCxnSpPr/>
          <p:nvPr/>
        </p:nvCxnSpPr>
        <p:spPr>
          <a:xfrm flipH="1">
            <a:off x="-16508010" y="3064607"/>
            <a:ext cx="3493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2" name="Straight Connector 1431"/>
          <p:cNvCxnSpPr/>
          <p:nvPr/>
        </p:nvCxnSpPr>
        <p:spPr>
          <a:xfrm flipH="1">
            <a:off x="-16508010" y="3268868"/>
            <a:ext cx="3493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3" name="TextBox 1432"/>
          <p:cNvSpPr txBox="1"/>
          <p:nvPr/>
        </p:nvSpPr>
        <p:spPr>
          <a:xfrm>
            <a:off x="-17639580" y="716446"/>
            <a:ext cx="276194" cy="25166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992" dirty="0"/>
              <a:t>1</a:t>
            </a:r>
            <a:endParaRPr lang="pt-BR" sz="198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" name="TextBox 1433"/>
              <p:cNvSpPr txBox="1"/>
              <p:nvPr/>
            </p:nvSpPr>
            <p:spPr>
              <a:xfrm>
                <a:off x="-19303851" y="2349706"/>
                <a:ext cx="1562150" cy="31917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41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141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19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419" dirty="0"/>
              </a:p>
            </p:txBody>
          </p:sp>
        </mc:Choice>
        <mc:Fallback xmlns="">
          <p:sp>
            <p:nvSpPr>
              <p:cNvPr id="1434" name="TextBox 14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303851" y="2349706"/>
                <a:ext cx="1562150" cy="319170"/>
              </a:xfrm>
              <a:prstGeom prst="rect">
                <a:avLst/>
              </a:prstGeom>
              <a:blipFill rotWithShape="0">
                <a:blip r:embed="rId10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5" name="TextBox 1434"/>
          <p:cNvSpPr txBox="1"/>
          <p:nvPr/>
        </p:nvSpPr>
        <p:spPr>
          <a:xfrm rot="5400000">
            <a:off x="-18768557" y="2664051"/>
            <a:ext cx="437187" cy="3191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419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6" name="TextBox 1435"/>
              <p:cNvSpPr txBox="1"/>
              <p:nvPr/>
            </p:nvSpPr>
            <p:spPr>
              <a:xfrm>
                <a:off x="-19303851" y="2043313"/>
                <a:ext cx="1562150" cy="31917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41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141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19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419" dirty="0"/>
              </a:p>
            </p:txBody>
          </p:sp>
        </mc:Choice>
        <mc:Fallback xmlns="">
          <p:sp>
            <p:nvSpPr>
              <p:cNvPr id="1436" name="TextBox 14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303851" y="2043313"/>
                <a:ext cx="1562150" cy="319170"/>
              </a:xfrm>
              <a:prstGeom prst="rect">
                <a:avLst/>
              </a:prstGeom>
              <a:blipFill rotWithShape="0">
                <a:blip r:embed="rId11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7" name="TextBox 1436"/>
              <p:cNvSpPr txBox="1"/>
              <p:nvPr/>
            </p:nvSpPr>
            <p:spPr>
              <a:xfrm>
                <a:off x="-19303851" y="2860355"/>
                <a:ext cx="1562150" cy="31917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41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141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419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19" dirty="0"/>
              </a:p>
            </p:txBody>
          </p:sp>
        </mc:Choice>
        <mc:Fallback xmlns="">
          <p:sp>
            <p:nvSpPr>
              <p:cNvPr id="1437" name="TextBox 14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303851" y="2860355"/>
                <a:ext cx="1562150" cy="319170"/>
              </a:xfrm>
              <a:prstGeom prst="rect">
                <a:avLst/>
              </a:prstGeom>
              <a:blipFill rotWithShape="0">
                <a:blip r:embed="rId12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8" name="TextBox 1437"/>
          <p:cNvSpPr txBox="1"/>
          <p:nvPr/>
        </p:nvSpPr>
        <p:spPr>
          <a:xfrm>
            <a:off x="-18705242" y="664556"/>
            <a:ext cx="299685" cy="3191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419" dirty="0"/>
              <a:t>0</a:t>
            </a:r>
          </a:p>
        </p:txBody>
      </p:sp>
      <p:sp>
        <p:nvSpPr>
          <p:cNvPr id="1439" name="TextBox 1438"/>
          <p:cNvSpPr txBox="1"/>
          <p:nvPr/>
        </p:nvSpPr>
        <p:spPr>
          <a:xfrm>
            <a:off x="-18711947" y="1787990"/>
            <a:ext cx="299685" cy="3191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419" dirty="0"/>
              <a:t>0</a:t>
            </a:r>
          </a:p>
        </p:txBody>
      </p:sp>
      <p:sp>
        <p:nvSpPr>
          <p:cNvPr id="1440" name="TextBox 1439"/>
          <p:cNvSpPr txBox="1"/>
          <p:nvPr/>
        </p:nvSpPr>
        <p:spPr>
          <a:xfrm>
            <a:off x="-18814072" y="809510"/>
            <a:ext cx="443776" cy="103369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419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1" name="TextBox 1440"/>
              <p:cNvSpPr txBox="1"/>
              <p:nvPr/>
            </p:nvSpPr>
            <p:spPr>
              <a:xfrm>
                <a:off x="-16945532" y="2883226"/>
                <a:ext cx="429390" cy="3041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09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70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09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09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09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267" dirty="0"/>
              </a:p>
            </p:txBody>
          </p:sp>
        </mc:Choice>
        <mc:Fallback xmlns="">
          <p:sp>
            <p:nvSpPr>
              <p:cNvPr id="1441" name="TextBox 14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945532" y="2883226"/>
                <a:ext cx="429390" cy="30415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2" name="TextBox 1441"/>
              <p:cNvSpPr txBox="1"/>
              <p:nvPr/>
            </p:nvSpPr>
            <p:spPr>
              <a:xfrm>
                <a:off x="-17034928" y="3115675"/>
                <a:ext cx="671981" cy="3041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09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70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09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09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09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709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2267" dirty="0"/>
              </a:p>
            </p:txBody>
          </p:sp>
        </mc:Choice>
        <mc:Fallback xmlns="">
          <p:sp>
            <p:nvSpPr>
              <p:cNvPr id="1442" name="TextBox 14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034928" y="3115675"/>
                <a:ext cx="671981" cy="30415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3" name="TextBox 1442"/>
              <p:cNvSpPr txBox="1"/>
              <p:nvPr/>
            </p:nvSpPr>
            <p:spPr>
              <a:xfrm>
                <a:off x="-17690639" y="1810857"/>
                <a:ext cx="429390" cy="3041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09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70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09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09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09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2267" dirty="0"/>
              </a:p>
            </p:txBody>
          </p:sp>
        </mc:Choice>
        <mc:Fallback xmlns="">
          <p:sp>
            <p:nvSpPr>
              <p:cNvPr id="1443" name="TextBox 14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690639" y="1810857"/>
                <a:ext cx="429390" cy="30415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4" name="TextBox 1443"/>
              <p:cNvSpPr txBox="1"/>
              <p:nvPr/>
            </p:nvSpPr>
            <p:spPr>
              <a:xfrm>
                <a:off x="-17660443" y="2883226"/>
                <a:ext cx="429390" cy="3041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09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70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09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09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09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267" dirty="0"/>
              </a:p>
            </p:txBody>
          </p:sp>
        </mc:Choice>
        <mc:Fallback xmlns="">
          <p:sp>
            <p:nvSpPr>
              <p:cNvPr id="1444" name="TextBox 14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660443" y="2883226"/>
                <a:ext cx="429390" cy="30415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5" name="TextBox 1444"/>
              <p:cNvSpPr txBox="1"/>
              <p:nvPr/>
            </p:nvSpPr>
            <p:spPr>
              <a:xfrm>
                <a:off x="-17128922" y="4136985"/>
                <a:ext cx="741376" cy="30487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09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709" i="1">
                              <a:latin typeface="Cambria Math" panose="02040503050406030204" pitchFamily="18" charset="0"/>
                            </a:rPr>
                            <m:t>3.</m:t>
                          </m:r>
                          <m:sSub>
                            <m:sSubPr>
                              <m:ctrlPr>
                                <a:rPr lang="pt-BR" sz="70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09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09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09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709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2267" dirty="0"/>
              </a:p>
            </p:txBody>
          </p:sp>
        </mc:Choice>
        <mc:Fallback xmlns="">
          <p:sp>
            <p:nvSpPr>
              <p:cNvPr id="1445" name="TextBox 14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128922" y="4136985"/>
                <a:ext cx="741376" cy="30487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6" name="Straight Connector 1445"/>
          <p:cNvCxnSpPr/>
          <p:nvPr/>
        </p:nvCxnSpPr>
        <p:spPr>
          <a:xfrm flipH="1">
            <a:off x="-13808946" y="5464666"/>
            <a:ext cx="4085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7" name="Rounded Rectangle 1446"/>
          <p:cNvSpPr/>
          <p:nvPr/>
        </p:nvSpPr>
        <p:spPr>
          <a:xfrm>
            <a:off x="-14655302" y="787093"/>
            <a:ext cx="1090695" cy="474905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91"/>
          </a:p>
        </p:txBody>
      </p:sp>
      <p:sp>
        <p:nvSpPr>
          <p:cNvPr id="1448" name="TextBox 1447"/>
          <p:cNvSpPr txBox="1"/>
          <p:nvPr/>
        </p:nvSpPr>
        <p:spPr>
          <a:xfrm>
            <a:off x="-14267140" y="778267"/>
            <a:ext cx="490134" cy="475787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985" b="1" spc="851" dirty="0"/>
              <a:t>IFFT</a:t>
            </a:r>
          </a:p>
        </p:txBody>
      </p:sp>
      <p:sp>
        <p:nvSpPr>
          <p:cNvPr id="1451" name="TextBox 1450"/>
          <p:cNvSpPr txBox="1"/>
          <p:nvPr/>
        </p:nvSpPr>
        <p:spPr>
          <a:xfrm>
            <a:off x="-14703165" y="5261238"/>
            <a:ext cx="466583" cy="25166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992" dirty="0"/>
              <a:t>N</a:t>
            </a:r>
            <a:r>
              <a:rPr lang="pt-BR" sz="425" dirty="0"/>
              <a:t>IFFT</a:t>
            </a:r>
            <a:endParaRPr lang="pt-BR" sz="1136" dirty="0"/>
          </a:p>
        </p:txBody>
      </p:sp>
      <p:sp>
        <p:nvSpPr>
          <p:cNvPr id="1452" name="TextBox 1451"/>
          <p:cNvSpPr txBox="1"/>
          <p:nvPr/>
        </p:nvSpPr>
        <p:spPr>
          <a:xfrm>
            <a:off x="-14658169" y="715623"/>
            <a:ext cx="276194" cy="25166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992" dirty="0"/>
              <a:t>1</a:t>
            </a:r>
            <a:endParaRPr lang="pt-BR" sz="198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3" name="TextBox 1452"/>
              <p:cNvSpPr txBox="1"/>
              <p:nvPr/>
            </p:nvSpPr>
            <p:spPr>
              <a:xfrm>
                <a:off x="-14717037" y="1810857"/>
                <a:ext cx="429390" cy="3041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09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70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09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09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09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2267" dirty="0"/>
              </a:p>
            </p:txBody>
          </p:sp>
        </mc:Choice>
        <mc:Fallback xmlns="">
          <p:sp>
            <p:nvSpPr>
              <p:cNvPr id="1453" name="TextBox 14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717037" y="1810857"/>
                <a:ext cx="429390" cy="30415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4" name="TextBox 1453"/>
              <p:cNvSpPr txBox="1"/>
              <p:nvPr/>
            </p:nvSpPr>
            <p:spPr>
              <a:xfrm>
                <a:off x="-14717037" y="2883226"/>
                <a:ext cx="429390" cy="3041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09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70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09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09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09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267" dirty="0"/>
              </a:p>
            </p:txBody>
          </p:sp>
        </mc:Choice>
        <mc:Fallback xmlns="">
          <p:sp>
            <p:nvSpPr>
              <p:cNvPr id="1454" name="TextBox 14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717037" y="2883226"/>
                <a:ext cx="429390" cy="30415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5" name="TextBox 1454"/>
              <p:cNvSpPr txBox="1"/>
              <p:nvPr/>
            </p:nvSpPr>
            <p:spPr>
              <a:xfrm>
                <a:off x="-14747234" y="3115675"/>
                <a:ext cx="671981" cy="3041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09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70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09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09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09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709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2267" dirty="0"/>
              </a:p>
            </p:txBody>
          </p:sp>
        </mc:Choice>
        <mc:Fallback xmlns="">
          <p:sp>
            <p:nvSpPr>
              <p:cNvPr id="1455" name="TextBox 14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747234" y="3115675"/>
                <a:ext cx="671981" cy="30415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6" name="TextBox 1455"/>
              <p:cNvSpPr txBox="1"/>
              <p:nvPr/>
            </p:nvSpPr>
            <p:spPr>
              <a:xfrm>
                <a:off x="-14722633" y="4136985"/>
                <a:ext cx="741376" cy="30487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09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709" i="1">
                              <a:latin typeface="Cambria Math" panose="02040503050406030204" pitchFamily="18" charset="0"/>
                            </a:rPr>
                            <m:t>3.</m:t>
                          </m:r>
                          <m:sSub>
                            <m:sSubPr>
                              <m:ctrlPr>
                                <a:rPr lang="pt-BR" sz="70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09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09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09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709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2267" dirty="0"/>
              </a:p>
            </p:txBody>
          </p:sp>
        </mc:Choice>
        <mc:Fallback xmlns="">
          <p:sp>
            <p:nvSpPr>
              <p:cNvPr id="1456" name="TextBox 14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722633" y="4136985"/>
                <a:ext cx="741376" cy="30487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7" name="Rectangle 1456"/>
          <p:cNvSpPr/>
          <p:nvPr/>
        </p:nvSpPr>
        <p:spPr>
          <a:xfrm>
            <a:off x="-20635364" y="4092199"/>
            <a:ext cx="1350237" cy="19560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91"/>
          </a:p>
        </p:txBody>
      </p:sp>
      <p:sp>
        <p:nvSpPr>
          <p:cNvPr id="1458" name="TextBox 1457"/>
          <p:cNvSpPr txBox="1"/>
          <p:nvPr/>
        </p:nvSpPr>
        <p:spPr>
          <a:xfrm>
            <a:off x="-20768819" y="4026305"/>
            <a:ext cx="1646560" cy="296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5" dirty="0">
                <a:latin typeface="Courier New" panose="02070309020205020404" pitchFamily="49" charset="0"/>
                <a:cs typeface="Courier New" panose="02070309020205020404" pitchFamily="49" charset="0"/>
              </a:rPr>
              <a:t>00101100101110</a:t>
            </a:r>
          </a:p>
        </p:txBody>
      </p:sp>
      <p:sp>
        <p:nvSpPr>
          <p:cNvPr id="1459" name="TextBox 1458"/>
          <p:cNvSpPr txBox="1"/>
          <p:nvPr/>
        </p:nvSpPr>
        <p:spPr>
          <a:xfrm>
            <a:off x="-20635364" y="4208865"/>
            <a:ext cx="1350237" cy="296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75" dirty="0"/>
              <a:t>Data bits</a:t>
            </a:r>
          </a:p>
        </p:txBody>
      </p:sp>
      <p:sp>
        <p:nvSpPr>
          <p:cNvPr id="1460" name="Rounded Rectangle 1459"/>
          <p:cNvSpPr/>
          <p:nvPr/>
        </p:nvSpPr>
        <p:spPr>
          <a:xfrm>
            <a:off x="-20432193" y="2141363"/>
            <a:ext cx="947899" cy="9873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91"/>
          </a:p>
        </p:txBody>
      </p:sp>
      <p:sp>
        <p:nvSpPr>
          <p:cNvPr id="1461" name="TextBox 1460"/>
          <p:cNvSpPr txBox="1"/>
          <p:nvPr/>
        </p:nvSpPr>
        <p:spPr>
          <a:xfrm>
            <a:off x="-20399079" y="1839452"/>
            <a:ext cx="889475" cy="345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84" b="1" dirty="0"/>
              <a:t>M-QAM</a:t>
            </a:r>
          </a:p>
        </p:txBody>
      </p:sp>
      <p:cxnSp>
        <p:nvCxnSpPr>
          <p:cNvPr id="1462" name="Straight Connector 1461"/>
          <p:cNvCxnSpPr>
            <a:stCxn id="1460" idx="0"/>
            <a:endCxn id="1460" idx="2"/>
          </p:cNvCxnSpPr>
          <p:nvPr/>
        </p:nvCxnSpPr>
        <p:spPr>
          <a:xfrm>
            <a:off x="-19958252" y="2141363"/>
            <a:ext cx="0" cy="987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Straight Connector 1462"/>
          <p:cNvCxnSpPr>
            <a:stCxn id="1460" idx="3"/>
            <a:endCxn id="1460" idx="1"/>
          </p:cNvCxnSpPr>
          <p:nvPr/>
        </p:nvCxnSpPr>
        <p:spPr>
          <a:xfrm flipH="1">
            <a:off x="-20432193" y="2635036"/>
            <a:ext cx="9478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4" name="Oval 1463"/>
          <p:cNvSpPr/>
          <p:nvPr/>
        </p:nvSpPr>
        <p:spPr>
          <a:xfrm>
            <a:off x="-20227650" y="2365639"/>
            <a:ext cx="64844" cy="64844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91"/>
          </a:p>
        </p:txBody>
      </p:sp>
      <p:sp>
        <p:nvSpPr>
          <p:cNvPr id="1465" name="Oval 1464"/>
          <p:cNvSpPr/>
          <p:nvPr/>
        </p:nvSpPr>
        <p:spPr>
          <a:xfrm>
            <a:off x="-19772538" y="2365639"/>
            <a:ext cx="64844" cy="64844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91"/>
          </a:p>
        </p:txBody>
      </p:sp>
      <p:sp>
        <p:nvSpPr>
          <p:cNvPr id="1466" name="Oval 1465"/>
          <p:cNvSpPr/>
          <p:nvPr/>
        </p:nvSpPr>
        <p:spPr>
          <a:xfrm>
            <a:off x="-19772538" y="2849453"/>
            <a:ext cx="64844" cy="64844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91"/>
          </a:p>
        </p:txBody>
      </p:sp>
      <p:sp>
        <p:nvSpPr>
          <p:cNvPr id="1467" name="Oval 1466"/>
          <p:cNvSpPr/>
          <p:nvPr/>
        </p:nvSpPr>
        <p:spPr>
          <a:xfrm>
            <a:off x="-20227652" y="2844284"/>
            <a:ext cx="64844" cy="64844"/>
          </a:xfrm>
          <a:prstGeom prst="ellipse">
            <a:avLst/>
          </a:prstGeom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91"/>
          </a:p>
        </p:txBody>
      </p:sp>
      <p:sp>
        <p:nvSpPr>
          <p:cNvPr id="1468" name="TextBox 1467"/>
          <p:cNvSpPr txBox="1"/>
          <p:nvPr/>
        </p:nvSpPr>
        <p:spPr>
          <a:xfrm rot="5400000">
            <a:off x="-20983898" y="2462695"/>
            <a:ext cx="851603" cy="309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9" b="1" dirty="0" err="1"/>
              <a:t>Mapping</a:t>
            </a:r>
            <a:endParaRPr lang="pt-BR" sz="1359" b="1" dirty="0"/>
          </a:p>
        </p:txBody>
      </p:sp>
      <p:cxnSp>
        <p:nvCxnSpPr>
          <p:cNvPr id="1469" name="Straight Arrow Connector 1468"/>
          <p:cNvCxnSpPr>
            <a:stCxn id="1460" idx="3"/>
            <a:endCxn id="1261" idx="1"/>
          </p:cNvCxnSpPr>
          <p:nvPr/>
        </p:nvCxnSpPr>
        <p:spPr>
          <a:xfrm flipV="1">
            <a:off x="-19484296" y="2634994"/>
            <a:ext cx="292487" cy="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Straight Arrow Connector 1469"/>
          <p:cNvCxnSpPr/>
          <p:nvPr/>
        </p:nvCxnSpPr>
        <p:spPr>
          <a:xfrm flipH="1" flipV="1">
            <a:off x="-19960250" y="3153707"/>
            <a:ext cx="2000" cy="93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1" name="TextBox 1470"/>
              <p:cNvSpPr txBox="1"/>
              <p:nvPr/>
            </p:nvSpPr>
            <p:spPr>
              <a:xfrm>
                <a:off x="-13358803" y="652203"/>
                <a:ext cx="445708" cy="31917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419" dirty="0"/>
              </a:p>
            </p:txBody>
          </p:sp>
        </mc:Choice>
        <mc:Fallback xmlns="">
          <p:sp>
            <p:nvSpPr>
              <p:cNvPr id="1471" name="TextBox 14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58803" y="652203"/>
                <a:ext cx="445708" cy="31917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2" name="TextBox 1471"/>
          <p:cNvSpPr txBox="1"/>
          <p:nvPr/>
        </p:nvSpPr>
        <p:spPr>
          <a:xfrm>
            <a:off x="-13423744" y="1277340"/>
            <a:ext cx="443776" cy="40850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419" dirty="0"/>
              <a:t>...............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3" name="TextBox 1472"/>
              <p:cNvSpPr txBox="1"/>
              <p:nvPr/>
            </p:nvSpPr>
            <p:spPr>
              <a:xfrm>
                <a:off x="-13358803" y="877053"/>
                <a:ext cx="445708" cy="31917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419" dirty="0"/>
              </a:p>
            </p:txBody>
          </p:sp>
        </mc:Choice>
        <mc:Fallback xmlns="">
          <p:sp>
            <p:nvSpPr>
              <p:cNvPr id="1473" name="TextBox 14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58803" y="877053"/>
                <a:ext cx="445708" cy="31917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4" name="TextBox 1473"/>
              <p:cNvSpPr txBox="1"/>
              <p:nvPr/>
            </p:nvSpPr>
            <p:spPr>
              <a:xfrm>
                <a:off x="-13358803" y="1132376"/>
                <a:ext cx="445708" cy="31917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419" dirty="0"/>
              </a:p>
            </p:txBody>
          </p:sp>
        </mc:Choice>
        <mc:Fallback xmlns="">
          <p:sp>
            <p:nvSpPr>
              <p:cNvPr id="1474" name="TextBox 14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58803" y="1132376"/>
                <a:ext cx="445708" cy="31917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5" name="TextBox 1474"/>
              <p:cNvSpPr txBox="1"/>
              <p:nvPr/>
            </p:nvSpPr>
            <p:spPr>
              <a:xfrm>
                <a:off x="-13474814" y="5268641"/>
                <a:ext cx="932677" cy="33860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pt-BR" sz="141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1419" dirty="0"/>
              </a:p>
            </p:txBody>
          </p:sp>
        </mc:Choice>
        <mc:Fallback xmlns="">
          <p:sp>
            <p:nvSpPr>
              <p:cNvPr id="1475" name="TextBox 14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474814" y="5268641"/>
                <a:ext cx="932677" cy="33860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6" name="Straight Arrow Connector 1475"/>
          <p:cNvCxnSpPr/>
          <p:nvPr/>
        </p:nvCxnSpPr>
        <p:spPr>
          <a:xfrm>
            <a:off x="-12615793" y="715613"/>
            <a:ext cx="0" cy="50043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7" name="TextBox 1476"/>
          <p:cNvSpPr txBox="1"/>
          <p:nvPr/>
        </p:nvSpPr>
        <p:spPr>
          <a:xfrm>
            <a:off x="-12629409" y="940906"/>
            <a:ext cx="490134" cy="475787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985" b="1" spc="425" dirty="0"/>
              <a:t>Time Domain </a:t>
            </a:r>
            <a:r>
              <a:rPr lang="pt-BR" sz="1985" b="1" spc="425" dirty="0" err="1"/>
              <a:t>Samples</a:t>
            </a:r>
            <a:endParaRPr lang="pt-BR" sz="1985" b="1" spc="425" dirty="0"/>
          </a:p>
        </p:txBody>
      </p:sp>
      <p:pic>
        <p:nvPicPr>
          <p:cNvPr id="1478" name="Picture 147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9" t="12901" r="37172" b="20320"/>
          <a:stretch/>
        </p:blipFill>
        <p:spPr>
          <a:xfrm rot="5400000">
            <a:off x="-14277726" y="2847882"/>
            <a:ext cx="4749052" cy="586672"/>
          </a:xfrm>
          <a:prstGeom prst="rect">
            <a:avLst/>
          </a:prstGeom>
        </p:spPr>
      </p:pic>
      <p:pic>
        <p:nvPicPr>
          <p:cNvPr id="1606" name="Picture 1605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9" t="18238" r="11843" b="13613"/>
          <a:stretch/>
        </p:blipFill>
        <p:spPr>
          <a:xfrm>
            <a:off x="-16618883" y="-11648"/>
            <a:ext cx="2076415" cy="620342"/>
          </a:xfrm>
          <a:prstGeom prst="rect">
            <a:avLst/>
          </a:prstGeom>
        </p:spPr>
      </p:pic>
      <p:sp>
        <p:nvSpPr>
          <p:cNvPr id="1607" name="TextBox 1606"/>
          <p:cNvSpPr txBox="1"/>
          <p:nvPr/>
        </p:nvSpPr>
        <p:spPr>
          <a:xfrm rot="16200000">
            <a:off x="-15756975" y="-402076"/>
            <a:ext cx="393826" cy="211763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359" b="1" dirty="0" err="1"/>
              <a:t>Frequency</a:t>
            </a:r>
            <a:r>
              <a:rPr lang="pt-BR" sz="1359" b="1" dirty="0"/>
              <a:t> Domain </a:t>
            </a:r>
            <a:r>
              <a:rPr lang="pt-BR" sz="1359" b="1" dirty="0" err="1"/>
              <a:t>Samples</a:t>
            </a:r>
            <a:endParaRPr lang="pt-BR" sz="1359" b="1" dirty="0"/>
          </a:p>
        </p:txBody>
      </p:sp>
      <p:sp>
        <p:nvSpPr>
          <p:cNvPr id="1691" name="TextBox 1690"/>
          <p:cNvSpPr txBox="1"/>
          <p:nvPr/>
        </p:nvSpPr>
        <p:spPr>
          <a:xfrm>
            <a:off x="-19617421" y="3151435"/>
            <a:ext cx="1980448" cy="309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59" b="1" dirty="0" err="1"/>
              <a:t>Subcarriers</a:t>
            </a:r>
            <a:r>
              <a:rPr lang="pt-BR" sz="1359" b="1" dirty="0"/>
              <a:t> </a:t>
            </a:r>
            <a:r>
              <a:rPr lang="pt-BR" sz="1359" b="1" dirty="0" err="1"/>
              <a:t>Information</a:t>
            </a:r>
            <a:endParaRPr lang="pt-BR" sz="1359" b="1" dirty="0"/>
          </a:p>
        </p:txBody>
      </p:sp>
      <p:sp>
        <p:nvSpPr>
          <p:cNvPr id="1730" name="Retângulo de cantos arredondados 277"/>
          <p:cNvSpPr/>
          <p:nvPr/>
        </p:nvSpPr>
        <p:spPr>
          <a:xfrm>
            <a:off x="-18496032" y="-8999823"/>
            <a:ext cx="10467006" cy="3563636"/>
          </a:xfrm>
          <a:prstGeom prst="roundRect">
            <a:avLst/>
          </a:prstGeom>
          <a:solidFill>
            <a:schemeClr val="lt1">
              <a:alpha val="0"/>
            </a:schemeClr>
          </a:solidFill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  <a:round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91" dirty="0"/>
          </a:p>
        </p:txBody>
      </p:sp>
      <p:cxnSp>
        <p:nvCxnSpPr>
          <p:cNvPr id="1731" name="Conector reto 279"/>
          <p:cNvCxnSpPr>
            <a:stCxn id="1733" idx="1"/>
            <a:endCxn id="1752" idx="1"/>
          </p:cNvCxnSpPr>
          <p:nvPr/>
        </p:nvCxnSpPr>
        <p:spPr>
          <a:xfrm>
            <a:off x="-16301569" y="-6202149"/>
            <a:ext cx="5361833" cy="28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32" name="Grupo 280"/>
          <p:cNvGrpSpPr/>
          <p:nvPr/>
        </p:nvGrpSpPr>
        <p:grpSpPr>
          <a:xfrm>
            <a:off x="-16301563" y="-6559603"/>
            <a:ext cx="1940474" cy="714910"/>
            <a:chOff x="2843807" y="2996952"/>
            <a:chExt cx="1152128" cy="57606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733" name="Retângulo de cantos arredondados 281"/>
            <p:cNvSpPr/>
            <p:nvPr/>
          </p:nvSpPr>
          <p:spPr>
            <a:xfrm>
              <a:off x="2843807" y="2996952"/>
              <a:ext cx="1152128" cy="576064"/>
            </a:xfrm>
            <a:prstGeom prst="roundRect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701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MZM</a:t>
              </a:r>
            </a:p>
          </p:txBody>
        </p:sp>
        <p:cxnSp>
          <p:nvCxnSpPr>
            <p:cNvPr id="1734" name="Conector reto 282"/>
            <p:cNvCxnSpPr/>
            <p:nvPr/>
          </p:nvCxnSpPr>
          <p:spPr>
            <a:xfrm>
              <a:off x="2843808" y="3284984"/>
              <a:ext cx="21602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35" name="Conector reto 283"/>
            <p:cNvCxnSpPr/>
            <p:nvPr/>
          </p:nvCxnSpPr>
          <p:spPr>
            <a:xfrm rot="5400000" flipH="1" flipV="1">
              <a:off x="2990593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36" name="Conector reto 284"/>
            <p:cNvCxnSpPr/>
            <p:nvPr/>
          </p:nvCxnSpPr>
          <p:spPr>
            <a:xfrm rot="16200000" flipV="1">
              <a:off x="2990593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37" name="Conector reto 285"/>
            <p:cNvCxnSpPr/>
            <p:nvPr/>
          </p:nvCxnSpPr>
          <p:spPr>
            <a:xfrm>
              <a:off x="3131840" y="3068960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38" name="Conector reto 286"/>
            <p:cNvCxnSpPr/>
            <p:nvPr/>
          </p:nvCxnSpPr>
          <p:spPr>
            <a:xfrm>
              <a:off x="3131840" y="3501008"/>
              <a:ext cx="5760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39" name="Conector reto 287"/>
            <p:cNvCxnSpPr/>
            <p:nvPr/>
          </p:nvCxnSpPr>
          <p:spPr>
            <a:xfrm>
              <a:off x="3779912" y="3284984"/>
              <a:ext cx="210483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40" name="Conector reto 288"/>
            <p:cNvCxnSpPr/>
            <p:nvPr/>
          </p:nvCxnSpPr>
          <p:spPr>
            <a:xfrm rot="5400000" flipH="1" flipV="1">
              <a:off x="3638665" y="3354223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41" name="Conector reto 289"/>
            <p:cNvCxnSpPr/>
            <p:nvPr/>
          </p:nvCxnSpPr>
          <p:spPr>
            <a:xfrm rot="16200000" flipV="1">
              <a:off x="3638665" y="3138199"/>
              <a:ext cx="216024" cy="77546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cxnSp>
      </p:grpSp>
      <p:grpSp>
        <p:nvGrpSpPr>
          <p:cNvPr id="1742" name="Grupo 311"/>
          <p:cNvGrpSpPr/>
          <p:nvPr/>
        </p:nvGrpSpPr>
        <p:grpSpPr>
          <a:xfrm>
            <a:off x="-17220734" y="-6559603"/>
            <a:ext cx="612782" cy="714910"/>
            <a:chOff x="7020272" y="3212976"/>
            <a:chExt cx="432048" cy="504056"/>
          </a:xfrm>
        </p:grpSpPr>
        <p:sp>
          <p:nvSpPr>
            <p:cNvPr id="1743" name="Retângulo de cantos arredondados 312"/>
            <p:cNvSpPr/>
            <p:nvPr/>
          </p:nvSpPr>
          <p:spPr>
            <a:xfrm>
              <a:off x="7020272" y="3212976"/>
              <a:ext cx="432048" cy="50405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191" dirty="0">
                <a:solidFill>
                  <a:schemeClr val="tx1"/>
                </a:solidFill>
              </a:endParaRPr>
            </a:p>
          </p:txBody>
        </p:sp>
        <p:cxnSp>
          <p:nvCxnSpPr>
            <p:cNvPr id="1744" name="Conector reto 313"/>
            <p:cNvCxnSpPr/>
            <p:nvPr/>
          </p:nvCxnSpPr>
          <p:spPr>
            <a:xfrm rot="5400000">
              <a:off x="7056276" y="3465004"/>
              <a:ext cx="3600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5" name="Triângulo isósceles 314"/>
            <p:cNvSpPr/>
            <p:nvPr/>
          </p:nvSpPr>
          <p:spPr>
            <a:xfrm>
              <a:off x="7164288" y="3356992"/>
              <a:ext cx="144016" cy="144016"/>
            </a:xfrm>
            <a:prstGeom prst="triangl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191" dirty="0"/>
            </a:p>
          </p:txBody>
        </p:sp>
        <p:cxnSp>
          <p:nvCxnSpPr>
            <p:cNvPr id="1746" name="Conector reto 315"/>
            <p:cNvCxnSpPr/>
            <p:nvPr/>
          </p:nvCxnSpPr>
          <p:spPr>
            <a:xfrm rot="10800000">
              <a:off x="7164288" y="3356992"/>
              <a:ext cx="14401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7" name="Grupo 316"/>
          <p:cNvGrpSpPr/>
          <p:nvPr/>
        </p:nvGrpSpPr>
        <p:grpSpPr>
          <a:xfrm>
            <a:off x="-11143991" y="-6645802"/>
            <a:ext cx="667110" cy="1004098"/>
            <a:chOff x="7092280" y="3573016"/>
            <a:chExt cx="577983" cy="903214"/>
          </a:xfrm>
        </p:grpSpPr>
        <p:grpSp>
          <p:nvGrpSpPr>
            <p:cNvPr id="1748" name="Grupo 141"/>
            <p:cNvGrpSpPr/>
            <p:nvPr/>
          </p:nvGrpSpPr>
          <p:grpSpPr>
            <a:xfrm>
              <a:off x="7236296" y="3633991"/>
              <a:ext cx="432048" cy="504056"/>
              <a:chOff x="7020272" y="3212976"/>
              <a:chExt cx="432048" cy="504056"/>
            </a:xfrm>
          </p:grpSpPr>
          <p:sp>
            <p:nvSpPr>
              <p:cNvPr id="1752" name="Retângulo de cantos arredondados 321"/>
              <p:cNvSpPr/>
              <p:nvPr/>
            </p:nvSpPr>
            <p:spPr>
              <a:xfrm>
                <a:off x="7020272" y="3212976"/>
                <a:ext cx="432048" cy="504056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19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53" name="Conector reto 322"/>
              <p:cNvCxnSpPr/>
              <p:nvPr/>
            </p:nvCxnSpPr>
            <p:spPr>
              <a:xfrm rot="5400000">
                <a:off x="7056276" y="3465004"/>
                <a:ext cx="3600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4" name="Triângulo isósceles 323"/>
              <p:cNvSpPr/>
              <p:nvPr/>
            </p:nvSpPr>
            <p:spPr>
              <a:xfrm>
                <a:off x="7164288" y="3356992"/>
                <a:ext cx="144016" cy="144016"/>
              </a:xfrm>
              <a:prstGeom prst="triangl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191" dirty="0"/>
              </a:p>
            </p:txBody>
          </p:sp>
          <p:cxnSp>
            <p:nvCxnSpPr>
              <p:cNvPr id="1755" name="Conector reto 324"/>
              <p:cNvCxnSpPr/>
              <p:nvPr/>
            </p:nvCxnSpPr>
            <p:spPr>
              <a:xfrm rot="10800000">
                <a:off x="7164288" y="3356992"/>
                <a:ext cx="14401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9" name="CaixaDeTexto 318"/>
            <p:cNvSpPr txBox="1"/>
            <p:nvPr/>
          </p:nvSpPr>
          <p:spPr>
            <a:xfrm>
              <a:off x="7236297" y="4149078"/>
              <a:ext cx="433966" cy="327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701" b="1" dirty="0">
                  <a:latin typeface="Arial" pitchFamily="34" charset="0"/>
                  <a:cs typeface="Arial" pitchFamily="34" charset="0"/>
                </a:rPr>
                <a:t>PD</a:t>
              </a:r>
            </a:p>
          </p:txBody>
        </p:sp>
        <p:cxnSp>
          <p:nvCxnSpPr>
            <p:cNvPr id="1750" name="Conector de seta reta 319"/>
            <p:cNvCxnSpPr/>
            <p:nvPr/>
          </p:nvCxnSpPr>
          <p:spPr>
            <a:xfrm>
              <a:off x="7092280" y="3717032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51" name="Conector de seta reta 320"/>
            <p:cNvCxnSpPr/>
            <p:nvPr/>
          </p:nvCxnSpPr>
          <p:spPr>
            <a:xfrm>
              <a:off x="7164288" y="3573016"/>
              <a:ext cx="216024" cy="144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56" name="CaixaDeTexto 330"/>
          <p:cNvSpPr txBox="1"/>
          <p:nvPr/>
        </p:nvSpPr>
        <p:spPr>
          <a:xfrm>
            <a:off x="-17476067" y="-5857048"/>
            <a:ext cx="561808" cy="363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01" b="1" dirty="0">
                <a:latin typeface="Arial" pitchFamily="34" charset="0"/>
                <a:cs typeface="Arial" pitchFamily="34" charset="0"/>
              </a:rPr>
              <a:t>CW</a:t>
            </a:r>
          </a:p>
        </p:txBody>
      </p:sp>
      <p:sp>
        <p:nvSpPr>
          <p:cNvPr id="1757" name="Elipse 335"/>
          <p:cNvSpPr/>
          <p:nvPr/>
        </p:nvSpPr>
        <p:spPr>
          <a:xfrm>
            <a:off x="-13315528" y="-6866001"/>
            <a:ext cx="408521" cy="66384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91" dirty="0"/>
          </a:p>
        </p:txBody>
      </p:sp>
      <p:sp>
        <p:nvSpPr>
          <p:cNvPr id="1758" name="Elipse 336"/>
          <p:cNvSpPr/>
          <p:nvPr/>
        </p:nvSpPr>
        <p:spPr>
          <a:xfrm>
            <a:off x="-13264462" y="-6866001"/>
            <a:ext cx="408521" cy="66384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91" dirty="0"/>
          </a:p>
        </p:txBody>
      </p:sp>
      <p:sp>
        <p:nvSpPr>
          <p:cNvPr id="1759" name="Elipse 337"/>
          <p:cNvSpPr/>
          <p:nvPr/>
        </p:nvSpPr>
        <p:spPr>
          <a:xfrm>
            <a:off x="-13213396" y="-6866001"/>
            <a:ext cx="408521" cy="66384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91" dirty="0"/>
          </a:p>
        </p:txBody>
      </p:sp>
      <p:sp>
        <p:nvSpPr>
          <p:cNvPr id="1760" name="Elipse 338"/>
          <p:cNvSpPr/>
          <p:nvPr/>
        </p:nvSpPr>
        <p:spPr>
          <a:xfrm>
            <a:off x="-13162333" y="-6866001"/>
            <a:ext cx="408521" cy="66384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91" dirty="0"/>
          </a:p>
        </p:txBody>
      </p:sp>
      <p:cxnSp>
        <p:nvCxnSpPr>
          <p:cNvPr id="1761" name="Conector de seta reta 341"/>
          <p:cNvCxnSpPr>
            <a:stCxn id="1743" idx="3"/>
            <a:endCxn id="1733" idx="1"/>
          </p:cNvCxnSpPr>
          <p:nvPr/>
        </p:nvCxnSpPr>
        <p:spPr>
          <a:xfrm>
            <a:off x="-16607951" y="-6202167"/>
            <a:ext cx="3063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2" name="CaixaDeTexto 354"/>
          <p:cNvSpPr txBox="1"/>
          <p:nvPr/>
        </p:nvSpPr>
        <p:spPr>
          <a:xfrm>
            <a:off x="-18044153" y="-8706818"/>
            <a:ext cx="1584721" cy="722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985" b="1" dirty="0">
                <a:latin typeface="Arial" pitchFamily="34" charset="0"/>
                <a:cs typeface="Arial" pitchFamily="34" charset="0"/>
              </a:rPr>
              <a:t>AWG7122C</a:t>
            </a:r>
          </a:p>
          <a:p>
            <a:pPr algn="ctr"/>
            <a:r>
              <a:rPr lang="pt-BR" sz="1985" b="1" dirty="0">
                <a:latin typeface="Arial" pitchFamily="34" charset="0"/>
                <a:cs typeface="Arial" pitchFamily="34" charset="0"/>
              </a:rPr>
              <a:t>24GS/s</a:t>
            </a:r>
          </a:p>
        </p:txBody>
      </p:sp>
      <p:sp>
        <p:nvSpPr>
          <p:cNvPr id="1763" name="CaixaDeTexto 377"/>
          <p:cNvSpPr txBox="1"/>
          <p:nvPr/>
        </p:nvSpPr>
        <p:spPr>
          <a:xfrm>
            <a:off x="-10091718" y="-8757883"/>
            <a:ext cx="1671593" cy="722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985" b="1" dirty="0">
                <a:latin typeface="Arial" pitchFamily="34" charset="0"/>
                <a:cs typeface="Arial" pitchFamily="34" charset="0"/>
              </a:rPr>
              <a:t>DPO71604C</a:t>
            </a:r>
          </a:p>
          <a:p>
            <a:pPr algn="ctr"/>
            <a:r>
              <a:rPr lang="pt-BR" sz="1985" b="1" dirty="0">
                <a:latin typeface="Arial" pitchFamily="34" charset="0"/>
                <a:cs typeface="Arial" pitchFamily="34" charset="0"/>
              </a:rPr>
              <a:t>100GS/s</a:t>
            </a:r>
          </a:p>
        </p:txBody>
      </p:sp>
      <p:sp>
        <p:nvSpPr>
          <p:cNvPr id="1764" name="CaixaDeTexto 386"/>
          <p:cNvSpPr txBox="1"/>
          <p:nvPr/>
        </p:nvSpPr>
        <p:spPr>
          <a:xfrm>
            <a:off x="-17795595" y="-7221080"/>
            <a:ext cx="1015536" cy="319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19" b="1" dirty="0" err="1">
                <a:latin typeface="Arial" pitchFamily="34" charset="0"/>
                <a:cs typeface="Arial" pitchFamily="34" charset="0"/>
              </a:rPr>
              <a:t>Tektronix</a:t>
            </a:r>
            <a:endParaRPr lang="pt-BR" sz="1419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65" name="CaixaDeTexto 387"/>
          <p:cNvSpPr txBox="1"/>
          <p:nvPr/>
        </p:nvSpPr>
        <p:spPr>
          <a:xfrm>
            <a:off x="-9674830" y="-7097447"/>
            <a:ext cx="1015536" cy="319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19" b="1" dirty="0" err="1">
                <a:latin typeface="Arial" pitchFamily="34" charset="0"/>
                <a:cs typeface="Arial" pitchFamily="34" charset="0"/>
              </a:rPr>
              <a:t>Tektronix</a:t>
            </a:r>
            <a:endParaRPr lang="pt-BR" sz="1419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66" name="Grupo 27"/>
          <p:cNvGrpSpPr/>
          <p:nvPr/>
        </p:nvGrpSpPr>
        <p:grpSpPr>
          <a:xfrm>
            <a:off x="-15995192" y="-7848594"/>
            <a:ext cx="1013765" cy="638312"/>
            <a:chOff x="6621580" y="3139544"/>
            <a:chExt cx="790570" cy="450050"/>
          </a:xfrm>
        </p:grpSpPr>
        <p:sp>
          <p:nvSpPr>
            <p:cNvPr id="1767" name="Retângulo de cantos arredondados 166"/>
            <p:cNvSpPr/>
            <p:nvPr/>
          </p:nvSpPr>
          <p:spPr>
            <a:xfrm>
              <a:off x="6800082" y="3139544"/>
              <a:ext cx="612068" cy="43204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701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68" name="Conector reto 167"/>
            <p:cNvCxnSpPr/>
            <p:nvPr/>
          </p:nvCxnSpPr>
          <p:spPr>
            <a:xfrm>
              <a:off x="6933347" y="3247556"/>
              <a:ext cx="0" cy="2520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69" name="Conector reto 168"/>
            <p:cNvCxnSpPr/>
            <p:nvPr/>
          </p:nvCxnSpPr>
          <p:spPr>
            <a:xfrm>
              <a:off x="6895304" y="3499584"/>
              <a:ext cx="42162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70" name="Arco 169"/>
            <p:cNvSpPr/>
            <p:nvPr/>
          </p:nvSpPr>
          <p:spPr>
            <a:xfrm>
              <a:off x="6621580" y="3373570"/>
              <a:ext cx="599605" cy="216024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2191"/>
            </a:p>
          </p:txBody>
        </p:sp>
        <p:sp>
          <p:nvSpPr>
            <p:cNvPr id="1771" name="Retângulo 170"/>
            <p:cNvSpPr/>
            <p:nvPr/>
          </p:nvSpPr>
          <p:spPr>
            <a:xfrm>
              <a:off x="6928219" y="3145352"/>
              <a:ext cx="422710" cy="2250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19" b="1" dirty="0">
                  <a:latin typeface="Arial" pitchFamily="34" charset="0"/>
                  <a:cs typeface="Arial" pitchFamily="34" charset="0"/>
                </a:rPr>
                <a:t>LPF</a:t>
              </a:r>
            </a:p>
          </p:txBody>
        </p:sp>
      </p:grpSp>
      <p:sp>
        <p:nvSpPr>
          <p:cNvPr id="1772" name="CaixaDeTexto 174"/>
          <p:cNvSpPr txBox="1"/>
          <p:nvPr/>
        </p:nvSpPr>
        <p:spPr>
          <a:xfrm>
            <a:off x="-13992439" y="-7509259"/>
            <a:ext cx="2047009" cy="408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985" b="1" dirty="0">
                <a:latin typeface="Arial" pitchFamily="34" charset="0"/>
                <a:cs typeface="Arial" pitchFamily="34" charset="0"/>
              </a:rPr>
              <a:t>40 km </a:t>
            </a:r>
            <a:r>
              <a:rPr lang="en-US" sz="1985" b="1" dirty="0">
                <a:latin typeface="Arial" pitchFamily="34" charset="0"/>
                <a:cs typeface="Arial" pitchFamily="34" charset="0"/>
              </a:rPr>
              <a:t>of</a:t>
            </a:r>
            <a:r>
              <a:rPr lang="pt-BR" sz="1985" b="1" dirty="0">
                <a:latin typeface="Arial" pitchFamily="34" charset="0"/>
                <a:cs typeface="Arial" pitchFamily="34" charset="0"/>
              </a:rPr>
              <a:t> SSMF</a:t>
            </a:r>
          </a:p>
        </p:txBody>
      </p:sp>
      <p:cxnSp>
        <p:nvCxnSpPr>
          <p:cNvPr id="1773" name="Conector reto 86"/>
          <p:cNvCxnSpPr>
            <a:stCxn id="1767" idx="1"/>
          </p:cNvCxnSpPr>
          <p:nvPr/>
        </p:nvCxnSpPr>
        <p:spPr>
          <a:xfrm flipH="1" flipV="1">
            <a:off x="-16710084" y="-7542204"/>
            <a:ext cx="968063" cy="1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74" name="Conector reto 87"/>
          <p:cNvCxnSpPr/>
          <p:nvPr/>
        </p:nvCxnSpPr>
        <p:spPr>
          <a:xfrm flipH="1" flipV="1">
            <a:off x="-16673100" y="-7539170"/>
            <a:ext cx="929270" cy="1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5" name="Conector reto 94"/>
          <p:cNvCxnSpPr>
            <a:endCxn id="1767" idx="2"/>
          </p:cNvCxnSpPr>
          <p:nvPr/>
        </p:nvCxnSpPr>
        <p:spPr>
          <a:xfrm flipV="1">
            <a:off x="-15307954" y="-7235816"/>
            <a:ext cx="0" cy="676202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76" name="Conector reto 95"/>
          <p:cNvCxnSpPr>
            <a:endCxn id="1767" idx="2"/>
          </p:cNvCxnSpPr>
          <p:nvPr/>
        </p:nvCxnSpPr>
        <p:spPr>
          <a:xfrm flipV="1">
            <a:off x="-15307954" y="-7235816"/>
            <a:ext cx="0" cy="676202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7" name="Conector reto 104"/>
          <p:cNvCxnSpPr/>
          <p:nvPr/>
        </p:nvCxnSpPr>
        <p:spPr>
          <a:xfrm flipH="1">
            <a:off x="-10633351" y="-7542216"/>
            <a:ext cx="497350" cy="0"/>
          </a:xfrm>
          <a:prstGeom prst="line">
            <a:avLst/>
          </a:prstGeom>
          <a:ln w="19050">
            <a:prstDash val="solid"/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78" name="Conector reto 105"/>
          <p:cNvCxnSpPr/>
          <p:nvPr/>
        </p:nvCxnSpPr>
        <p:spPr>
          <a:xfrm flipH="1">
            <a:off x="-10633351" y="-7542216"/>
            <a:ext cx="497350" cy="0"/>
          </a:xfrm>
          <a:prstGeom prst="line">
            <a:avLst/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9" name="Conector reto 114"/>
          <p:cNvCxnSpPr>
            <a:endCxn id="1752" idx="0"/>
          </p:cNvCxnSpPr>
          <p:nvPr/>
        </p:nvCxnSpPr>
        <p:spPr>
          <a:xfrm>
            <a:off x="-10633358" y="-7542197"/>
            <a:ext cx="15" cy="982880"/>
          </a:xfrm>
          <a:prstGeom prst="line">
            <a:avLst/>
          </a:prstGeom>
          <a:ln w="19050"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80" name="Conector reto 115"/>
          <p:cNvCxnSpPr/>
          <p:nvPr/>
        </p:nvCxnSpPr>
        <p:spPr>
          <a:xfrm>
            <a:off x="-10633358" y="-7542197"/>
            <a:ext cx="15" cy="982880"/>
          </a:xfrm>
          <a:prstGeom prst="lin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1" name="CaixaDeTexto 145"/>
          <p:cNvSpPr txBox="1"/>
          <p:nvPr/>
        </p:nvSpPr>
        <p:spPr>
          <a:xfrm>
            <a:off x="-9744045" y="-5796117"/>
            <a:ext cx="1386738" cy="341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6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Physical Part</a:t>
            </a:r>
          </a:p>
        </p:txBody>
      </p:sp>
      <p:pic>
        <p:nvPicPr>
          <p:cNvPr id="1782" name="Picture 1781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-10139955" y="-8100737"/>
            <a:ext cx="1945790" cy="1117058"/>
          </a:xfrm>
          <a:prstGeom prst="rect">
            <a:avLst/>
          </a:prstGeom>
        </p:spPr>
      </p:pic>
      <p:pic>
        <p:nvPicPr>
          <p:cNvPr id="1783" name="Picture 178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-18229645" y="-8055797"/>
            <a:ext cx="1909758" cy="954905"/>
          </a:xfrm>
          <a:prstGeom prst="rect">
            <a:avLst/>
          </a:prstGeom>
        </p:spPr>
      </p:pic>
      <p:sp>
        <p:nvSpPr>
          <p:cNvPr id="2130" name="TextBox 2129"/>
          <p:cNvSpPr txBox="1"/>
          <p:nvPr/>
        </p:nvSpPr>
        <p:spPr>
          <a:xfrm rot="5400000">
            <a:off x="-19502385" y="1242487"/>
            <a:ext cx="1159380" cy="309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359" b="1" dirty="0"/>
              <a:t>Zero </a:t>
            </a:r>
            <a:r>
              <a:rPr lang="pt-BR" sz="1359" b="1" dirty="0" err="1"/>
              <a:t>Padding</a:t>
            </a:r>
            <a:endParaRPr lang="pt-BR" sz="1359" b="1" dirty="0"/>
          </a:p>
        </p:txBody>
      </p:sp>
      <p:sp>
        <p:nvSpPr>
          <p:cNvPr id="3" name="Left Brace 2"/>
          <p:cNvSpPr/>
          <p:nvPr/>
        </p:nvSpPr>
        <p:spPr>
          <a:xfrm>
            <a:off x="-18821368" y="748832"/>
            <a:ext cx="175826" cy="128210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3426" tIns="51716" rIns="103426" bIns="51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331"/>
          </a:p>
        </p:txBody>
      </p:sp>
      <p:sp>
        <p:nvSpPr>
          <p:cNvPr id="2249" name="Rectangle 2248"/>
          <p:cNvSpPr/>
          <p:nvPr/>
        </p:nvSpPr>
        <p:spPr>
          <a:xfrm>
            <a:off x="-12871104" y="661448"/>
            <a:ext cx="87573" cy="476946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91"/>
          </a:p>
        </p:txBody>
      </p:sp>
      <p:cxnSp>
        <p:nvCxnSpPr>
          <p:cNvPr id="2280" name="Straight Connector 2279"/>
          <p:cNvCxnSpPr/>
          <p:nvPr/>
        </p:nvCxnSpPr>
        <p:spPr>
          <a:xfrm>
            <a:off x="-12871110" y="783612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5" name="Straight Connector 2284"/>
          <p:cNvCxnSpPr/>
          <p:nvPr/>
        </p:nvCxnSpPr>
        <p:spPr>
          <a:xfrm>
            <a:off x="-12871110" y="905784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6" name="Straight Connector 2285"/>
          <p:cNvCxnSpPr/>
          <p:nvPr/>
        </p:nvCxnSpPr>
        <p:spPr>
          <a:xfrm>
            <a:off x="-12869919" y="1027957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7" name="Straight Connector 2286"/>
          <p:cNvCxnSpPr/>
          <p:nvPr/>
        </p:nvCxnSpPr>
        <p:spPr>
          <a:xfrm>
            <a:off x="-12871110" y="1150126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8" name="Straight Connector 2287"/>
          <p:cNvCxnSpPr/>
          <p:nvPr/>
        </p:nvCxnSpPr>
        <p:spPr>
          <a:xfrm>
            <a:off x="-12871110" y="1272298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9" name="Straight Connector 2288"/>
          <p:cNvCxnSpPr/>
          <p:nvPr/>
        </p:nvCxnSpPr>
        <p:spPr>
          <a:xfrm>
            <a:off x="-12869919" y="1394468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0" name="Straight Connector 2289"/>
          <p:cNvCxnSpPr/>
          <p:nvPr/>
        </p:nvCxnSpPr>
        <p:spPr>
          <a:xfrm>
            <a:off x="-12871110" y="1516640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1" name="Straight Connector 2290"/>
          <p:cNvCxnSpPr/>
          <p:nvPr/>
        </p:nvCxnSpPr>
        <p:spPr>
          <a:xfrm>
            <a:off x="-12871110" y="1638811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2" name="Straight Connector 2291"/>
          <p:cNvCxnSpPr/>
          <p:nvPr/>
        </p:nvCxnSpPr>
        <p:spPr>
          <a:xfrm>
            <a:off x="-12869919" y="1760982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3" name="Straight Connector 2292"/>
          <p:cNvCxnSpPr/>
          <p:nvPr/>
        </p:nvCxnSpPr>
        <p:spPr>
          <a:xfrm>
            <a:off x="-12871110" y="1883154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4" name="Straight Connector 2293"/>
          <p:cNvCxnSpPr/>
          <p:nvPr/>
        </p:nvCxnSpPr>
        <p:spPr>
          <a:xfrm>
            <a:off x="-12871110" y="2005325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5" name="Straight Connector 2294"/>
          <p:cNvCxnSpPr/>
          <p:nvPr/>
        </p:nvCxnSpPr>
        <p:spPr>
          <a:xfrm>
            <a:off x="-12869919" y="2127497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6" name="Straight Connector 2295"/>
          <p:cNvCxnSpPr/>
          <p:nvPr/>
        </p:nvCxnSpPr>
        <p:spPr>
          <a:xfrm>
            <a:off x="-12871110" y="2249668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7" name="Straight Connector 2296"/>
          <p:cNvCxnSpPr/>
          <p:nvPr/>
        </p:nvCxnSpPr>
        <p:spPr>
          <a:xfrm>
            <a:off x="-12871110" y="2371839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8" name="Straight Connector 2297"/>
          <p:cNvCxnSpPr/>
          <p:nvPr/>
        </p:nvCxnSpPr>
        <p:spPr>
          <a:xfrm>
            <a:off x="-12869919" y="2494012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9" name="Straight Connector 2298"/>
          <p:cNvCxnSpPr/>
          <p:nvPr/>
        </p:nvCxnSpPr>
        <p:spPr>
          <a:xfrm>
            <a:off x="-12871110" y="2616181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0" name="Straight Connector 2299"/>
          <p:cNvCxnSpPr/>
          <p:nvPr/>
        </p:nvCxnSpPr>
        <p:spPr>
          <a:xfrm>
            <a:off x="-12871110" y="2738354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1" name="Straight Connector 2300"/>
          <p:cNvCxnSpPr/>
          <p:nvPr/>
        </p:nvCxnSpPr>
        <p:spPr>
          <a:xfrm>
            <a:off x="-12869919" y="2860525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2" name="Straight Connector 2301"/>
          <p:cNvCxnSpPr/>
          <p:nvPr/>
        </p:nvCxnSpPr>
        <p:spPr>
          <a:xfrm>
            <a:off x="-12871110" y="2982696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3" name="Straight Connector 2302"/>
          <p:cNvCxnSpPr/>
          <p:nvPr/>
        </p:nvCxnSpPr>
        <p:spPr>
          <a:xfrm>
            <a:off x="-12871110" y="3104866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4" name="Straight Connector 2303"/>
          <p:cNvCxnSpPr/>
          <p:nvPr/>
        </p:nvCxnSpPr>
        <p:spPr>
          <a:xfrm>
            <a:off x="-12869919" y="3227037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5" name="Straight Connector 2304"/>
          <p:cNvCxnSpPr/>
          <p:nvPr/>
        </p:nvCxnSpPr>
        <p:spPr>
          <a:xfrm>
            <a:off x="-12871110" y="3349208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6" name="Straight Connector 2305"/>
          <p:cNvCxnSpPr/>
          <p:nvPr/>
        </p:nvCxnSpPr>
        <p:spPr>
          <a:xfrm>
            <a:off x="-12871110" y="3471381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7" name="Straight Connector 2306"/>
          <p:cNvCxnSpPr/>
          <p:nvPr/>
        </p:nvCxnSpPr>
        <p:spPr>
          <a:xfrm>
            <a:off x="-12869919" y="3593552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8" name="Straight Connector 2307"/>
          <p:cNvCxnSpPr/>
          <p:nvPr/>
        </p:nvCxnSpPr>
        <p:spPr>
          <a:xfrm>
            <a:off x="-12872303" y="3715723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9" name="Straight Connector 2308"/>
          <p:cNvCxnSpPr/>
          <p:nvPr/>
        </p:nvCxnSpPr>
        <p:spPr>
          <a:xfrm>
            <a:off x="-12871110" y="3837894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0" name="Straight Connector 2309"/>
          <p:cNvCxnSpPr/>
          <p:nvPr/>
        </p:nvCxnSpPr>
        <p:spPr>
          <a:xfrm>
            <a:off x="-12872303" y="3960067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1" name="Straight Connector 2310"/>
          <p:cNvCxnSpPr/>
          <p:nvPr/>
        </p:nvCxnSpPr>
        <p:spPr>
          <a:xfrm>
            <a:off x="-12872303" y="4082236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2" name="Straight Connector 2311"/>
          <p:cNvCxnSpPr/>
          <p:nvPr/>
        </p:nvCxnSpPr>
        <p:spPr>
          <a:xfrm>
            <a:off x="-12871110" y="4204409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3" name="Straight Connector 2312"/>
          <p:cNvCxnSpPr/>
          <p:nvPr/>
        </p:nvCxnSpPr>
        <p:spPr>
          <a:xfrm>
            <a:off x="-12872303" y="4326580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4" name="Straight Connector 2313"/>
          <p:cNvCxnSpPr/>
          <p:nvPr/>
        </p:nvCxnSpPr>
        <p:spPr>
          <a:xfrm>
            <a:off x="-12872303" y="4448751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5" name="Straight Connector 2314"/>
          <p:cNvCxnSpPr/>
          <p:nvPr/>
        </p:nvCxnSpPr>
        <p:spPr>
          <a:xfrm>
            <a:off x="-12871110" y="4570922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6" name="Straight Connector 2315"/>
          <p:cNvCxnSpPr/>
          <p:nvPr/>
        </p:nvCxnSpPr>
        <p:spPr>
          <a:xfrm>
            <a:off x="-12872303" y="4693094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7" name="Straight Connector 2316"/>
          <p:cNvCxnSpPr/>
          <p:nvPr/>
        </p:nvCxnSpPr>
        <p:spPr>
          <a:xfrm>
            <a:off x="-12872303" y="4815264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8" name="Straight Connector 2317"/>
          <p:cNvCxnSpPr/>
          <p:nvPr/>
        </p:nvCxnSpPr>
        <p:spPr>
          <a:xfrm>
            <a:off x="-12871110" y="4937435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9" name="Straight Connector 2318"/>
          <p:cNvCxnSpPr/>
          <p:nvPr/>
        </p:nvCxnSpPr>
        <p:spPr>
          <a:xfrm>
            <a:off x="-12872303" y="5059607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0" name="Straight Connector 2319"/>
          <p:cNvCxnSpPr/>
          <p:nvPr/>
        </p:nvCxnSpPr>
        <p:spPr>
          <a:xfrm>
            <a:off x="-12872303" y="5181778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1" name="Straight Connector 2320"/>
          <p:cNvCxnSpPr/>
          <p:nvPr/>
        </p:nvCxnSpPr>
        <p:spPr>
          <a:xfrm>
            <a:off x="-12871110" y="5303950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2" name="Rectangle 2281"/>
          <p:cNvSpPr/>
          <p:nvPr/>
        </p:nvSpPr>
        <p:spPr>
          <a:xfrm>
            <a:off x="-12872303" y="3960071"/>
            <a:ext cx="87689" cy="73302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691" tIns="64844" rIns="129691" bIns="648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191"/>
          </a:p>
        </p:txBody>
      </p:sp>
      <p:sp>
        <p:nvSpPr>
          <p:cNvPr id="2283" name="TextBox 2282"/>
          <p:cNvSpPr txBox="1"/>
          <p:nvPr/>
        </p:nvSpPr>
        <p:spPr>
          <a:xfrm>
            <a:off x="-12994475" y="3837894"/>
            <a:ext cx="308290" cy="92468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677" b="1" dirty="0"/>
              <a:t>...</a:t>
            </a:r>
          </a:p>
        </p:txBody>
      </p:sp>
      <p:sp>
        <p:nvSpPr>
          <p:cNvPr id="2322" name="TextBox 2321"/>
          <p:cNvSpPr txBox="1"/>
          <p:nvPr/>
        </p:nvSpPr>
        <p:spPr>
          <a:xfrm>
            <a:off x="-12709885" y="35789"/>
            <a:ext cx="1773416" cy="309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9" b="1" dirty="0"/>
              <a:t>OFDM </a:t>
            </a:r>
            <a:r>
              <a:rPr lang="pt-BR" sz="1359" b="1" dirty="0" err="1"/>
              <a:t>Symbol</a:t>
            </a:r>
            <a:r>
              <a:rPr lang="pt-BR" sz="1359" b="1" dirty="0"/>
              <a:t> Vector</a:t>
            </a:r>
          </a:p>
        </p:txBody>
      </p:sp>
      <p:cxnSp>
        <p:nvCxnSpPr>
          <p:cNvPr id="2323" name="Curved Connector 2322"/>
          <p:cNvCxnSpPr/>
          <p:nvPr/>
        </p:nvCxnSpPr>
        <p:spPr>
          <a:xfrm flipH="1">
            <a:off x="-12828424" y="277091"/>
            <a:ext cx="353778" cy="3802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4" name="Straight Connector 2323"/>
          <p:cNvCxnSpPr/>
          <p:nvPr/>
        </p:nvCxnSpPr>
        <p:spPr>
          <a:xfrm>
            <a:off x="-12503674" y="274851"/>
            <a:ext cx="1364324" cy="4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5" name="Rounded Rectangle 2324"/>
          <p:cNvSpPr/>
          <p:nvPr/>
        </p:nvSpPr>
        <p:spPr>
          <a:xfrm>
            <a:off x="-11392729" y="2755161"/>
            <a:ext cx="679125" cy="5964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91"/>
          </a:p>
        </p:txBody>
      </p:sp>
      <p:cxnSp>
        <p:nvCxnSpPr>
          <p:cNvPr id="2326" name="Straight Arrow Connector 2325"/>
          <p:cNvCxnSpPr>
            <a:endCxn id="2325" idx="1"/>
          </p:cNvCxnSpPr>
          <p:nvPr/>
        </p:nvCxnSpPr>
        <p:spPr>
          <a:xfrm>
            <a:off x="-11582842" y="3050234"/>
            <a:ext cx="190109" cy="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7" name="TextBox 2326"/>
          <p:cNvSpPr txBox="1"/>
          <p:nvPr/>
        </p:nvSpPr>
        <p:spPr>
          <a:xfrm>
            <a:off x="-11290241" y="2870246"/>
            <a:ext cx="495185" cy="363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1" dirty="0"/>
              <a:t>CP</a:t>
            </a:r>
          </a:p>
        </p:txBody>
      </p:sp>
      <p:cxnSp>
        <p:nvCxnSpPr>
          <p:cNvPr id="2328" name="Straight Arrow Connector 2327"/>
          <p:cNvCxnSpPr>
            <a:stCxn id="2325" idx="3"/>
            <a:endCxn id="34" idx="3"/>
          </p:cNvCxnSpPr>
          <p:nvPr/>
        </p:nvCxnSpPr>
        <p:spPr>
          <a:xfrm flipV="1">
            <a:off x="-10713607" y="3050229"/>
            <a:ext cx="229240" cy="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sosceles Triangle 33"/>
          <p:cNvSpPr/>
          <p:nvPr/>
        </p:nvSpPr>
        <p:spPr>
          <a:xfrm rot="5400000">
            <a:off x="-10646027" y="2812113"/>
            <a:ext cx="799568" cy="47623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3426" tIns="51716" rIns="103426" bIns="51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331"/>
          </a:p>
        </p:txBody>
      </p:sp>
      <p:sp>
        <p:nvSpPr>
          <p:cNvPr id="2330" name="TextBox 2329"/>
          <p:cNvSpPr txBox="1"/>
          <p:nvPr/>
        </p:nvSpPr>
        <p:spPr>
          <a:xfrm>
            <a:off x="-10537538" y="2885658"/>
            <a:ext cx="495185" cy="363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1" dirty="0"/>
              <a:t>P/S</a:t>
            </a:r>
          </a:p>
        </p:txBody>
      </p:sp>
      <p:cxnSp>
        <p:nvCxnSpPr>
          <p:cNvPr id="2331" name="Straight Arrow Connector 2330"/>
          <p:cNvCxnSpPr>
            <a:stCxn id="34" idx="0"/>
          </p:cNvCxnSpPr>
          <p:nvPr/>
        </p:nvCxnSpPr>
        <p:spPr>
          <a:xfrm>
            <a:off x="-10008129" y="3050230"/>
            <a:ext cx="360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9" name="Straight Connector 2578"/>
          <p:cNvCxnSpPr/>
          <p:nvPr/>
        </p:nvCxnSpPr>
        <p:spPr>
          <a:xfrm rot="5400000" flipH="1">
            <a:off x="24611383" y="6742719"/>
            <a:ext cx="4085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0" name="Straight Connector 2579"/>
          <p:cNvCxnSpPr/>
          <p:nvPr/>
        </p:nvCxnSpPr>
        <p:spPr>
          <a:xfrm rot="5400000" flipH="1">
            <a:off x="24150741" y="6794564"/>
            <a:ext cx="3493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1" name="Straight Connector 2580"/>
          <p:cNvCxnSpPr/>
          <p:nvPr/>
        </p:nvCxnSpPr>
        <p:spPr>
          <a:xfrm rot="5400000" flipH="1">
            <a:off x="24395468" y="6764437"/>
            <a:ext cx="3705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3" name="Straight Connector 2582"/>
          <p:cNvCxnSpPr/>
          <p:nvPr/>
        </p:nvCxnSpPr>
        <p:spPr>
          <a:xfrm rot="5400000" flipH="1">
            <a:off x="23476296" y="5518083"/>
            <a:ext cx="3705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4" name="Straight Connector 2583"/>
          <p:cNvCxnSpPr/>
          <p:nvPr/>
        </p:nvCxnSpPr>
        <p:spPr>
          <a:xfrm rot="5400000" flipH="1">
            <a:off x="19984872" y="5486030"/>
            <a:ext cx="4085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5" name="Straight Connector 2584"/>
          <p:cNvCxnSpPr/>
          <p:nvPr/>
        </p:nvCxnSpPr>
        <p:spPr>
          <a:xfrm rot="5400000" flipH="1">
            <a:off x="24611383" y="5486030"/>
            <a:ext cx="4085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6" name="Straight Connector 2585"/>
          <p:cNvCxnSpPr/>
          <p:nvPr/>
        </p:nvCxnSpPr>
        <p:spPr>
          <a:xfrm rot="5400000" flipH="1">
            <a:off x="21143020" y="5515623"/>
            <a:ext cx="3493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7" name="Straight Connector 2586"/>
          <p:cNvCxnSpPr/>
          <p:nvPr/>
        </p:nvCxnSpPr>
        <p:spPr>
          <a:xfrm rot="5400000" flipH="1">
            <a:off x="22414529" y="5515623"/>
            <a:ext cx="3493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8" name="Straight Connector 2587"/>
          <p:cNvCxnSpPr/>
          <p:nvPr/>
        </p:nvCxnSpPr>
        <p:spPr>
          <a:xfrm rot="5400000" flipH="1">
            <a:off x="22210267" y="5515623"/>
            <a:ext cx="3493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2" name="Rounded Rectangle 2581"/>
          <p:cNvSpPr/>
          <p:nvPr/>
        </p:nvSpPr>
        <p:spPr>
          <a:xfrm rot="16200000">
            <a:off x="21311441" y="4169177"/>
            <a:ext cx="1296906" cy="1081228"/>
          </a:xfrm>
          <a:prstGeom prst="roundRect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9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0" name="TextBox 2589"/>
              <p:cNvSpPr txBox="1"/>
              <p:nvPr/>
            </p:nvSpPr>
            <p:spPr>
              <a:xfrm rot="16200000">
                <a:off x="21063135" y="4529631"/>
                <a:ext cx="1562151" cy="31917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41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141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19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419" dirty="0"/>
              </a:p>
            </p:txBody>
          </p:sp>
        </mc:Choice>
        <mc:Fallback xmlns="">
          <p:sp>
            <p:nvSpPr>
              <p:cNvPr id="2590" name="TextBox 25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063135" y="4529631"/>
                <a:ext cx="1562151" cy="319170"/>
              </a:xfrm>
              <a:prstGeom prst="rect">
                <a:avLst/>
              </a:prstGeom>
              <a:blipFill rotWithShape="0">
                <a:blip r:embed="rId26"/>
                <a:stretch>
                  <a:fillRect r="-37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1" name="TextBox 2590"/>
          <p:cNvSpPr txBox="1"/>
          <p:nvPr/>
        </p:nvSpPr>
        <p:spPr>
          <a:xfrm>
            <a:off x="21938166" y="4555035"/>
            <a:ext cx="437187" cy="3191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419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2" name="TextBox 2591"/>
              <p:cNvSpPr txBox="1"/>
              <p:nvPr/>
            </p:nvSpPr>
            <p:spPr>
              <a:xfrm rot="16200000">
                <a:off x="20756740" y="4529631"/>
                <a:ext cx="1562151" cy="31917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41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141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19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419" dirty="0"/>
              </a:p>
            </p:txBody>
          </p:sp>
        </mc:Choice>
        <mc:Fallback xmlns="">
          <p:sp>
            <p:nvSpPr>
              <p:cNvPr id="2592" name="TextBox 25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0756740" y="4529631"/>
                <a:ext cx="1562151" cy="319170"/>
              </a:xfrm>
              <a:prstGeom prst="rect">
                <a:avLst/>
              </a:prstGeom>
              <a:blipFill rotWithShape="0">
                <a:blip r:embed="rId27"/>
                <a:stretch>
                  <a:fillRect r="-57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3" name="TextBox 2592"/>
              <p:cNvSpPr txBox="1"/>
              <p:nvPr/>
            </p:nvSpPr>
            <p:spPr>
              <a:xfrm rot="16200000">
                <a:off x="21573784" y="4529631"/>
                <a:ext cx="1562151" cy="31917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41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141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419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19" dirty="0"/>
              </a:p>
            </p:txBody>
          </p:sp>
        </mc:Choice>
        <mc:Fallback xmlns="">
          <p:sp>
            <p:nvSpPr>
              <p:cNvPr id="2593" name="TextBox 25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573784" y="4529631"/>
                <a:ext cx="1562151" cy="319170"/>
              </a:xfrm>
              <a:prstGeom prst="rect">
                <a:avLst/>
              </a:prstGeom>
              <a:blipFill rotWithShape="0">
                <a:blip r:embed="rId28"/>
                <a:stretch>
                  <a:fillRect r="-57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4" name="TextBox 2593"/>
          <p:cNvSpPr txBox="1"/>
          <p:nvPr/>
        </p:nvSpPr>
        <p:spPr>
          <a:xfrm rot="5400000">
            <a:off x="21177213" y="4565141"/>
            <a:ext cx="299684" cy="3191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419" dirty="0"/>
              <a:t>0</a:t>
            </a:r>
          </a:p>
        </p:txBody>
      </p:sp>
      <p:sp>
        <p:nvSpPr>
          <p:cNvPr id="2595" name="TextBox 2594"/>
          <p:cNvSpPr txBox="1"/>
          <p:nvPr/>
        </p:nvSpPr>
        <p:spPr>
          <a:xfrm rot="5400000">
            <a:off x="20053777" y="4558438"/>
            <a:ext cx="299684" cy="3191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419" dirty="0"/>
              <a:t>0</a:t>
            </a:r>
          </a:p>
        </p:txBody>
      </p:sp>
      <p:sp>
        <p:nvSpPr>
          <p:cNvPr id="2596" name="TextBox 2595"/>
          <p:cNvSpPr txBox="1"/>
          <p:nvPr/>
        </p:nvSpPr>
        <p:spPr>
          <a:xfrm rot="5400000">
            <a:off x="20604728" y="4183169"/>
            <a:ext cx="443776" cy="103369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419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0" name="TextBox 2599"/>
              <p:cNvSpPr txBox="1"/>
              <p:nvPr/>
            </p:nvSpPr>
            <p:spPr>
              <a:xfrm rot="16200000">
                <a:off x="22551634" y="4509000"/>
                <a:ext cx="1562151" cy="31917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41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141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19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419" dirty="0"/>
              </a:p>
            </p:txBody>
          </p:sp>
        </mc:Choice>
        <mc:Fallback xmlns="">
          <p:sp>
            <p:nvSpPr>
              <p:cNvPr id="2600" name="TextBox 25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551634" y="4509000"/>
                <a:ext cx="1562151" cy="319170"/>
              </a:xfrm>
              <a:prstGeom prst="rect">
                <a:avLst/>
              </a:prstGeom>
              <a:blipFill rotWithShape="0">
                <a:blip r:embed="rId29"/>
                <a:stretch>
                  <a:fillRect r="-37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1" name="TextBox 2600"/>
          <p:cNvSpPr txBox="1"/>
          <p:nvPr/>
        </p:nvSpPr>
        <p:spPr>
          <a:xfrm>
            <a:off x="22846965" y="4513529"/>
            <a:ext cx="437187" cy="3191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419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02" name="TextBox 2601"/>
              <p:cNvSpPr txBox="1"/>
              <p:nvPr/>
            </p:nvSpPr>
            <p:spPr>
              <a:xfrm rot="16200000">
                <a:off x="22059902" y="4508998"/>
                <a:ext cx="1562151" cy="31917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41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141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419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19" dirty="0"/>
              </a:p>
            </p:txBody>
          </p:sp>
        </mc:Choice>
        <mc:Fallback xmlns="">
          <p:sp>
            <p:nvSpPr>
              <p:cNvPr id="2602" name="TextBox 26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059902" y="4508998"/>
                <a:ext cx="1562151" cy="319170"/>
              </a:xfrm>
              <a:prstGeom prst="rect">
                <a:avLst/>
              </a:prstGeom>
              <a:blipFill rotWithShape="0">
                <a:blip r:embed="rId30"/>
                <a:stretch>
                  <a:fillRect r="-57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3" name="TextBox 2602"/>
              <p:cNvSpPr txBox="1"/>
              <p:nvPr/>
            </p:nvSpPr>
            <p:spPr>
              <a:xfrm rot="16200000">
                <a:off x="22876941" y="4508997"/>
                <a:ext cx="1562151" cy="31917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41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141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19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419" dirty="0"/>
              </a:p>
            </p:txBody>
          </p:sp>
        </mc:Choice>
        <mc:Fallback xmlns="">
          <p:sp>
            <p:nvSpPr>
              <p:cNvPr id="2603" name="TextBox 26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876941" y="4508997"/>
                <a:ext cx="1562151" cy="319170"/>
              </a:xfrm>
              <a:prstGeom prst="rect">
                <a:avLst/>
              </a:prstGeom>
              <a:blipFill rotWithShape="0">
                <a:blip r:embed="rId31"/>
                <a:stretch>
                  <a:fillRect r="-57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4" name="TextBox 2603"/>
          <p:cNvSpPr txBox="1"/>
          <p:nvPr/>
        </p:nvSpPr>
        <p:spPr>
          <a:xfrm rot="5400000">
            <a:off x="22449840" y="4555454"/>
            <a:ext cx="299684" cy="3191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419" dirty="0"/>
              <a:t>0</a:t>
            </a:r>
          </a:p>
        </p:txBody>
      </p:sp>
      <p:sp>
        <p:nvSpPr>
          <p:cNvPr id="2605" name="TextBox 2604"/>
          <p:cNvSpPr txBox="1"/>
          <p:nvPr/>
        </p:nvSpPr>
        <p:spPr>
          <a:xfrm rot="5400000">
            <a:off x="24655858" y="4580475"/>
            <a:ext cx="299684" cy="3191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419" dirty="0"/>
              <a:t>0</a:t>
            </a:r>
          </a:p>
        </p:txBody>
      </p:sp>
      <p:sp>
        <p:nvSpPr>
          <p:cNvPr id="2606" name="TextBox 2605"/>
          <p:cNvSpPr txBox="1"/>
          <p:nvPr/>
        </p:nvSpPr>
        <p:spPr>
          <a:xfrm rot="5400000">
            <a:off x="23787753" y="4573766"/>
            <a:ext cx="299684" cy="3191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419" dirty="0"/>
              <a:t>0</a:t>
            </a:r>
          </a:p>
        </p:txBody>
      </p:sp>
      <p:sp>
        <p:nvSpPr>
          <p:cNvPr id="2607" name="TextBox 2606"/>
          <p:cNvSpPr txBox="1"/>
          <p:nvPr/>
        </p:nvSpPr>
        <p:spPr>
          <a:xfrm rot="5400000">
            <a:off x="24197906" y="4198502"/>
            <a:ext cx="443776" cy="103369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419" dirty="0"/>
              <a:t>...</a:t>
            </a:r>
          </a:p>
        </p:txBody>
      </p:sp>
      <p:cxnSp>
        <p:nvCxnSpPr>
          <p:cNvPr id="2616" name="Straight Connector 2615"/>
          <p:cNvCxnSpPr/>
          <p:nvPr/>
        </p:nvCxnSpPr>
        <p:spPr>
          <a:xfrm rot="5400000" flipH="1">
            <a:off x="19984872" y="6661273"/>
            <a:ext cx="4085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7" name="Rounded Rectangle 2616"/>
          <p:cNvSpPr/>
          <p:nvPr/>
        </p:nvSpPr>
        <p:spPr>
          <a:xfrm rot="5400000">
            <a:off x="21946833" y="3781486"/>
            <a:ext cx="1090696" cy="474905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91"/>
          </a:p>
        </p:txBody>
      </p:sp>
      <p:sp>
        <p:nvSpPr>
          <p:cNvPr id="2618" name="TextBox 2617"/>
          <p:cNvSpPr txBox="1"/>
          <p:nvPr/>
        </p:nvSpPr>
        <p:spPr>
          <a:xfrm rot="16200000">
            <a:off x="22251524" y="3898435"/>
            <a:ext cx="490134" cy="475787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985" b="1" spc="851" dirty="0"/>
              <a:t>IFFT</a:t>
            </a:r>
          </a:p>
        </p:txBody>
      </p:sp>
      <p:sp>
        <p:nvSpPr>
          <p:cNvPr id="2619" name="TextBox 2618"/>
          <p:cNvSpPr txBox="1"/>
          <p:nvPr/>
        </p:nvSpPr>
        <p:spPr>
          <a:xfrm rot="16200000">
            <a:off x="24560724" y="5696567"/>
            <a:ext cx="466583" cy="25166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992" dirty="0"/>
              <a:t>N</a:t>
            </a:r>
            <a:r>
              <a:rPr lang="pt-BR" sz="425" dirty="0"/>
              <a:t>IFFT</a:t>
            </a:r>
            <a:endParaRPr lang="pt-BR" sz="1136" dirty="0"/>
          </a:p>
        </p:txBody>
      </p:sp>
      <p:sp>
        <p:nvSpPr>
          <p:cNvPr id="2620" name="TextBox 2619"/>
          <p:cNvSpPr txBox="1"/>
          <p:nvPr/>
        </p:nvSpPr>
        <p:spPr>
          <a:xfrm rot="16200000">
            <a:off x="20073174" y="5600482"/>
            <a:ext cx="276195" cy="25166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992" dirty="0"/>
              <a:t>1</a:t>
            </a:r>
            <a:endParaRPr lang="pt-BR" sz="198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1" name="TextBox 2620"/>
              <p:cNvSpPr txBox="1"/>
              <p:nvPr/>
            </p:nvSpPr>
            <p:spPr>
              <a:xfrm rot="16200000">
                <a:off x="21087300" y="5620257"/>
                <a:ext cx="429389" cy="3041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09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70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09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09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09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2267" dirty="0"/>
              </a:p>
            </p:txBody>
          </p:sp>
        </mc:Choice>
        <mc:Fallback xmlns="">
          <p:sp>
            <p:nvSpPr>
              <p:cNvPr id="2621" name="TextBox 26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1087300" y="5620257"/>
                <a:ext cx="429389" cy="304154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2" name="TextBox 2621"/>
              <p:cNvSpPr txBox="1"/>
              <p:nvPr/>
            </p:nvSpPr>
            <p:spPr>
              <a:xfrm rot="16200000">
                <a:off x="22143510" y="5619169"/>
                <a:ext cx="429389" cy="3041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09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70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09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09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09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267" dirty="0"/>
              </a:p>
            </p:txBody>
          </p:sp>
        </mc:Choice>
        <mc:Fallback xmlns="">
          <p:sp>
            <p:nvSpPr>
              <p:cNvPr id="2622" name="TextBox 26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143510" y="5619169"/>
                <a:ext cx="429389" cy="304154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3" name="TextBox 2622"/>
              <p:cNvSpPr txBox="1"/>
              <p:nvPr/>
            </p:nvSpPr>
            <p:spPr>
              <a:xfrm rot="16200000">
                <a:off x="22246844" y="5710485"/>
                <a:ext cx="671981" cy="304154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09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70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09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09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09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709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2267" dirty="0"/>
              </a:p>
            </p:txBody>
          </p:sp>
        </mc:Choice>
        <mc:Fallback xmlns="">
          <p:sp>
            <p:nvSpPr>
              <p:cNvPr id="2623" name="TextBox 26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246844" y="5710485"/>
                <a:ext cx="671981" cy="304154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4" name="TextBox 2623"/>
              <p:cNvSpPr txBox="1"/>
              <p:nvPr/>
            </p:nvSpPr>
            <p:spPr>
              <a:xfrm rot="16200000">
                <a:off x="23277340" y="5734473"/>
                <a:ext cx="741376" cy="30487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709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709" i="1">
                              <a:latin typeface="Cambria Math" panose="02040503050406030204" pitchFamily="18" charset="0"/>
                            </a:rPr>
                            <m:t>3.</m:t>
                          </m:r>
                          <m:sSub>
                            <m:sSubPr>
                              <m:ctrlPr>
                                <a:rPr lang="pt-BR" sz="70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709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709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num>
                        <m:den>
                          <m:r>
                            <a:rPr lang="pt-BR" sz="709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709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2267" dirty="0"/>
              </a:p>
            </p:txBody>
          </p:sp>
        </mc:Choice>
        <mc:Fallback xmlns="">
          <p:sp>
            <p:nvSpPr>
              <p:cNvPr id="2624" name="TextBox 26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3277340" y="5734473"/>
                <a:ext cx="741376" cy="304879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5" name="TextBox 2624"/>
              <p:cNvSpPr txBox="1"/>
              <p:nvPr/>
            </p:nvSpPr>
            <p:spPr>
              <a:xfrm rot="16200000">
                <a:off x="19930350" y="6887336"/>
                <a:ext cx="445708" cy="31917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419" dirty="0"/>
              </a:p>
            </p:txBody>
          </p:sp>
        </mc:Choice>
        <mc:Fallback xmlns="">
          <p:sp>
            <p:nvSpPr>
              <p:cNvPr id="2625" name="TextBox 26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9930350" y="6887336"/>
                <a:ext cx="445708" cy="319170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6" name="TextBox 2625"/>
          <p:cNvSpPr txBox="1"/>
          <p:nvPr/>
        </p:nvSpPr>
        <p:spPr>
          <a:xfrm rot="16200000">
            <a:off x="22437598" y="5058232"/>
            <a:ext cx="443776" cy="4085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419" dirty="0"/>
              <a:t>...............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7" name="TextBox 2626"/>
              <p:cNvSpPr txBox="1"/>
              <p:nvPr/>
            </p:nvSpPr>
            <p:spPr>
              <a:xfrm rot="16200000">
                <a:off x="20155204" y="6887337"/>
                <a:ext cx="445708" cy="31917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419" dirty="0"/>
              </a:p>
            </p:txBody>
          </p:sp>
        </mc:Choice>
        <mc:Fallback xmlns="">
          <p:sp>
            <p:nvSpPr>
              <p:cNvPr id="2627" name="TextBox 26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0155204" y="6887337"/>
                <a:ext cx="445708" cy="319170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8" name="TextBox 2627"/>
              <p:cNvSpPr txBox="1"/>
              <p:nvPr/>
            </p:nvSpPr>
            <p:spPr>
              <a:xfrm rot="16200000">
                <a:off x="20410525" y="6887337"/>
                <a:ext cx="445708" cy="31917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419" dirty="0"/>
              </a:p>
            </p:txBody>
          </p:sp>
        </mc:Choice>
        <mc:Fallback xmlns="">
          <p:sp>
            <p:nvSpPr>
              <p:cNvPr id="2628" name="TextBox 26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0410525" y="6887337"/>
                <a:ext cx="445708" cy="319170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9" name="TextBox 2628"/>
              <p:cNvSpPr txBox="1"/>
              <p:nvPr/>
            </p:nvSpPr>
            <p:spPr>
              <a:xfrm rot="16200000">
                <a:off x="24363681" y="6750143"/>
                <a:ext cx="932677" cy="33860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sSub>
                            <m:sSubPr>
                              <m:ctrlPr>
                                <a:rPr lang="pt-BR" sz="141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𝐼𝐹𝐹𝑇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1419" dirty="0"/>
              </a:p>
            </p:txBody>
          </p:sp>
        </mc:Choice>
        <mc:Fallback xmlns="">
          <p:sp>
            <p:nvSpPr>
              <p:cNvPr id="2629" name="TextBox 26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4363681" y="6750143"/>
                <a:ext cx="932677" cy="338600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1" name="Group 260"/>
          <p:cNvGrpSpPr/>
          <p:nvPr/>
        </p:nvGrpSpPr>
        <p:grpSpPr>
          <a:xfrm flipH="1">
            <a:off x="20131639" y="7137472"/>
            <a:ext cx="4769464" cy="308290"/>
            <a:chOff x="356901" y="4787311"/>
            <a:chExt cx="4216699" cy="231711"/>
          </a:xfrm>
        </p:grpSpPr>
        <p:sp>
          <p:nvSpPr>
            <p:cNvPr id="2632" name="Rectangle 2631"/>
            <p:cNvSpPr/>
            <p:nvPr/>
          </p:nvSpPr>
          <p:spPr>
            <a:xfrm rot="5400000">
              <a:off x="2426539" y="2791524"/>
              <a:ext cx="77423" cy="4216699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191"/>
            </a:p>
          </p:txBody>
        </p:sp>
        <p:cxnSp>
          <p:nvCxnSpPr>
            <p:cNvPr id="2633" name="Straight Connector 2632"/>
            <p:cNvCxnSpPr/>
            <p:nvPr/>
          </p:nvCxnSpPr>
          <p:spPr>
            <a:xfrm rot="5400000">
              <a:off x="4430117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4" name="Straight Connector 2633"/>
            <p:cNvCxnSpPr/>
            <p:nvPr/>
          </p:nvCxnSpPr>
          <p:spPr>
            <a:xfrm rot="5400000">
              <a:off x="432210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5" name="Straight Connector 2634"/>
            <p:cNvCxnSpPr/>
            <p:nvPr/>
          </p:nvCxnSpPr>
          <p:spPr>
            <a:xfrm rot="5400000">
              <a:off x="4214092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6" name="Straight Connector 2635"/>
            <p:cNvCxnSpPr/>
            <p:nvPr/>
          </p:nvCxnSpPr>
          <p:spPr>
            <a:xfrm rot="5400000">
              <a:off x="4106082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7" name="Straight Connector 2636"/>
            <p:cNvCxnSpPr/>
            <p:nvPr/>
          </p:nvCxnSpPr>
          <p:spPr>
            <a:xfrm rot="5400000">
              <a:off x="3998069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8" name="Straight Connector 2637"/>
            <p:cNvCxnSpPr/>
            <p:nvPr/>
          </p:nvCxnSpPr>
          <p:spPr>
            <a:xfrm rot="5400000">
              <a:off x="3890057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9" name="Straight Connector 2638"/>
            <p:cNvCxnSpPr/>
            <p:nvPr/>
          </p:nvCxnSpPr>
          <p:spPr>
            <a:xfrm rot="5400000">
              <a:off x="378204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0" name="Straight Connector 2639"/>
            <p:cNvCxnSpPr/>
            <p:nvPr/>
          </p:nvCxnSpPr>
          <p:spPr>
            <a:xfrm rot="5400000">
              <a:off x="3674033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1" name="Straight Connector 2640"/>
            <p:cNvCxnSpPr/>
            <p:nvPr/>
          </p:nvCxnSpPr>
          <p:spPr>
            <a:xfrm rot="5400000">
              <a:off x="3566021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2" name="Straight Connector 2641"/>
            <p:cNvCxnSpPr/>
            <p:nvPr/>
          </p:nvCxnSpPr>
          <p:spPr>
            <a:xfrm rot="5400000">
              <a:off x="3458009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3" name="Straight Connector 2642"/>
            <p:cNvCxnSpPr/>
            <p:nvPr/>
          </p:nvCxnSpPr>
          <p:spPr>
            <a:xfrm rot="5400000">
              <a:off x="3349997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4" name="Straight Connector 2643"/>
            <p:cNvCxnSpPr/>
            <p:nvPr/>
          </p:nvCxnSpPr>
          <p:spPr>
            <a:xfrm rot="5400000">
              <a:off x="3241985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5" name="Straight Connector 2644"/>
            <p:cNvCxnSpPr/>
            <p:nvPr/>
          </p:nvCxnSpPr>
          <p:spPr>
            <a:xfrm rot="5400000">
              <a:off x="3133973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6" name="Straight Connector 2645"/>
            <p:cNvCxnSpPr/>
            <p:nvPr/>
          </p:nvCxnSpPr>
          <p:spPr>
            <a:xfrm rot="5400000">
              <a:off x="3025961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7" name="Straight Connector 2646"/>
            <p:cNvCxnSpPr/>
            <p:nvPr/>
          </p:nvCxnSpPr>
          <p:spPr>
            <a:xfrm rot="5400000">
              <a:off x="2917948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8" name="Straight Connector 2647"/>
            <p:cNvCxnSpPr/>
            <p:nvPr/>
          </p:nvCxnSpPr>
          <p:spPr>
            <a:xfrm rot="5400000">
              <a:off x="2809938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9" name="Straight Connector 2648"/>
            <p:cNvCxnSpPr/>
            <p:nvPr/>
          </p:nvCxnSpPr>
          <p:spPr>
            <a:xfrm rot="5400000">
              <a:off x="270192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0" name="Straight Connector 2649"/>
            <p:cNvCxnSpPr/>
            <p:nvPr/>
          </p:nvCxnSpPr>
          <p:spPr>
            <a:xfrm rot="5400000">
              <a:off x="2593913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1" name="Straight Connector 2650"/>
            <p:cNvCxnSpPr/>
            <p:nvPr/>
          </p:nvCxnSpPr>
          <p:spPr>
            <a:xfrm rot="5400000">
              <a:off x="2485901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2" name="Straight Connector 2651"/>
            <p:cNvCxnSpPr/>
            <p:nvPr/>
          </p:nvCxnSpPr>
          <p:spPr>
            <a:xfrm rot="5400000">
              <a:off x="2377889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3" name="Straight Connector 2652"/>
            <p:cNvCxnSpPr/>
            <p:nvPr/>
          </p:nvCxnSpPr>
          <p:spPr>
            <a:xfrm rot="5400000">
              <a:off x="2269877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4" name="Straight Connector 2653"/>
            <p:cNvCxnSpPr/>
            <p:nvPr/>
          </p:nvCxnSpPr>
          <p:spPr>
            <a:xfrm rot="5400000">
              <a:off x="216186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5" name="Straight Connector 2654"/>
            <p:cNvCxnSpPr/>
            <p:nvPr/>
          </p:nvCxnSpPr>
          <p:spPr>
            <a:xfrm rot="5400000">
              <a:off x="2053853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6" name="Straight Connector 2655"/>
            <p:cNvCxnSpPr/>
            <p:nvPr/>
          </p:nvCxnSpPr>
          <p:spPr>
            <a:xfrm rot="5400000">
              <a:off x="1945841" y="4897687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7" name="Straight Connector 2656"/>
            <p:cNvCxnSpPr/>
            <p:nvPr/>
          </p:nvCxnSpPr>
          <p:spPr>
            <a:xfrm rot="5400000">
              <a:off x="1837829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8" name="Straight Connector 2657"/>
            <p:cNvCxnSpPr/>
            <p:nvPr/>
          </p:nvCxnSpPr>
          <p:spPr>
            <a:xfrm rot="5400000">
              <a:off x="1729817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9" name="Straight Connector 2658"/>
            <p:cNvCxnSpPr/>
            <p:nvPr/>
          </p:nvCxnSpPr>
          <p:spPr>
            <a:xfrm rot="5400000">
              <a:off x="1621804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0" name="Straight Connector 2659"/>
            <p:cNvCxnSpPr/>
            <p:nvPr/>
          </p:nvCxnSpPr>
          <p:spPr>
            <a:xfrm rot="5400000">
              <a:off x="1513794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1" name="Straight Connector 2660"/>
            <p:cNvCxnSpPr/>
            <p:nvPr/>
          </p:nvCxnSpPr>
          <p:spPr>
            <a:xfrm rot="5400000">
              <a:off x="1405781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2" name="Straight Connector 2661"/>
            <p:cNvCxnSpPr/>
            <p:nvPr/>
          </p:nvCxnSpPr>
          <p:spPr>
            <a:xfrm rot="5400000">
              <a:off x="1297769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3" name="Straight Connector 2662"/>
            <p:cNvCxnSpPr/>
            <p:nvPr/>
          </p:nvCxnSpPr>
          <p:spPr>
            <a:xfrm rot="5400000">
              <a:off x="1189757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4" name="Straight Connector 2663"/>
            <p:cNvCxnSpPr/>
            <p:nvPr/>
          </p:nvCxnSpPr>
          <p:spPr>
            <a:xfrm rot="5400000">
              <a:off x="1081745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5" name="Straight Connector 2664"/>
            <p:cNvCxnSpPr/>
            <p:nvPr/>
          </p:nvCxnSpPr>
          <p:spPr>
            <a:xfrm rot="5400000">
              <a:off x="973733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6" name="Straight Connector 2665"/>
            <p:cNvCxnSpPr/>
            <p:nvPr/>
          </p:nvCxnSpPr>
          <p:spPr>
            <a:xfrm rot="5400000">
              <a:off x="865721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7" name="Straight Connector 2666"/>
            <p:cNvCxnSpPr/>
            <p:nvPr/>
          </p:nvCxnSpPr>
          <p:spPr>
            <a:xfrm rot="5400000">
              <a:off x="757709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8" name="Straight Connector 2667"/>
            <p:cNvCxnSpPr/>
            <p:nvPr/>
          </p:nvCxnSpPr>
          <p:spPr>
            <a:xfrm rot="5400000">
              <a:off x="649697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9" name="Straight Connector 2668"/>
            <p:cNvCxnSpPr/>
            <p:nvPr/>
          </p:nvCxnSpPr>
          <p:spPr>
            <a:xfrm rot="5400000">
              <a:off x="541685" y="4895580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0" name="Straight Connector 2669"/>
            <p:cNvCxnSpPr/>
            <p:nvPr/>
          </p:nvCxnSpPr>
          <p:spPr>
            <a:xfrm rot="5400000">
              <a:off x="433673" y="4896634"/>
              <a:ext cx="709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1" name="Rectangle 2670"/>
            <p:cNvSpPr/>
            <p:nvPr/>
          </p:nvSpPr>
          <p:spPr>
            <a:xfrm rot="5400000">
              <a:off x="1294478" y="4574829"/>
              <a:ext cx="77526" cy="64807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29691" tIns="64844" rIns="129691" bIns="648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2191"/>
            </a:p>
          </p:txBody>
        </p:sp>
        <p:sp>
          <p:nvSpPr>
            <p:cNvPr id="2672" name="TextBox 2671"/>
            <p:cNvSpPr txBox="1"/>
            <p:nvPr/>
          </p:nvSpPr>
          <p:spPr>
            <a:xfrm rot="5400000">
              <a:off x="1261724" y="4494411"/>
              <a:ext cx="231711" cy="817512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pPr algn="ctr"/>
              <a:r>
                <a:rPr lang="pt-BR" sz="677" b="1" dirty="0"/>
                <a:t>...</a:t>
              </a:r>
            </a:p>
          </p:txBody>
        </p:sp>
      </p:grpSp>
      <p:pic>
        <p:nvPicPr>
          <p:cNvPr id="2674" name="Picture 2673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4" t="18238" r="47300" b="13613"/>
          <a:stretch/>
        </p:blipFill>
        <p:spPr>
          <a:xfrm>
            <a:off x="22466307" y="2670626"/>
            <a:ext cx="2402435" cy="989373"/>
          </a:xfrm>
          <a:prstGeom prst="rect">
            <a:avLst/>
          </a:prstGeom>
        </p:spPr>
      </p:pic>
      <p:pic>
        <p:nvPicPr>
          <p:cNvPr id="2675" name="Picture 2674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22" t="18238" r="10100" b="13613"/>
          <a:stretch/>
        </p:blipFill>
        <p:spPr>
          <a:xfrm>
            <a:off x="20135143" y="2670626"/>
            <a:ext cx="2402435" cy="989373"/>
          </a:xfrm>
          <a:prstGeom prst="rect">
            <a:avLst/>
          </a:prstGeom>
        </p:spPr>
      </p:pic>
      <p:cxnSp>
        <p:nvCxnSpPr>
          <p:cNvPr id="2677" name="Straight Arrow Connector 2676"/>
          <p:cNvCxnSpPr/>
          <p:nvPr/>
        </p:nvCxnSpPr>
        <p:spPr>
          <a:xfrm>
            <a:off x="22579640" y="3683651"/>
            <a:ext cx="23940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8" name="Straight Arrow Connector 2677"/>
          <p:cNvCxnSpPr/>
          <p:nvPr/>
        </p:nvCxnSpPr>
        <p:spPr>
          <a:xfrm>
            <a:off x="20046082" y="3682278"/>
            <a:ext cx="23940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9" name="TextBox 2678"/>
          <p:cNvSpPr txBox="1"/>
          <p:nvPr/>
        </p:nvSpPr>
        <p:spPr>
          <a:xfrm>
            <a:off x="20032561" y="3679363"/>
            <a:ext cx="299684" cy="25574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018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80" name="TextBox 2679"/>
              <p:cNvSpPr txBox="1"/>
              <p:nvPr/>
            </p:nvSpPr>
            <p:spPr>
              <a:xfrm>
                <a:off x="22122989" y="3680689"/>
                <a:ext cx="447596" cy="25574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1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18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018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1018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018" dirty="0"/>
              </a:p>
            </p:txBody>
          </p:sp>
        </mc:Choice>
        <mc:Fallback xmlns="">
          <p:sp>
            <p:nvSpPr>
              <p:cNvPr id="2680" name="TextBox 26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2989" y="3680689"/>
                <a:ext cx="447596" cy="255745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2" name="TextBox 2681"/>
              <p:cNvSpPr txBox="1"/>
              <p:nvPr/>
            </p:nvSpPr>
            <p:spPr>
              <a:xfrm>
                <a:off x="22444802" y="3680689"/>
                <a:ext cx="447596" cy="25574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1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18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018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pt-BR" sz="1018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018" dirty="0"/>
              </a:p>
            </p:txBody>
          </p:sp>
        </mc:Choice>
        <mc:Fallback xmlns="">
          <p:sp>
            <p:nvSpPr>
              <p:cNvPr id="2682" name="TextBox 26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4802" y="3680689"/>
                <a:ext cx="447596" cy="255745"/>
              </a:xfrm>
              <a:prstGeom prst="rect">
                <a:avLst/>
              </a:prstGeom>
              <a:blipFill rotWithShape="0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3" name="TextBox 2682"/>
          <p:cNvSpPr txBox="1"/>
          <p:nvPr/>
        </p:nvSpPr>
        <p:spPr>
          <a:xfrm>
            <a:off x="24729316" y="3672356"/>
            <a:ext cx="299684" cy="25574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018" dirty="0"/>
              <a:t>0</a:t>
            </a:r>
          </a:p>
        </p:txBody>
      </p:sp>
      <p:sp>
        <p:nvSpPr>
          <p:cNvPr id="2684" name="TextBox 2683"/>
          <p:cNvSpPr txBox="1"/>
          <p:nvPr/>
        </p:nvSpPr>
        <p:spPr>
          <a:xfrm>
            <a:off x="22440098" y="2003681"/>
            <a:ext cx="299684" cy="25574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018" b="1" dirty="0"/>
              <a:t>A</a:t>
            </a:r>
          </a:p>
        </p:txBody>
      </p:sp>
      <p:cxnSp>
        <p:nvCxnSpPr>
          <p:cNvPr id="2686" name="Straight Arrow Connector 2685"/>
          <p:cNvCxnSpPr/>
          <p:nvPr/>
        </p:nvCxnSpPr>
        <p:spPr>
          <a:xfrm flipH="1" flipV="1">
            <a:off x="22512192" y="2141217"/>
            <a:ext cx="103" cy="1603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Left Brace 280"/>
          <p:cNvSpPr/>
          <p:nvPr/>
        </p:nvSpPr>
        <p:spPr>
          <a:xfrm rot="5400000">
            <a:off x="20609271" y="1890297"/>
            <a:ext cx="245672" cy="115474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3426" tIns="51713" rIns="103426" bIns="51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332" dirty="0"/>
          </a:p>
        </p:txBody>
      </p:sp>
      <p:sp>
        <p:nvSpPr>
          <p:cNvPr id="2690" name="Left Brace 2689"/>
          <p:cNvSpPr/>
          <p:nvPr/>
        </p:nvSpPr>
        <p:spPr>
          <a:xfrm rot="5400000">
            <a:off x="21790261" y="1890297"/>
            <a:ext cx="245672" cy="115474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3426" tIns="51713" rIns="103426" bIns="51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332" dirty="0"/>
          </a:p>
        </p:txBody>
      </p:sp>
      <p:sp>
        <p:nvSpPr>
          <p:cNvPr id="2691" name="TextBox 2690"/>
          <p:cNvSpPr txBox="1"/>
          <p:nvPr/>
        </p:nvSpPr>
        <p:spPr>
          <a:xfrm>
            <a:off x="20553306" y="2019045"/>
            <a:ext cx="482885" cy="3191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1419" b="1" i="1" dirty="0"/>
              <a:t>GB</a:t>
            </a:r>
          </a:p>
        </p:txBody>
      </p:sp>
      <p:sp>
        <p:nvSpPr>
          <p:cNvPr id="2692" name="TextBox 2691"/>
          <p:cNvSpPr txBox="1"/>
          <p:nvPr/>
        </p:nvSpPr>
        <p:spPr>
          <a:xfrm>
            <a:off x="21310249" y="1965947"/>
            <a:ext cx="886086" cy="41664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018" b="1" i="1" dirty="0" err="1"/>
              <a:t>Subcarrier</a:t>
            </a:r>
            <a:r>
              <a:rPr lang="pt-BR" sz="1018" b="1" i="1" dirty="0"/>
              <a:t/>
            </a:r>
            <a:br>
              <a:rPr lang="pt-BR" sz="1018" b="1" i="1" dirty="0"/>
            </a:br>
            <a:r>
              <a:rPr lang="pt-BR" sz="1018" b="1" i="1" dirty="0" err="1"/>
              <a:t>Information</a:t>
            </a:r>
            <a:endParaRPr lang="pt-BR" sz="1018" b="1" i="1" dirty="0"/>
          </a:p>
        </p:txBody>
      </p:sp>
      <p:sp>
        <p:nvSpPr>
          <p:cNvPr id="2693" name="Left Brace 2692"/>
          <p:cNvSpPr/>
          <p:nvPr/>
        </p:nvSpPr>
        <p:spPr>
          <a:xfrm rot="5400000">
            <a:off x="23583924" y="1289601"/>
            <a:ext cx="239527" cy="234999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3426" tIns="51713" rIns="103426" bIns="51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332" dirty="0"/>
          </a:p>
        </p:txBody>
      </p:sp>
      <p:sp>
        <p:nvSpPr>
          <p:cNvPr id="2696" name="TextBox 2695"/>
          <p:cNvSpPr txBox="1"/>
          <p:nvPr/>
        </p:nvSpPr>
        <p:spPr>
          <a:xfrm>
            <a:off x="22638876" y="2100493"/>
            <a:ext cx="2133048" cy="25574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018" b="1" i="1" dirty="0" err="1"/>
              <a:t>inverted</a:t>
            </a:r>
            <a:r>
              <a:rPr lang="pt-BR" sz="1018" b="1" i="1" dirty="0"/>
              <a:t> </a:t>
            </a:r>
            <a:r>
              <a:rPr lang="pt-BR" sz="1018" b="1" i="1" dirty="0" err="1"/>
              <a:t>conjugated</a:t>
            </a:r>
            <a:r>
              <a:rPr lang="pt-BR" sz="1018" b="1" i="1" dirty="0"/>
              <a:t> </a:t>
            </a:r>
            <a:r>
              <a:rPr lang="pt-BR" sz="1018" b="1" i="1" dirty="0" err="1"/>
              <a:t>sequence</a:t>
            </a:r>
            <a:endParaRPr lang="pt-BR" sz="1018" b="1" i="1" dirty="0"/>
          </a:p>
        </p:txBody>
      </p:sp>
      <p:sp>
        <p:nvSpPr>
          <p:cNvPr id="2537" name="TextBox 2536"/>
          <p:cNvSpPr txBox="1"/>
          <p:nvPr/>
        </p:nvSpPr>
        <p:spPr>
          <a:xfrm rot="16200000">
            <a:off x="22297649" y="749991"/>
            <a:ext cx="393826" cy="211763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359" b="1" dirty="0" err="1"/>
              <a:t>Frequency</a:t>
            </a:r>
            <a:r>
              <a:rPr lang="pt-BR" sz="1359" b="1" dirty="0"/>
              <a:t> Domain </a:t>
            </a:r>
            <a:r>
              <a:rPr lang="pt-BR" sz="1359" b="1" dirty="0" err="1"/>
              <a:t>Samples</a:t>
            </a:r>
            <a:endParaRPr lang="pt-BR" sz="1359" b="1" dirty="0"/>
          </a:p>
        </p:txBody>
      </p:sp>
      <p:pic>
        <p:nvPicPr>
          <p:cNvPr id="2699" name="Picture 269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9" t="12901" r="37172" b="20320"/>
          <a:stretch/>
        </p:blipFill>
        <p:spPr>
          <a:xfrm>
            <a:off x="20122734" y="7667171"/>
            <a:ext cx="4749052" cy="586672"/>
          </a:xfrm>
          <a:prstGeom prst="rect">
            <a:avLst/>
          </a:prstGeom>
        </p:spPr>
      </p:pic>
      <p:cxnSp>
        <p:nvCxnSpPr>
          <p:cNvPr id="2700" name="Straight Arrow Connector 2699"/>
          <p:cNvCxnSpPr/>
          <p:nvPr/>
        </p:nvCxnSpPr>
        <p:spPr>
          <a:xfrm>
            <a:off x="20157623" y="8318743"/>
            <a:ext cx="47166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1" name="TextBox 2700"/>
          <p:cNvSpPr txBox="1"/>
          <p:nvPr/>
        </p:nvSpPr>
        <p:spPr>
          <a:xfrm>
            <a:off x="20017941" y="8278023"/>
            <a:ext cx="299684" cy="25574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018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02" name="TextBox 2701"/>
              <p:cNvSpPr txBox="1"/>
              <p:nvPr/>
            </p:nvSpPr>
            <p:spPr>
              <a:xfrm>
                <a:off x="24582090" y="8302000"/>
                <a:ext cx="447596" cy="25574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18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18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sz="1018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pt-BR" sz="1018" dirty="0"/>
              </a:p>
            </p:txBody>
          </p:sp>
        </mc:Choice>
        <mc:Fallback xmlns="">
          <p:sp>
            <p:nvSpPr>
              <p:cNvPr id="2702" name="TextBox 27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2090" y="8302000"/>
                <a:ext cx="447596" cy="255745"/>
              </a:xfrm>
              <a:prstGeom prst="rect">
                <a:avLst/>
              </a:prstGeom>
              <a:blipFill rotWithShape="0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3" name="TextBox 2702"/>
          <p:cNvSpPr txBox="1"/>
          <p:nvPr/>
        </p:nvSpPr>
        <p:spPr>
          <a:xfrm rot="16200000">
            <a:off x="22331983" y="6450714"/>
            <a:ext cx="393826" cy="211763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359" b="1" dirty="0"/>
              <a:t>Time Domain </a:t>
            </a:r>
            <a:r>
              <a:rPr lang="pt-BR" sz="1359" b="1" dirty="0" err="1"/>
              <a:t>Samples</a:t>
            </a:r>
            <a:endParaRPr lang="pt-BR" sz="1359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54" name="TextBox 2753"/>
              <p:cNvSpPr txBox="1"/>
              <p:nvPr/>
            </p:nvSpPr>
            <p:spPr>
              <a:xfrm>
                <a:off x="22020552" y="2042927"/>
                <a:ext cx="425137" cy="57755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018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018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pt-BR" sz="1018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sub>
                      </m:sSub>
                    </m:oMath>
                  </m:oMathPara>
                </a14:m>
                <a:endParaRPr lang="pt-BR" sz="1018" b="1" i="1" dirty="0"/>
              </a:p>
              <a:p>
                <a:pPr algn="ctr"/>
                <a:endParaRPr lang="pt-BR" sz="1018" b="1" i="1" dirty="0"/>
              </a:p>
              <a:p>
                <a:pPr algn="ctr"/>
                <a:endParaRPr lang="pt-BR" sz="1018" b="1" i="1" dirty="0"/>
              </a:p>
            </p:txBody>
          </p:sp>
        </mc:Choice>
        <mc:Fallback xmlns="">
          <p:sp>
            <p:nvSpPr>
              <p:cNvPr id="2754" name="TextBox 27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0552" y="2042927"/>
                <a:ext cx="425137" cy="577550"/>
              </a:xfrm>
              <a:prstGeom prst="rect">
                <a:avLst/>
              </a:prstGeom>
              <a:blipFill rotWithShape="0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44" name="Picture 3043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19" t="18238" r="11843" b="13613"/>
          <a:stretch/>
        </p:blipFill>
        <p:spPr>
          <a:xfrm>
            <a:off x="20161521" y="-933682"/>
            <a:ext cx="4739583" cy="969471"/>
          </a:xfrm>
          <a:prstGeom prst="rect">
            <a:avLst/>
          </a:prstGeom>
        </p:spPr>
      </p:pic>
      <p:cxnSp>
        <p:nvCxnSpPr>
          <p:cNvPr id="3063" name="Straight Connector 3062"/>
          <p:cNvCxnSpPr/>
          <p:nvPr/>
        </p:nvCxnSpPr>
        <p:spPr>
          <a:xfrm flipH="1">
            <a:off x="-15204161" y="9237049"/>
            <a:ext cx="4085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4" name="Straight Connector 3063"/>
          <p:cNvCxnSpPr/>
          <p:nvPr/>
        </p:nvCxnSpPr>
        <p:spPr>
          <a:xfrm flipH="1">
            <a:off x="-15145146" y="9727287"/>
            <a:ext cx="3493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5" name="Straight Connector 3064"/>
          <p:cNvCxnSpPr/>
          <p:nvPr/>
        </p:nvCxnSpPr>
        <p:spPr>
          <a:xfrm flipH="1">
            <a:off x="-15166154" y="9471963"/>
            <a:ext cx="3705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7" name="Rounded Rectangle 3066"/>
          <p:cNvSpPr/>
          <p:nvPr/>
        </p:nvSpPr>
        <p:spPr>
          <a:xfrm>
            <a:off x="-14809251" y="10475055"/>
            <a:ext cx="1296906" cy="1089807"/>
          </a:xfrm>
          <a:prstGeom prst="roundRect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91"/>
          </a:p>
        </p:txBody>
      </p:sp>
      <p:cxnSp>
        <p:nvCxnSpPr>
          <p:cNvPr id="3068" name="Straight Connector 3067"/>
          <p:cNvCxnSpPr/>
          <p:nvPr/>
        </p:nvCxnSpPr>
        <p:spPr>
          <a:xfrm flipH="1">
            <a:off x="-15154764" y="10391134"/>
            <a:ext cx="3705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9" name="Straight Connector 3068"/>
          <p:cNvCxnSpPr/>
          <p:nvPr/>
        </p:nvCxnSpPr>
        <p:spPr>
          <a:xfrm flipH="1">
            <a:off x="-16353355" y="13863559"/>
            <a:ext cx="4085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0" name="Straight Connector 3069"/>
          <p:cNvCxnSpPr/>
          <p:nvPr/>
        </p:nvCxnSpPr>
        <p:spPr>
          <a:xfrm flipH="1">
            <a:off x="-16317443" y="9237049"/>
            <a:ext cx="4085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1" name="Straight Connector 3070"/>
          <p:cNvCxnSpPr/>
          <p:nvPr/>
        </p:nvCxnSpPr>
        <p:spPr>
          <a:xfrm flipH="1">
            <a:off x="-15128868" y="12735008"/>
            <a:ext cx="3493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Straight Connector 3071"/>
          <p:cNvCxnSpPr/>
          <p:nvPr/>
        </p:nvCxnSpPr>
        <p:spPr>
          <a:xfrm flipH="1">
            <a:off x="-15128868" y="11463501"/>
            <a:ext cx="3493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3" name="Straight Connector 3072"/>
          <p:cNvCxnSpPr/>
          <p:nvPr/>
        </p:nvCxnSpPr>
        <p:spPr>
          <a:xfrm flipH="1">
            <a:off x="-15128868" y="11667761"/>
            <a:ext cx="3493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5" name="Grupo 378"/>
          <p:cNvGrpSpPr/>
          <p:nvPr/>
        </p:nvGrpSpPr>
        <p:grpSpPr>
          <a:xfrm>
            <a:off x="-20432995" y="7709372"/>
            <a:ext cx="1304952" cy="1081495"/>
            <a:chOff x="2519404" y="7204275"/>
            <a:chExt cx="1596289" cy="1357865"/>
          </a:xfrm>
        </p:grpSpPr>
        <p:sp>
          <p:nvSpPr>
            <p:cNvPr id="3076" name="Retângulo de cantos arredondados 379"/>
            <p:cNvSpPr/>
            <p:nvPr/>
          </p:nvSpPr>
          <p:spPr>
            <a:xfrm>
              <a:off x="2531517" y="7204275"/>
              <a:ext cx="1584176" cy="135786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191"/>
            </a:p>
          </p:txBody>
        </p:sp>
        <p:sp>
          <p:nvSpPr>
            <p:cNvPr id="3077" name="CaixaDeTexto 380"/>
            <p:cNvSpPr txBox="1"/>
            <p:nvPr/>
          </p:nvSpPr>
          <p:spPr>
            <a:xfrm>
              <a:off x="2519404" y="7385162"/>
              <a:ext cx="1596289" cy="1160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701" b="1" dirty="0">
                  <a:latin typeface="Arial" pitchFamily="34" charset="0"/>
                  <a:cs typeface="Arial" pitchFamily="34" charset="0"/>
                </a:rPr>
                <a:t>OFDM </a:t>
              </a:r>
              <a:r>
                <a:rPr lang="pt-BR" sz="1701" b="1" dirty="0" err="1">
                  <a:latin typeface="Arial" pitchFamily="34" charset="0"/>
                  <a:cs typeface="Arial" pitchFamily="34" charset="0"/>
                </a:rPr>
                <a:t>Rx</a:t>
              </a:r>
              <a:endParaRPr lang="pt-BR" sz="1701" b="1" dirty="0">
                <a:latin typeface="Arial" pitchFamily="34" charset="0"/>
                <a:cs typeface="Arial" pitchFamily="34" charset="0"/>
              </a:endParaRPr>
            </a:p>
            <a:p>
              <a:endParaRPr lang="pt-BR" sz="709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419" i="1" dirty="0">
                  <a:latin typeface="Arial" pitchFamily="34" charset="0"/>
                  <a:cs typeface="Arial" pitchFamily="34" charset="0"/>
                </a:rPr>
                <a:t>Defined</a:t>
              </a:r>
            </a:p>
            <a:p>
              <a:pPr algn="ctr"/>
              <a:r>
                <a:rPr lang="pt-BR" sz="1419" i="1" dirty="0" err="1">
                  <a:latin typeface="Arial" pitchFamily="34" charset="0"/>
                  <a:cs typeface="Arial" pitchFamily="34" charset="0"/>
                </a:rPr>
                <a:t>by</a:t>
              </a:r>
              <a:r>
                <a:rPr lang="pt-BR" sz="1419" i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419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Software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82" name="TextBox 3081"/>
              <p:cNvSpPr txBox="1"/>
              <p:nvPr/>
            </p:nvSpPr>
            <p:spPr>
              <a:xfrm>
                <a:off x="-14921297" y="10733080"/>
                <a:ext cx="1562150" cy="36494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41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141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19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419" dirty="0"/>
              </a:p>
            </p:txBody>
          </p:sp>
        </mc:Choice>
        <mc:Fallback xmlns="">
          <p:sp>
            <p:nvSpPr>
              <p:cNvPr id="3082" name="TextBox 30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21297" y="10733080"/>
                <a:ext cx="1562150" cy="364945"/>
              </a:xfrm>
              <a:prstGeom prst="rect">
                <a:avLst/>
              </a:prstGeom>
              <a:blipFill rotWithShape="0">
                <a:blip r:embed="rId4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83" name="TextBox 3082"/>
          <p:cNvSpPr txBox="1"/>
          <p:nvPr/>
        </p:nvSpPr>
        <p:spPr>
          <a:xfrm rot="5400000">
            <a:off x="-14343442" y="11052962"/>
            <a:ext cx="437187" cy="3191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419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84" name="TextBox 3083"/>
              <p:cNvSpPr txBox="1"/>
              <p:nvPr/>
            </p:nvSpPr>
            <p:spPr>
              <a:xfrm>
                <a:off x="-14921297" y="10426687"/>
                <a:ext cx="1562150" cy="36494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41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141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19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419" dirty="0"/>
              </a:p>
            </p:txBody>
          </p:sp>
        </mc:Choice>
        <mc:Fallback xmlns="">
          <p:sp>
            <p:nvSpPr>
              <p:cNvPr id="3084" name="TextBox 30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21297" y="10426687"/>
                <a:ext cx="1562150" cy="364945"/>
              </a:xfrm>
              <a:prstGeom prst="rect">
                <a:avLst/>
              </a:prstGeom>
              <a:blipFill rotWithShape="0">
                <a:blip r:embed="rId4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5" name="TextBox 3084"/>
              <p:cNvSpPr txBox="1"/>
              <p:nvPr/>
            </p:nvSpPr>
            <p:spPr>
              <a:xfrm>
                <a:off x="-14921297" y="11243729"/>
                <a:ext cx="1562150" cy="36494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41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141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419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19" dirty="0"/>
              </a:p>
            </p:txBody>
          </p:sp>
        </mc:Choice>
        <mc:Fallback xmlns="">
          <p:sp>
            <p:nvSpPr>
              <p:cNvPr id="3085" name="TextBox 30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21297" y="11243729"/>
                <a:ext cx="1562150" cy="364945"/>
              </a:xfrm>
              <a:prstGeom prst="rect">
                <a:avLst/>
              </a:prstGeom>
              <a:blipFill rotWithShape="0">
                <a:blip r:embed="rId4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86" name="TextBox 3085"/>
          <p:cNvSpPr txBox="1"/>
          <p:nvPr/>
        </p:nvSpPr>
        <p:spPr>
          <a:xfrm>
            <a:off x="-14322689" y="9067531"/>
            <a:ext cx="299685" cy="3191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419" dirty="0"/>
              <a:t>0</a:t>
            </a:r>
          </a:p>
        </p:txBody>
      </p:sp>
      <p:sp>
        <p:nvSpPr>
          <p:cNvPr id="3087" name="TextBox 3086"/>
          <p:cNvSpPr txBox="1"/>
          <p:nvPr/>
        </p:nvSpPr>
        <p:spPr>
          <a:xfrm>
            <a:off x="-14329394" y="10190965"/>
            <a:ext cx="299685" cy="3191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419" dirty="0"/>
              <a:t>0</a:t>
            </a:r>
          </a:p>
        </p:txBody>
      </p:sp>
      <p:sp>
        <p:nvSpPr>
          <p:cNvPr id="3088" name="TextBox 3087"/>
          <p:cNvSpPr txBox="1"/>
          <p:nvPr/>
        </p:nvSpPr>
        <p:spPr>
          <a:xfrm>
            <a:off x="-14400608" y="9212482"/>
            <a:ext cx="443776" cy="103369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419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3" name="TextBox 3092"/>
              <p:cNvSpPr txBox="1"/>
              <p:nvPr/>
            </p:nvSpPr>
            <p:spPr>
              <a:xfrm>
                <a:off x="-14921297" y="12226465"/>
                <a:ext cx="1562150" cy="36494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41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141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19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419" dirty="0"/>
              </a:p>
            </p:txBody>
          </p:sp>
        </mc:Choice>
        <mc:Fallback xmlns="">
          <p:sp>
            <p:nvSpPr>
              <p:cNvPr id="3093" name="TextBox 30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21297" y="12226465"/>
                <a:ext cx="1562150" cy="364945"/>
              </a:xfrm>
              <a:prstGeom prst="rect">
                <a:avLst/>
              </a:prstGeom>
              <a:blipFill rotWithShape="0">
                <a:blip r:embed="rId4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94" name="TextBox 3093"/>
          <p:cNvSpPr txBox="1"/>
          <p:nvPr/>
        </p:nvSpPr>
        <p:spPr>
          <a:xfrm rot="5400000">
            <a:off x="-14343442" y="12023688"/>
            <a:ext cx="437187" cy="3191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419" dirty="0"/>
              <a:t>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5" name="TextBox 3094"/>
              <p:cNvSpPr txBox="1"/>
              <p:nvPr/>
            </p:nvSpPr>
            <p:spPr>
              <a:xfrm>
                <a:off x="-14921297" y="11731151"/>
                <a:ext cx="1562150" cy="36494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41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141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419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19" dirty="0"/>
              </a:p>
            </p:txBody>
          </p:sp>
        </mc:Choice>
        <mc:Fallback xmlns="">
          <p:sp>
            <p:nvSpPr>
              <p:cNvPr id="3095" name="TextBox 30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21297" y="11731151"/>
                <a:ext cx="1562150" cy="364945"/>
              </a:xfrm>
              <a:prstGeom prst="rect">
                <a:avLst/>
              </a:prstGeom>
              <a:blipFill rotWithShape="0">
                <a:blip r:embed="rId4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6" name="TextBox 3095"/>
              <p:cNvSpPr txBox="1"/>
              <p:nvPr/>
            </p:nvSpPr>
            <p:spPr>
              <a:xfrm>
                <a:off x="-14903378" y="12509602"/>
                <a:ext cx="1562150" cy="36494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41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141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19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419" dirty="0"/>
              </a:p>
            </p:txBody>
          </p:sp>
        </mc:Choice>
        <mc:Fallback xmlns="">
          <p:sp>
            <p:nvSpPr>
              <p:cNvPr id="3096" name="TextBox 30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03378" y="12509602"/>
                <a:ext cx="1562150" cy="364945"/>
              </a:xfrm>
              <a:prstGeom prst="rect">
                <a:avLst/>
              </a:prstGeom>
              <a:blipFill rotWithShape="0">
                <a:blip r:embed="rId4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97" name="TextBox 3096"/>
          <p:cNvSpPr txBox="1"/>
          <p:nvPr/>
        </p:nvSpPr>
        <p:spPr>
          <a:xfrm>
            <a:off x="-14329394" y="11516886"/>
            <a:ext cx="299685" cy="3191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419" dirty="0"/>
              <a:t>0</a:t>
            </a:r>
          </a:p>
        </p:txBody>
      </p:sp>
      <p:sp>
        <p:nvSpPr>
          <p:cNvPr id="3098" name="TextBox 3097"/>
          <p:cNvSpPr txBox="1"/>
          <p:nvPr/>
        </p:nvSpPr>
        <p:spPr>
          <a:xfrm>
            <a:off x="-14322689" y="12803521"/>
            <a:ext cx="299685" cy="3191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419" dirty="0"/>
              <a:t>0</a:t>
            </a:r>
          </a:p>
        </p:txBody>
      </p:sp>
      <p:sp>
        <p:nvSpPr>
          <p:cNvPr id="3099" name="TextBox 3098"/>
          <p:cNvSpPr txBox="1"/>
          <p:nvPr/>
        </p:nvSpPr>
        <p:spPr>
          <a:xfrm>
            <a:off x="-14329394" y="13671626"/>
            <a:ext cx="299685" cy="3191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419" dirty="0"/>
              <a:t>0</a:t>
            </a:r>
          </a:p>
        </p:txBody>
      </p:sp>
      <p:sp>
        <p:nvSpPr>
          <p:cNvPr id="3100" name="TextBox 3099"/>
          <p:cNvSpPr txBox="1"/>
          <p:nvPr/>
        </p:nvSpPr>
        <p:spPr>
          <a:xfrm>
            <a:off x="-14376969" y="12837185"/>
            <a:ext cx="443776" cy="103369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419" dirty="0"/>
              <a:t>...</a:t>
            </a:r>
          </a:p>
        </p:txBody>
      </p:sp>
      <p:cxnSp>
        <p:nvCxnSpPr>
          <p:cNvPr id="3119" name="Straight Connector 3118"/>
          <p:cNvCxnSpPr/>
          <p:nvPr/>
        </p:nvCxnSpPr>
        <p:spPr>
          <a:xfrm flipH="1">
            <a:off x="-15264421" y="13863559"/>
            <a:ext cx="4085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0" name="Rounded Rectangle 3119"/>
          <p:cNvSpPr/>
          <p:nvPr/>
        </p:nvSpPr>
        <p:spPr>
          <a:xfrm>
            <a:off x="-16110776" y="9185987"/>
            <a:ext cx="1090695" cy="474905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91"/>
          </a:p>
        </p:txBody>
      </p:sp>
      <p:sp>
        <p:nvSpPr>
          <p:cNvPr id="3121" name="TextBox 3120"/>
          <p:cNvSpPr txBox="1"/>
          <p:nvPr/>
        </p:nvSpPr>
        <p:spPr>
          <a:xfrm rot="10800000">
            <a:off x="-16065852" y="9177160"/>
            <a:ext cx="553100" cy="475787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2394" b="1" spc="851" dirty="0"/>
              <a:t>FFT</a:t>
            </a:r>
            <a:endParaRPr lang="pt-BR" sz="1985" b="1" spc="851" dirty="0"/>
          </a:p>
        </p:txBody>
      </p:sp>
      <p:sp>
        <p:nvSpPr>
          <p:cNvPr id="3123" name="TextBox 3122"/>
          <p:cNvSpPr txBox="1"/>
          <p:nvPr/>
        </p:nvSpPr>
        <p:spPr>
          <a:xfrm>
            <a:off x="-16077380" y="9140404"/>
            <a:ext cx="276194" cy="25166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992" dirty="0"/>
              <a:t>1</a:t>
            </a:r>
            <a:endParaRPr lang="pt-BR" sz="198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24" name="TextBox 3123"/>
              <p:cNvSpPr txBox="1"/>
              <p:nvPr/>
            </p:nvSpPr>
            <p:spPr>
              <a:xfrm>
                <a:off x="-15477096" y="10175303"/>
                <a:ext cx="429390" cy="38845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997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997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997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997" i="1">
                                  <a:latin typeface="Cambria Math" panose="02040503050406030204" pitchFamily="18" charset="0"/>
                                </a:rPr>
                                <m:t>𝐹𝐹𝑇</m:t>
                              </m:r>
                            </m:sub>
                          </m:sSub>
                        </m:num>
                        <m:den>
                          <m:r>
                            <a:rPr lang="pt-BR" sz="997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3193" dirty="0"/>
              </a:p>
            </p:txBody>
          </p:sp>
        </mc:Choice>
        <mc:Fallback xmlns="">
          <p:sp>
            <p:nvSpPr>
              <p:cNvPr id="3124" name="TextBox 3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477096" y="10175303"/>
                <a:ext cx="429390" cy="388457"/>
              </a:xfrm>
              <a:prstGeom prst="rect">
                <a:avLst/>
              </a:prstGeom>
              <a:blipFill rotWithShape="0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5" name="TextBox 3124"/>
              <p:cNvSpPr txBox="1"/>
              <p:nvPr/>
            </p:nvSpPr>
            <p:spPr>
              <a:xfrm>
                <a:off x="-15441183" y="11216760"/>
                <a:ext cx="429390" cy="38845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997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997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997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997" i="1">
                                  <a:latin typeface="Cambria Math" panose="02040503050406030204" pitchFamily="18" charset="0"/>
                                </a:rPr>
                                <m:t>𝐹𝐹𝑇</m:t>
                              </m:r>
                            </m:sub>
                          </m:sSub>
                        </m:num>
                        <m:den>
                          <m:r>
                            <a:rPr lang="pt-BR" sz="997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267" dirty="0"/>
              </a:p>
            </p:txBody>
          </p:sp>
        </mc:Choice>
        <mc:Fallback xmlns="">
          <p:sp>
            <p:nvSpPr>
              <p:cNvPr id="3125" name="TextBox 3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441183" y="11216760"/>
                <a:ext cx="429390" cy="388457"/>
              </a:xfrm>
              <a:prstGeom prst="rect">
                <a:avLst/>
              </a:prstGeom>
              <a:blipFill rotWithShape="0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6" name="TextBox 3125"/>
              <p:cNvSpPr txBox="1"/>
              <p:nvPr/>
            </p:nvSpPr>
            <p:spPr>
              <a:xfrm>
                <a:off x="-15638663" y="11556510"/>
                <a:ext cx="724931" cy="37818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997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997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997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997" i="1">
                                  <a:latin typeface="Cambria Math" panose="02040503050406030204" pitchFamily="18" charset="0"/>
                                </a:rPr>
                                <m:t>𝐹𝐹𝑇</m:t>
                              </m:r>
                            </m:sub>
                          </m:sSub>
                        </m:num>
                        <m:den>
                          <m:r>
                            <a:rPr lang="pt-BR" sz="997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997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3193" dirty="0"/>
              </a:p>
            </p:txBody>
          </p:sp>
        </mc:Choice>
        <mc:Fallback xmlns="">
          <p:sp>
            <p:nvSpPr>
              <p:cNvPr id="3126" name="TextBox 3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638663" y="11556510"/>
                <a:ext cx="724931" cy="378180"/>
              </a:xfrm>
              <a:prstGeom prst="rect">
                <a:avLst/>
              </a:prstGeom>
              <a:blipFill rotWithShape="0"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7" name="TextBox 3126"/>
              <p:cNvSpPr txBox="1"/>
              <p:nvPr/>
            </p:nvSpPr>
            <p:spPr>
              <a:xfrm>
                <a:off x="-15764394" y="12545516"/>
                <a:ext cx="851097" cy="38951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997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997" i="1">
                              <a:latin typeface="Cambria Math" panose="02040503050406030204" pitchFamily="18" charset="0"/>
                            </a:rPr>
                            <m:t>3.</m:t>
                          </m:r>
                          <m:sSub>
                            <m:sSubPr>
                              <m:ctrlPr>
                                <a:rPr lang="pt-BR" sz="997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997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997" i="1">
                                  <a:latin typeface="Cambria Math" panose="02040503050406030204" pitchFamily="18" charset="0"/>
                                </a:rPr>
                                <m:t>𝐹𝐹𝑇</m:t>
                              </m:r>
                            </m:sub>
                          </m:sSub>
                        </m:num>
                        <m:den>
                          <m:r>
                            <a:rPr lang="pt-BR" sz="997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997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3193" dirty="0"/>
              </a:p>
            </p:txBody>
          </p:sp>
        </mc:Choice>
        <mc:Fallback xmlns="">
          <p:sp>
            <p:nvSpPr>
              <p:cNvPr id="3127" name="TextBox 3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764394" y="12545516"/>
                <a:ext cx="851097" cy="389511"/>
              </a:xfrm>
              <a:prstGeom prst="rect">
                <a:avLst/>
              </a:prstGeom>
              <a:blipFill rotWithShape="0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28" name="Rectangle 3127"/>
          <p:cNvSpPr/>
          <p:nvPr/>
        </p:nvSpPr>
        <p:spPr>
          <a:xfrm>
            <a:off x="-11584950" y="12273365"/>
            <a:ext cx="1350237" cy="19560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91"/>
          </a:p>
        </p:txBody>
      </p:sp>
      <p:sp>
        <p:nvSpPr>
          <p:cNvPr id="3129" name="TextBox 3128"/>
          <p:cNvSpPr txBox="1"/>
          <p:nvPr/>
        </p:nvSpPr>
        <p:spPr>
          <a:xfrm>
            <a:off x="-11670389" y="12222302"/>
            <a:ext cx="1578797" cy="288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5" dirty="0">
                <a:latin typeface="Courier New" panose="02070309020205020404" pitchFamily="49" charset="0"/>
                <a:cs typeface="Courier New" panose="02070309020205020404" pitchFamily="49" charset="0"/>
              </a:rPr>
              <a:t>00101100101110</a:t>
            </a:r>
          </a:p>
        </p:txBody>
      </p:sp>
      <p:sp>
        <p:nvSpPr>
          <p:cNvPr id="3130" name="TextBox 3129"/>
          <p:cNvSpPr txBox="1"/>
          <p:nvPr/>
        </p:nvSpPr>
        <p:spPr>
          <a:xfrm>
            <a:off x="-11584950" y="12390031"/>
            <a:ext cx="1350237" cy="296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75" dirty="0"/>
              <a:t>Data 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42" name="TextBox 3141"/>
              <p:cNvSpPr txBox="1"/>
              <p:nvPr/>
            </p:nvSpPr>
            <p:spPr>
              <a:xfrm>
                <a:off x="-16687372" y="9057292"/>
                <a:ext cx="445708" cy="31917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419" dirty="0"/>
              </a:p>
            </p:txBody>
          </p:sp>
        </mc:Choice>
        <mc:Fallback xmlns="">
          <p:sp>
            <p:nvSpPr>
              <p:cNvPr id="3142" name="TextBox 3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687372" y="9057292"/>
                <a:ext cx="445708" cy="319170"/>
              </a:xfrm>
              <a:prstGeom prst="rect">
                <a:avLst/>
              </a:prstGeom>
              <a:blipFill rotWithShape="0"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3" name="TextBox 3142"/>
          <p:cNvSpPr txBox="1"/>
          <p:nvPr/>
        </p:nvSpPr>
        <p:spPr>
          <a:xfrm>
            <a:off x="-16711271" y="9726752"/>
            <a:ext cx="443776" cy="40850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419" dirty="0"/>
              <a:t>...............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44" name="TextBox 3143"/>
              <p:cNvSpPr txBox="1"/>
              <p:nvPr/>
            </p:nvSpPr>
            <p:spPr>
              <a:xfrm>
                <a:off x="-16687372" y="9326466"/>
                <a:ext cx="445708" cy="31917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419" dirty="0"/>
              </a:p>
            </p:txBody>
          </p:sp>
        </mc:Choice>
        <mc:Fallback xmlns="">
          <p:sp>
            <p:nvSpPr>
              <p:cNvPr id="3144" name="TextBox 3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687372" y="9326466"/>
                <a:ext cx="445708" cy="319170"/>
              </a:xfrm>
              <a:prstGeom prst="rect">
                <a:avLst/>
              </a:prstGeom>
              <a:blipFill rotWithShape="0"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45" name="TextBox 3144"/>
              <p:cNvSpPr txBox="1"/>
              <p:nvPr/>
            </p:nvSpPr>
            <p:spPr>
              <a:xfrm>
                <a:off x="-16687372" y="9581790"/>
                <a:ext cx="445708" cy="31917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419" dirty="0"/>
              </a:p>
            </p:txBody>
          </p:sp>
        </mc:Choice>
        <mc:Fallback xmlns="">
          <p:sp>
            <p:nvSpPr>
              <p:cNvPr id="3145" name="TextBox 3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687372" y="9581790"/>
                <a:ext cx="445708" cy="319170"/>
              </a:xfrm>
              <a:prstGeom prst="rect">
                <a:avLst/>
              </a:prstGeom>
              <a:blipFill rotWithShape="0"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46" name="TextBox 3145"/>
              <p:cNvSpPr txBox="1"/>
              <p:nvPr/>
            </p:nvSpPr>
            <p:spPr>
              <a:xfrm>
                <a:off x="-16805691" y="13717833"/>
                <a:ext cx="932677" cy="33860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sSub>
                            <m:sSubPr>
                              <m:ctrlPr>
                                <a:rPr lang="pt-BR" sz="141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𝐹𝐹𝑇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1419" dirty="0"/>
              </a:p>
            </p:txBody>
          </p:sp>
        </mc:Choice>
        <mc:Fallback xmlns="">
          <p:sp>
            <p:nvSpPr>
              <p:cNvPr id="3146" name="TextBox 3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805691" y="13717833"/>
                <a:ext cx="932677" cy="338600"/>
              </a:xfrm>
              <a:prstGeom prst="rect">
                <a:avLst/>
              </a:prstGeom>
              <a:blipFill rotWithShape="0"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47" name="Straight Arrow Connector 3146"/>
          <p:cNvCxnSpPr/>
          <p:nvPr/>
        </p:nvCxnSpPr>
        <p:spPr>
          <a:xfrm>
            <a:off x="-19095726" y="9165563"/>
            <a:ext cx="362" cy="4755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8" name="TextBox 3147"/>
          <p:cNvSpPr txBox="1"/>
          <p:nvPr/>
        </p:nvSpPr>
        <p:spPr>
          <a:xfrm rot="10800000">
            <a:off x="-20253661" y="9124357"/>
            <a:ext cx="430246" cy="475787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596" b="1" spc="425" dirty="0"/>
              <a:t>Time Domain </a:t>
            </a:r>
            <a:r>
              <a:rPr lang="pt-BR" sz="1596" b="1" spc="425" dirty="0" err="1"/>
              <a:t>Received</a:t>
            </a:r>
            <a:r>
              <a:rPr lang="pt-BR" sz="1596" b="1" spc="425" dirty="0"/>
              <a:t>  </a:t>
            </a:r>
            <a:r>
              <a:rPr lang="pt-BR" sz="1596" b="1" spc="425" dirty="0" err="1"/>
              <a:t>Samples</a:t>
            </a:r>
            <a:endParaRPr lang="pt-BR" sz="1596" b="1" spc="425" dirty="0"/>
          </a:p>
        </p:txBody>
      </p:sp>
      <p:grpSp>
        <p:nvGrpSpPr>
          <p:cNvPr id="3285" name="Group 3284"/>
          <p:cNvGrpSpPr/>
          <p:nvPr/>
        </p:nvGrpSpPr>
        <p:grpSpPr>
          <a:xfrm rot="10800000">
            <a:off x="-13930544" y="9155763"/>
            <a:ext cx="431998" cy="1282103"/>
            <a:chOff x="5358519" y="1290734"/>
            <a:chExt cx="433100" cy="1285376"/>
          </a:xfrm>
        </p:grpSpPr>
        <p:sp>
          <p:nvSpPr>
            <p:cNvPr id="3153" name="TextBox 3152"/>
            <p:cNvSpPr txBox="1"/>
            <p:nvPr/>
          </p:nvSpPr>
          <p:spPr>
            <a:xfrm rot="5400000">
              <a:off x="4932587" y="1785647"/>
              <a:ext cx="1162340" cy="310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359" b="1" dirty="0"/>
                <a:t>Zero </a:t>
              </a:r>
              <a:r>
                <a:rPr lang="pt-BR" sz="1359" b="1" dirty="0" err="1"/>
                <a:t>Padding</a:t>
              </a:r>
              <a:endParaRPr lang="pt-BR" sz="1359" b="1" dirty="0"/>
            </a:p>
          </p:txBody>
        </p:sp>
        <p:sp>
          <p:nvSpPr>
            <p:cNvPr id="3154" name="Left Brace 3153"/>
            <p:cNvSpPr/>
            <p:nvPr/>
          </p:nvSpPr>
          <p:spPr>
            <a:xfrm>
              <a:off x="5615344" y="1290734"/>
              <a:ext cx="176275" cy="128537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3426" tIns="51716" rIns="103426" bIns="517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4331"/>
            </a:p>
          </p:txBody>
        </p:sp>
      </p:grpSp>
      <p:sp>
        <p:nvSpPr>
          <p:cNvPr id="3155" name="Rectangle 3154"/>
          <p:cNvSpPr/>
          <p:nvPr/>
        </p:nvSpPr>
        <p:spPr>
          <a:xfrm>
            <a:off x="-16783655" y="9170130"/>
            <a:ext cx="87573" cy="476946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91"/>
          </a:p>
        </p:txBody>
      </p:sp>
      <p:cxnSp>
        <p:nvCxnSpPr>
          <p:cNvPr id="3156" name="Straight Connector 3155"/>
          <p:cNvCxnSpPr/>
          <p:nvPr/>
        </p:nvCxnSpPr>
        <p:spPr>
          <a:xfrm>
            <a:off x="-16780365" y="9292290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7" name="Straight Connector 3156"/>
          <p:cNvCxnSpPr/>
          <p:nvPr/>
        </p:nvCxnSpPr>
        <p:spPr>
          <a:xfrm>
            <a:off x="-16780365" y="9414461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8" name="Straight Connector 3157"/>
          <p:cNvCxnSpPr/>
          <p:nvPr/>
        </p:nvCxnSpPr>
        <p:spPr>
          <a:xfrm>
            <a:off x="-16779173" y="9536634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9" name="Straight Connector 3158"/>
          <p:cNvCxnSpPr/>
          <p:nvPr/>
        </p:nvCxnSpPr>
        <p:spPr>
          <a:xfrm>
            <a:off x="-16780365" y="9658803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0" name="Straight Connector 3159"/>
          <p:cNvCxnSpPr/>
          <p:nvPr/>
        </p:nvCxnSpPr>
        <p:spPr>
          <a:xfrm>
            <a:off x="-16780365" y="9780976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1" name="Straight Connector 3160"/>
          <p:cNvCxnSpPr/>
          <p:nvPr/>
        </p:nvCxnSpPr>
        <p:spPr>
          <a:xfrm>
            <a:off x="-16779173" y="9903147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2" name="Straight Connector 3161"/>
          <p:cNvCxnSpPr/>
          <p:nvPr/>
        </p:nvCxnSpPr>
        <p:spPr>
          <a:xfrm>
            <a:off x="-16780365" y="10025318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3" name="Straight Connector 3162"/>
          <p:cNvCxnSpPr/>
          <p:nvPr/>
        </p:nvCxnSpPr>
        <p:spPr>
          <a:xfrm>
            <a:off x="-16780365" y="10147489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4" name="Straight Connector 3163"/>
          <p:cNvCxnSpPr/>
          <p:nvPr/>
        </p:nvCxnSpPr>
        <p:spPr>
          <a:xfrm>
            <a:off x="-16779173" y="10269660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5" name="Straight Connector 3164"/>
          <p:cNvCxnSpPr/>
          <p:nvPr/>
        </p:nvCxnSpPr>
        <p:spPr>
          <a:xfrm>
            <a:off x="-16780365" y="10391833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6" name="Straight Connector 3165"/>
          <p:cNvCxnSpPr/>
          <p:nvPr/>
        </p:nvCxnSpPr>
        <p:spPr>
          <a:xfrm>
            <a:off x="-16780365" y="10514004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7" name="Straight Connector 3166"/>
          <p:cNvCxnSpPr/>
          <p:nvPr/>
        </p:nvCxnSpPr>
        <p:spPr>
          <a:xfrm>
            <a:off x="-16779173" y="10636174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8" name="Straight Connector 3167"/>
          <p:cNvCxnSpPr/>
          <p:nvPr/>
        </p:nvCxnSpPr>
        <p:spPr>
          <a:xfrm>
            <a:off x="-16780365" y="10758345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9" name="Straight Connector 3168"/>
          <p:cNvCxnSpPr/>
          <p:nvPr/>
        </p:nvCxnSpPr>
        <p:spPr>
          <a:xfrm>
            <a:off x="-16780365" y="10880516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0" name="Straight Connector 3169"/>
          <p:cNvCxnSpPr/>
          <p:nvPr/>
        </p:nvCxnSpPr>
        <p:spPr>
          <a:xfrm>
            <a:off x="-16779173" y="11002690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1" name="Straight Connector 3170"/>
          <p:cNvCxnSpPr/>
          <p:nvPr/>
        </p:nvCxnSpPr>
        <p:spPr>
          <a:xfrm>
            <a:off x="-16780365" y="11124859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2" name="Straight Connector 3171"/>
          <p:cNvCxnSpPr/>
          <p:nvPr/>
        </p:nvCxnSpPr>
        <p:spPr>
          <a:xfrm>
            <a:off x="-16780365" y="11247031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3" name="Straight Connector 3172"/>
          <p:cNvCxnSpPr/>
          <p:nvPr/>
        </p:nvCxnSpPr>
        <p:spPr>
          <a:xfrm>
            <a:off x="-16779173" y="11369202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4" name="Straight Connector 3173"/>
          <p:cNvCxnSpPr/>
          <p:nvPr/>
        </p:nvCxnSpPr>
        <p:spPr>
          <a:xfrm>
            <a:off x="-16780365" y="11491373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5" name="Straight Connector 3174"/>
          <p:cNvCxnSpPr/>
          <p:nvPr/>
        </p:nvCxnSpPr>
        <p:spPr>
          <a:xfrm>
            <a:off x="-16780365" y="11613545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6" name="Straight Connector 3175"/>
          <p:cNvCxnSpPr/>
          <p:nvPr/>
        </p:nvCxnSpPr>
        <p:spPr>
          <a:xfrm>
            <a:off x="-16779173" y="11735716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7" name="Straight Connector 3176"/>
          <p:cNvCxnSpPr/>
          <p:nvPr/>
        </p:nvCxnSpPr>
        <p:spPr>
          <a:xfrm>
            <a:off x="-16780365" y="11857887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8" name="Straight Connector 3177"/>
          <p:cNvCxnSpPr/>
          <p:nvPr/>
        </p:nvCxnSpPr>
        <p:spPr>
          <a:xfrm>
            <a:off x="-16780365" y="11980059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9" name="Straight Connector 3178"/>
          <p:cNvCxnSpPr/>
          <p:nvPr/>
        </p:nvCxnSpPr>
        <p:spPr>
          <a:xfrm>
            <a:off x="-16779173" y="12102230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0" name="Straight Connector 3179"/>
          <p:cNvCxnSpPr/>
          <p:nvPr/>
        </p:nvCxnSpPr>
        <p:spPr>
          <a:xfrm>
            <a:off x="-16781557" y="12224402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1" name="Straight Connector 3180"/>
          <p:cNvCxnSpPr/>
          <p:nvPr/>
        </p:nvCxnSpPr>
        <p:spPr>
          <a:xfrm>
            <a:off x="-16780365" y="12346572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2" name="Straight Connector 3181"/>
          <p:cNvCxnSpPr/>
          <p:nvPr/>
        </p:nvCxnSpPr>
        <p:spPr>
          <a:xfrm>
            <a:off x="-16781557" y="12468745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3" name="Straight Connector 3182"/>
          <p:cNvCxnSpPr/>
          <p:nvPr/>
        </p:nvCxnSpPr>
        <p:spPr>
          <a:xfrm>
            <a:off x="-16781557" y="12590913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4" name="Straight Connector 3183"/>
          <p:cNvCxnSpPr/>
          <p:nvPr/>
        </p:nvCxnSpPr>
        <p:spPr>
          <a:xfrm>
            <a:off x="-16780365" y="12713086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5" name="Straight Connector 3184"/>
          <p:cNvCxnSpPr/>
          <p:nvPr/>
        </p:nvCxnSpPr>
        <p:spPr>
          <a:xfrm>
            <a:off x="-16781557" y="12835258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6" name="Straight Connector 3185"/>
          <p:cNvCxnSpPr/>
          <p:nvPr/>
        </p:nvCxnSpPr>
        <p:spPr>
          <a:xfrm>
            <a:off x="-16781557" y="12957429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7" name="Straight Connector 3186"/>
          <p:cNvCxnSpPr/>
          <p:nvPr/>
        </p:nvCxnSpPr>
        <p:spPr>
          <a:xfrm>
            <a:off x="-16780365" y="13079600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8" name="Straight Connector 3187"/>
          <p:cNvCxnSpPr/>
          <p:nvPr/>
        </p:nvCxnSpPr>
        <p:spPr>
          <a:xfrm>
            <a:off x="-16781557" y="13201771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9" name="Straight Connector 3188"/>
          <p:cNvCxnSpPr/>
          <p:nvPr/>
        </p:nvCxnSpPr>
        <p:spPr>
          <a:xfrm>
            <a:off x="-16781557" y="13323942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0" name="Straight Connector 3189"/>
          <p:cNvCxnSpPr/>
          <p:nvPr/>
        </p:nvCxnSpPr>
        <p:spPr>
          <a:xfrm>
            <a:off x="-16780365" y="13446113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1" name="Straight Connector 3190"/>
          <p:cNvCxnSpPr/>
          <p:nvPr/>
        </p:nvCxnSpPr>
        <p:spPr>
          <a:xfrm>
            <a:off x="-16781557" y="13568286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2" name="Straight Connector 3191"/>
          <p:cNvCxnSpPr/>
          <p:nvPr/>
        </p:nvCxnSpPr>
        <p:spPr>
          <a:xfrm>
            <a:off x="-16781557" y="13690457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3" name="Straight Connector 3192"/>
          <p:cNvCxnSpPr/>
          <p:nvPr/>
        </p:nvCxnSpPr>
        <p:spPr>
          <a:xfrm>
            <a:off x="-16780365" y="13812628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4" name="Rectangle 3193"/>
          <p:cNvSpPr/>
          <p:nvPr/>
        </p:nvSpPr>
        <p:spPr>
          <a:xfrm>
            <a:off x="-16781558" y="12468748"/>
            <a:ext cx="87689" cy="73302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691" tIns="64844" rIns="129691" bIns="648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191"/>
          </a:p>
        </p:txBody>
      </p:sp>
      <p:sp>
        <p:nvSpPr>
          <p:cNvPr id="3195" name="TextBox 3194"/>
          <p:cNvSpPr txBox="1"/>
          <p:nvPr/>
        </p:nvSpPr>
        <p:spPr>
          <a:xfrm>
            <a:off x="-16877676" y="12339080"/>
            <a:ext cx="308290" cy="92468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677" b="1" dirty="0"/>
              <a:t>...</a:t>
            </a:r>
          </a:p>
        </p:txBody>
      </p:sp>
      <p:sp>
        <p:nvSpPr>
          <p:cNvPr id="3196" name="TextBox 3195"/>
          <p:cNvSpPr txBox="1"/>
          <p:nvPr/>
        </p:nvSpPr>
        <p:spPr>
          <a:xfrm>
            <a:off x="-18634988" y="8540532"/>
            <a:ext cx="1773416" cy="309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9" b="1" dirty="0"/>
              <a:t>OFDM </a:t>
            </a:r>
            <a:r>
              <a:rPr lang="pt-BR" sz="1359" b="1" dirty="0" err="1"/>
              <a:t>Symbol</a:t>
            </a:r>
            <a:r>
              <a:rPr lang="pt-BR" sz="1359" b="1" dirty="0"/>
              <a:t> Vector</a:t>
            </a:r>
          </a:p>
        </p:txBody>
      </p:sp>
      <p:cxnSp>
        <p:nvCxnSpPr>
          <p:cNvPr id="3197" name="Curved Connector 3196"/>
          <p:cNvCxnSpPr/>
          <p:nvPr/>
        </p:nvCxnSpPr>
        <p:spPr>
          <a:xfrm>
            <a:off x="-17090095" y="8781831"/>
            <a:ext cx="353778" cy="3802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8" name="Straight Connector 3197"/>
          <p:cNvCxnSpPr/>
          <p:nvPr/>
        </p:nvCxnSpPr>
        <p:spPr>
          <a:xfrm>
            <a:off x="-18428776" y="8779594"/>
            <a:ext cx="1364324" cy="4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0" name="Straight Arrow Connector 3199"/>
          <p:cNvCxnSpPr>
            <a:endCxn id="3323" idx="1"/>
          </p:cNvCxnSpPr>
          <p:nvPr/>
        </p:nvCxnSpPr>
        <p:spPr>
          <a:xfrm flipV="1">
            <a:off x="-19032412" y="11485845"/>
            <a:ext cx="134703" cy="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83" name="TextBox 3282"/>
              <p:cNvSpPr txBox="1"/>
              <p:nvPr/>
            </p:nvSpPr>
            <p:spPr>
              <a:xfrm>
                <a:off x="-15441180" y="13658798"/>
                <a:ext cx="398455" cy="25245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997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997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pt-BR" sz="997" i="1">
                              <a:latin typeface="Cambria Math" panose="02040503050406030204" pitchFamily="18" charset="0"/>
                            </a:rPr>
                            <m:t>𝐹𝐹𝑇</m:t>
                          </m:r>
                        </m:sub>
                      </m:sSub>
                      <m:r>
                        <a:rPr lang="pt-BR" sz="997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3193" dirty="0"/>
              </a:p>
            </p:txBody>
          </p:sp>
        </mc:Choice>
        <mc:Fallback xmlns="">
          <p:sp>
            <p:nvSpPr>
              <p:cNvPr id="3283" name="TextBox 32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441180" y="13658798"/>
                <a:ext cx="398455" cy="252452"/>
              </a:xfrm>
              <a:prstGeom prst="rect">
                <a:avLst/>
              </a:prstGeom>
              <a:blipFill rotWithShape="0">
                <a:blip r:embed="rId58"/>
                <a:stretch>
                  <a:fillRect r="-15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4" name="TextBox 3283"/>
              <p:cNvSpPr txBox="1"/>
              <p:nvPr/>
            </p:nvSpPr>
            <p:spPr>
              <a:xfrm>
                <a:off x="-16133663" y="13694711"/>
                <a:ext cx="398455" cy="25245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997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997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pt-BR" sz="997" i="1">
                              <a:latin typeface="Cambria Math" panose="02040503050406030204" pitchFamily="18" charset="0"/>
                            </a:rPr>
                            <m:t>𝐹𝐹𝑇</m:t>
                          </m:r>
                        </m:sub>
                      </m:sSub>
                      <m:r>
                        <a:rPr lang="pt-BR" sz="997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3193" dirty="0"/>
              </a:p>
            </p:txBody>
          </p:sp>
        </mc:Choice>
        <mc:Fallback xmlns="">
          <p:sp>
            <p:nvSpPr>
              <p:cNvPr id="3284" name="TextBox 32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133663" y="13694711"/>
                <a:ext cx="398455" cy="252452"/>
              </a:xfrm>
              <a:prstGeom prst="rect">
                <a:avLst/>
              </a:prstGeom>
              <a:blipFill rotWithShape="0"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86" name="Group 3285"/>
          <p:cNvGrpSpPr/>
          <p:nvPr/>
        </p:nvGrpSpPr>
        <p:grpSpPr>
          <a:xfrm rot="10800000">
            <a:off x="-13437808" y="10475058"/>
            <a:ext cx="660397" cy="1081226"/>
            <a:chOff x="5129537" y="1290734"/>
            <a:chExt cx="662082" cy="1285376"/>
          </a:xfrm>
        </p:grpSpPr>
        <p:sp>
          <p:nvSpPr>
            <p:cNvPr id="3287" name="TextBox 3286"/>
            <p:cNvSpPr txBox="1"/>
            <p:nvPr/>
          </p:nvSpPr>
          <p:spPr>
            <a:xfrm rot="5400000">
              <a:off x="4784446" y="1677944"/>
              <a:ext cx="1216052" cy="525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359" b="1" dirty="0"/>
                <a:t>Data</a:t>
              </a:r>
              <a:br>
                <a:rPr lang="pt-BR" sz="1359" b="1" dirty="0"/>
              </a:br>
              <a:r>
                <a:rPr lang="pt-BR" sz="1359" b="1" dirty="0" err="1"/>
                <a:t>Subcarriers</a:t>
              </a:r>
              <a:endParaRPr lang="pt-BR" sz="1359" b="1" dirty="0"/>
            </a:p>
          </p:txBody>
        </p:sp>
        <p:sp>
          <p:nvSpPr>
            <p:cNvPr id="3288" name="Left Brace 3287"/>
            <p:cNvSpPr/>
            <p:nvPr/>
          </p:nvSpPr>
          <p:spPr>
            <a:xfrm>
              <a:off x="5615344" y="1290734"/>
              <a:ext cx="176275" cy="128537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3426" tIns="51716" rIns="103426" bIns="517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4331"/>
            </a:p>
          </p:txBody>
        </p:sp>
      </p:grpSp>
      <p:grpSp>
        <p:nvGrpSpPr>
          <p:cNvPr id="3291" name="Group 3290"/>
          <p:cNvGrpSpPr/>
          <p:nvPr/>
        </p:nvGrpSpPr>
        <p:grpSpPr>
          <a:xfrm>
            <a:off x="-12611585" y="10390777"/>
            <a:ext cx="587699" cy="1179213"/>
            <a:chOff x="7898716" y="2528900"/>
            <a:chExt cx="589200" cy="1182223"/>
          </a:xfrm>
        </p:grpSpPr>
        <p:sp>
          <p:nvSpPr>
            <p:cNvPr id="3289" name="Rounded Rectangle 3288"/>
            <p:cNvSpPr/>
            <p:nvPr/>
          </p:nvSpPr>
          <p:spPr>
            <a:xfrm>
              <a:off x="7898716" y="2603308"/>
              <a:ext cx="589200" cy="109158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191"/>
            </a:p>
          </p:txBody>
        </p:sp>
        <p:sp>
          <p:nvSpPr>
            <p:cNvPr id="3290" name="TextBox 3289"/>
            <p:cNvSpPr txBox="1"/>
            <p:nvPr/>
          </p:nvSpPr>
          <p:spPr>
            <a:xfrm>
              <a:off x="7965663" y="2528900"/>
              <a:ext cx="431345" cy="1182223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pt-BR" sz="1596" dirty="0" err="1"/>
                <a:t>Equalization</a:t>
              </a:r>
              <a:endParaRPr lang="pt-BR" sz="1596" dirty="0"/>
            </a:p>
          </p:txBody>
        </p:sp>
      </p:grpSp>
      <p:cxnSp>
        <p:nvCxnSpPr>
          <p:cNvPr id="3292" name="Straight Arrow Connector 3291"/>
          <p:cNvCxnSpPr>
            <a:stCxn id="3287" idx="2"/>
            <a:endCxn id="3289" idx="1"/>
          </p:cNvCxnSpPr>
          <p:nvPr/>
        </p:nvCxnSpPr>
        <p:spPr>
          <a:xfrm flipV="1">
            <a:off x="-12777411" y="11009397"/>
            <a:ext cx="16582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13" name="Group 3312"/>
          <p:cNvGrpSpPr/>
          <p:nvPr/>
        </p:nvGrpSpPr>
        <p:grpSpPr>
          <a:xfrm>
            <a:off x="-12755826" y="11987426"/>
            <a:ext cx="907098" cy="1101763"/>
            <a:chOff x="8717804" y="2762063"/>
            <a:chExt cx="909414" cy="1104576"/>
          </a:xfrm>
        </p:grpSpPr>
        <p:sp>
          <p:nvSpPr>
            <p:cNvPr id="3295" name="Rounded Rectangle 3294"/>
            <p:cNvSpPr/>
            <p:nvPr/>
          </p:nvSpPr>
          <p:spPr>
            <a:xfrm rot="16200000">
              <a:off x="8761896" y="2762063"/>
              <a:ext cx="764170" cy="76417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191"/>
            </a:p>
          </p:txBody>
        </p:sp>
        <p:sp>
          <p:nvSpPr>
            <p:cNvPr id="3296" name="TextBox 3295"/>
            <p:cNvSpPr txBox="1"/>
            <p:nvPr/>
          </p:nvSpPr>
          <p:spPr>
            <a:xfrm rot="5400000">
              <a:off x="8975255" y="3214677"/>
              <a:ext cx="394511" cy="90941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pt-BR" sz="1357" dirty="0" err="1"/>
                <a:t>Demapping</a:t>
              </a:r>
              <a:endParaRPr lang="pt-BR" sz="1357" dirty="0"/>
            </a:p>
          </p:txBody>
        </p:sp>
        <p:cxnSp>
          <p:nvCxnSpPr>
            <p:cNvPr id="3299" name="Straight Connector 3298"/>
            <p:cNvCxnSpPr/>
            <p:nvPr/>
          </p:nvCxnSpPr>
          <p:spPr>
            <a:xfrm>
              <a:off x="8901482" y="3140968"/>
              <a:ext cx="4800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1" name="Elbow Connector 3300"/>
            <p:cNvCxnSpPr/>
            <p:nvPr/>
          </p:nvCxnSpPr>
          <p:spPr>
            <a:xfrm>
              <a:off x="8849836" y="2899712"/>
              <a:ext cx="610192" cy="492796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10" name="Straight Arrow Connector 3309"/>
          <p:cNvCxnSpPr>
            <a:stCxn id="3290" idx="2"/>
            <a:endCxn id="3295" idx="3"/>
          </p:cNvCxnSpPr>
          <p:nvPr/>
        </p:nvCxnSpPr>
        <p:spPr>
          <a:xfrm flipH="1">
            <a:off x="-12330734" y="11569990"/>
            <a:ext cx="1048" cy="41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16" name="Picture 3315"/>
          <p:cNvPicPr>
            <a:picLocks noChangeAspect="1"/>
          </p:cNvPicPr>
          <p:nvPr/>
        </p:nvPicPr>
        <p:blipFill rotWithShape="1"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1" t="21117" r="11018" b="28339"/>
          <a:stretch/>
        </p:blipFill>
        <p:spPr>
          <a:xfrm rot="5400000">
            <a:off x="-21833500" y="11170209"/>
            <a:ext cx="4626509" cy="760188"/>
          </a:xfrm>
          <a:prstGeom prst="rect">
            <a:avLst/>
          </a:prstGeom>
        </p:spPr>
      </p:pic>
      <p:sp>
        <p:nvSpPr>
          <p:cNvPr id="3321" name="TextBox 3320"/>
          <p:cNvSpPr txBox="1"/>
          <p:nvPr/>
        </p:nvSpPr>
        <p:spPr>
          <a:xfrm rot="10800000">
            <a:off x="-19104524" y="13352773"/>
            <a:ext cx="399661" cy="95244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397" b="1" dirty="0">
                <a:solidFill>
                  <a:schemeClr val="accent1"/>
                </a:solidFill>
              </a:rPr>
              <a:t>Time</a:t>
            </a:r>
            <a:endParaRPr lang="pt-BR" sz="1985" b="1" dirty="0">
              <a:solidFill>
                <a:schemeClr val="accent1"/>
              </a:solidFill>
            </a:endParaRPr>
          </a:p>
        </p:txBody>
      </p:sp>
      <p:sp>
        <p:nvSpPr>
          <p:cNvPr id="3323" name="Rounded Rectangle 3322"/>
          <p:cNvSpPr/>
          <p:nvPr/>
        </p:nvSpPr>
        <p:spPr>
          <a:xfrm>
            <a:off x="-18897712" y="10928944"/>
            <a:ext cx="470830" cy="1113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91"/>
          </a:p>
        </p:txBody>
      </p:sp>
      <p:sp>
        <p:nvSpPr>
          <p:cNvPr id="3324" name="TextBox 3323"/>
          <p:cNvSpPr txBox="1"/>
          <p:nvPr/>
        </p:nvSpPr>
        <p:spPr>
          <a:xfrm>
            <a:off x="-18922717" y="10964856"/>
            <a:ext cx="491673" cy="11138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pt-BR" sz="1995" b="1" dirty="0" err="1"/>
              <a:t>Sync</a:t>
            </a:r>
            <a:endParaRPr lang="pt-BR" sz="1995" b="1" dirty="0"/>
          </a:p>
        </p:txBody>
      </p:sp>
      <p:sp>
        <p:nvSpPr>
          <p:cNvPr id="3326" name="Rounded Rectangle 3325"/>
          <p:cNvSpPr/>
          <p:nvPr/>
        </p:nvSpPr>
        <p:spPr>
          <a:xfrm>
            <a:off x="-17600896" y="10928942"/>
            <a:ext cx="587699" cy="11022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91"/>
          </a:p>
        </p:txBody>
      </p:sp>
      <p:sp>
        <p:nvSpPr>
          <p:cNvPr id="3327" name="TextBox 3326"/>
          <p:cNvSpPr txBox="1"/>
          <p:nvPr/>
        </p:nvSpPr>
        <p:spPr>
          <a:xfrm>
            <a:off x="-17532695" y="10910166"/>
            <a:ext cx="430246" cy="110803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pt-BR" sz="1596" b="1" dirty="0"/>
              <a:t>CP Remove</a:t>
            </a:r>
          </a:p>
        </p:txBody>
      </p:sp>
      <p:sp>
        <p:nvSpPr>
          <p:cNvPr id="3337" name="Isosceles Triangle 3336"/>
          <p:cNvSpPr/>
          <p:nvPr/>
        </p:nvSpPr>
        <p:spPr>
          <a:xfrm rot="16200000">
            <a:off x="-18481029" y="11238695"/>
            <a:ext cx="893592" cy="49799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3426" tIns="51716" rIns="103426" bIns="51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331"/>
          </a:p>
        </p:txBody>
      </p:sp>
      <p:sp>
        <p:nvSpPr>
          <p:cNvPr id="3338" name="TextBox 3337"/>
          <p:cNvSpPr txBox="1"/>
          <p:nvPr/>
        </p:nvSpPr>
        <p:spPr>
          <a:xfrm>
            <a:off x="-18247321" y="11288067"/>
            <a:ext cx="573957" cy="378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96" b="1" dirty="0"/>
              <a:t>S/P</a:t>
            </a:r>
          </a:p>
        </p:txBody>
      </p:sp>
      <p:cxnSp>
        <p:nvCxnSpPr>
          <p:cNvPr id="3339" name="Straight Arrow Connector 3338"/>
          <p:cNvCxnSpPr>
            <a:stCxn id="3323" idx="3"/>
            <a:endCxn id="3337" idx="0"/>
          </p:cNvCxnSpPr>
          <p:nvPr/>
        </p:nvCxnSpPr>
        <p:spPr>
          <a:xfrm>
            <a:off x="-18426879" y="11485842"/>
            <a:ext cx="143649" cy="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2" name="Straight Arrow Connector 3371"/>
          <p:cNvCxnSpPr>
            <a:stCxn id="3337" idx="2"/>
          </p:cNvCxnSpPr>
          <p:nvPr/>
        </p:nvCxnSpPr>
        <p:spPr>
          <a:xfrm flipV="1">
            <a:off x="-17785238" y="11930358"/>
            <a:ext cx="190481" cy="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3" name="Straight Arrow Connector 3372"/>
          <p:cNvCxnSpPr/>
          <p:nvPr/>
        </p:nvCxnSpPr>
        <p:spPr>
          <a:xfrm flipV="1">
            <a:off x="-17785237" y="11266099"/>
            <a:ext cx="184340" cy="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4" name="Straight Arrow Connector 3373"/>
          <p:cNvCxnSpPr>
            <a:stCxn id="3337" idx="4"/>
          </p:cNvCxnSpPr>
          <p:nvPr/>
        </p:nvCxnSpPr>
        <p:spPr>
          <a:xfrm flipV="1">
            <a:off x="-17785239" y="11040874"/>
            <a:ext cx="186763" cy="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8" name="TextBox 3387"/>
          <p:cNvSpPr txBox="1"/>
          <p:nvPr/>
        </p:nvSpPr>
        <p:spPr>
          <a:xfrm rot="5400000">
            <a:off x="-17846774" y="11424607"/>
            <a:ext cx="437187" cy="3191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419" dirty="0">
                <a:solidFill>
                  <a:schemeClr val="accent1"/>
                </a:solidFill>
              </a:rPr>
              <a:t>...</a:t>
            </a:r>
          </a:p>
        </p:txBody>
      </p:sp>
      <p:cxnSp>
        <p:nvCxnSpPr>
          <p:cNvPr id="3389" name="Straight Arrow Connector 3388"/>
          <p:cNvCxnSpPr>
            <a:stCxn id="3326" idx="3"/>
          </p:cNvCxnSpPr>
          <p:nvPr/>
        </p:nvCxnSpPr>
        <p:spPr>
          <a:xfrm flipV="1">
            <a:off x="-17013198" y="11480060"/>
            <a:ext cx="1506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8" name="Straight Arrow Connector 3397"/>
          <p:cNvCxnSpPr>
            <a:stCxn id="3295" idx="2"/>
            <a:endCxn id="3129" idx="1"/>
          </p:cNvCxnSpPr>
          <p:nvPr/>
        </p:nvCxnSpPr>
        <p:spPr>
          <a:xfrm flipV="1">
            <a:off x="-11949622" y="12366573"/>
            <a:ext cx="279233" cy="1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09" name="Group 3408"/>
          <p:cNvGrpSpPr/>
          <p:nvPr/>
        </p:nvGrpSpPr>
        <p:grpSpPr>
          <a:xfrm>
            <a:off x="-14951067" y="8213428"/>
            <a:ext cx="1649124" cy="791420"/>
            <a:chOff x="7973227" y="973980"/>
            <a:chExt cx="1723600" cy="1190595"/>
          </a:xfrm>
        </p:grpSpPr>
        <p:pic>
          <p:nvPicPr>
            <p:cNvPr id="3394" name="Picture 3393"/>
            <p:cNvPicPr>
              <a:picLocks noChangeAspect="1"/>
            </p:cNvPicPr>
            <p:nvPr/>
          </p:nvPicPr>
          <p:blipFill rotWithShape="1">
            <a:blip r:embed="rId6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52" t="10621" r="19386" b="13315"/>
            <a:stretch/>
          </p:blipFill>
          <p:spPr>
            <a:xfrm>
              <a:off x="7973227" y="998219"/>
              <a:ext cx="1723600" cy="1166356"/>
            </a:xfrm>
            <a:prstGeom prst="rect">
              <a:avLst/>
            </a:prstGeom>
          </p:spPr>
        </p:pic>
        <p:pic>
          <p:nvPicPr>
            <p:cNvPr id="3405" name="Picture 3404"/>
            <p:cNvPicPr>
              <a:picLocks noChangeAspect="1"/>
            </p:cNvPicPr>
            <p:nvPr/>
          </p:nvPicPr>
          <p:blipFill rotWithShape="1">
            <a:blip r:embed="rId6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61" t="10621" r="68489" b="13315"/>
            <a:stretch/>
          </p:blipFill>
          <p:spPr>
            <a:xfrm>
              <a:off x="8153566" y="986636"/>
              <a:ext cx="251358" cy="1166356"/>
            </a:xfrm>
            <a:prstGeom prst="rect">
              <a:avLst/>
            </a:prstGeom>
          </p:spPr>
        </p:pic>
        <p:pic>
          <p:nvPicPr>
            <p:cNvPr id="3407" name="Picture 3406"/>
            <p:cNvPicPr>
              <a:picLocks noChangeAspect="1"/>
            </p:cNvPicPr>
            <p:nvPr/>
          </p:nvPicPr>
          <p:blipFill rotWithShape="1">
            <a:blip r:embed="rId6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475" t="10621" r="20175" b="13315"/>
            <a:stretch/>
          </p:blipFill>
          <p:spPr>
            <a:xfrm>
              <a:off x="9255355" y="973980"/>
              <a:ext cx="251358" cy="1166356"/>
            </a:xfrm>
            <a:prstGeom prst="rect">
              <a:avLst/>
            </a:prstGeom>
          </p:spPr>
        </p:pic>
      </p:grpSp>
      <p:sp>
        <p:nvSpPr>
          <p:cNvPr id="3408" name="TextBox 3407"/>
          <p:cNvSpPr txBox="1"/>
          <p:nvPr/>
        </p:nvSpPr>
        <p:spPr>
          <a:xfrm>
            <a:off x="-15191424" y="8887200"/>
            <a:ext cx="2184829" cy="301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359" b="1" dirty="0" err="1"/>
              <a:t>Frequency</a:t>
            </a:r>
            <a:r>
              <a:rPr lang="pt-BR" sz="1359" b="1" dirty="0"/>
              <a:t> Domain </a:t>
            </a:r>
            <a:r>
              <a:rPr lang="pt-BR" sz="1359" b="1" dirty="0" err="1" smtClean="0"/>
              <a:t>Samples</a:t>
            </a:r>
            <a:endParaRPr lang="pt-BR" sz="1359" b="1" dirty="0" smtClean="0"/>
          </a:p>
        </p:txBody>
      </p:sp>
      <p:cxnSp>
        <p:nvCxnSpPr>
          <p:cNvPr id="516" name="Straight Connector 515"/>
          <p:cNvCxnSpPr/>
          <p:nvPr/>
        </p:nvCxnSpPr>
        <p:spPr>
          <a:xfrm flipH="1">
            <a:off x="4604554" y="8727210"/>
            <a:ext cx="4085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/>
          <p:cNvCxnSpPr/>
          <p:nvPr/>
        </p:nvCxnSpPr>
        <p:spPr>
          <a:xfrm flipH="1">
            <a:off x="4663569" y="9217448"/>
            <a:ext cx="3493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Connector 517"/>
          <p:cNvCxnSpPr/>
          <p:nvPr/>
        </p:nvCxnSpPr>
        <p:spPr>
          <a:xfrm flipH="1">
            <a:off x="4642561" y="8962124"/>
            <a:ext cx="3705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Rounded Rectangle 518"/>
          <p:cNvSpPr/>
          <p:nvPr/>
        </p:nvSpPr>
        <p:spPr>
          <a:xfrm>
            <a:off x="4999464" y="9965216"/>
            <a:ext cx="1296906" cy="1089807"/>
          </a:xfrm>
          <a:prstGeom prst="roundRect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91"/>
          </a:p>
        </p:txBody>
      </p:sp>
      <p:cxnSp>
        <p:nvCxnSpPr>
          <p:cNvPr id="520" name="Straight Connector 519"/>
          <p:cNvCxnSpPr/>
          <p:nvPr/>
        </p:nvCxnSpPr>
        <p:spPr>
          <a:xfrm flipH="1">
            <a:off x="4653951" y="9881295"/>
            <a:ext cx="3705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/>
          <p:cNvCxnSpPr/>
          <p:nvPr/>
        </p:nvCxnSpPr>
        <p:spPr>
          <a:xfrm flipH="1">
            <a:off x="3455360" y="13353720"/>
            <a:ext cx="4085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/>
          <p:cNvCxnSpPr/>
          <p:nvPr/>
        </p:nvCxnSpPr>
        <p:spPr>
          <a:xfrm flipH="1">
            <a:off x="3491272" y="8727210"/>
            <a:ext cx="4085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/>
          <p:cNvCxnSpPr/>
          <p:nvPr/>
        </p:nvCxnSpPr>
        <p:spPr>
          <a:xfrm flipH="1">
            <a:off x="4679847" y="12225169"/>
            <a:ext cx="3493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 flipH="1">
            <a:off x="4679847" y="10953662"/>
            <a:ext cx="3493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flipH="1">
            <a:off x="4679847" y="11157922"/>
            <a:ext cx="3493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6" name="Grupo 378"/>
          <p:cNvGrpSpPr/>
          <p:nvPr/>
        </p:nvGrpSpPr>
        <p:grpSpPr>
          <a:xfrm>
            <a:off x="-1960979" y="-1723100"/>
            <a:ext cx="1304952" cy="1081495"/>
            <a:chOff x="2519404" y="7204275"/>
            <a:chExt cx="1596289" cy="1357865"/>
          </a:xfrm>
        </p:grpSpPr>
        <p:sp>
          <p:nvSpPr>
            <p:cNvPr id="527" name="Retângulo de cantos arredondados 379"/>
            <p:cNvSpPr/>
            <p:nvPr/>
          </p:nvSpPr>
          <p:spPr>
            <a:xfrm>
              <a:off x="2531517" y="7204275"/>
              <a:ext cx="1584176" cy="135786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191"/>
            </a:p>
          </p:txBody>
        </p:sp>
        <p:sp>
          <p:nvSpPr>
            <p:cNvPr id="528" name="CaixaDeTexto 380"/>
            <p:cNvSpPr txBox="1"/>
            <p:nvPr/>
          </p:nvSpPr>
          <p:spPr>
            <a:xfrm>
              <a:off x="2519404" y="7385162"/>
              <a:ext cx="1596289" cy="1160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701" b="1" dirty="0">
                  <a:latin typeface="Arial" pitchFamily="34" charset="0"/>
                  <a:cs typeface="Arial" pitchFamily="34" charset="0"/>
                </a:rPr>
                <a:t>OFDM </a:t>
              </a:r>
              <a:r>
                <a:rPr lang="pt-BR" sz="1701" b="1" dirty="0" err="1">
                  <a:latin typeface="Arial" pitchFamily="34" charset="0"/>
                  <a:cs typeface="Arial" pitchFamily="34" charset="0"/>
                </a:rPr>
                <a:t>Rx</a:t>
              </a:r>
              <a:endParaRPr lang="pt-BR" sz="1701" b="1" dirty="0">
                <a:latin typeface="Arial" pitchFamily="34" charset="0"/>
                <a:cs typeface="Arial" pitchFamily="34" charset="0"/>
              </a:endParaRPr>
            </a:p>
            <a:p>
              <a:endParaRPr lang="pt-BR" sz="709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1419" i="1" dirty="0">
                  <a:latin typeface="Arial" pitchFamily="34" charset="0"/>
                  <a:cs typeface="Arial" pitchFamily="34" charset="0"/>
                </a:rPr>
                <a:t>Defined</a:t>
              </a:r>
            </a:p>
            <a:p>
              <a:pPr algn="ctr"/>
              <a:r>
                <a:rPr lang="pt-BR" sz="1419" i="1" dirty="0" err="1">
                  <a:latin typeface="Arial" pitchFamily="34" charset="0"/>
                  <a:cs typeface="Arial" pitchFamily="34" charset="0"/>
                </a:rPr>
                <a:t>by</a:t>
              </a:r>
              <a:r>
                <a:rPr lang="pt-BR" sz="1419" i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pt-BR" sz="1419" i="1" dirty="0">
                  <a:solidFill>
                    <a:srgbClr val="7030A0"/>
                  </a:solidFill>
                  <a:latin typeface="Arial" pitchFamily="34" charset="0"/>
                  <a:cs typeface="Arial" pitchFamily="34" charset="0"/>
                </a:rPr>
                <a:t>Software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9" name="TextBox 528"/>
              <p:cNvSpPr txBox="1"/>
              <p:nvPr/>
            </p:nvSpPr>
            <p:spPr>
              <a:xfrm>
                <a:off x="4887418" y="10223241"/>
                <a:ext cx="1562150" cy="36494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41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141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19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419" dirty="0"/>
              </a:p>
            </p:txBody>
          </p:sp>
        </mc:Choice>
        <mc:Fallback>
          <p:sp>
            <p:nvSpPr>
              <p:cNvPr id="529" name="TextBox 5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418" y="10223241"/>
                <a:ext cx="1562150" cy="364945"/>
              </a:xfrm>
              <a:prstGeom prst="rect">
                <a:avLst/>
              </a:prstGeom>
              <a:blipFill rotWithShape="0">
                <a:blip r:embed="rId6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0" name="TextBox 529"/>
          <p:cNvSpPr txBox="1"/>
          <p:nvPr/>
        </p:nvSpPr>
        <p:spPr>
          <a:xfrm rot="5400000">
            <a:off x="5465273" y="10543123"/>
            <a:ext cx="437187" cy="3191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419" dirty="0"/>
              <a:t>...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1" name="TextBox 530"/>
              <p:cNvSpPr txBox="1"/>
              <p:nvPr/>
            </p:nvSpPr>
            <p:spPr>
              <a:xfrm>
                <a:off x="4887418" y="9916848"/>
                <a:ext cx="1562150" cy="36494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41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141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19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419" dirty="0"/>
              </a:p>
            </p:txBody>
          </p:sp>
        </mc:Choice>
        <mc:Fallback>
          <p:sp>
            <p:nvSpPr>
              <p:cNvPr id="531" name="TextBox 5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418" y="9916848"/>
                <a:ext cx="1562150" cy="364945"/>
              </a:xfrm>
              <a:prstGeom prst="rect">
                <a:avLst/>
              </a:prstGeom>
              <a:blipFill rotWithShape="0">
                <a:blip r:embed="rId6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2" name="TextBox 531"/>
              <p:cNvSpPr txBox="1"/>
              <p:nvPr/>
            </p:nvSpPr>
            <p:spPr>
              <a:xfrm>
                <a:off x="4887418" y="10733890"/>
                <a:ext cx="1562150" cy="36494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41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141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419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19" dirty="0"/>
              </a:p>
            </p:txBody>
          </p:sp>
        </mc:Choice>
        <mc:Fallback>
          <p:sp>
            <p:nvSpPr>
              <p:cNvPr id="532" name="TextBox 5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418" y="10733890"/>
                <a:ext cx="1562150" cy="364945"/>
              </a:xfrm>
              <a:prstGeom prst="rect">
                <a:avLst/>
              </a:prstGeom>
              <a:blipFill rotWithShape="0">
                <a:blip r:embed="rId6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3" name="TextBox 532"/>
          <p:cNvSpPr txBox="1"/>
          <p:nvPr/>
        </p:nvSpPr>
        <p:spPr>
          <a:xfrm>
            <a:off x="5486026" y="8557692"/>
            <a:ext cx="299685" cy="3191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419" dirty="0"/>
              <a:t>0</a:t>
            </a:r>
          </a:p>
        </p:txBody>
      </p:sp>
      <p:sp>
        <p:nvSpPr>
          <p:cNvPr id="534" name="TextBox 533"/>
          <p:cNvSpPr txBox="1"/>
          <p:nvPr/>
        </p:nvSpPr>
        <p:spPr>
          <a:xfrm>
            <a:off x="5479321" y="9681126"/>
            <a:ext cx="299685" cy="3191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419" dirty="0"/>
              <a:t>0</a:t>
            </a:r>
          </a:p>
        </p:txBody>
      </p:sp>
      <p:sp>
        <p:nvSpPr>
          <p:cNvPr id="535" name="TextBox 534"/>
          <p:cNvSpPr txBox="1"/>
          <p:nvPr/>
        </p:nvSpPr>
        <p:spPr>
          <a:xfrm>
            <a:off x="5408107" y="8702643"/>
            <a:ext cx="443776" cy="103369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419" dirty="0"/>
              <a:t>...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6" name="TextBox 535"/>
              <p:cNvSpPr txBox="1"/>
              <p:nvPr/>
            </p:nvSpPr>
            <p:spPr>
              <a:xfrm>
                <a:off x="4887418" y="11716626"/>
                <a:ext cx="1562150" cy="36494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41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pt-BR" sz="141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19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419" dirty="0"/>
              </a:p>
            </p:txBody>
          </p:sp>
        </mc:Choice>
        <mc:Fallback>
          <p:sp>
            <p:nvSpPr>
              <p:cNvPr id="536" name="TextBox 5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418" y="11716626"/>
                <a:ext cx="1562150" cy="364945"/>
              </a:xfrm>
              <a:prstGeom prst="rect">
                <a:avLst/>
              </a:prstGeom>
              <a:blipFill rotWithShape="0">
                <a:blip r:embed="rId6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7" name="TextBox 536"/>
          <p:cNvSpPr txBox="1"/>
          <p:nvPr/>
        </p:nvSpPr>
        <p:spPr>
          <a:xfrm rot="5400000">
            <a:off x="5465273" y="11513849"/>
            <a:ext cx="437187" cy="3191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419" dirty="0"/>
              <a:t>...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8" name="TextBox 537"/>
              <p:cNvSpPr txBox="1"/>
              <p:nvPr/>
            </p:nvSpPr>
            <p:spPr>
              <a:xfrm>
                <a:off x="4887418" y="11221312"/>
                <a:ext cx="1562150" cy="36494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41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pt-BR" sz="141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419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1419" dirty="0"/>
              </a:p>
            </p:txBody>
          </p:sp>
        </mc:Choice>
        <mc:Fallback>
          <p:sp>
            <p:nvSpPr>
              <p:cNvPr id="538" name="TextBox 5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418" y="11221312"/>
                <a:ext cx="1562150" cy="364945"/>
              </a:xfrm>
              <a:prstGeom prst="rect">
                <a:avLst/>
              </a:prstGeom>
              <a:blipFill rotWithShape="0">
                <a:blip r:embed="rId6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9" name="TextBox 538"/>
              <p:cNvSpPr txBox="1"/>
              <p:nvPr/>
            </p:nvSpPr>
            <p:spPr>
              <a:xfrm>
                <a:off x="4905337" y="11999763"/>
                <a:ext cx="1562150" cy="36494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141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pt-BR" sz="1419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19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pt-BR" sz="1419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419" dirty="0"/>
              </a:p>
            </p:txBody>
          </p:sp>
        </mc:Choice>
        <mc:Fallback>
          <p:sp>
            <p:nvSpPr>
              <p:cNvPr id="539" name="TextBox 5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337" y="11999763"/>
                <a:ext cx="1562150" cy="364945"/>
              </a:xfrm>
              <a:prstGeom prst="rect">
                <a:avLst/>
              </a:prstGeom>
              <a:blipFill rotWithShape="0">
                <a:blip r:embed="rId6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0" name="TextBox 539"/>
          <p:cNvSpPr txBox="1"/>
          <p:nvPr/>
        </p:nvSpPr>
        <p:spPr>
          <a:xfrm>
            <a:off x="5479321" y="11007047"/>
            <a:ext cx="299685" cy="3191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419" dirty="0"/>
              <a:t>0</a:t>
            </a:r>
          </a:p>
        </p:txBody>
      </p:sp>
      <p:sp>
        <p:nvSpPr>
          <p:cNvPr id="541" name="TextBox 540"/>
          <p:cNvSpPr txBox="1"/>
          <p:nvPr/>
        </p:nvSpPr>
        <p:spPr>
          <a:xfrm>
            <a:off x="5486026" y="12293682"/>
            <a:ext cx="299685" cy="3191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419" dirty="0"/>
              <a:t>0</a:t>
            </a:r>
          </a:p>
        </p:txBody>
      </p:sp>
      <p:sp>
        <p:nvSpPr>
          <p:cNvPr id="542" name="TextBox 541"/>
          <p:cNvSpPr txBox="1"/>
          <p:nvPr/>
        </p:nvSpPr>
        <p:spPr>
          <a:xfrm>
            <a:off x="5479321" y="13161787"/>
            <a:ext cx="299685" cy="3191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419" dirty="0"/>
              <a:t>0</a:t>
            </a:r>
          </a:p>
        </p:txBody>
      </p:sp>
      <p:sp>
        <p:nvSpPr>
          <p:cNvPr id="543" name="TextBox 542"/>
          <p:cNvSpPr txBox="1"/>
          <p:nvPr/>
        </p:nvSpPr>
        <p:spPr>
          <a:xfrm>
            <a:off x="5431746" y="12327346"/>
            <a:ext cx="443776" cy="103369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419" dirty="0"/>
              <a:t>...</a:t>
            </a:r>
          </a:p>
        </p:txBody>
      </p:sp>
      <p:cxnSp>
        <p:nvCxnSpPr>
          <p:cNvPr id="544" name="Straight Connector 543"/>
          <p:cNvCxnSpPr/>
          <p:nvPr/>
        </p:nvCxnSpPr>
        <p:spPr>
          <a:xfrm flipH="1">
            <a:off x="4544294" y="13353720"/>
            <a:ext cx="4085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Rounded Rectangle 544"/>
          <p:cNvSpPr/>
          <p:nvPr/>
        </p:nvSpPr>
        <p:spPr>
          <a:xfrm>
            <a:off x="3697939" y="8676148"/>
            <a:ext cx="1090695" cy="4749052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91"/>
          </a:p>
        </p:txBody>
      </p:sp>
      <p:sp>
        <p:nvSpPr>
          <p:cNvPr id="546" name="TextBox 545"/>
          <p:cNvSpPr txBox="1"/>
          <p:nvPr/>
        </p:nvSpPr>
        <p:spPr>
          <a:xfrm rot="10800000">
            <a:off x="3742863" y="8667321"/>
            <a:ext cx="553100" cy="475787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2394" b="1" spc="851" dirty="0"/>
              <a:t>FFT</a:t>
            </a:r>
            <a:endParaRPr lang="pt-BR" sz="1985" b="1" spc="851" dirty="0"/>
          </a:p>
        </p:txBody>
      </p:sp>
      <p:sp>
        <p:nvSpPr>
          <p:cNvPr id="547" name="TextBox 546"/>
          <p:cNvSpPr txBox="1"/>
          <p:nvPr/>
        </p:nvSpPr>
        <p:spPr>
          <a:xfrm>
            <a:off x="3731335" y="8630565"/>
            <a:ext cx="276194" cy="25166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 sz="992" dirty="0"/>
              <a:t>1</a:t>
            </a:r>
            <a:endParaRPr lang="pt-BR" sz="198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8" name="TextBox 547"/>
              <p:cNvSpPr txBox="1"/>
              <p:nvPr/>
            </p:nvSpPr>
            <p:spPr>
              <a:xfrm>
                <a:off x="4331619" y="9665464"/>
                <a:ext cx="429390" cy="38845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997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997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997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997" i="1">
                                  <a:latin typeface="Cambria Math" panose="02040503050406030204" pitchFamily="18" charset="0"/>
                                </a:rPr>
                                <m:t>𝐹𝐹𝑇</m:t>
                              </m:r>
                            </m:sub>
                          </m:sSub>
                        </m:num>
                        <m:den>
                          <m:r>
                            <a:rPr lang="pt-BR" sz="997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3193" dirty="0"/>
              </a:p>
            </p:txBody>
          </p:sp>
        </mc:Choice>
        <mc:Fallback>
          <p:sp>
            <p:nvSpPr>
              <p:cNvPr id="548" name="TextBox 5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619" y="9665464"/>
                <a:ext cx="429390" cy="388457"/>
              </a:xfrm>
              <a:prstGeom prst="rect">
                <a:avLst/>
              </a:prstGeom>
              <a:blipFill rotWithShape="0"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9" name="TextBox 548"/>
              <p:cNvSpPr txBox="1"/>
              <p:nvPr/>
            </p:nvSpPr>
            <p:spPr>
              <a:xfrm>
                <a:off x="4367532" y="10706921"/>
                <a:ext cx="429390" cy="38845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997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997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997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997" i="1">
                                  <a:latin typeface="Cambria Math" panose="02040503050406030204" pitchFamily="18" charset="0"/>
                                </a:rPr>
                                <m:t>𝐹𝐹𝑇</m:t>
                              </m:r>
                            </m:sub>
                          </m:sSub>
                        </m:num>
                        <m:den>
                          <m:r>
                            <a:rPr lang="pt-BR" sz="997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267" dirty="0"/>
              </a:p>
            </p:txBody>
          </p:sp>
        </mc:Choice>
        <mc:Fallback>
          <p:sp>
            <p:nvSpPr>
              <p:cNvPr id="549" name="TextBox 5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532" y="10706921"/>
                <a:ext cx="429390" cy="388457"/>
              </a:xfrm>
              <a:prstGeom prst="rect">
                <a:avLst/>
              </a:prstGeom>
              <a:blipFill rotWithShape="0"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0" name="TextBox 549"/>
              <p:cNvSpPr txBox="1"/>
              <p:nvPr/>
            </p:nvSpPr>
            <p:spPr>
              <a:xfrm>
                <a:off x="4170052" y="11046671"/>
                <a:ext cx="724931" cy="37818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997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997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997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997" i="1">
                                  <a:latin typeface="Cambria Math" panose="02040503050406030204" pitchFamily="18" charset="0"/>
                                </a:rPr>
                                <m:t>𝐹𝐹𝑇</m:t>
                              </m:r>
                            </m:sub>
                          </m:sSub>
                        </m:num>
                        <m:den>
                          <m:r>
                            <a:rPr lang="pt-BR" sz="997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997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3193" dirty="0"/>
              </a:p>
            </p:txBody>
          </p:sp>
        </mc:Choice>
        <mc:Fallback>
          <p:sp>
            <p:nvSpPr>
              <p:cNvPr id="550" name="TextBox 5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052" y="11046671"/>
                <a:ext cx="724931" cy="378180"/>
              </a:xfrm>
              <a:prstGeom prst="rect">
                <a:avLst/>
              </a:prstGeom>
              <a:blipFill rotWithShape="0"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1" name="TextBox 550"/>
              <p:cNvSpPr txBox="1"/>
              <p:nvPr/>
            </p:nvSpPr>
            <p:spPr>
              <a:xfrm>
                <a:off x="4044321" y="12035677"/>
                <a:ext cx="851097" cy="389511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997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997" i="1">
                              <a:latin typeface="Cambria Math" panose="02040503050406030204" pitchFamily="18" charset="0"/>
                            </a:rPr>
                            <m:t>3.</m:t>
                          </m:r>
                          <m:sSub>
                            <m:sSubPr>
                              <m:ctrlPr>
                                <a:rPr lang="pt-BR" sz="997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997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997" i="1">
                                  <a:latin typeface="Cambria Math" panose="02040503050406030204" pitchFamily="18" charset="0"/>
                                </a:rPr>
                                <m:t>𝐹𝐹𝑇</m:t>
                              </m:r>
                            </m:sub>
                          </m:sSub>
                        </m:num>
                        <m:den>
                          <m:r>
                            <a:rPr lang="pt-BR" sz="997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997" i="1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pt-BR" sz="3193" dirty="0"/>
              </a:p>
            </p:txBody>
          </p:sp>
        </mc:Choice>
        <mc:Fallback>
          <p:sp>
            <p:nvSpPr>
              <p:cNvPr id="551" name="TextBox 5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321" y="12035677"/>
                <a:ext cx="851097" cy="389511"/>
              </a:xfrm>
              <a:prstGeom prst="rect">
                <a:avLst/>
              </a:prstGeom>
              <a:blipFill rotWithShape="0"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2" name="Rectangle 551"/>
          <p:cNvSpPr/>
          <p:nvPr/>
        </p:nvSpPr>
        <p:spPr>
          <a:xfrm>
            <a:off x="8223765" y="11763526"/>
            <a:ext cx="1350237" cy="19560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91"/>
          </a:p>
        </p:txBody>
      </p:sp>
      <p:sp>
        <p:nvSpPr>
          <p:cNvPr id="553" name="TextBox 552"/>
          <p:cNvSpPr txBox="1"/>
          <p:nvPr/>
        </p:nvSpPr>
        <p:spPr>
          <a:xfrm>
            <a:off x="8138326" y="11712463"/>
            <a:ext cx="1578797" cy="288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5" dirty="0">
                <a:latin typeface="Courier New" panose="02070309020205020404" pitchFamily="49" charset="0"/>
                <a:cs typeface="Courier New" panose="02070309020205020404" pitchFamily="49" charset="0"/>
              </a:rPr>
              <a:t>00101100101110</a:t>
            </a:r>
          </a:p>
        </p:txBody>
      </p:sp>
      <p:sp>
        <p:nvSpPr>
          <p:cNvPr id="554" name="TextBox 553"/>
          <p:cNvSpPr txBox="1"/>
          <p:nvPr/>
        </p:nvSpPr>
        <p:spPr>
          <a:xfrm>
            <a:off x="8223765" y="11880192"/>
            <a:ext cx="1350237" cy="296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75" dirty="0"/>
              <a:t>Data bits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5" name="TextBox 554"/>
              <p:cNvSpPr txBox="1"/>
              <p:nvPr/>
            </p:nvSpPr>
            <p:spPr>
              <a:xfrm>
                <a:off x="3121343" y="8547453"/>
                <a:ext cx="445708" cy="31917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419" dirty="0"/>
              </a:p>
            </p:txBody>
          </p:sp>
        </mc:Choice>
        <mc:Fallback>
          <p:sp>
            <p:nvSpPr>
              <p:cNvPr id="555" name="TextBox 5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343" y="8547453"/>
                <a:ext cx="445708" cy="319170"/>
              </a:xfrm>
              <a:prstGeom prst="rect">
                <a:avLst/>
              </a:prstGeom>
              <a:blipFill rotWithShape="0"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6" name="TextBox 555"/>
          <p:cNvSpPr txBox="1"/>
          <p:nvPr/>
        </p:nvSpPr>
        <p:spPr>
          <a:xfrm>
            <a:off x="3097444" y="9216913"/>
            <a:ext cx="443776" cy="40850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1419" dirty="0"/>
              <a:t>...............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7" name="TextBox 556"/>
              <p:cNvSpPr txBox="1"/>
              <p:nvPr/>
            </p:nvSpPr>
            <p:spPr>
              <a:xfrm>
                <a:off x="3121343" y="8816627"/>
                <a:ext cx="445708" cy="31917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419" dirty="0"/>
              </a:p>
            </p:txBody>
          </p:sp>
        </mc:Choice>
        <mc:Fallback>
          <p:sp>
            <p:nvSpPr>
              <p:cNvPr id="557" name="TextBox 5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343" y="8816627"/>
                <a:ext cx="445708" cy="319170"/>
              </a:xfrm>
              <a:prstGeom prst="rect">
                <a:avLst/>
              </a:prstGeom>
              <a:blipFill rotWithShape="0"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8" name="TextBox 557"/>
              <p:cNvSpPr txBox="1"/>
              <p:nvPr/>
            </p:nvSpPr>
            <p:spPr>
              <a:xfrm>
                <a:off x="3121343" y="9071951"/>
                <a:ext cx="445708" cy="31917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419" dirty="0"/>
              </a:p>
            </p:txBody>
          </p:sp>
        </mc:Choice>
        <mc:Fallback>
          <p:sp>
            <p:nvSpPr>
              <p:cNvPr id="558" name="TextBox 5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343" y="9071951"/>
                <a:ext cx="445708" cy="319170"/>
              </a:xfrm>
              <a:prstGeom prst="rect">
                <a:avLst/>
              </a:prstGeom>
              <a:blipFill rotWithShape="0"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9" name="TextBox 558"/>
              <p:cNvSpPr txBox="1"/>
              <p:nvPr/>
            </p:nvSpPr>
            <p:spPr>
              <a:xfrm>
                <a:off x="3003024" y="13207994"/>
                <a:ext cx="932677" cy="33860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1419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sSub>
                            <m:sSubPr>
                              <m:ctrlPr>
                                <a:rPr lang="pt-BR" sz="1419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1419" i="1">
                                  <a:latin typeface="Cambria Math" panose="02040503050406030204" pitchFamily="18" charset="0"/>
                                </a:rPr>
                                <m:t>𝐹𝐹𝑇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1419" dirty="0"/>
              </a:p>
            </p:txBody>
          </p:sp>
        </mc:Choice>
        <mc:Fallback>
          <p:sp>
            <p:nvSpPr>
              <p:cNvPr id="559" name="TextBox 5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024" y="13207994"/>
                <a:ext cx="932677" cy="338600"/>
              </a:xfrm>
              <a:prstGeom prst="rect">
                <a:avLst/>
              </a:prstGeom>
              <a:blipFill rotWithShape="0"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2" name="Group 561"/>
          <p:cNvGrpSpPr/>
          <p:nvPr/>
        </p:nvGrpSpPr>
        <p:grpSpPr>
          <a:xfrm rot="10800000">
            <a:off x="5878171" y="8645924"/>
            <a:ext cx="431998" cy="1282103"/>
            <a:chOff x="5358519" y="1290734"/>
            <a:chExt cx="433100" cy="1285376"/>
          </a:xfrm>
        </p:grpSpPr>
        <p:sp>
          <p:nvSpPr>
            <p:cNvPr id="563" name="TextBox 562"/>
            <p:cNvSpPr txBox="1"/>
            <p:nvPr/>
          </p:nvSpPr>
          <p:spPr>
            <a:xfrm rot="5400000">
              <a:off x="4932587" y="1785647"/>
              <a:ext cx="1162340" cy="310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359" b="1" dirty="0"/>
                <a:t>Zero </a:t>
              </a:r>
              <a:r>
                <a:rPr lang="pt-BR" sz="1359" b="1" dirty="0" err="1"/>
                <a:t>Padding</a:t>
              </a:r>
              <a:endParaRPr lang="pt-BR" sz="1359" b="1" dirty="0"/>
            </a:p>
          </p:txBody>
        </p:sp>
        <p:sp>
          <p:nvSpPr>
            <p:cNvPr id="564" name="Left Brace 563"/>
            <p:cNvSpPr/>
            <p:nvPr/>
          </p:nvSpPr>
          <p:spPr>
            <a:xfrm>
              <a:off x="5615344" y="1290734"/>
              <a:ext cx="176275" cy="128537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3426" tIns="51716" rIns="103426" bIns="517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4331"/>
            </a:p>
          </p:txBody>
        </p:sp>
      </p:grpSp>
      <p:sp>
        <p:nvSpPr>
          <p:cNvPr id="565" name="Rectangle 564"/>
          <p:cNvSpPr/>
          <p:nvPr/>
        </p:nvSpPr>
        <p:spPr>
          <a:xfrm>
            <a:off x="3025060" y="8660291"/>
            <a:ext cx="87573" cy="476946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91"/>
          </a:p>
        </p:txBody>
      </p:sp>
      <p:cxnSp>
        <p:nvCxnSpPr>
          <p:cNvPr id="566" name="Straight Connector 565"/>
          <p:cNvCxnSpPr/>
          <p:nvPr/>
        </p:nvCxnSpPr>
        <p:spPr>
          <a:xfrm>
            <a:off x="3028350" y="8782451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Connector 566"/>
          <p:cNvCxnSpPr/>
          <p:nvPr/>
        </p:nvCxnSpPr>
        <p:spPr>
          <a:xfrm>
            <a:off x="3028350" y="8904622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/>
          <p:nvPr/>
        </p:nvCxnSpPr>
        <p:spPr>
          <a:xfrm>
            <a:off x="3029542" y="9026795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/>
          <p:nvPr/>
        </p:nvCxnSpPr>
        <p:spPr>
          <a:xfrm>
            <a:off x="3028350" y="9148964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/>
          <p:cNvCxnSpPr/>
          <p:nvPr/>
        </p:nvCxnSpPr>
        <p:spPr>
          <a:xfrm>
            <a:off x="3028350" y="9271137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/>
          <p:cNvCxnSpPr/>
          <p:nvPr/>
        </p:nvCxnSpPr>
        <p:spPr>
          <a:xfrm>
            <a:off x="3029542" y="9393308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/>
          <p:cNvCxnSpPr/>
          <p:nvPr/>
        </p:nvCxnSpPr>
        <p:spPr>
          <a:xfrm>
            <a:off x="3028350" y="9515479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/>
          <p:cNvCxnSpPr/>
          <p:nvPr/>
        </p:nvCxnSpPr>
        <p:spPr>
          <a:xfrm>
            <a:off x="3028350" y="9637650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/>
          <p:nvPr/>
        </p:nvCxnSpPr>
        <p:spPr>
          <a:xfrm>
            <a:off x="3029542" y="9759821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Connector 574"/>
          <p:cNvCxnSpPr/>
          <p:nvPr/>
        </p:nvCxnSpPr>
        <p:spPr>
          <a:xfrm>
            <a:off x="3028350" y="9881994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575"/>
          <p:cNvCxnSpPr/>
          <p:nvPr/>
        </p:nvCxnSpPr>
        <p:spPr>
          <a:xfrm>
            <a:off x="3028350" y="10004165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>
            <a:off x="3029542" y="10126335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/>
          <p:cNvCxnSpPr/>
          <p:nvPr/>
        </p:nvCxnSpPr>
        <p:spPr>
          <a:xfrm>
            <a:off x="3028350" y="10248506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Connector 578"/>
          <p:cNvCxnSpPr/>
          <p:nvPr/>
        </p:nvCxnSpPr>
        <p:spPr>
          <a:xfrm>
            <a:off x="3028350" y="10370677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Connector 579"/>
          <p:cNvCxnSpPr/>
          <p:nvPr/>
        </p:nvCxnSpPr>
        <p:spPr>
          <a:xfrm>
            <a:off x="3029542" y="10492851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Connector 580"/>
          <p:cNvCxnSpPr/>
          <p:nvPr/>
        </p:nvCxnSpPr>
        <p:spPr>
          <a:xfrm>
            <a:off x="3028350" y="10615020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Connector 581"/>
          <p:cNvCxnSpPr/>
          <p:nvPr/>
        </p:nvCxnSpPr>
        <p:spPr>
          <a:xfrm>
            <a:off x="3028350" y="10737192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Connector 582"/>
          <p:cNvCxnSpPr/>
          <p:nvPr/>
        </p:nvCxnSpPr>
        <p:spPr>
          <a:xfrm>
            <a:off x="3029542" y="10859363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Connector 583"/>
          <p:cNvCxnSpPr/>
          <p:nvPr/>
        </p:nvCxnSpPr>
        <p:spPr>
          <a:xfrm>
            <a:off x="3028350" y="10981534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Connector 584"/>
          <p:cNvCxnSpPr/>
          <p:nvPr/>
        </p:nvCxnSpPr>
        <p:spPr>
          <a:xfrm>
            <a:off x="3028350" y="11103706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Connector 585"/>
          <p:cNvCxnSpPr/>
          <p:nvPr/>
        </p:nvCxnSpPr>
        <p:spPr>
          <a:xfrm>
            <a:off x="3029542" y="11225877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Connector 586"/>
          <p:cNvCxnSpPr/>
          <p:nvPr/>
        </p:nvCxnSpPr>
        <p:spPr>
          <a:xfrm>
            <a:off x="3028350" y="11348048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Connector 587"/>
          <p:cNvCxnSpPr/>
          <p:nvPr/>
        </p:nvCxnSpPr>
        <p:spPr>
          <a:xfrm>
            <a:off x="3028350" y="11470220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Connector 588"/>
          <p:cNvCxnSpPr/>
          <p:nvPr/>
        </p:nvCxnSpPr>
        <p:spPr>
          <a:xfrm>
            <a:off x="3029542" y="11592391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Connector 589"/>
          <p:cNvCxnSpPr/>
          <p:nvPr/>
        </p:nvCxnSpPr>
        <p:spPr>
          <a:xfrm>
            <a:off x="3027158" y="11714563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Connector 590"/>
          <p:cNvCxnSpPr/>
          <p:nvPr/>
        </p:nvCxnSpPr>
        <p:spPr>
          <a:xfrm>
            <a:off x="3028350" y="11836733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Connector 591"/>
          <p:cNvCxnSpPr/>
          <p:nvPr/>
        </p:nvCxnSpPr>
        <p:spPr>
          <a:xfrm>
            <a:off x="3027158" y="11958906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Connector 592"/>
          <p:cNvCxnSpPr/>
          <p:nvPr/>
        </p:nvCxnSpPr>
        <p:spPr>
          <a:xfrm>
            <a:off x="3027158" y="12081074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Connector 593"/>
          <p:cNvCxnSpPr/>
          <p:nvPr/>
        </p:nvCxnSpPr>
        <p:spPr>
          <a:xfrm>
            <a:off x="3028350" y="12203247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Connector 594"/>
          <p:cNvCxnSpPr/>
          <p:nvPr/>
        </p:nvCxnSpPr>
        <p:spPr>
          <a:xfrm>
            <a:off x="3027158" y="12325419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Connector 595"/>
          <p:cNvCxnSpPr/>
          <p:nvPr/>
        </p:nvCxnSpPr>
        <p:spPr>
          <a:xfrm>
            <a:off x="3027158" y="12447590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Connector 596"/>
          <p:cNvCxnSpPr/>
          <p:nvPr/>
        </p:nvCxnSpPr>
        <p:spPr>
          <a:xfrm>
            <a:off x="3028350" y="12569761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/>
          <p:cNvCxnSpPr/>
          <p:nvPr/>
        </p:nvCxnSpPr>
        <p:spPr>
          <a:xfrm>
            <a:off x="3027158" y="12691932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Connector 598"/>
          <p:cNvCxnSpPr/>
          <p:nvPr/>
        </p:nvCxnSpPr>
        <p:spPr>
          <a:xfrm>
            <a:off x="3027158" y="12814103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Connector 599"/>
          <p:cNvCxnSpPr/>
          <p:nvPr/>
        </p:nvCxnSpPr>
        <p:spPr>
          <a:xfrm>
            <a:off x="3028350" y="12936274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Connector 600"/>
          <p:cNvCxnSpPr/>
          <p:nvPr/>
        </p:nvCxnSpPr>
        <p:spPr>
          <a:xfrm>
            <a:off x="3027158" y="13058447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Connector 601"/>
          <p:cNvCxnSpPr/>
          <p:nvPr/>
        </p:nvCxnSpPr>
        <p:spPr>
          <a:xfrm>
            <a:off x="3027158" y="13180618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Connector 602"/>
          <p:cNvCxnSpPr/>
          <p:nvPr/>
        </p:nvCxnSpPr>
        <p:spPr>
          <a:xfrm>
            <a:off x="3028350" y="13302789"/>
            <a:ext cx="80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Rectangle 603"/>
          <p:cNvSpPr/>
          <p:nvPr/>
        </p:nvSpPr>
        <p:spPr>
          <a:xfrm>
            <a:off x="3027157" y="11958909"/>
            <a:ext cx="87689" cy="73302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9691" tIns="64844" rIns="129691" bIns="6484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191"/>
          </a:p>
        </p:txBody>
      </p:sp>
      <p:sp>
        <p:nvSpPr>
          <p:cNvPr id="605" name="TextBox 604"/>
          <p:cNvSpPr txBox="1"/>
          <p:nvPr/>
        </p:nvSpPr>
        <p:spPr>
          <a:xfrm>
            <a:off x="2931039" y="11829241"/>
            <a:ext cx="308290" cy="92468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pt-BR" sz="677" b="1" dirty="0"/>
              <a:t>...</a:t>
            </a:r>
          </a:p>
        </p:txBody>
      </p:sp>
      <p:sp>
        <p:nvSpPr>
          <p:cNvPr id="606" name="TextBox 605"/>
          <p:cNvSpPr txBox="1"/>
          <p:nvPr/>
        </p:nvSpPr>
        <p:spPr>
          <a:xfrm>
            <a:off x="1173727" y="8030693"/>
            <a:ext cx="1773416" cy="309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9" b="1" dirty="0"/>
              <a:t>OFDM </a:t>
            </a:r>
            <a:r>
              <a:rPr lang="pt-BR" sz="1359" b="1" dirty="0" err="1"/>
              <a:t>Symbol</a:t>
            </a:r>
            <a:r>
              <a:rPr lang="pt-BR" sz="1359" b="1" dirty="0"/>
              <a:t> Vector</a:t>
            </a:r>
          </a:p>
        </p:txBody>
      </p:sp>
      <p:cxnSp>
        <p:nvCxnSpPr>
          <p:cNvPr id="607" name="Curved Connector 606"/>
          <p:cNvCxnSpPr/>
          <p:nvPr/>
        </p:nvCxnSpPr>
        <p:spPr>
          <a:xfrm>
            <a:off x="2718620" y="8271992"/>
            <a:ext cx="353778" cy="3802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8" name="Straight Connector 607"/>
          <p:cNvCxnSpPr/>
          <p:nvPr/>
        </p:nvCxnSpPr>
        <p:spPr>
          <a:xfrm>
            <a:off x="1379939" y="8269755"/>
            <a:ext cx="1364324" cy="4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0" name="TextBox 609"/>
              <p:cNvSpPr txBox="1"/>
              <p:nvPr/>
            </p:nvSpPr>
            <p:spPr>
              <a:xfrm>
                <a:off x="4367535" y="13148959"/>
                <a:ext cx="398455" cy="25245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997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997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pt-BR" sz="997" i="1">
                              <a:latin typeface="Cambria Math" panose="02040503050406030204" pitchFamily="18" charset="0"/>
                            </a:rPr>
                            <m:t>𝐹𝐹𝑇</m:t>
                          </m:r>
                        </m:sub>
                      </m:sSub>
                      <m:r>
                        <a:rPr lang="pt-BR" sz="997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3193" dirty="0"/>
              </a:p>
            </p:txBody>
          </p:sp>
        </mc:Choice>
        <mc:Fallback>
          <p:sp>
            <p:nvSpPr>
              <p:cNvPr id="610" name="TextBox 6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535" y="13148959"/>
                <a:ext cx="398455" cy="252452"/>
              </a:xfrm>
              <a:prstGeom prst="rect">
                <a:avLst/>
              </a:prstGeom>
              <a:blipFill rotWithShape="0"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1" name="TextBox 610"/>
              <p:cNvSpPr txBox="1"/>
              <p:nvPr/>
            </p:nvSpPr>
            <p:spPr>
              <a:xfrm>
                <a:off x="3675052" y="13184872"/>
                <a:ext cx="398455" cy="25245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997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997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pt-BR" sz="997" i="1">
                              <a:latin typeface="Cambria Math" panose="02040503050406030204" pitchFamily="18" charset="0"/>
                            </a:rPr>
                            <m:t>𝐹𝐹𝑇</m:t>
                          </m:r>
                        </m:sub>
                      </m:sSub>
                      <m:r>
                        <a:rPr lang="pt-BR" sz="997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3193" dirty="0"/>
              </a:p>
            </p:txBody>
          </p:sp>
        </mc:Choice>
        <mc:Fallback>
          <p:sp>
            <p:nvSpPr>
              <p:cNvPr id="611" name="TextBox 6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052" y="13184872"/>
                <a:ext cx="398455" cy="252452"/>
              </a:xfrm>
              <a:prstGeom prst="rect">
                <a:avLst/>
              </a:prstGeom>
              <a:blipFill rotWithShape="0">
                <a:blip r:embed="rId76"/>
                <a:stretch>
                  <a:fillRect r="-15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2" name="Group 611"/>
          <p:cNvGrpSpPr/>
          <p:nvPr/>
        </p:nvGrpSpPr>
        <p:grpSpPr>
          <a:xfrm rot="10800000">
            <a:off x="6370907" y="9965219"/>
            <a:ext cx="660397" cy="1081226"/>
            <a:chOff x="5129537" y="1290734"/>
            <a:chExt cx="662082" cy="1285376"/>
          </a:xfrm>
        </p:grpSpPr>
        <p:sp>
          <p:nvSpPr>
            <p:cNvPr id="613" name="TextBox 612"/>
            <p:cNvSpPr txBox="1"/>
            <p:nvPr/>
          </p:nvSpPr>
          <p:spPr>
            <a:xfrm rot="5400000">
              <a:off x="4784446" y="1677944"/>
              <a:ext cx="1216052" cy="525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359" b="1" dirty="0"/>
                <a:t>Data</a:t>
              </a:r>
              <a:br>
                <a:rPr lang="pt-BR" sz="1359" b="1" dirty="0"/>
              </a:br>
              <a:r>
                <a:rPr lang="pt-BR" sz="1359" b="1" dirty="0" err="1"/>
                <a:t>Subcarriers</a:t>
              </a:r>
              <a:endParaRPr lang="pt-BR" sz="1359" b="1" dirty="0"/>
            </a:p>
          </p:txBody>
        </p:sp>
        <p:sp>
          <p:nvSpPr>
            <p:cNvPr id="614" name="Left Brace 613"/>
            <p:cNvSpPr/>
            <p:nvPr/>
          </p:nvSpPr>
          <p:spPr>
            <a:xfrm>
              <a:off x="5615344" y="1290734"/>
              <a:ext cx="176275" cy="128537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03426" tIns="51716" rIns="103426" bIns="517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4331"/>
            </a:p>
          </p:txBody>
        </p:sp>
      </p:grpSp>
      <p:grpSp>
        <p:nvGrpSpPr>
          <p:cNvPr id="615" name="Group 614"/>
          <p:cNvGrpSpPr/>
          <p:nvPr/>
        </p:nvGrpSpPr>
        <p:grpSpPr>
          <a:xfrm>
            <a:off x="7197130" y="9880938"/>
            <a:ext cx="587699" cy="1179213"/>
            <a:chOff x="7898716" y="2528900"/>
            <a:chExt cx="589200" cy="1182223"/>
          </a:xfrm>
        </p:grpSpPr>
        <p:sp>
          <p:nvSpPr>
            <p:cNvPr id="616" name="Rounded Rectangle 615"/>
            <p:cNvSpPr/>
            <p:nvPr/>
          </p:nvSpPr>
          <p:spPr>
            <a:xfrm>
              <a:off x="7898716" y="2603308"/>
              <a:ext cx="589200" cy="109158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191"/>
            </a:p>
          </p:txBody>
        </p:sp>
        <p:sp>
          <p:nvSpPr>
            <p:cNvPr id="617" name="TextBox 616"/>
            <p:cNvSpPr txBox="1"/>
            <p:nvPr/>
          </p:nvSpPr>
          <p:spPr>
            <a:xfrm>
              <a:off x="7965663" y="2528900"/>
              <a:ext cx="431345" cy="1182223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pt-BR" sz="1596" dirty="0" err="1"/>
                <a:t>Equalization</a:t>
              </a:r>
              <a:endParaRPr lang="pt-BR" sz="1596" dirty="0"/>
            </a:p>
          </p:txBody>
        </p:sp>
      </p:grpSp>
      <p:cxnSp>
        <p:nvCxnSpPr>
          <p:cNvPr id="618" name="Straight Arrow Connector 617"/>
          <p:cNvCxnSpPr>
            <a:stCxn id="613" idx="2"/>
            <a:endCxn id="616" idx="1"/>
          </p:cNvCxnSpPr>
          <p:nvPr/>
        </p:nvCxnSpPr>
        <p:spPr>
          <a:xfrm flipV="1">
            <a:off x="7031304" y="10499558"/>
            <a:ext cx="16582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9" name="Group 618"/>
          <p:cNvGrpSpPr/>
          <p:nvPr/>
        </p:nvGrpSpPr>
        <p:grpSpPr>
          <a:xfrm>
            <a:off x="7052889" y="11477587"/>
            <a:ext cx="907098" cy="1101763"/>
            <a:chOff x="8717804" y="2762063"/>
            <a:chExt cx="909414" cy="1104576"/>
          </a:xfrm>
        </p:grpSpPr>
        <p:sp>
          <p:nvSpPr>
            <p:cNvPr id="620" name="Rounded Rectangle 619"/>
            <p:cNvSpPr/>
            <p:nvPr/>
          </p:nvSpPr>
          <p:spPr>
            <a:xfrm rot="16200000">
              <a:off x="8761896" y="2762063"/>
              <a:ext cx="764170" cy="76417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191"/>
            </a:p>
          </p:txBody>
        </p:sp>
        <p:sp>
          <p:nvSpPr>
            <p:cNvPr id="621" name="TextBox 620"/>
            <p:cNvSpPr txBox="1"/>
            <p:nvPr/>
          </p:nvSpPr>
          <p:spPr>
            <a:xfrm rot="5400000">
              <a:off x="8975255" y="3214677"/>
              <a:ext cx="394511" cy="90941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pt-BR" sz="1357" dirty="0" err="1"/>
                <a:t>Demapping</a:t>
              </a:r>
              <a:endParaRPr lang="pt-BR" sz="1357" dirty="0"/>
            </a:p>
          </p:txBody>
        </p:sp>
        <p:cxnSp>
          <p:nvCxnSpPr>
            <p:cNvPr id="622" name="Straight Connector 621"/>
            <p:cNvCxnSpPr/>
            <p:nvPr/>
          </p:nvCxnSpPr>
          <p:spPr>
            <a:xfrm>
              <a:off x="8901482" y="3140968"/>
              <a:ext cx="48001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Elbow Connector 622"/>
            <p:cNvCxnSpPr/>
            <p:nvPr/>
          </p:nvCxnSpPr>
          <p:spPr>
            <a:xfrm>
              <a:off x="8849836" y="2899712"/>
              <a:ext cx="610192" cy="492796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4" name="Straight Arrow Connector 623"/>
          <p:cNvCxnSpPr>
            <a:stCxn id="617" idx="2"/>
            <a:endCxn id="620" idx="3"/>
          </p:cNvCxnSpPr>
          <p:nvPr/>
        </p:nvCxnSpPr>
        <p:spPr>
          <a:xfrm flipH="1">
            <a:off x="7477981" y="11060151"/>
            <a:ext cx="1048" cy="417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Rounded Rectangle 628"/>
          <p:cNvSpPr/>
          <p:nvPr/>
        </p:nvSpPr>
        <p:spPr>
          <a:xfrm>
            <a:off x="2207819" y="10419103"/>
            <a:ext cx="587699" cy="11022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91"/>
          </a:p>
        </p:txBody>
      </p:sp>
      <p:sp>
        <p:nvSpPr>
          <p:cNvPr id="630" name="TextBox 629"/>
          <p:cNvSpPr txBox="1"/>
          <p:nvPr/>
        </p:nvSpPr>
        <p:spPr>
          <a:xfrm>
            <a:off x="2276020" y="10400327"/>
            <a:ext cx="430246" cy="110803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pt-BR" sz="1596" b="1" dirty="0"/>
              <a:t>CP Remove</a:t>
            </a:r>
          </a:p>
        </p:txBody>
      </p:sp>
      <p:sp>
        <p:nvSpPr>
          <p:cNvPr id="631" name="Isosceles Triangle 630"/>
          <p:cNvSpPr/>
          <p:nvPr/>
        </p:nvSpPr>
        <p:spPr>
          <a:xfrm rot="16200000">
            <a:off x="1327686" y="10728856"/>
            <a:ext cx="893592" cy="49799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3426" tIns="51716" rIns="103426" bIns="51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331"/>
          </a:p>
        </p:txBody>
      </p:sp>
      <p:sp>
        <p:nvSpPr>
          <p:cNvPr id="632" name="TextBox 631"/>
          <p:cNvSpPr txBox="1"/>
          <p:nvPr/>
        </p:nvSpPr>
        <p:spPr>
          <a:xfrm>
            <a:off x="1561394" y="10778228"/>
            <a:ext cx="573957" cy="378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96" b="1" dirty="0"/>
              <a:t>S/P</a:t>
            </a:r>
          </a:p>
        </p:txBody>
      </p:sp>
      <p:cxnSp>
        <p:nvCxnSpPr>
          <p:cNvPr id="634" name="Straight Arrow Connector 633"/>
          <p:cNvCxnSpPr>
            <a:stCxn id="631" idx="2"/>
          </p:cNvCxnSpPr>
          <p:nvPr/>
        </p:nvCxnSpPr>
        <p:spPr>
          <a:xfrm flipV="1">
            <a:off x="2023477" y="11420519"/>
            <a:ext cx="190481" cy="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Straight Arrow Connector 634"/>
          <p:cNvCxnSpPr/>
          <p:nvPr/>
        </p:nvCxnSpPr>
        <p:spPr>
          <a:xfrm flipV="1">
            <a:off x="2023478" y="10756260"/>
            <a:ext cx="184340" cy="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Straight Arrow Connector 635"/>
          <p:cNvCxnSpPr>
            <a:stCxn id="631" idx="4"/>
          </p:cNvCxnSpPr>
          <p:nvPr/>
        </p:nvCxnSpPr>
        <p:spPr>
          <a:xfrm flipV="1">
            <a:off x="2023476" y="10531035"/>
            <a:ext cx="186763" cy="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TextBox 636"/>
          <p:cNvSpPr txBox="1"/>
          <p:nvPr/>
        </p:nvSpPr>
        <p:spPr>
          <a:xfrm rot="5400000">
            <a:off x="1961941" y="10914768"/>
            <a:ext cx="437187" cy="3191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419" dirty="0">
                <a:solidFill>
                  <a:schemeClr val="accent1"/>
                </a:solidFill>
              </a:rPr>
              <a:t>...</a:t>
            </a:r>
          </a:p>
        </p:txBody>
      </p:sp>
      <p:cxnSp>
        <p:nvCxnSpPr>
          <p:cNvPr id="638" name="Straight Arrow Connector 637"/>
          <p:cNvCxnSpPr>
            <a:stCxn id="629" idx="3"/>
          </p:cNvCxnSpPr>
          <p:nvPr/>
        </p:nvCxnSpPr>
        <p:spPr>
          <a:xfrm flipV="1">
            <a:off x="2795517" y="10970221"/>
            <a:ext cx="1506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Straight Arrow Connector 638"/>
          <p:cNvCxnSpPr>
            <a:stCxn id="620" idx="2"/>
            <a:endCxn id="553" idx="1"/>
          </p:cNvCxnSpPr>
          <p:nvPr/>
        </p:nvCxnSpPr>
        <p:spPr>
          <a:xfrm flipV="1">
            <a:off x="7859093" y="11856734"/>
            <a:ext cx="279233" cy="1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0" name="Group 639"/>
          <p:cNvGrpSpPr/>
          <p:nvPr/>
        </p:nvGrpSpPr>
        <p:grpSpPr>
          <a:xfrm>
            <a:off x="4857648" y="7703589"/>
            <a:ext cx="1649124" cy="791420"/>
            <a:chOff x="7973227" y="973980"/>
            <a:chExt cx="1723600" cy="1190595"/>
          </a:xfrm>
        </p:grpSpPr>
        <p:pic>
          <p:nvPicPr>
            <p:cNvPr id="641" name="Picture 640"/>
            <p:cNvPicPr>
              <a:picLocks noChangeAspect="1"/>
            </p:cNvPicPr>
            <p:nvPr/>
          </p:nvPicPr>
          <p:blipFill rotWithShape="1">
            <a:blip r:embed="rId6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52" t="10621" r="19386" b="13315"/>
            <a:stretch/>
          </p:blipFill>
          <p:spPr>
            <a:xfrm>
              <a:off x="7973227" y="998219"/>
              <a:ext cx="1723600" cy="1166356"/>
            </a:xfrm>
            <a:prstGeom prst="rect">
              <a:avLst/>
            </a:prstGeom>
          </p:spPr>
        </p:pic>
        <p:pic>
          <p:nvPicPr>
            <p:cNvPr id="642" name="Picture 641"/>
            <p:cNvPicPr>
              <a:picLocks noChangeAspect="1"/>
            </p:cNvPicPr>
            <p:nvPr/>
          </p:nvPicPr>
          <p:blipFill rotWithShape="1">
            <a:blip r:embed="rId6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61" t="10621" r="68489" b="13315"/>
            <a:stretch/>
          </p:blipFill>
          <p:spPr>
            <a:xfrm>
              <a:off x="8153566" y="986636"/>
              <a:ext cx="251358" cy="1166356"/>
            </a:xfrm>
            <a:prstGeom prst="rect">
              <a:avLst/>
            </a:prstGeom>
          </p:spPr>
        </p:pic>
        <p:pic>
          <p:nvPicPr>
            <p:cNvPr id="643" name="Picture 642"/>
            <p:cNvPicPr>
              <a:picLocks noChangeAspect="1"/>
            </p:cNvPicPr>
            <p:nvPr/>
          </p:nvPicPr>
          <p:blipFill rotWithShape="1">
            <a:blip r:embed="rId6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475" t="10621" r="20175" b="13315"/>
            <a:stretch/>
          </p:blipFill>
          <p:spPr>
            <a:xfrm>
              <a:off x="9255355" y="973980"/>
              <a:ext cx="251358" cy="1166356"/>
            </a:xfrm>
            <a:prstGeom prst="rect">
              <a:avLst/>
            </a:prstGeom>
          </p:spPr>
        </p:pic>
      </p:grpSp>
      <p:sp>
        <p:nvSpPr>
          <p:cNvPr id="644" name="TextBox 643"/>
          <p:cNvSpPr txBox="1"/>
          <p:nvPr/>
        </p:nvSpPr>
        <p:spPr>
          <a:xfrm>
            <a:off x="4617291" y="8377361"/>
            <a:ext cx="2184829" cy="301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359" b="1" dirty="0" err="1"/>
              <a:t>Frequency</a:t>
            </a:r>
            <a:r>
              <a:rPr lang="pt-BR" sz="1359" b="1" dirty="0"/>
              <a:t> Domain </a:t>
            </a:r>
            <a:r>
              <a:rPr lang="pt-BR" sz="1359" b="1" dirty="0" err="1" smtClean="0"/>
              <a:t>Samples</a:t>
            </a:r>
            <a:endParaRPr lang="pt-BR" sz="1359" b="1" dirty="0" smtClean="0"/>
          </a:p>
        </p:txBody>
      </p:sp>
      <p:pic>
        <p:nvPicPr>
          <p:cNvPr id="645" name="Picture 644"/>
          <p:cNvPicPr>
            <a:picLocks noChangeAspect="1"/>
          </p:cNvPicPr>
          <p:nvPr/>
        </p:nvPicPr>
        <p:blipFill rotWithShape="1"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1" t="21117" r="11018" b="28339"/>
          <a:stretch/>
        </p:blipFill>
        <p:spPr>
          <a:xfrm>
            <a:off x="5431746" y="1687110"/>
            <a:ext cx="4626509" cy="760188"/>
          </a:xfrm>
          <a:prstGeom prst="rect">
            <a:avLst/>
          </a:prstGeom>
        </p:spPr>
      </p:pic>
      <p:cxnSp>
        <p:nvCxnSpPr>
          <p:cNvPr id="646" name="Straight Arrow Connector 645"/>
          <p:cNvCxnSpPr/>
          <p:nvPr/>
        </p:nvCxnSpPr>
        <p:spPr>
          <a:xfrm>
            <a:off x="712989" y="8655724"/>
            <a:ext cx="362" cy="47555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TextBox 646"/>
          <p:cNvSpPr txBox="1"/>
          <p:nvPr/>
        </p:nvSpPr>
        <p:spPr>
          <a:xfrm rot="10800000">
            <a:off x="-444946" y="8614518"/>
            <a:ext cx="430246" cy="4757878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596" b="1" spc="425" dirty="0"/>
              <a:t>Time Domain </a:t>
            </a:r>
            <a:r>
              <a:rPr lang="pt-BR" sz="1596" b="1" spc="425" dirty="0" err="1"/>
              <a:t>Received</a:t>
            </a:r>
            <a:r>
              <a:rPr lang="pt-BR" sz="1596" b="1" spc="425" dirty="0"/>
              <a:t>  </a:t>
            </a:r>
            <a:r>
              <a:rPr lang="pt-BR" sz="1596" b="1" spc="425" dirty="0" err="1"/>
              <a:t>Samples</a:t>
            </a:r>
            <a:endParaRPr lang="pt-BR" sz="1596" b="1" spc="425" dirty="0"/>
          </a:p>
        </p:txBody>
      </p:sp>
      <p:cxnSp>
        <p:nvCxnSpPr>
          <p:cNvPr id="648" name="Straight Arrow Connector 647"/>
          <p:cNvCxnSpPr>
            <a:endCxn id="651" idx="1"/>
          </p:cNvCxnSpPr>
          <p:nvPr/>
        </p:nvCxnSpPr>
        <p:spPr>
          <a:xfrm flipV="1">
            <a:off x="776303" y="10976006"/>
            <a:ext cx="134703" cy="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9" name="Picture 648"/>
          <p:cNvPicPr>
            <a:picLocks noChangeAspect="1"/>
          </p:cNvPicPr>
          <p:nvPr/>
        </p:nvPicPr>
        <p:blipFill rotWithShape="1"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1" t="21117" r="11018" b="28339"/>
          <a:stretch/>
        </p:blipFill>
        <p:spPr>
          <a:xfrm rot="5400000">
            <a:off x="-2024785" y="10660370"/>
            <a:ext cx="4626509" cy="760188"/>
          </a:xfrm>
          <a:prstGeom prst="rect">
            <a:avLst/>
          </a:prstGeom>
        </p:spPr>
      </p:pic>
      <p:sp>
        <p:nvSpPr>
          <p:cNvPr id="650" name="TextBox 649"/>
          <p:cNvSpPr txBox="1"/>
          <p:nvPr/>
        </p:nvSpPr>
        <p:spPr>
          <a:xfrm rot="10800000">
            <a:off x="704191" y="12842934"/>
            <a:ext cx="399661" cy="95244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397" b="1" dirty="0">
                <a:solidFill>
                  <a:schemeClr val="accent1"/>
                </a:solidFill>
              </a:rPr>
              <a:t>Time</a:t>
            </a:r>
            <a:endParaRPr lang="pt-BR" sz="1985" b="1" dirty="0">
              <a:solidFill>
                <a:schemeClr val="accent1"/>
              </a:solidFill>
            </a:endParaRPr>
          </a:p>
        </p:txBody>
      </p:sp>
      <p:sp>
        <p:nvSpPr>
          <p:cNvPr id="651" name="Rounded Rectangle 650"/>
          <p:cNvSpPr/>
          <p:nvPr/>
        </p:nvSpPr>
        <p:spPr>
          <a:xfrm>
            <a:off x="911003" y="10419105"/>
            <a:ext cx="470830" cy="1113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91"/>
          </a:p>
        </p:txBody>
      </p:sp>
      <p:sp>
        <p:nvSpPr>
          <p:cNvPr id="652" name="TextBox 651"/>
          <p:cNvSpPr txBox="1"/>
          <p:nvPr/>
        </p:nvSpPr>
        <p:spPr>
          <a:xfrm>
            <a:off x="885998" y="10455017"/>
            <a:ext cx="491673" cy="11138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pt-BR" sz="1995" b="1" dirty="0" err="1"/>
              <a:t>Sync</a:t>
            </a:r>
            <a:endParaRPr lang="pt-BR" sz="1995" b="1" dirty="0"/>
          </a:p>
        </p:txBody>
      </p:sp>
      <p:cxnSp>
        <p:nvCxnSpPr>
          <p:cNvPr id="653" name="Straight Arrow Connector 652"/>
          <p:cNvCxnSpPr>
            <a:stCxn id="651" idx="3"/>
          </p:cNvCxnSpPr>
          <p:nvPr/>
        </p:nvCxnSpPr>
        <p:spPr>
          <a:xfrm>
            <a:off x="1381836" y="10976003"/>
            <a:ext cx="143649" cy="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Arrow Connector 653"/>
          <p:cNvCxnSpPr/>
          <p:nvPr/>
        </p:nvCxnSpPr>
        <p:spPr>
          <a:xfrm>
            <a:off x="853515" y="2668876"/>
            <a:ext cx="9204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" name="TextBox 654"/>
          <p:cNvSpPr txBox="1"/>
          <p:nvPr/>
        </p:nvSpPr>
        <p:spPr>
          <a:xfrm>
            <a:off x="3304781" y="232356"/>
            <a:ext cx="4497928" cy="33791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96" b="1" spc="425" dirty="0"/>
              <a:t>Time Domain </a:t>
            </a:r>
            <a:r>
              <a:rPr lang="pt-BR" sz="1596" b="1" spc="425" dirty="0" err="1"/>
              <a:t>Received</a:t>
            </a:r>
            <a:r>
              <a:rPr lang="pt-BR" sz="1596" b="1" spc="425" dirty="0"/>
              <a:t>  </a:t>
            </a:r>
            <a:r>
              <a:rPr lang="pt-BR" sz="1596" b="1" spc="425" dirty="0" err="1"/>
              <a:t>Samples</a:t>
            </a:r>
            <a:endParaRPr lang="pt-BR" sz="1596" b="1" spc="425" dirty="0"/>
          </a:p>
        </p:txBody>
      </p:sp>
      <p:sp>
        <p:nvSpPr>
          <p:cNvPr id="658" name="TextBox 657"/>
          <p:cNvSpPr txBox="1"/>
          <p:nvPr/>
        </p:nvSpPr>
        <p:spPr>
          <a:xfrm rot="10800000">
            <a:off x="-3034245" y="6903550"/>
            <a:ext cx="399661" cy="95244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pt-BR" sz="1397" b="1" dirty="0">
                <a:solidFill>
                  <a:schemeClr val="accent1"/>
                </a:solidFill>
              </a:rPr>
              <a:t>Time</a:t>
            </a:r>
            <a:endParaRPr lang="pt-BR" sz="1985" b="1" dirty="0">
              <a:solidFill>
                <a:schemeClr val="accent1"/>
              </a:solidFill>
            </a:endParaRPr>
          </a:p>
        </p:txBody>
      </p:sp>
      <p:sp>
        <p:nvSpPr>
          <p:cNvPr id="659" name="Rounded Rectangle 658"/>
          <p:cNvSpPr/>
          <p:nvPr/>
        </p:nvSpPr>
        <p:spPr>
          <a:xfrm>
            <a:off x="-204123" y="-1337996"/>
            <a:ext cx="470830" cy="1113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191"/>
          </a:p>
        </p:txBody>
      </p:sp>
      <p:sp>
        <p:nvSpPr>
          <p:cNvPr id="660" name="TextBox 659"/>
          <p:cNvSpPr txBox="1"/>
          <p:nvPr/>
        </p:nvSpPr>
        <p:spPr>
          <a:xfrm>
            <a:off x="-229128" y="-1302084"/>
            <a:ext cx="491673" cy="11138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pt-BR" sz="1995" b="1" dirty="0" err="1"/>
              <a:t>Sync</a:t>
            </a:r>
            <a:endParaRPr lang="pt-BR" sz="1995" b="1" dirty="0"/>
          </a:p>
        </p:txBody>
      </p:sp>
      <p:pic>
        <p:nvPicPr>
          <p:cNvPr id="662" name="Picture 661"/>
          <p:cNvPicPr>
            <a:picLocks noChangeAspect="1"/>
          </p:cNvPicPr>
          <p:nvPr/>
        </p:nvPicPr>
        <p:blipFill rotWithShape="1"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1" t="21117" r="11018" b="28339"/>
          <a:stretch/>
        </p:blipFill>
        <p:spPr>
          <a:xfrm>
            <a:off x="830896" y="1683006"/>
            <a:ext cx="4626509" cy="760188"/>
          </a:xfrm>
          <a:prstGeom prst="rect">
            <a:avLst/>
          </a:prstGeom>
        </p:spPr>
      </p:pic>
      <p:sp>
        <p:nvSpPr>
          <p:cNvPr id="677" name="TextBox 676"/>
          <p:cNvSpPr txBox="1"/>
          <p:nvPr/>
        </p:nvSpPr>
        <p:spPr>
          <a:xfrm>
            <a:off x="5511922" y="736827"/>
            <a:ext cx="1685207" cy="33791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596" b="1" dirty="0" smtClean="0"/>
              <a:t>Frame Start Point</a:t>
            </a:r>
            <a:endParaRPr lang="pt-BR" sz="1596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647918" y="1036638"/>
            <a:ext cx="221399" cy="6957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TextBox 685"/>
          <p:cNvSpPr txBox="1"/>
          <p:nvPr/>
        </p:nvSpPr>
        <p:spPr>
          <a:xfrm>
            <a:off x="9717123" y="2684070"/>
            <a:ext cx="580354" cy="30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pt-BR" sz="1397" b="1" dirty="0">
                <a:solidFill>
                  <a:schemeClr val="accent1"/>
                </a:solidFill>
              </a:rPr>
              <a:t>Time</a:t>
            </a:r>
            <a:endParaRPr lang="pt-BR" sz="1985" b="1" dirty="0">
              <a:solidFill>
                <a:schemeClr val="accent1"/>
              </a:solidFill>
            </a:endParaRPr>
          </a:p>
        </p:txBody>
      </p:sp>
      <p:cxnSp>
        <p:nvCxnSpPr>
          <p:cNvPr id="656" name="Straight Arrow Connector 655"/>
          <p:cNvCxnSpPr/>
          <p:nvPr/>
        </p:nvCxnSpPr>
        <p:spPr>
          <a:xfrm>
            <a:off x="-883331" y="-1140596"/>
            <a:ext cx="775120" cy="27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615905" y="1638811"/>
            <a:ext cx="0" cy="903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traight Connector 692"/>
          <p:cNvCxnSpPr/>
          <p:nvPr/>
        </p:nvCxnSpPr>
        <p:spPr>
          <a:xfrm>
            <a:off x="8000035" y="1590451"/>
            <a:ext cx="0" cy="903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Connector 693"/>
          <p:cNvCxnSpPr/>
          <p:nvPr/>
        </p:nvCxnSpPr>
        <p:spPr>
          <a:xfrm>
            <a:off x="3121343" y="1642596"/>
            <a:ext cx="0" cy="903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Straight Arrow Connector 694"/>
          <p:cNvCxnSpPr/>
          <p:nvPr/>
        </p:nvCxnSpPr>
        <p:spPr>
          <a:xfrm flipH="1">
            <a:off x="4443397" y="1949779"/>
            <a:ext cx="2038210" cy="23326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traight Arrow Connector 696"/>
          <p:cNvCxnSpPr/>
          <p:nvPr/>
        </p:nvCxnSpPr>
        <p:spPr>
          <a:xfrm>
            <a:off x="4471695" y="2014582"/>
            <a:ext cx="2487229" cy="23147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0" name="Picture 699"/>
          <p:cNvPicPr>
            <a:picLocks noChangeAspect="1"/>
          </p:cNvPicPr>
          <p:nvPr/>
        </p:nvPicPr>
        <p:blipFill rotWithShape="1"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1" t="21117" r="11018" b="28339"/>
          <a:stretch/>
        </p:blipFill>
        <p:spPr>
          <a:xfrm>
            <a:off x="3411551" y="4392733"/>
            <a:ext cx="4626509" cy="760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10820</TotalTime>
  <Words>234</Words>
  <Application>Microsoft Office PowerPoint</Application>
  <PresentationFormat>Custom</PresentationFormat>
  <Paragraphs>245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Courier New</vt:lpstr>
      <vt:lpstr>Tema do Office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win7</dc:creator>
  <cp:lastModifiedBy>thiago</cp:lastModifiedBy>
  <cp:revision>152</cp:revision>
  <cp:lastPrinted>2012-11-05T16:45:49Z</cp:lastPrinted>
  <dcterms:created xsi:type="dcterms:W3CDTF">2012-08-10T12:57:24Z</dcterms:created>
  <dcterms:modified xsi:type="dcterms:W3CDTF">2013-12-18T00:10:10Z</dcterms:modified>
</cp:coreProperties>
</file>