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400675" cy="7559675"/>
  <p:notesSz cx="6834188" cy="9979025"/>
  <p:defaultTextStyle>
    <a:defPPr>
      <a:defRPr lang="pt-BR"/>
    </a:defPPr>
    <a:lvl1pPr marL="0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1pPr>
    <a:lvl2pPr marL="1014155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2pPr>
    <a:lvl3pPr marL="2028306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3pPr>
    <a:lvl4pPr marL="3042460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4pPr>
    <a:lvl5pPr marL="4056613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5pPr>
    <a:lvl6pPr marL="5070764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6pPr>
    <a:lvl7pPr marL="6084916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7pPr>
    <a:lvl8pPr marL="7099064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8pPr>
    <a:lvl9pPr marL="8113222" algn="l" defTabSz="202830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1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3357" autoAdjust="0"/>
  </p:normalViewPr>
  <p:slideViewPr>
    <p:cSldViewPr>
      <p:cViewPr>
        <p:scale>
          <a:sx n="100" d="100"/>
          <a:sy n="100" d="100"/>
        </p:scale>
        <p:origin x="2226" y="-234"/>
      </p:cViewPr>
      <p:guideLst>
        <p:guide orient="horz" pos="2381"/>
        <p:guide pos="17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622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914" y="2"/>
            <a:ext cx="2960687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17/01/2014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7775"/>
            <a:ext cx="2403475" cy="3367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213" y="4802189"/>
            <a:ext cx="5467350" cy="3929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78963"/>
            <a:ext cx="29622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914" y="9478963"/>
            <a:ext cx="2960687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1pPr>
    <a:lvl2pPr marL="1118754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2pPr>
    <a:lvl3pPr marL="2237508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3pPr>
    <a:lvl4pPr marL="3356262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4pPr>
    <a:lvl5pPr marL="4475015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5pPr>
    <a:lvl6pPr marL="5593769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6pPr>
    <a:lvl7pPr marL="6712522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7pPr>
    <a:lvl8pPr marL="7831276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8pPr>
    <a:lvl9pPr marL="8950030" algn="l" defTabSz="2237508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4563" y="1247775"/>
            <a:ext cx="2405062" cy="3367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060" y="2348438"/>
            <a:ext cx="4590573" cy="1620431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107" y="4283830"/>
            <a:ext cx="3780475" cy="19319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52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5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5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0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3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1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6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2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915502" y="302772"/>
            <a:ext cx="1215153" cy="645022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70044" y="302772"/>
            <a:ext cx="3555446" cy="645022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624" y="4857830"/>
            <a:ext cx="4590573" cy="1501436"/>
          </a:xfrm>
        </p:spPr>
        <p:txBody>
          <a:bodyPr anchor="t"/>
          <a:lstStyle>
            <a:lvl1pPr algn="l">
              <a:defRPr sz="6584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26624" y="3204129"/>
            <a:ext cx="4590573" cy="1653677"/>
          </a:xfrm>
        </p:spPr>
        <p:txBody>
          <a:bodyPr anchor="b"/>
          <a:lstStyle>
            <a:lvl1pPr marL="0" indent="0">
              <a:buNone/>
              <a:defRPr sz="3293">
                <a:solidFill>
                  <a:schemeClr val="tx1">
                    <a:tint val="75000"/>
                  </a:schemeClr>
                </a:solidFill>
              </a:defRPr>
            </a:lvl1pPr>
            <a:lvl2pPr marL="752725" indent="0">
              <a:buNone/>
              <a:defRPr sz="2962">
                <a:solidFill>
                  <a:schemeClr val="tx1">
                    <a:tint val="75000"/>
                  </a:schemeClr>
                </a:solidFill>
              </a:defRPr>
            </a:lvl2pPr>
            <a:lvl3pPr marL="1505451" indent="0">
              <a:buNone/>
              <a:defRPr sz="2634">
                <a:solidFill>
                  <a:schemeClr val="tx1">
                    <a:tint val="75000"/>
                  </a:schemeClr>
                </a:solidFill>
              </a:defRPr>
            </a:lvl3pPr>
            <a:lvl4pPr marL="2258174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4pPr>
            <a:lvl5pPr marL="3010901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5pPr>
            <a:lvl6pPr marL="376362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6pPr>
            <a:lvl7pPr marL="451635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7pPr>
            <a:lvl8pPr marL="5269078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8pPr>
            <a:lvl9pPr marL="602180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0042" y="1763949"/>
            <a:ext cx="2385299" cy="4989040"/>
          </a:xfrm>
        </p:spPr>
        <p:txBody>
          <a:bodyPr/>
          <a:lstStyle>
            <a:lvl1pPr>
              <a:defRPr sz="4610"/>
            </a:lvl1pPr>
            <a:lvl2pPr>
              <a:defRPr sz="3951"/>
            </a:lvl2pPr>
            <a:lvl3pPr>
              <a:defRPr sz="3293"/>
            </a:lvl3pPr>
            <a:lvl4pPr>
              <a:defRPr sz="2962"/>
            </a:lvl4pPr>
            <a:lvl5pPr>
              <a:defRPr sz="2962"/>
            </a:lvl5pPr>
            <a:lvl6pPr>
              <a:defRPr sz="2962"/>
            </a:lvl6pPr>
            <a:lvl7pPr>
              <a:defRPr sz="2962"/>
            </a:lvl7pPr>
            <a:lvl8pPr>
              <a:defRPr sz="2962"/>
            </a:lvl8pPr>
            <a:lvl9pPr>
              <a:defRPr sz="296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45350" y="1763949"/>
            <a:ext cx="2385299" cy="4989040"/>
          </a:xfrm>
        </p:spPr>
        <p:txBody>
          <a:bodyPr/>
          <a:lstStyle>
            <a:lvl1pPr>
              <a:defRPr sz="4610"/>
            </a:lvl1pPr>
            <a:lvl2pPr>
              <a:defRPr sz="3951"/>
            </a:lvl2pPr>
            <a:lvl3pPr>
              <a:defRPr sz="3293"/>
            </a:lvl3pPr>
            <a:lvl4pPr>
              <a:defRPr sz="2962"/>
            </a:lvl4pPr>
            <a:lvl5pPr>
              <a:defRPr sz="2962"/>
            </a:lvl5pPr>
            <a:lvl6pPr>
              <a:defRPr sz="2962"/>
            </a:lvl6pPr>
            <a:lvl7pPr>
              <a:defRPr sz="2962"/>
            </a:lvl7pPr>
            <a:lvl8pPr>
              <a:defRPr sz="2962"/>
            </a:lvl8pPr>
            <a:lvl9pPr>
              <a:defRPr sz="2962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0041" y="1692188"/>
            <a:ext cx="2386237" cy="705220"/>
          </a:xfrm>
        </p:spPr>
        <p:txBody>
          <a:bodyPr anchor="b"/>
          <a:lstStyle>
            <a:lvl1pPr marL="0" indent="0">
              <a:buNone/>
              <a:defRPr sz="3951" b="1"/>
            </a:lvl1pPr>
            <a:lvl2pPr marL="752725" indent="0">
              <a:buNone/>
              <a:defRPr sz="3293" b="1"/>
            </a:lvl2pPr>
            <a:lvl3pPr marL="1505451" indent="0">
              <a:buNone/>
              <a:defRPr sz="2962" b="1"/>
            </a:lvl3pPr>
            <a:lvl4pPr marL="2258174" indent="0">
              <a:buNone/>
              <a:defRPr sz="2634" b="1"/>
            </a:lvl4pPr>
            <a:lvl5pPr marL="3010901" indent="0">
              <a:buNone/>
              <a:defRPr sz="2634" b="1"/>
            </a:lvl5pPr>
            <a:lvl6pPr marL="3763626" indent="0">
              <a:buNone/>
              <a:defRPr sz="2634" b="1"/>
            </a:lvl6pPr>
            <a:lvl7pPr marL="4516353" indent="0">
              <a:buNone/>
              <a:defRPr sz="2634" b="1"/>
            </a:lvl7pPr>
            <a:lvl8pPr marL="5269078" indent="0">
              <a:buNone/>
              <a:defRPr sz="2634" b="1"/>
            </a:lvl8pPr>
            <a:lvl9pPr marL="6021800" indent="0">
              <a:buNone/>
              <a:defRPr sz="2634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0041" y="2397409"/>
            <a:ext cx="2386237" cy="4355563"/>
          </a:xfrm>
        </p:spPr>
        <p:txBody>
          <a:bodyPr/>
          <a:lstStyle>
            <a:lvl1pPr>
              <a:defRPr sz="3951"/>
            </a:lvl1pPr>
            <a:lvl2pPr>
              <a:defRPr sz="3293"/>
            </a:lvl2pPr>
            <a:lvl3pPr>
              <a:defRPr sz="2962"/>
            </a:lvl3pPr>
            <a:lvl4pPr>
              <a:defRPr sz="2634"/>
            </a:lvl4pPr>
            <a:lvl5pPr>
              <a:defRPr sz="2634"/>
            </a:lvl5pPr>
            <a:lvl6pPr>
              <a:defRPr sz="2634"/>
            </a:lvl6pPr>
            <a:lvl7pPr>
              <a:defRPr sz="2634"/>
            </a:lvl7pPr>
            <a:lvl8pPr>
              <a:defRPr sz="2634"/>
            </a:lvl8pPr>
            <a:lvl9pPr>
              <a:defRPr sz="2634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743480" y="1692188"/>
            <a:ext cx="2387175" cy="705220"/>
          </a:xfrm>
        </p:spPr>
        <p:txBody>
          <a:bodyPr anchor="b"/>
          <a:lstStyle>
            <a:lvl1pPr marL="0" indent="0">
              <a:buNone/>
              <a:defRPr sz="3951" b="1"/>
            </a:lvl1pPr>
            <a:lvl2pPr marL="752725" indent="0">
              <a:buNone/>
              <a:defRPr sz="3293" b="1"/>
            </a:lvl2pPr>
            <a:lvl3pPr marL="1505451" indent="0">
              <a:buNone/>
              <a:defRPr sz="2962" b="1"/>
            </a:lvl3pPr>
            <a:lvl4pPr marL="2258174" indent="0">
              <a:buNone/>
              <a:defRPr sz="2634" b="1"/>
            </a:lvl4pPr>
            <a:lvl5pPr marL="3010901" indent="0">
              <a:buNone/>
              <a:defRPr sz="2634" b="1"/>
            </a:lvl5pPr>
            <a:lvl6pPr marL="3763626" indent="0">
              <a:buNone/>
              <a:defRPr sz="2634" b="1"/>
            </a:lvl6pPr>
            <a:lvl7pPr marL="4516353" indent="0">
              <a:buNone/>
              <a:defRPr sz="2634" b="1"/>
            </a:lvl7pPr>
            <a:lvl8pPr marL="5269078" indent="0">
              <a:buNone/>
              <a:defRPr sz="2634" b="1"/>
            </a:lvl8pPr>
            <a:lvl9pPr marL="6021800" indent="0">
              <a:buNone/>
              <a:defRPr sz="2634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743480" y="2397409"/>
            <a:ext cx="2387175" cy="4355563"/>
          </a:xfrm>
        </p:spPr>
        <p:txBody>
          <a:bodyPr/>
          <a:lstStyle>
            <a:lvl1pPr>
              <a:defRPr sz="3951"/>
            </a:lvl1pPr>
            <a:lvl2pPr>
              <a:defRPr sz="3293"/>
            </a:lvl2pPr>
            <a:lvl3pPr>
              <a:defRPr sz="2962"/>
            </a:lvl3pPr>
            <a:lvl4pPr>
              <a:defRPr sz="2634"/>
            </a:lvl4pPr>
            <a:lvl5pPr>
              <a:defRPr sz="2634"/>
            </a:lvl5pPr>
            <a:lvl6pPr>
              <a:defRPr sz="2634"/>
            </a:lvl6pPr>
            <a:lvl7pPr>
              <a:defRPr sz="2634"/>
            </a:lvl7pPr>
            <a:lvl8pPr>
              <a:defRPr sz="2634"/>
            </a:lvl8pPr>
            <a:lvl9pPr>
              <a:defRPr sz="2634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048" y="301008"/>
            <a:ext cx="1776786" cy="1280945"/>
          </a:xfrm>
        </p:spPr>
        <p:txBody>
          <a:bodyPr anchor="b"/>
          <a:lstStyle>
            <a:lvl1pPr algn="l">
              <a:defRPr sz="3293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1521" y="300995"/>
            <a:ext cx="3019127" cy="6451972"/>
          </a:xfrm>
        </p:spPr>
        <p:txBody>
          <a:bodyPr/>
          <a:lstStyle>
            <a:lvl1pPr>
              <a:defRPr sz="5269"/>
            </a:lvl1pPr>
            <a:lvl2pPr>
              <a:defRPr sz="4610"/>
            </a:lvl2pPr>
            <a:lvl3pPr>
              <a:defRPr sz="3951"/>
            </a:lvl3pPr>
            <a:lvl4pPr>
              <a:defRPr sz="3293"/>
            </a:lvl4pPr>
            <a:lvl5pPr>
              <a:defRPr sz="3293"/>
            </a:lvl5pPr>
            <a:lvl6pPr>
              <a:defRPr sz="3293"/>
            </a:lvl6pPr>
            <a:lvl7pPr>
              <a:defRPr sz="3293"/>
            </a:lvl7pPr>
            <a:lvl8pPr>
              <a:defRPr sz="3293"/>
            </a:lvl8pPr>
            <a:lvl9pPr>
              <a:defRPr sz="3293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70048" y="1581966"/>
            <a:ext cx="1776786" cy="5171027"/>
          </a:xfrm>
        </p:spPr>
        <p:txBody>
          <a:bodyPr/>
          <a:lstStyle>
            <a:lvl1pPr marL="0" indent="0">
              <a:buNone/>
              <a:defRPr sz="2304"/>
            </a:lvl1pPr>
            <a:lvl2pPr marL="752725" indent="0">
              <a:buNone/>
              <a:defRPr sz="1976"/>
            </a:lvl2pPr>
            <a:lvl3pPr marL="1505451" indent="0">
              <a:buNone/>
              <a:defRPr sz="1645"/>
            </a:lvl3pPr>
            <a:lvl4pPr marL="2258174" indent="0">
              <a:buNone/>
              <a:defRPr sz="1480"/>
            </a:lvl4pPr>
            <a:lvl5pPr marL="3010901" indent="0">
              <a:buNone/>
              <a:defRPr sz="1480"/>
            </a:lvl5pPr>
            <a:lvl6pPr marL="3763626" indent="0">
              <a:buNone/>
              <a:defRPr sz="1480"/>
            </a:lvl6pPr>
            <a:lvl7pPr marL="4516353" indent="0">
              <a:buNone/>
              <a:defRPr sz="1480"/>
            </a:lvl7pPr>
            <a:lvl8pPr marL="5269078" indent="0">
              <a:buNone/>
              <a:defRPr sz="1480"/>
            </a:lvl8pPr>
            <a:lvl9pPr marL="6021800" indent="0">
              <a:buNone/>
              <a:defRPr sz="148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8576" y="5291811"/>
            <a:ext cx="3240405" cy="624724"/>
          </a:xfrm>
        </p:spPr>
        <p:txBody>
          <a:bodyPr anchor="b"/>
          <a:lstStyle>
            <a:lvl1pPr algn="l">
              <a:defRPr sz="3293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58576" y="675482"/>
            <a:ext cx="3240405" cy="4535805"/>
          </a:xfrm>
        </p:spPr>
        <p:txBody>
          <a:bodyPr/>
          <a:lstStyle>
            <a:lvl1pPr marL="0" indent="0">
              <a:buNone/>
              <a:defRPr sz="5269"/>
            </a:lvl1pPr>
            <a:lvl2pPr marL="752725" indent="0">
              <a:buNone/>
              <a:defRPr sz="4610"/>
            </a:lvl2pPr>
            <a:lvl3pPr marL="1505451" indent="0">
              <a:buNone/>
              <a:defRPr sz="3951"/>
            </a:lvl3pPr>
            <a:lvl4pPr marL="2258174" indent="0">
              <a:buNone/>
              <a:defRPr sz="3293"/>
            </a:lvl4pPr>
            <a:lvl5pPr marL="3010901" indent="0">
              <a:buNone/>
              <a:defRPr sz="3293"/>
            </a:lvl5pPr>
            <a:lvl6pPr marL="3763626" indent="0">
              <a:buNone/>
              <a:defRPr sz="3293"/>
            </a:lvl6pPr>
            <a:lvl7pPr marL="4516353" indent="0">
              <a:buNone/>
              <a:defRPr sz="3293"/>
            </a:lvl7pPr>
            <a:lvl8pPr marL="5269078" indent="0">
              <a:buNone/>
              <a:defRPr sz="3293"/>
            </a:lvl8pPr>
            <a:lvl9pPr marL="6021800" indent="0">
              <a:buNone/>
              <a:defRPr sz="3293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58576" y="5916526"/>
            <a:ext cx="3240405" cy="887209"/>
          </a:xfrm>
        </p:spPr>
        <p:txBody>
          <a:bodyPr/>
          <a:lstStyle>
            <a:lvl1pPr marL="0" indent="0">
              <a:buNone/>
              <a:defRPr sz="2304"/>
            </a:lvl1pPr>
            <a:lvl2pPr marL="752725" indent="0">
              <a:buNone/>
              <a:defRPr sz="1976"/>
            </a:lvl2pPr>
            <a:lvl3pPr marL="1505451" indent="0">
              <a:buNone/>
              <a:defRPr sz="1645"/>
            </a:lvl3pPr>
            <a:lvl4pPr marL="2258174" indent="0">
              <a:buNone/>
              <a:defRPr sz="1480"/>
            </a:lvl4pPr>
            <a:lvl5pPr marL="3010901" indent="0">
              <a:buNone/>
              <a:defRPr sz="1480"/>
            </a:lvl5pPr>
            <a:lvl6pPr marL="3763626" indent="0">
              <a:buNone/>
              <a:defRPr sz="1480"/>
            </a:lvl6pPr>
            <a:lvl7pPr marL="4516353" indent="0">
              <a:buNone/>
              <a:defRPr sz="1480"/>
            </a:lvl7pPr>
            <a:lvl8pPr marL="5269078" indent="0">
              <a:buNone/>
              <a:defRPr sz="1480"/>
            </a:lvl8pPr>
            <a:lvl9pPr marL="6021800" indent="0">
              <a:buNone/>
              <a:defRPr sz="148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70039" y="302763"/>
            <a:ext cx="4860609" cy="1259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0039" y="1763949"/>
            <a:ext cx="4860609" cy="498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0044" y="7006726"/>
            <a:ext cx="1260159" cy="402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17/01/2014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845243" y="7006726"/>
            <a:ext cx="1710213" cy="402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3870492" y="7006726"/>
            <a:ext cx="1260159" cy="402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05451" rtl="0" eaLnBrk="1" latinLnBrk="0" hangingPunct="1">
        <a:spcBef>
          <a:spcPct val="0"/>
        </a:spcBef>
        <a:buNone/>
        <a:defRPr sz="7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4546" indent="-564546" algn="l" defTabSz="1505451" rtl="0" eaLnBrk="1" latinLnBrk="0" hangingPunct="1">
        <a:spcBef>
          <a:spcPct val="20000"/>
        </a:spcBef>
        <a:buFont typeface="Arial" pitchFamily="34" charset="0"/>
        <a:buChar char="•"/>
        <a:defRPr sz="5269" kern="1200">
          <a:solidFill>
            <a:schemeClr val="tx1"/>
          </a:solidFill>
          <a:latin typeface="+mn-lt"/>
          <a:ea typeface="+mn-ea"/>
          <a:cs typeface="+mn-cs"/>
        </a:defRPr>
      </a:lvl1pPr>
      <a:lvl2pPr marL="1223176" indent="-470454" algn="l" defTabSz="1505451" rtl="0" eaLnBrk="1" latinLnBrk="0" hangingPunct="1">
        <a:spcBef>
          <a:spcPct val="20000"/>
        </a:spcBef>
        <a:buFont typeface="Arial" pitchFamily="34" charset="0"/>
        <a:buChar char="–"/>
        <a:defRPr sz="4610" kern="1200">
          <a:solidFill>
            <a:schemeClr val="tx1"/>
          </a:solidFill>
          <a:latin typeface="+mn-lt"/>
          <a:ea typeface="+mn-ea"/>
          <a:cs typeface="+mn-cs"/>
        </a:defRPr>
      </a:lvl2pPr>
      <a:lvl3pPr marL="1881811" indent="-376362" algn="l" defTabSz="1505451" rtl="0" eaLnBrk="1" latinLnBrk="0" hangingPunct="1">
        <a:spcBef>
          <a:spcPct val="20000"/>
        </a:spcBef>
        <a:buFont typeface="Arial" pitchFamily="34" charset="0"/>
        <a:buChar char="•"/>
        <a:defRPr sz="3951" kern="1200">
          <a:solidFill>
            <a:schemeClr val="tx1"/>
          </a:solidFill>
          <a:latin typeface="+mn-lt"/>
          <a:ea typeface="+mn-ea"/>
          <a:cs typeface="+mn-cs"/>
        </a:defRPr>
      </a:lvl3pPr>
      <a:lvl4pPr marL="2634538" indent="-376362" algn="l" defTabSz="1505451" rtl="0" eaLnBrk="1" latinLnBrk="0" hangingPunct="1">
        <a:spcBef>
          <a:spcPct val="20000"/>
        </a:spcBef>
        <a:buFont typeface="Arial" pitchFamily="34" charset="0"/>
        <a:buChar char="–"/>
        <a:defRPr sz="3293" kern="1200">
          <a:solidFill>
            <a:schemeClr val="tx1"/>
          </a:solidFill>
          <a:latin typeface="+mn-lt"/>
          <a:ea typeface="+mn-ea"/>
          <a:cs typeface="+mn-cs"/>
        </a:defRPr>
      </a:lvl4pPr>
      <a:lvl5pPr marL="3387263" indent="-376362" algn="l" defTabSz="1505451" rtl="0" eaLnBrk="1" latinLnBrk="0" hangingPunct="1">
        <a:spcBef>
          <a:spcPct val="20000"/>
        </a:spcBef>
        <a:buFont typeface="Arial" pitchFamily="34" charset="0"/>
        <a:buChar char="»"/>
        <a:defRPr sz="3293" kern="1200">
          <a:solidFill>
            <a:schemeClr val="tx1"/>
          </a:solidFill>
          <a:latin typeface="+mn-lt"/>
          <a:ea typeface="+mn-ea"/>
          <a:cs typeface="+mn-cs"/>
        </a:defRPr>
      </a:lvl5pPr>
      <a:lvl6pPr marL="4139986" indent="-376362" algn="l" defTabSz="1505451" rtl="0" eaLnBrk="1" latinLnBrk="0" hangingPunct="1">
        <a:spcBef>
          <a:spcPct val="20000"/>
        </a:spcBef>
        <a:buFont typeface="Arial" pitchFamily="34" charset="0"/>
        <a:buChar char="•"/>
        <a:defRPr sz="3293" kern="1200">
          <a:solidFill>
            <a:schemeClr val="tx1"/>
          </a:solidFill>
          <a:latin typeface="+mn-lt"/>
          <a:ea typeface="+mn-ea"/>
          <a:cs typeface="+mn-cs"/>
        </a:defRPr>
      </a:lvl6pPr>
      <a:lvl7pPr marL="4892712" indent="-376362" algn="l" defTabSz="1505451" rtl="0" eaLnBrk="1" latinLnBrk="0" hangingPunct="1">
        <a:spcBef>
          <a:spcPct val="20000"/>
        </a:spcBef>
        <a:buFont typeface="Arial" pitchFamily="34" charset="0"/>
        <a:buChar char="•"/>
        <a:defRPr sz="3293" kern="1200">
          <a:solidFill>
            <a:schemeClr val="tx1"/>
          </a:solidFill>
          <a:latin typeface="+mn-lt"/>
          <a:ea typeface="+mn-ea"/>
          <a:cs typeface="+mn-cs"/>
        </a:defRPr>
      </a:lvl7pPr>
      <a:lvl8pPr marL="5645440" indent="-376362" algn="l" defTabSz="1505451" rtl="0" eaLnBrk="1" latinLnBrk="0" hangingPunct="1">
        <a:spcBef>
          <a:spcPct val="20000"/>
        </a:spcBef>
        <a:buFont typeface="Arial" pitchFamily="34" charset="0"/>
        <a:buChar char="•"/>
        <a:defRPr sz="3293" kern="1200">
          <a:solidFill>
            <a:schemeClr val="tx1"/>
          </a:solidFill>
          <a:latin typeface="+mn-lt"/>
          <a:ea typeface="+mn-ea"/>
          <a:cs typeface="+mn-cs"/>
        </a:defRPr>
      </a:lvl8pPr>
      <a:lvl9pPr marL="6398165" indent="-376362" algn="l" defTabSz="1505451" rtl="0" eaLnBrk="1" latinLnBrk="0" hangingPunct="1">
        <a:spcBef>
          <a:spcPct val="20000"/>
        </a:spcBef>
        <a:buFont typeface="Arial" pitchFamily="34" charset="0"/>
        <a:buChar char="•"/>
        <a:defRPr sz="32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1pPr>
      <a:lvl2pPr marL="752725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2pPr>
      <a:lvl3pPr marL="1505451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3pPr>
      <a:lvl4pPr marL="2258174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4pPr>
      <a:lvl5pPr marL="3010901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5pPr>
      <a:lvl6pPr marL="3763626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6pPr>
      <a:lvl7pPr marL="4516353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7pPr>
      <a:lvl8pPr marL="5269078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8pPr>
      <a:lvl9pPr marL="6021800" algn="l" defTabSz="1505451" rtl="0" eaLnBrk="1" latinLnBrk="0" hangingPunct="1">
        <a:defRPr sz="29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.emf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63" Type="http://schemas.openxmlformats.org/officeDocument/2006/relationships/image" Target="../media/image19.png"/><Relationship Id="rId68" Type="http://schemas.openxmlformats.org/officeDocument/2006/relationships/image" Target="../media/image43.png"/><Relationship Id="rId76" Type="http://schemas.openxmlformats.org/officeDocument/2006/relationships/image" Target="../media/image51.png"/><Relationship Id="rId7" Type="http://schemas.openxmlformats.org/officeDocument/2006/relationships/image" Target="../media/image5.png"/><Relationship Id="rId71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4.emf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66" Type="http://schemas.openxmlformats.org/officeDocument/2006/relationships/image" Target="../media/image22.png"/><Relationship Id="rId74" Type="http://schemas.openxmlformats.org/officeDocument/2006/relationships/image" Target="../media/image49.png"/><Relationship Id="rId79" Type="http://schemas.openxmlformats.org/officeDocument/2006/relationships/image" Target="../media/image54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.emf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64" Type="http://schemas.openxmlformats.org/officeDocument/2006/relationships/image" Target="../media/image20.png"/><Relationship Id="rId69" Type="http://schemas.openxmlformats.org/officeDocument/2006/relationships/image" Target="../media/image44.png"/><Relationship Id="rId77" Type="http://schemas.openxmlformats.org/officeDocument/2006/relationships/image" Target="../media/image52.png"/><Relationship Id="rId8" Type="http://schemas.openxmlformats.org/officeDocument/2006/relationships/image" Target="../media/image6.png"/><Relationship Id="rId72" Type="http://schemas.openxmlformats.org/officeDocument/2006/relationships/image" Target="../media/image47.png"/><Relationship Id="rId80" Type="http://schemas.openxmlformats.org/officeDocument/2006/relationships/image" Target="../media/image55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67" Type="http://schemas.openxmlformats.org/officeDocument/2006/relationships/image" Target="../media/image42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70" Type="http://schemas.openxmlformats.org/officeDocument/2006/relationships/image" Target="../media/image45.png"/><Relationship Id="rId75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3.emf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65" Type="http://schemas.openxmlformats.org/officeDocument/2006/relationships/image" Target="../media/image21.png"/><Relationship Id="rId73" Type="http://schemas.openxmlformats.org/officeDocument/2006/relationships/image" Target="../media/image48.png"/><Relationship Id="rId78" Type="http://schemas.openxmlformats.org/officeDocument/2006/relationships/image" Target="../media/image53.png"/><Relationship Id="rId81" Type="http://schemas.openxmlformats.org/officeDocument/2006/relationships/image" Target="../media/image56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Rounded Rectangle 1258"/>
          <p:cNvSpPr/>
          <p:nvPr/>
        </p:nvSpPr>
        <p:spPr>
          <a:xfrm>
            <a:off x="8630431" y="9881677"/>
            <a:ext cx="5659018" cy="3027018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cxnSp>
        <p:nvCxnSpPr>
          <p:cNvPr id="1449" name="Straight Connector 1448"/>
          <p:cNvCxnSpPr/>
          <p:nvPr/>
        </p:nvCxnSpPr>
        <p:spPr>
          <a:xfrm flipH="1">
            <a:off x="12285156" y="10352987"/>
            <a:ext cx="211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Straight Connector 1449"/>
          <p:cNvCxnSpPr/>
          <p:nvPr/>
        </p:nvCxnSpPr>
        <p:spPr>
          <a:xfrm flipH="1">
            <a:off x="12327349" y="10606966"/>
            <a:ext cx="18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/>
          <p:cNvCxnSpPr/>
          <p:nvPr/>
        </p:nvCxnSpPr>
        <p:spPr>
          <a:xfrm flipH="1">
            <a:off x="12306251" y="10474690"/>
            <a:ext cx="1919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1" name="Rounded Rectangle 1260"/>
          <p:cNvSpPr/>
          <p:nvPr/>
        </p:nvSpPr>
        <p:spPr>
          <a:xfrm>
            <a:off x="9454249" y="11003800"/>
            <a:ext cx="671891" cy="560154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1262" name="Rounded Rectangle 1261"/>
          <p:cNvSpPr/>
          <p:nvPr/>
        </p:nvSpPr>
        <p:spPr>
          <a:xfrm>
            <a:off x="10988662" y="10999534"/>
            <a:ext cx="671891" cy="560154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cxnSp>
        <p:nvCxnSpPr>
          <p:cNvPr id="1263" name="Straight Connector 1262"/>
          <p:cNvCxnSpPr/>
          <p:nvPr/>
        </p:nvCxnSpPr>
        <p:spPr>
          <a:xfrm flipH="1">
            <a:off x="11660550" y="10950886"/>
            <a:ext cx="1919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traight Connector 1263"/>
          <p:cNvCxnSpPr/>
          <p:nvPr/>
        </p:nvCxnSpPr>
        <p:spPr>
          <a:xfrm flipH="1">
            <a:off x="11634100" y="12749852"/>
            <a:ext cx="211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Connector 1264"/>
          <p:cNvCxnSpPr/>
          <p:nvPr/>
        </p:nvCxnSpPr>
        <p:spPr>
          <a:xfrm flipH="1">
            <a:off x="11634100" y="10352987"/>
            <a:ext cx="211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/>
          <p:cNvCxnSpPr/>
          <p:nvPr/>
        </p:nvCxnSpPr>
        <p:spPr>
          <a:xfrm flipH="1">
            <a:off x="11664767" y="12165182"/>
            <a:ext cx="18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Straight Connector 1266"/>
          <p:cNvCxnSpPr/>
          <p:nvPr/>
        </p:nvCxnSpPr>
        <p:spPr>
          <a:xfrm flipH="1">
            <a:off x="11664767" y="11506449"/>
            <a:ext cx="18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" name="Straight Connector 1267"/>
          <p:cNvCxnSpPr/>
          <p:nvPr/>
        </p:nvCxnSpPr>
        <p:spPr>
          <a:xfrm flipH="1">
            <a:off x="11664767" y="11612271"/>
            <a:ext cx="18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/>
          <p:cNvCxnSpPr/>
          <p:nvPr/>
        </p:nvCxnSpPr>
        <p:spPr>
          <a:xfrm flipH="1">
            <a:off x="10813982" y="12749852"/>
            <a:ext cx="211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Retângulo de cantos arredondados 277"/>
          <p:cNvSpPr/>
          <p:nvPr/>
        </p:nvSpPr>
        <p:spPr>
          <a:xfrm>
            <a:off x="290658" y="10189144"/>
            <a:ext cx="4597116" cy="1677997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35" dirty="0"/>
              <a:t>‘</a:t>
            </a:r>
          </a:p>
        </p:txBody>
      </p:sp>
      <p:cxnSp>
        <p:nvCxnSpPr>
          <p:cNvPr id="1323" name="Conector reto 78"/>
          <p:cNvCxnSpPr>
            <a:stCxn id="1360" idx="1"/>
          </p:cNvCxnSpPr>
          <p:nvPr/>
        </p:nvCxnSpPr>
        <p:spPr>
          <a:xfrm flipH="1">
            <a:off x="-1214202" y="10776067"/>
            <a:ext cx="671940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4" name="Conector reto 79"/>
          <p:cNvCxnSpPr>
            <a:stCxn id="1360" idx="1"/>
          </p:cNvCxnSpPr>
          <p:nvPr/>
        </p:nvCxnSpPr>
        <p:spPr>
          <a:xfrm flipH="1">
            <a:off x="-1217862" y="10776067"/>
            <a:ext cx="675597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5" name="Conector reto 279"/>
          <p:cNvCxnSpPr>
            <a:stCxn id="1327" idx="1"/>
            <a:endCxn id="1346" idx="1"/>
          </p:cNvCxnSpPr>
          <p:nvPr/>
        </p:nvCxnSpPr>
        <p:spPr>
          <a:xfrm>
            <a:off x="1183195" y="11470308"/>
            <a:ext cx="275136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26" name="Grupo 280"/>
          <p:cNvGrpSpPr/>
          <p:nvPr/>
        </p:nvGrpSpPr>
        <p:grpSpPr>
          <a:xfrm>
            <a:off x="1183193" y="11285125"/>
            <a:ext cx="1005305" cy="370375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27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1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328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29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0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1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2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3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4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5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336" name="Grupo 311"/>
          <p:cNvGrpSpPr/>
          <p:nvPr/>
        </p:nvGrpSpPr>
        <p:grpSpPr>
          <a:xfrm>
            <a:off x="-727455" y="11285125"/>
            <a:ext cx="317465" cy="370375"/>
            <a:chOff x="7020272" y="3212976"/>
            <a:chExt cx="432048" cy="504056"/>
          </a:xfrm>
        </p:grpSpPr>
        <p:sp>
          <p:nvSpPr>
            <p:cNvPr id="1337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35" dirty="0">
                <a:solidFill>
                  <a:schemeClr val="tx1"/>
                </a:solidFill>
              </a:endParaRPr>
            </a:p>
          </p:txBody>
        </p:sp>
        <p:cxnSp>
          <p:nvCxnSpPr>
            <p:cNvPr id="1338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9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35" dirty="0"/>
            </a:p>
          </p:txBody>
        </p:sp>
        <p:cxnSp>
          <p:nvCxnSpPr>
            <p:cNvPr id="1340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1" name="Grupo 316"/>
          <p:cNvGrpSpPr/>
          <p:nvPr/>
        </p:nvGrpSpPr>
        <p:grpSpPr>
          <a:xfrm>
            <a:off x="3828742" y="11240322"/>
            <a:ext cx="413055" cy="535740"/>
            <a:chOff x="7092280" y="3573016"/>
            <a:chExt cx="834378" cy="1002477"/>
          </a:xfrm>
        </p:grpSpPr>
        <p:grpSp>
          <p:nvGrpSpPr>
            <p:cNvPr id="1342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346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35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47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8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35" dirty="0"/>
              </a:p>
            </p:txBody>
          </p:sp>
          <p:cxnSp>
            <p:nvCxnSpPr>
              <p:cNvPr id="1349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3" name="CaixaDeTexto 318"/>
            <p:cNvSpPr txBox="1"/>
            <p:nvPr/>
          </p:nvSpPr>
          <p:spPr>
            <a:xfrm>
              <a:off x="7236297" y="4149078"/>
              <a:ext cx="690361" cy="426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81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344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5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50" name="CaixaDeTexto 330"/>
          <p:cNvSpPr txBox="1"/>
          <p:nvPr/>
        </p:nvSpPr>
        <p:spPr>
          <a:xfrm>
            <a:off x="-727456" y="11649099"/>
            <a:ext cx="373820" cy="227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1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351" name="Elipse 335"/>
          <p:cNvSpPr/>
          <p:nvPr/>
        </p:nvSpPr>
        <p:spPr>
          <a:xfrm>
            <a:off x="2876337" y="11126392"/>
            <a:ext cx="211643" cy="3439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 dirty="0"/>
          </a:p>
        </p:txBody>
      </p:sp>
      <p:sp>
        <p:nvSpPr>
          <p:cNvPr id="1352" name="Elipse 336"/>
          <p:cNvSpPr/>
          <p:nvPr/>
        </p:nvSpPr>
        <p:spPr>
          <a:xfrm>
            <a:off x="2902793" y="11126392"/>
            <a:ext cx="211643" cy="3439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 dirty="0"/>
          </a:p>
        </p:txBody>
      </p:sp>
      <p:sp>
        <p:nvSpPr>
          <p:cNvPr id="1353" name="Elipse 337"/>
          <p:cNvSpPr/>
          <p:nvPr/>
        </p:nvSpPr>
        <p:spPr>
          <a:xfrm>
            <a:off x="2929248" y="11126392"/>
            <a:ext cx="211643" cy="3439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 dirty="0"/>
          </a:p>
        </p:txBody>
      </p:sp>
      <p:sp>
        <p:nvSpPr>
          <p:cNvPr id="1354" name="Elipse 338"/>
          <p:cNvSpPr/>
          <p:nvPr/>
        </p:nvSpPr>
        <p:spPr>
          <a:xfrm>
            <a:off x="2955703" y="11126392"/>
            <a:ext cx="211643" cy="3439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 dirty="0"/>
          </a:p>
        </p:txBody>
      </p:sp>
      <p:cxnSp>
        <p:nvCxnSpPr>
          <p:cNvPr id="1355" name="Conector reto 340"/>
          <p:cNvCxnSpPr/>
          <p:nvPr/>
        </p:nvCxnSpPr>
        <p:spPr>
          <a:xfrm>
            <a:off x="-833277" y="12914047"/>
            <a:ext cx="329062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6" name="Conector de seta reta 341"/>
          <p:cNvCxnSpPr>
            <a:stCxn id="1337" idx="3"/>
            <a:endCxn id="1327" idx="1"/>
          </p:cNvCxnSpPr>
          <p:nvPr/>
        </p:nvCxnSpPr>
        <p:spPr>
          <a:xfrm>
            <a:off x="-409986" y="11470308"/>
            <a:ext cx="1587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7" name="CaixaDeTexto 342"/>
          <p:cNvSpPr txBox="1"/>
          <p:nvPr/>
        </p:nvSpPr>
        <p:spPr>
          <a:xfrm>
            <a:off x="-1880096" y="12560530"/>
            <a:ext cx="1122423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8" dirty="0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102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028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sp>
        <p:nvSpPr>
          <p:cNvPr id="1358" name="CaixaDeTexto 343"/>
          <p:cNvSpPr txBox="1"/>
          <p:nvPr/>
        </p:nvSpPr>
        <p:spPr>
          <a:xfrm>
            <a:off x="-1887519" y="12793722"/>
            <a:ext cx="998991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8" dirty="0">
                <a:latin typeface="Arial" pitchFamily="34" charset="0"/>
                <a:cs typeface="Arial" pitchFamily="34" charset="0"/>
              </a:rPr>
              <a:t>Optical</a:t>
            </a:r>
            <a:r>
              <a:rPr lang="pt-BR" sz="102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028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grpSp>
        <p:nvGrpSpPr>
          <p:cNvPr id="1359" name="Grupo 384"/>
          <p:cNvGrpSpPr/>
          <p:nvPr/>
        </p:nvGrpSpPr>
        <p:grpSpPr>
          <a:xfrm>
            <a:off x="678148" y="10246960"/>
            <a:ext cx="896400" cy="687841"/>
            <a:chOff x="256046" y="4005064"/>
            <a:chExt cx="3580630" cy="936104"/>
          </a:xfrm>
        </p:grpSpPr>
        <p:sp>
          <p:nvSpPr>
            <p:cNvPr id="1360" name="Retângulo de cantos arredondados 345"/>
            <p:cNvSpPr/>
            <p:nvPr/>
          </p:nvSpPr>
          <p:spPr>
            <a:xfrm>
              <a:off x="172768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1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DAC</a:t>
              </a:r>
            </a:p>
          </p:txBody>
        </p:sp>
        <p:sp>
          <p:nvSpPr>
            <p:cNvPr id="1361" name="CaixaDeTexto 354"/>
            <p:cNvSpPr txBox="1"/>
            <p:nvPr/>
          </p:nvSpPr>
          <p:spPr>
            <a:xfrm>
              <a:off x="256046" y="4005064"/>
              <a:ext cx="3580630" cy="55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28" b="1" dirty="0">
                  <a:latin typeface="Arial" pitchFamily="34" charset="0"/>
                  <a:cs typeface="Arial" pitchFamily="34" charset="0"/>
                </a:rPr>
                <a:t>AWG7122C</a:t>
              </a:r>
            </a:p>
            <a:p>
              <a:pPr algn="ctr"/>
              <a:r>
                <a:rPr lang="pt-BR" sz="1028" b="1" dirty="0">
                  <a:latin typeface="Arial" pitchFamily="34" charset="0"/>
                  <a:cs typeface="Arial" pitchFamily="34" charset="0"/>
                </a:rPr>
                <a:t>24GS/s</a:t>
              </a:r>
            </a:p>
          </p:txBody>
        </p:sp>
      </p:grpSp>
      <p:grpSp>
        <p:nvGrpSpPr>
          <p:cNvPr id="1362" name="Grupo 383"/>
          <p:cNvGrpSpPr/>
          <p:nvPr/>
        </p:nvGrpSpPr>
        <p:grpSpPr>
          <a:xfrm>
            <a:off x="3857067" y="10326327"/>
            <a:ext cx="933269" cy="644139"/>
            <a:chOff x="5381605" y="4041068"/>
            <a:chExt cx="3776996" cy="900100"/>
          </a:xfrm>
        </p:grpSpPr>
        <p:sp>
          <p:nvSpPr>
            <p:cNvPr id="1363" name="Retângulo de cantos arredondados 375"/>
            <p:cNvSpPr/>
            <p:nvPr/>
          </p:nvSpPr>
          <p:spPr>
            <a:xfrm>
              <a:off x="694826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1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ADC</a:t>
              </a:r>
            </a:p>
          </p:txBody>
        </p:sp>
        <p:sp>
          <p:nvSpPr>
            <p:cNvPr id="1364" name="CaixaDeTexto 377"/>
            <p:cNvSpPr txBox="1"/>
            <p:nvPr/>
          </p:nvSpPr>
          <p:spPr>
            <a:xfrm>
              <a:off x="5381605" y="4041068"/>
              <a:ext cx="3776996" cy="571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28" b="1" dirty="0">
                  <a:latin typeface="Arial" pitchFamily="34" charset="0"/>
                  <a:cs typeface="Arial" pitchFamily="34" charset="0"/>
                </a:rPr>
                <a:t>DPO71604C</a:t>
              </a:r>
            </a:p>
            <a:p>
              <a:pPr algn="ctr"/>
              <a:r>
                <a:rPr lang="pt-BR" sz="1028" b="1" dirty="0">
                  <a:latin typeface="Arial" pitchFamily="34" charset="0"/>
                  <a:cs typeface="Arial" pitchFamily="34" charset="0"/>
                </a:rPr>
                <a:t>100GS/s</a:t>
              </a:r>
            </a:p>
          </p:txBody>
        </p:sp>
      </p:grpSp>
      <p:grpSp>
        <p:nvGrpSpPr>
          <p:cNvPr id="1365" name="Grupo 378"/>
          <p:cNvGrpSpPr/>
          <p:nvPr/>
        </p:nvGrpSpPr>
        <p:grpSpPr>
          <a:xfrm>
            <a:off x="-1944402" y="10616696"/>
            <a:ext cx="964031" cy="685911"/>
            <a:chOff x="2519404" y="7204275"/>
            <a:chExt cx="1596289" cy="2163778"/>
          </a:xfrm>
        </p:grpSpPr>
        <p:sp>
          <p:nvSpPr>
            <p:cNvPr id="136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35"/>
            </a:p>
          </p:txBody>
        </p:sp>
        <p:sp>
          <p:nvSpPr>
            <p:cNvPr id="1367" name="CaixaDeTexto 380"/>
            <p:cNvSpPr txBox="1"/>
            <p:nvPr/>
          </p:nvSpPr>
          <p:spPr>
            <a:xfrm>
              <a:off x="2519404" y="7385163"/>
              <a:ext cx="1596289" cy="198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35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135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1135" b="1" dirty="0">
                <a:latin typeface="Arial" pitchFamily="34" charset="0"/>
                <a:cs typeface="Arial" pitchFamily="34" charset="0"/>
              </a:endParaRPr>
            </a:p>
            <a:p>
              <a:endParaRPr lang="pt-BR" sz="588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881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881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881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88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sp>
        <p:nvSpPr>
          <p:cNvPr id="1368" name="CaixaDeTexto 386"/>
          <p:cNvSpPr txBox="1"/>
          <p:nvPr/>
        </p:nvSpPr>
        <p:spPr>
          <a:xfrm>
            <a:off x="-624417" y="10934804"/>
            <a:ext cx="611065" cy="205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35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735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9" name="CaixaDeTexto 387"/>
          <p:cNvSpPr txBox="1"/>
          <p:nvPr/>
        </p:nvSpPr>
        <p:spPr>
          <a:xfrm>
            <a:off x="5587532" y="10998384"/>
            <a:ext cx="611065" cy="205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35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735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0" name="Retângulo de cantos arredondados 400"/>
          <p:cNvSpPr/>
          <p:nvPr/>
        </p:nvSpPr>
        <p:spPr>
          <a:xfrm>
            <a:off x="2257730" y="12054544"/>
            <a:ext cx="1005305" cy="4232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 dirty="0"/>
          </a:p>
          <a:p>
            <a:pPr algn="ctr"/>
            <a:r>
              <a:rPr lang="pt-BR" sz="1135" dirty="0"/>
              <a:t>BER   EVM</a:t>
            </a:r>
          </a:p>
          <a:p>
            <a:pPr algn="ctr"/>
            <a:r>
              <a:rPr lang="en-US" sz="1135" dirty="0"/>
              <a:t>Analysis</a:t>
            </a:r>
          </a:p>
          <a:p>
            <a:pPr algn="ctr"/>
            <a:endParaRPr lang="pt-BR" sz="1135" dirty="0"/>
          </a:p>
        </p:txBody>
      </p:sp>
      <p:grpSp>
        <p:nvGrpSpPr>
          <p:cNvPr id="1371" name="Grupo 27"/>
          <p:cNvGrpSpPr/>
          <p:nvPr/>
        </p:nvGrpSpPr>
        <p:grpSpPr>
          <a:xfrm>
            <a:off x="1474197" y="10617336"/>
            <a:ext cx="525421" cy="330692"/>
            <a:chOff x="6621580" y="3139544"/>
            <a:chExt cx="790898" cy="450050"/>
          </a:xfrm>
        </p:grpSpPr>
        <p:sp>
          <p:nvSpPr>
            <p:cNvPr id="1372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881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73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4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75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35"/>
            </a:p>
          </p:txBody>
        </p:sp>
        <p:sp>
          <p:nvSpPr>
            <p:cNvPr id="1376" name="Retângulo 170"/>
            <p:cNvSpPr/>
            <p:nvPr/>
          </p:nvSpPr>
          <p:spPr>
            <a:xfrm>
              <a:off x="6866669" y="3145352"/>
              <a:ext cx="545809" cy="27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735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377" name="CaixaDeTexto 174"/>
          <p:cNvSpPr txBox="1"/>
          <p:nvPr/>
        </p:nvSpPr>
        <p:spPr>
          <a:xfrm>
            <a:off x="2479998" y="10816932"/>
            <a:ext cx="1124027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28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1028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1028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grpSp>
        <p:nvGrpSpPr>
          <p:cNvPr id="1378" name="Grupo 266"/>
          <p:cNvGrpSpPr/>
          <p:nvPr/>
        </p:nvGrpSpPr>
        <p:grpSpPr>
          <a:xfrm>
            <a:off x="5951917" y="10616695"/>
            <a:ext cx="964031" cy="678152"/>
            <a:chOff x="7617711" y="2318682"/>
            <a:chExt cx="1311981" cy="2277087"/>
          </a:xfrm>
        </p:grpSpPr>
        <p:sp>
          <p:nvSpPr>
            <p:cNvPr id="1379" name="Retângulo de cantos arredondados 74"/>
            <p:cNvSpPr/>
            <p:nvPr/>
          </p:nvSpPr>
          <p:spPr>
            <a:xfrm>
              <a:off x="7626457" y="2318682"/>
              <a:ext cx="1302027" cy="119771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35"/>
            </a:p>
          </p:txBody>
        </p:sp>
        <p:sp>
          <p:nvSpPr>
            <p:cNvPr id="1380" name="CaixaDeTexto 67"/>
            <p:cNvSpPr txBox="1"/>
            <p:nvPr/>
          </p:nvSpPr>
          <p:spPr>
            <a:xfrm>
              <a:off x="7617711" y="2485168"/>
              <a:ext cx="1311981" cy="2110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35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135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sz="1135" b="1" dirty="0">
                <a:latin typeface="Arial" pitchFamily="34" charset="0"/>
                <a:cs typeface="Arial" pitchFamily="34" charset="0"/>
              </a:endParaRPr>
            </a:p>
            <a:p>
              <a:endParaRPr lang="pt-BR" sz="588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881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881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881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88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381" name="Conector reto 76"/>
          <p:cNvCxnSpPr/>
          <p:nvPr/>
        </p:nvCxnSpPr>
        <p:spPr>
          <a:xfrm flipH="1">
            <a:off x="-830074" y="12680855"/>
            <a:ext cx="325859" cy="0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2" name="Conector reto 77"/>
          <p:cNvCxnSpPr/>
          <p:nvPr/>
        </p:nvCxnSpPr>
        <p:spPr>
          <a:xfrm flipH="1">
            <a:off x="-833276" y="12680855"/>
            <a:ext cx="325859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3" name="Conector reto 86"/>
          <p:cNvCxnSpPr>
            <a:stCxn id="1372" idx="1"/>
            <a:endCxn id="1360" idx="3"/>
          </p:cNvCxnSpPr>
          <p:nvPr/>
        </p:nvCxnSpPr>
        <p:spPr>
          <a:xfrm flipH="1">
            <a:off x="1341923" y="10776067"/>
            <a:ext cx="263439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4" name="Conector reto 87"/>
          <p:cNvCxnSpPr>
            <a:stCxn id="1372" idx="1"/>
            <a:endCxn id="1360" idx="3"/>
          </p:cNvCxnSpPr>
          <p:nvPr/>
        </p:nvCxnSpPr>
        <p:spPr>
          <a:xfrm flipH="1">
            <a:off x="1341923" y="10776067"/>
            <a:ext cx="263439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5" name="Conector reto 94"/>
          <p:cNvCxnSpPr>
            <a:endCxn id="1372" idx="2"/>
          </p:cNvCxnSpPr>
          <p:nvPr/>
        </p:nvCxnSpPr>
        <p:spPr>
          <a:xfrm flipV="1">
            <a:off x="1830234" y="10934801"/>
            <a:ext cx="0" cy="350321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6" name="Conector reto 95"/>
          <p:cNvCxnSpPr>
            <a:endCxn id="1372" idx="2"/>
          </p:cNvCxnSpPr>
          <p:nvPr/>
        </p:nvCxnSpPr>
        <p:spPr>
          <a:xfrm flipV="1">
            <a:off x="1830234" y="10934801"/>
            <a:ext cx="0" cy="350321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7" name="Conector reto 104"/>
          <p:cNvCxnSpPr>
            <a:stCxn id="1363" idx="1"/>
          </p:cNvCxnSpPr>
          <p:nvPr/>
        </p:nvCxnSpPr>
        <p:spPr>
          <a:xfrm flipH="1">
            <a:off x="5527737" y="10828977"/>
            <a:ext cx="257663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8" name="Conector reto 105"/>
          <p:cNvCxnSpPr>
            <a:stCxn id="1363" idx="1"/>
          </p:cNvCxnSpPr>
          <p:nvPr/>
        </p:nvCxnSpPr>
        <p:spPr>
          <a:xfrm flipH="1">
            <a:off x="5527737" y="10828977"/>
            <a:ext cx="257663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9" name="Conector reto 112"/>
          <p:cNvCxnSpPr>
            <a:endCxn id="1363" idx="3"/>
          </p:cNvCxnSpPr>
          <p:nvPr/>
        </p:nvCxnSpPr>
        <p:spPr>
          <a:xfrm flipH="1">
            <a:off x="5971414" y="10828977"/>
            <a:ext cx="430177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0" name="Conector reto 113"/>
          <p:cNvCxnSpPr>
            <a:endCxn id="1363" idx="3"/>
          </p:cNvCxnSpPr>
          <p:nvPr/>
        </p:nvCxnSpPr>
        <p:spPr>
          <a:xfrm flipH="1">
            <a:off x="5971414" y="10828977"/>
            <a:ext cx="430177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Conector reto 114"/>
          <p:cNvCxnSpPr>
            <a:endCxn id="1346" idx="0"/>
          </p:cNvCxnSpPr>
          <p:nvPr/>
        </p:nvCxnSpPr>
        <p:spPr>
          <a:xfrm>
            <a:off x="5527735" y="10828982"/>
            <a:ext cx="0" cy="456143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2" name="Conector reto 115"/>
          <p:cNvCxnSpPr>
            <a:endCxn id="1346" idx="0"/>
          </p:cNvCxnSpPr>
          <p:nvPr/>
        </p:nvCxnSpPr>
        <p:spPr>
          <a:xfrm>
            <a:off x="5527735" y="10828982"/>
            <a:ext cx="0" cy="456143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3" name="CaixaDeTexto 132"/>
          <p:cNvSpPr txBox="1"/>
          <p:nvPr/>
        </p:nvSpPr>
        <p:spPr>
          <a:xfrm>
            <a:off x="-939096" y="10771588"/>
            <a:ext cx="356204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88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sp>
        <p:nvSpPr>
          <p:cNvPr id="1394" name="CaixaDeTexto 134"/>
          <p:cNvSpPr txBox="1"/>
          <p:nvPr/>
        </p:nvSpPr>
        <p:spPr>
          <a:xfrm>
            <a:off x="6008213" y="10824072"/>
            <a:ext cx="356204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88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cxnSp>
        <p:nvCxnSpPr>
          <p:cNvPr id="1395" name="Conector reto 135"/>
          <p:cNvCxnSpPr/>
          <p:nvPr/>
        </p:nvCxnSpPr>
        <p:spPr>
          <a:xfrm flipH="1">
            <a:off x="-840380" y="12464308"/>
            <a:ext cx="333459" cy="87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6" name="Conector reto 136"/>
          <p:cNvCxnSpPr/>
          <p:nvPr/>
        </p:nvCxnSpPr>
        <p:spPr>
          <a:xfrm flipH="1">
            <a:off x="-840380" y="12465185"/>
            <a:ext cx="336170" cy="0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7" name="CaixaDeTexto 137"/>
          <p:cNvSpPr txBox="1"/>
          <p:nvPr/>
        </p:nvSpPr>
        <p:spPr>
          <a:xfrm>
            <a:off x="-1881181" y="12334379"/>
            <a:ext cx="1071127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8" dirty="0">
                <a:latin typeface="Arial" pitchFamily="34" charset="0"/>
                <a:cs typeface="Arial" pitchFamily="34" charset="0"/>
              </a:rPr>
              <a:t>Discrete Signal</a:t>
            </a:r>
          </a:p>
        </p:txBody>
      </p:sp>
      <p:sp>
        <p:nvSpPr>
          <p:cNvPr id="1398" name="CaixaDeTexto 145"/>
          <p:cNvSpPr txBox="1"/>
          <p:nvPr/>
        </p:nvSpPr>
        <p:spPr>
          <a:xfrm>
            <a:off x="5372898" y="11829377"/>
            <a:ext cx="787396" cy="216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9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1399" name="CaixaDeTexto 150"/>
          <p:cNvSpPr txBox="1"/>
          <p:nvPr/>
        </p:nvSpPr>
        <p:spPr>
          <a:xfrm>
            <a:off x="6460486" y="12763427"/>
            <a:ext cx="886781" cy="227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1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Offline</a:t>
            </a:r>
            <a:r>
              <a:rPr lang="pt-BR" sz="881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Setup</a:t>
            </a:r>
          </a:p>
        </p:txBody>
      </p:sp>
      <p:cxnSp>
        <p:nvCxnSpPr>
          <p:cNvPr id="1400" name="Elbow Connector 1399"/>
          <p:cNvCxnSpPr>
            <a:stCxn id="1366" idx="2"/>
            <a:endCxn id="1370" idx="1"/>
          </p:cNvCxnSpPr>
          <p:nvPr/>
        </p:nvCxnSpPr>
        <p:spPr>
          <a:xfrm rot="16200000" flipH="1">
            <a:off x="732018" y="10740478"/>
            <a:ext cx="769427" cy="2282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1" name="Elbow Connector 1400"/>
          <p:cNvCxnSpPr>
            <a:stCxn id="1379" idx="2"/>
            <a:endCxn id="1370" idx="3"/>
          </p:cNvCxnSpPr>
          <p:nvPr/>
        </p:nvCxnSpPr>
        <p:spPr>
          <a:xfrm rot="5400000">
            <a:off x="3840911" y="10655171"/>
            <a:ext cx="769424" cy="2452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2" name="Grupo 378"/>
          <p:cNvGrpSpPr/>
          <p:nvPr/>
        </p:nvGrpSpPr>
        <p:grpSpPr>
          <a:xfrm>
            <a:off x="8614130" y="9533041"/>
            <a:ext cx="676059" cy="584851"/>
            <a:chOff x="2519404" y="7204275"/>
            <a:chExt cx="1596289" cy="1427037"/>
          </a:xfrm>
        </p:grpSpPr>
        <p:sp>
          <p:nvSpPr>
            <p:cNvPr id="1403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35"/>
            </a:p>
          </p:txBody>
        </p:sp>
        <p:sp>
          <p:nvSpPr>
            <p:cNvPr id="1404" name="CaixaDeTexto 380"/>
            <p:cNvSpPr txBox="1"/>
            <p:nvPr/>
          </p:nvSpPr>
          <p:spPr>
            <a:xfrm>
              <a:off x="2519404" y="7385162"/>
              <a:ext cx="1596289" cy="1246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81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881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881" b="1" dirty="0">
                <a:latin typeface="Arial" pitchFamily="34" charset="0"/>
                <a:cs typeface="Arial" pitchFamily="34" charset="0"/>
              </a:endParaRPr>
            </a:p>
            <a:p>
              <a:endParaRPr lang="pt-BR" sz="368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735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735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735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735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405" name="Straight Connector 1404"/>
          <p:cNvCxnSpPr/>
          <p:nvPr/>
        </p:nvCxnSpPr>
        <p:spPr>
          <a:xfrm flipH="1">
            <a:off x="10094406" y="11506449"/>
            <a:ext cx="185185" cy="1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6" name="Rounded Rectangle 1405"/>
          <p:cNvSpPr/>
          <p:nvPr/>
        </p:nvSpPr>
        <p:spPr>
          <a:xfrm>
            <a:off x="10279591" y="10326533"/>
            <a:ext cx="565058" cy="246035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1407" name="TextBox 1406"/>
          <p:cNvSpPr txBox="1"/>
          <p:nvPr/>
        </p:nvSpPr>
        <p:spPr>
          <a:xfrm>
            <a:off x="10338851" y="10321961"/>
            <a:ext cx="342851" cy="246492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028" b="1" spc="220" dirty="0" err="1"/>
              <a:t>Hermitian</a:t>
            </a:r>
            <a:r>
              <a:rPr lang="pt-BR" sz="1028" b="1" spc="220" dirty="0"/>
              <a:t> </a:t>
            </a:r>
            <a:r>
              <a:rPr lang="pt-BR" sz="1028" b="1" spc="220" dirty="0" err="1"/>
              <a:t>Symmetry</a:t>
            </a:r>
            <a:endParaRPr lang="pt-BR" sz="1028" b="1" spc="220" dirty="0"/>
          </a:p>
        </p:txBody>
      </p:sp>
      <p:cxnSp>
        <p:nvCxnSpPr>
          <p:cNvPr id="1408" name="Straight Connector 1407"/>
          <p:cNvCxnSpPr/>
          <p:nvPr/>
        </p:nvCxnSpPr>
        <p:spPr>
          <a:xfrm flipH="1">
            <a:off x="10094409" y="10352987"/>
            <a:ext cx="211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9" name="TextBox 1408"/>
              <p:cNvSpPr txBox="1"/>
              <p:nvPr/>
            </p:nvSpPr>
            <p:spPr>
              <a:xfrm>
                <a:off x="10930615" y="11136079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1409" name="TextBox 1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5188706"/>
                <a:ext cx="1726376" cy="333617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0" name="TextBox 1409"/>
          <p:cNvSpPr txBox="1"/>
          <p:nvPr/>
        </p:nvSpPr>
        <p:spPr>
          <a:xfrm rot="5400000">
            <a:off x="11207935" y="11165780"/>
            <a:ext cx="226494" cy="4316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1" name="TextBox 1410"/>
              <p:cNvSpPr txBox="1"/>
              <p:nvPr/>
            </p:nvSpPr>
            <p:spPr>
              <a:xfrm>
                <a:off x="10930615" y="10977346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1411" name="TextBox 1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4850103"/>
                <a:ext cx="1726376" cy="333617"/>
              </a:xfrm>
              <a:prstGeom prst="rect">
                <a:avLst/>
              </a:prstGeom>
              <a:blipFill rotWithShape="0"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2" name="TextBox 1411"/>
              <p:cNvSpPr txBox="1"/>
              <p:nvPr/>
            </p:nvSpPr>
            <p:spPr>
              <a:xfrm>
                <a:off x="10930615" y="11400632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1412" name="TextBox 1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5753040"/>
                <a:ext cx="1726376" cy="333617"/>
              </a:xfrm>
              <a:prstGeom prst="rect">
                <a:avLst/>
              </a:prstGeom>
              <a:blipFill rotWithShape="0"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3" name="TextBox 1412"/>
          <p:cNvSpPr txBox="1"/>
          <p:nvPr/>
        </p:nvSpPr>
        <p:spPr>
          <a:xfrm>
            <a:off x="11240739" y="10263050"/>
            <a:ext cx="155258" cy="205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0</a:t>
            </a:r>
          </a:p>
        </p:txBody>
      </p:sp>
      <p:sp>
        <p:nvSpPr>
          <p:cNvPr id="1414" name="TextBox 1413"/>
          <p:cNvSpPr txBox="1"/>
          <p:nvPr/>
        </p:nvSpPr>
        <p:spPr>
          <a:xfrm>
            <a:off x="11237265" y="10845070"/>
            <a:ext cx="155258" cy="205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0</a:t>
            </a:r>
          </a:p>
        </p:txBody>
      </p:sp>
      <p:sp>
        <p:nvSpPr>
          <p:cNvPr id="1415" name="TextBox 1414"/>
          <p:cNvSpPr txBox="1"/>
          <p:nvPr/>
        </p:nvSpPr>
        <p:spPr>
          <a:xfrm>
            <a:off x="11184357" y="10338146"/>
            <a:ext cx="318933" cy="5355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35" dirty="0"/>
              <a:t>...</a:t>
            </a:r>
          </a:p>
        </p:txBody>
      </p:sp>
      <p:cxnSp>
        <p:nvCxnSpPr>
          <p:cNvPr id="1416" name="Straight Connector 1415"/>
          <p:cNvCxnSpPr/>
          <p:nvPr/>
        </p:nvCxnSpPr>
        <p:spPr>
          <a:xfrm flipH="1">
            <a:off x="10813982" y="10352987"/>
            <a:ext cx="211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Straight Connector 1416"/>
          <p:cNvCxnSpPr/>
          <p:nvPr/>
        </p:nvCxnSpPr>
        <p:spPr>
          <a:xfrm flipH="1">
            <a:off x="10840434" y="10950886"/>
            <a:ext cx="1919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Straight Connector 1417"/>
          <p:cNvCxnSpPr/>
          <p:nvPr/>
        </p:nvCxnSpPr>
        <p:spPr>
          <a:xfrm flipH="1">
            <a:off x="10092919" y="10950886"/>
            <a:ext cx="1919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Straight Connector 1418"/>
          <p:cNvCxnSpPr/>
          <p:nvPr/>
        </p:nvCxnSpPr>
        <p:spPr>
          <a:xfrm flipH="1">
            <a:off x="10844650" y="12165182"/>
            <a:ext cx="18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0" name="TextBox 1419"/>
              <p:cNvSpPr txBox="1"/>
              <p:nvPr/>
            </p:nvSpPr>
            <p:spPr>
              <a:xfrm>
                <a:off x="10930615" y="11854641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1420" name="TextBox 14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6721511"/>
                <a:ext cx="1726376" cy="333617"/>
              </a:xfrm>
              <a:prstGeom prst="rect">
                <a:avLst/>
              </a:prstGeom>
              <a:blipFill rotWithShape="0"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1" name="TextBox 1420"/>
          <p:cNvSpPr txBox="1"/>
          <p:nvPr/>
        </p:nvSpPr>
        <p:spPr>
          <a:xfrm rot="5400000">
            <a:off x="11218749" y="11627125"/>
            <a:ext cx="226494" cy="4316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2" name="TextBox 1421"/>
              <p:cNvSpPr txBox="1"/>
              <p:nvPr/>
            </p:nvSpPr>
            <p:spPr>
              <a:xfrm>
                <a:off x="10930615" y="11642998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1422" name="TextBox 14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6270043"/>
                <a:ext cx="1726376" cy="333617"/>
              </a:xfrm>
              <a:prstGeom prst="rect">
                <a:avLst/>
              </a:prstGeom>
              <a:blipFill rotWithShape="0"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3" name="TextBox 1422"/>
              <p:cNvSpPr txBox="1"/>
              <p:nvPr/>
            </p:nvSpPr>
            <p:spPr>
              <a:xfrm>
                <a:off x="10930615" y="12066284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1423" name="TextBox 14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6293" y="17172979"/>
                <a:ext cx="1726376" cy="333617"/>
              </a:xfrm>
              <a:prstGeom prst="rect">
                <a:avLst/>
              </a:prstGeom>
              <a:blipFill rotWithShape="0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4" name="TextBox 1423"/>
          <p:cNvSpPr txBox="1"/>
          <p:nvPr/>
        </p:nvSpPr>
        <p:spPr>
          <a:xfrm>
            <a:off x="11237265" y="11506453"/>
            <a:ext cx="155258" cy="205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0</a:t>
            </a:r>
          </a:p>
        </p:txBody>
      </p:sp>
      <p:sp>
        <p:nvSpPr>
          <p:cNvPr id="1425" name="TextBox 1424"/>
          <p:cNvSpPr txBox="1"/>
          <p:nvPr/>
        </p:nvSpPr>
        <p:spPr>
          <a:xfrm>
            <a:off x="11240739" y="12198562"/>
            <a:ext cx="155258" cy="205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0</a:t>
            </a:r>
          </a:p>
        </p:txBody>
      </p:sp>
      <p:sp>
        <p:nvSpPr>
          <p:cNvPr id="1426" name="TextBox 1425"/>
          <p:cNvSpPr txBox="1"/>
          <p:nvPr/>
        </p:nvSpPr>
        <p:spPr>
          <a:xfrm>
            <a:off x="11237265" y="12648302"/>
            <a:ext cx="155258" cy="205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0</a:t>
            </a:r>
          </a:p>
        </p:txBody>
      </p:sp>
      <p:sp>
        <p:nvSpPr>
          <p:cNvPr id="1427" name="TextBox 1426"/>
          <p:cNvSpPr txBox="1"/>
          <p:nvPr/>
        </p:nvSpPr>
        <p:spPr>
          <a:xfrm>
            <a:off x="11184357" y="12214324"/>
            <a:ext cx="318933" cy="5355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35" dirty="0"/>
              <a:t>...</a:t>
            </a:r>
          </a:p>
        </p:txBody>
      </p:sp>
      <p:sp>
        <p:nvSpPr>
          <p:cNvPr id="1428" name="TextBox 1427"/>
          <p:cNvSpPr txBox="1"/>
          <p:nvPr/>
        </p:nvSpPr>
        <p:spPr>
          <a:xfrm>
            <a:off x="10655841" y="12644462"/>
            <a:ext cx="241723" cy="20531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514" dirty="0"/>
              <a:t>N</a:t>
            </a:r>
            <a:r>
              <a:rPr lang="pt-BR" sz="220" dirty="0"/>
              <a:t>IFFT</a:t>
            </a:r>
            <a:endParaRPr lang="pt-BR" sz="588" dirty="0"/>
          </a:p>
        </p:txBody>
      </p:sp>
      <p:sp>
        <p:nvSpPr>
          <p:cNvPr id="1429" name="TextBox 1428"/>
          <p:cNvSpPr txBox="1"/>
          <p:nvPr/>
        </p:nvSpPr>
        <p:spPr>
          <a:xfrm>
            <a:off x="10681702" y="10289506"/>
            <a:ext cx="143088" cy="171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514" dirty="0"/>
              <a:t>1</a:t>
            </a:r>
            <a:endParaRPr lang="pt-BR" sz="102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0" name="TextBox 1429"/>
              <p:cNvSpPr txBox="1"/>
              <p:nvPr/>
            </p:nvSpPr>
            <p:spPr>
              <a:xfrm>
                <a:off x="10644438" y="10856917"/>
                <a:ext cx="222455" cy="19838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1430" name="TextBox 1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832" y="14593210"/>
                <a:ext cx="474531" cy="3175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1" name="Straight Connector 1430"/>
          <p:cNvCxnSpPr/>
          <p:nvPr/>
        </p:nvCxnSpPr>
        <p:spPr>
          <a:xfrm flipH="1">
            <a:off x="10844650" y="11506449"/>
            <a:ext cx="18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Straight Connector 1431"/>
          <p:cNvCxnSpPr/>
          <p:nvPr/>
        </p:nvCxnSpPr>
        <p:spPr>
          <a:xfrm flipH="1">
            <a:off x="10844650" y="11612271"/>
            <a:ext cx="18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" name="TextBox 1432"/>
          <p:cNvSpPr txBox="1"/>
          <p:nvPr/>
        </p:nvSpPr>
        <p:spPr>
          <a:xfrm>
            <a:off x="10258416" y="10289933"/>
            <a:ext cx="143088" cy="171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514" dirty="0"/>
              <a:t>1</a:t>
            </a:r>
            <a:endParaRPr lang="pt-BR" sz="102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" name="TextBox 1433"/>
              <p:cNvSpPr txBox="1"/>
              <p:nvPr/>
            </p:nvSpPr>
            <p:spPr>
              <a:xfrm>
                <a:off x="9396203" y="11136079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1434" name="TextBox 14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152" y="15188706"/>
                <a:ext cx="1726376" cy="333617"/>
              </a:xfrm>
              <a:prstGeom prst="rect">
                <a:avLst/>
              </a:prstGeom>
              <a:blipFill rotWithShape="0"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" name="TextBox 1434"/>
          <p:cNvSpPr txBox="1"/>
          <p:nvPr/>
        </p:nvSpPr>
        <p:spPr>
          <a:xfrm rot="5400000">
            <a:off x="9673523" y="11165780"/>
            <a:ext cx="226494" cy="4316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" name="TextBox 1435"/>
              <p:cNvSpPr txBox="1"/>
              <p:nvPr/>
            </p:nvSpPr>
            <p:spPr>
              <a:xfrm>
                <a:off x="9396203" y="10977346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1436" name="TextBox 14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152" y="14850103"/>
                <a:ext cx="1726376" cy="333617"/>
              </a:xfrm>
              <a:prstGeom prst="rect">
                <a:avLst/>
              </a:prstGeom>
              <a:blipFill rotWithShape="0"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" name="TextBox 1436"/>
              <p:cNvSpPr txBox="1"/>
              <p:nvPr/>
            </p:nvSpPr>
            <p:spPr>
              <a:xfrm>
                <a:off x="9396203" y="11400632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1437" name="TextBox 14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152" y="15753040"/>
                <a:ext cx="1726376" cy="333617"/>
              </a:xfrm>
              <a:prstGeom prst="rect">
                <a:avLst/>
              </a:prstGeom>
              <a:blipFill rotWithShape="0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8" name="TextBox 1437"/>
          <p:cNvSpPr txBox="1"/>
          <p:nvPr/>
        </p:nvSpPr>
        <p:spPr>
          <a:xfrm>
            <a:off x="9706326" y="10263050"/>
            <a:ext cx="155258" cy="205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0</a:t>
            </a:r>
          </a:p>
        </p:txBody>
      </p:sp>
      <p:sp>
        <p:nvSpPr>
          <p:cNvPr id="1439" name="TextBox 1438"/>
          <p:cNvSpPr txBox="1"/>
          <p:nvPr/>
        </p:nvSpPr>
        <p:spPr>
          <a:xfrm>
            <a:off x="9702853" y="10845070"/>
            <a:ext cx="155258" cy="205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0</a:t>
            </a:r>
          </a:p>
        </p:txBody>
      </p:sp>
      <p:sp>
        <p:nvSpPr>
          <p:cNvPr id="1440" name="TextBox 1439"/>
          <p:cNvSpPr txBox="1"/>
          <p:nvPr/>
        </p:nvSpPr>
        <p:spPr>
          <a:xfrm>
            <a:off x="9649945" y="10338146"/>
            <a:ext cx="318933" cy="5355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35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1" name="TextBox 1440"/>
              <p:cNvSpPr txBox="1"/>
              <p:nvPr/>
            </p:nvSpPr>
            <p:spPr>
              <a:xfrm>
                <a:off x="10617982" y="11412481"/>
                <a:ext cx="222455" cy="19838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1441" name="TextBox 1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398" y="15778315"/>
                <a:ext cx="474531" cy="3175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2" name="TextBox 1441"/>
              <p:cNvSpPr txBox="1"/>
              <p:nvPr/>
            </p:nvSpPr>
            <p:spPr>
              <a:xfrm>
                <a:off x="10571669" y="11532906"/>
                <a:ext cx="348135" cy="2550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368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1442" name="TextBox 1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0604" y="16035201"/>
                <a:ext cx="742626" cy="3175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" name="TextBox 1442"/>
              <p:cNvSpPr txBox="1"/>
              <p:nvPr/>
            </p:nvSpPr>
            <p:spPr>
              <a:xfrm>
                <a:off x="10231963" y="10856917"/>
                <a:ext cx="222455" cy="19838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1443" name="TextBox 1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959" y="14593210"/>
                <a:ext cx="474531" cy="3175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4" name="TextBox 1443"/>
              <p:cNvSpPr txBox="1"/>
              <p:nvPr/>
            </p:nvSpPr>
            <p:spPr>
              <a:xfrm>
                <a:off x="10247607" y="11412481"/>
                <a:ext cx="222455" cy="19838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1444" name="TextBox 14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29" y="15778315"/>
                <a:ext cx="474531" cy="3175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5" name="TextBox 1444"/>
              <p:cNvSpPr txBox="1"/>
              <p:nvPr/>
            </p:nvSpPr>
            <p:spPr>
              <a:xfrm>
                <a:off x="10522973" y="12062018"/>
                <a:ext cx="384086" cy="25532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368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1445" name="TextBox 1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729" y="17163879"/>
                <a:ext cx="819316" cy="31835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6" name="Straight Connector 1445"/>
          <p:cNvCxnSpPr/>
          <p:nvPr/>
        </p:nvCxnSpPr>
        <p:spPr>
          <a:xfrm flipH="1">
            <a:off x="12242960" y="12749852"/>
            <a:ext cx="211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7" name="Rounded Rectangle 1446"/>
          <p:cNvSpPr/>
          <p:nvPr/>
        </p:nvSpPr>
        <p:spPr>
          <a:xfrm>
            <a:off x="11804486" y="10326533"/>
            <a:ext cx="565058" cy="246035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1448" name="TextBox 1447"/>
          <p:cNvSpPr txBox="1"/>
          <p:nvPr/>
        </p:nvSpPr>
        <p:spPr>
          <a:xfrm>
            <a:off x="11916656" y="10321961"/>
            <a:ext cx="342851" cy="246492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028" b="1" spc="441" dirty="0"/>
              <a:t>IFFT</a:t>
            </a:r>
          </a:p>
        </p:txBody>
      </p:sp>
      <p:sp>
        <p:nvSpPr>
          <p:cNvPr id="1451" name="TextBox 1450"/>
          <p:cNvSpPr txBox="1"/>
          <p:nvPr/>
        </p:nvSpPr>
        <p:spPr>
          <a:xfrm>
            <a:off x="11779689" y="12644462"/>
            <a:ext cx="241723" cy="20531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514" dirty="0"/>
              <a:t>N</a:t>
            </a:r>
            <a:r>
              <a:rPr lang="pt-BR" sz="220" dirty="0"/>
              <a:t>IFFT</a:t>
            </a:r>
            <a:endParaRPr lang="pt-BR" sz="588" dirty="0"/>
          </a:p>
        </p:txBody>
      </p:sp>
      <p:sp>
        <p:nvSpPr>
          <p:cNvPr id="1452" name="TextBox 1451"/>
          <p:cNvSpPr txBox="1"/>
          <p:nvPr/>
        </p:nvSpPr>
        <p:spPr>
          <a:xfrm>
            <a:off x="11803001" y="10289506"/>
            <a:ext cx="143088" cy="171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514" dirty="0"/>
              <a:t>1</a:t>
            </a:r>
            <a:endParaRPr lang="pt-BR" sz="102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3" name="TextBox 1452"/>
              <p:cNvSpPr txBox="1"/>
              <p:nvPr/>
            </p:nvSpPr>
            <p:spPr>
              <a:xfrm>
                <a:off x="11772503" y="10856917"/>
                <a:ext cx="222455" cy="19838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1453" name="TextBox 14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172" y="14593210"/>
                <a:ext cx="474531" cy="3175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4" name="TextBox 1453"/>
              <p:cNvSpPr txBox="1"/>
              <p:nvPr/>
            </p:nvSpPr>
            <p:spPr>
              <a:xfrm>
                <a:off x="11772503" y="11412481"/>
                <a:ext cx="222455" cy="19838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1454" name="TextBox 14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172" y="15778315"/>
                <a:ext cx="474531" cy="3175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5" name="TextBox 1454"/>
              <p:cNvSpPr txBox="1"/>
              <p:nvPr/>
            </p:nvSpPr>
            <p:spPr>
              <a:xfrm>
                <a:off x="11756859" y="11532906"/>
                <a:ext cx="348135" cy="2550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368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1455" name="TextBox 1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801" y="16035201"/>
                <a:ext cx="742626" cy="3175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6" name="TextBox 1455"/>
              <p:cNvSpPr txBox="1"/>
              <p:nvPr/>
            </p:nvSpPr>
            <p:spPr>
              <a:xfrm>
                <a:off x="11769603" y="12062018"/>
                <a:ext cx="384086" cy="25532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368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1456" name="TextBox 14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5987" y="17163879"/>
                <a:ext cx="819316" cy="31835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7" name="Rectangle 1456"/>
          <p:cNvSpPr/>
          <p:nvPr/>
        </p:nvSpPr>
        <p:spPr>
          <a:xfrm>
            <a:off x="8706384" y="12038816"/>
            <a:ext cx="699520" cy="10133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1458" name="TextBox 1457"/>
          <p:cNvSpPr txBox="1"/>
          <p:nvPr/>
        </p:nvSpPr>
        <p:spPr>
          <a:xfrm>
            <a:off x="8637245" y="12004678"/>
            <a:ext cx="853037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1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1459" name="TextBox 1458"/>
          <p:cNvSpPr txBox="1"/>
          <p:nvPr/>
        </p:nvSpPr>
        <p:spPr>
          <a:xfrm>
            <a:off x="8706384" y="12099257"/>
            <a:ext cx="699520" cy="1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1" dirty="0"/>
              <a:t>Data bits</a:t>
            </a:r>
          </a:p>
        </p:txBody>
      </p:sp>
      <p:sp>
        <p:nvSpPr>
          <p:cNvPr id="1460" name="Rounded Rectangle 1459"/>
          <p:cNvSpPr/>
          <p:nvPr/>
        </p:nvSpPr>
        <p:spPr>
          <a:xfrm>
            <a:off x="8811641" y="11028143"/>
            <a:ext cx="491080" cy="5115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1461" name="TextBox 1460"/>
          <p:cNvSpPr txBox="1"/>
          <p:nvPr/>
        </p:nvSpPr>
        <p:spPr>
          <a:xfrm>
            <a:off x="8828796" y="10871731"/>
            <a:ext cx="535724" cy="218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0" b="1" dirty="0"/>
              <a:t>M-QAM</a:t>
            </a:r>
          </a:p>
        </p:txBody>
      </p:sp>
      <p:cxnSp>
        <p:nvCxnSpPr>
          <p:cNvPr id="1462" name="Straight Connector 1461"/>
          <p:cNvCxnSpPr>
            <a:stCxn id="1460" idx="0"/>
            <a:endCxn id="1460" idx="2"/>
          </p:cNvCxnSpPr>
          <p:nvPr/>
        </p:nvCxnSpPr>
        <p:spPr>
          <a:xfrm>
            <a:off x="9057176" y="11028143"/>
            <a:ext cx="0" cy="511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Straight Connector 1462"/>
          <p:cNvCxnSpPr>
            <a:stCxn id="1460" idx="3"/>
            <a:endCxn id="1460" idx="1"/>
          </p:cNvCxnSpPr>
          <p:nvPr/>
        </p:nvCxnSpPr>
        <p:spPr>
          <a:xfrm flipH="1">
            <a:off x="8811641" y="11283901"/>
            <a:ext cx="491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Oval 1463"/>
          <p:cNvSpPr/>
          <p:nvPr/>
        </p:nvSpPr>
        <p:spPr>
          <a:xfrm>
            <a:off x="8917609" y="11144333"/>
            <a:ext cx="33593" cy="3359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1465" name="Oval 1464"/>
          <p:cNvSpPr/>
          <p:nvPr/>
        </p:nvSpPr>
        <p:spPr>
          <a:xfrm>
            <a:off x="9153389" y="11144333"/>
            <a:ext cx="33593" cy="3359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1466" name="Oval 1465"/>
          <p:cNvSpPr/>
          <p:nvPr/>
        </p:nvSpPr>
        <p:spPr>
          <a:xfrm>
            <a:off x="9153389" y="11394984"/>
            <a:ext cx="33593" cy="3359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1467" name="Oval 1466"/>
          <p:cNvSpPr/>
          <p:nvPr/>
        </p:nvSpPr>
        <p:spPr>
          <a:xfrm>
            <a:off x="8917608" y="11392306"/>
            <a:ext cx="33593" cy="3359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1468" name="TextBox 1467"/>
          <p:cNvSpPr txBox="1"/>
          <p:nvPr/>
        </p:nvSpPr>
        <p:spPr>
          <a:xfrm rot="5400000">
            <a:off x="8487368" y="11174487"/>
            <a:ext cx="518091" cy="200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4" b="1" dirty="0" err="1"/>
              <a:t>Mapping</a:t>
            </a:r>
            <a:endParaRPr lang="pt-BR" sz="704" b="1" dirty="0"/>
          </a:p>
        </p:txBody>
      </p:sp>
      <p:cxnSp>
        <p:nvCxnSpPr>
          <p:cNvPr id="1469" name="Straight Arrow Connector 1468"/>
          <p:cNvCxnSpPr>
            <a:stCxn id="1460" idx="3"/>
            <a:endCxn id="1261" idx="1"/>
          </p:cNvCxnSpPr>
          <p:nvPr/>
        </p:nvCxnSpPr>
        <p:spPr>
          <a:xfrm flipV="1">
            <a:off x="9302720" y="11283879"/>
            <a:ext cx="151529" cy="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Straight Arrow Connector 1469"/>
          <p:cNvCxnSpPr/>
          <p:nvPr/>
        </p:nvCxnSpPr>
        <p:spPr>
          <a:xfrm flipH="1" flipV="1">
            <a:off x="9056141" y="11552609"/>
            <a:ext cx="1036" cy="48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1" name="TextBox 1470"/>
              <p:cNvSpPr txBox="1"/>
              <p:nvPr/>
            </p:nvSpPr>
            <p:spPr>
              <a:xfrm>
                <a:off x="12476167" y="10256650"/>
                <a:ext cx="230909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1471" name="TextBox 14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197" y="13312746"/>
                <a:ext cx="492565" cy="33361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2" name="TextBox 1471"/>
          <p:cNvSpPr txBox="1"/>
          <p:nvPr/>
        </p:nvSpPr>
        <p:spPr>
          <a:xfrm>
            <a:off x="12442522" y="10580516"/>
            <a:ext cx="318933" cy="211633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35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3" name="TextBox 1472"/>
              <p:cNvSpPr txBox="1"/>
              <p:nvPr/>
            </p:nvSpPr>
            <p:spPr>
              <a:xfrm>
                <a:off x="12476167" y="10373139"/>
                <a:ext cx="230909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1473" name="TextBox 14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197" y="13561236"/>
                <a:ext cx="492565" cy="33361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4" name="TextBox 1473"/>
              <p:cNvSpPr txBox="1"/>
              <p:nvPr/>
            </p:nvSpPr>
            <p:spPr>
              <a:xfrm>
                <a:off x="12476167" y="10505415"/>
                <a:ext cx="230909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1474" name="TextBox 14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197" y="13843401"/>
                <a:ext cx="492565" cy="33361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5" name="TextBox 1474"/>
              <p:cNvSpPr txBox="1"/>
              <p:nvPr/>
            </p:nvSpPr>
            <p:spPr>
              <a:xfrm>
                <a:off x="12416064" y="12648298"/>
                <a:ext cx="483194" cy="21505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1475" name="TextBox 14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4989" y="18414506"/>
                <a:ext cx="1030728" cy="35464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6" name="Straight Arrow Connector 1475"/>
          <p:cNvCxnSpPr/>
          <p:nvPr/>
        </p:nvCxnSpPr>
        <p:spPr>
          <a:xfrm>
            <a:off x="12861099" y="10289502"/>
            <a:ext cx="0" cy="2592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7" name="TextBox 1476"/>
          <p:cNvSpPr txBox="1"/>
          <p:nvPr/>
        </p:nvSpPr>
        <p:spPr>
          <a:xfrm>
            <a:off x="12765119" y="10406219"/>
            <a:ext cx="342851" cy="246492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028" b="1" spc="220" dirty="0"/>
              <a:t>Time Domain </a:t>
            </a:r>
            <a:r>
              <a:rPr lang="pt-BR" sz="1028" b="1" spc="220" dirty="0" err="1"/>
              <a:t>Samples</a:t>
            </a:r>
            <a:endParaRPr lang="pt-BR" sz="1028" b="1" spc="220" dirty="0"/>
          </a:p>
        </p:txBody>
      </p:sp>
      <p:pic>
        <p:nvPicPr>
          <p:cNvPr id="1478" name="Picture 147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12000099" y="11394170"/>
            <a:ext cx="2460351" cy="303939"/>
          </a:xfrm>
          <a:prstGeom prst="rect">
            <a:avLst/>
          </a:prstGeom>
        </p:spPr>
      </p:pic>
      <p:sp>
        <p:nvSpPr>
          <p:cNvPr id="1530" name="Rectangle 1529"/>
          <p:cNvSpPr/>
          <p:nvPr/>
        </p:nvSpPr>
        <p:spPr>
          <a:xfrm>
            <a:off x="-7060596" y="-4410757"/>
            <a:ext cx="311506" cy="148652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cxnSp>
        <p:nvCxnSpPr>
          <p:cNvPr id="1531" name="Straight Connector 1530"/>
          <p:cNvCxnSpPr/>
          <p:nvPr/>
        </p:nvCxnSpPr>
        <p:spPr>
          <a:xfrm>
            <a:off x="-6801721" y="-4410757"/>
            <a:ext cx="0" cy="1486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Straight Connector 1531"/>
          <p:cNvCxnSpPr/>
          <p:nvPr/>
        </p:nvCxnSpPr>
        <p:spPr>
          <a:xfrm>
            <a:off x="-6853358" y="-4410757"/>
            <a:ext cx="0" cy="1486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Straight Connector 1532"/>
          <p:cNvCxnSpPr/>
          <p:nvPr/>
        </p:nvCxnSpPr>
        <p:spPr>
          <a:xfrm>
            <a:off x="-6907542" y="-4410757"/>
            <a:ext cx="0" cy="1486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Straight Connector 1533"/>
          <p:cNvCxnSpPr/>
          <p:nvPr/>
        </p:nvCxnSpPr>
        <p:spPr>
          <a:xfrm>
            <a:off x="-7012090" y="-4410757"/>
            <a:ext cx="0" cy="1486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5" name="Straight Connector 1534"/>
          <p:cNvCxnSpPr/>
          <p:nvPr/>
        </p:nvCxnSpPr>
        <p:spPr>
          <a:xfrm>
            <a:off x="-6960453" y="-4410757"/>
            <a:ext cx="0" cy="1486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" name="Straight Connector 1535"/>
          <p:cNvCxnSpPr/>
          <p:nvPr/>
        </p:nvCxnSpPr>
        <p:spPr>
          <a:xfrm>
            <a:off x="-7060596" y="-3664982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" name="Straight Connector 1536"/>
          <p:cNvCxnSpPr/>
          <p:nvPr/>
        </p:nvCxnSpPr>
        <p:spPr>
          <a:xfrm>
            <a:off x="-7060596" y="-3717893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8" name="Straight Connector 1537"/>
          <p:cNvCxnSpPr/>
          <p:nvPr/>
        </p:nvCxnSpPr>
        <p:spPr>
          <a:xfrm>
            <a:off x="-7060596" y="-3770804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" name="Straight Connector 1538"/>
          <p:cNvCxnSpPr/>
          <p:nvPr/>
        </p:nvCxnSpPr>
        <p:spPr>
          <a:xfrm>
            <a:off x="-7060596" y="-3612071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Straight Connector 1539"/>
          <p:cNvCxnSpPr/>
          <p:nvPr/>
        </p:nvCxnSpPr>
        <p:spPr>
          <a:xfrm>
            <a:off x="-7060596" y="-3453339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1" name="Straight Connector 1540"/>
          <p:cNvCxnSpPr/>
          <p:nvPr/>
        </p:nvCxnSpPr>
        <p:spPr>
          <a:xfrm>
            <a:off x="-7060596" y="-3506250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2" name="Straight Connector 1541"/>
          <p:cNvCxnSpPr/>
          <p:nvPr/>
        </p:nvCxnSpPr>
        <p:spPr>
          <a:xfrm>
            <a:off x="-7060596" y="-3559160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Straight Connector 1542"/>
          <p:cNvCxnSpPr/>
          <p:nvPr/>
        </p:nvCxnSpPr>
        <p:spPr>
          <a:xfrm>
            <a:off x="-7060596" y="-3400429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Straight Connector 1543"/>
          <p:cNvCxnSpPr/>
          <p:nvPr/>
        </p:nvCxnSpPr>
        <p:spPr>
          <a:xfrm>
            <a:off x="-7060596" y="-3241696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5" name="Straight Connector 1544"/>
          <p:cNvCxnSpPr/>
          <p:nvPr/>
        </p:nvCxnSpPr>
        <p:spPr>
          <a:xfrm>
            <a:off x="-7060596" y="-3294607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6" name="Straight Connector 1545"/>
          <p:cNvCxnSpPr/>
          <p:nvPr/>
        </p:nvCxnSpPr>
        <p:spPr>
          <a:xfrm>
            <a:off x="-7060596" y="-3347517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7" name="Straight Connector 1546"/>
          <p:cNvCxnSpPr/>
          <p:nvPr/>
        </p:nvCxnSpPr>
        <p:spPr>
          <a:xfrm>
            <a:off x="-7060596" y="-3188785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8" name="Straight Connector 1547"/>
          <p:cNvCxnSpPr/>
          <p:nvPr/>
        </p:nvCxnSpPr>
        <p:spPr>
          <a:xfrm>
            <a:off x="-7060596" y="-3030053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9" name="Straight Connector 1548"/>
          <p:cNvCxnSpPr/>
          <p:nvPr/>
        </p:nvCxnSpPr>
        <p:spPr>
          <a:xfrm>
            <a:off x="-7060596" y="-3082963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0" name="Straight Connector 1549"/>
          <p:cNvCxnSpPr/>
          <p:nvPr/>
        </p:nvCxnSpPr>
        <p:spPr>
          <a:xfrm>
            <a:off x="-7060596" y="-3135874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1" name="Straight Connector 1550"/>
          <p:cNvCxnSpPr/>
          <p:nvPr/>
        </p:nvCxnSpPr>
        <p:spPr>
          <a:xfrm>
            <a:off x="-7060596" y="-2977142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" name="Straight Connector 1551"/>
          <p:cNvCxnSpPr/>
          <p:nvPr/>
        </p:nvCxnSpPr>
        <p:spPr>
          <a:xfrm>
            <a:off x="-7060596" y="-4140340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3" name="Straight Connector 1552"/>
          <p:cNvCxnSpPr/>
          <p:nvPr/>
        </p:nvCxnSpPr>
        <p:spPr>
          <a:xfrm>
            <a:off x="-7060596" y="-4193251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" name="Straight Connector 1553"/>
          <p:cNvCxnSpPr/>
          <p:nvPr/>
        </p:nvCxnSpPr>
        <p:spPr>
          <a:xfrm>
            <a:off x="-7060596" y="-4246162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" name="Straight Connector 1554"/>
          <p:cNvCxnSpPr/>
          <p:nvPr/>
        </p:nvCxnSpPr>
        <p:spPr>
          <a:xfrm>
            <a:off x="-7060596" y="-4087430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6" name="Straight Connector 1555"/>
          <p:cNvCxnSpPr/>
          <p:nvPr/>
        </p:nvCxnSpPr>
        <p:spPr>
          <a:xfrm>
            <a:off x="-7060596" y="-3876625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" name="Straight Connector 1556"/>
          <p:cNvCxnSpPr/>
          <p:nvPr/>
        </p:nvCxnSpPr>
        <p:spPr>
          <a:xfrm>
            <a:off x="-7060596" y="-3929535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8" name="Straight Connector 1557"/>
          <p:cNvCxnSpPr/>
          <p:nvPr/>
        </p:nvCxnSpPr>
        <p:spPr>
          <a:xfrm>
            <a:off x="-7060596" y="-3982447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9" name="Straight Connector 1558"/>
          <p:cNvCxnSpPr/>
          <p:nvPr/>
        </p:nvCxnSpPr>
        <p:spPr>
          <a:xfrm>
            <a:off x="-7060596" y="-3823714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0" name="Straight Connector 1559"/>
          <p:cNvCxnSpPr/>
          <p:nvPr/>
        </p:nvCxnSpPr>
        <p:spPr>
          <a:xfrm>
            <a:off x="-7060596" y="-4351984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1" name="Straight Connector 1560"/>
          <p:cNvCxnSpPr/>
          <p:nvPr/>
        </p:nvCxnSpPr>
        <p:spPr>
          <a:xfrm>
            <a:off x="-7060596" y="-4404894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2" name="Straight Connector 1561"/>
          <p:cNvCxnSpPr/>
          <p:nvPr/>
        </p:nvCxnSpPr>
        <p:spPr>
          <a:xfrm>
            <a:off x="-7060596" y="-4299072"/>
            <a:ext cx="31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9" name="TextBox 1598"/>
          <p:cNvSpPr txBox="1"/>
          <p:nvPr/>
        </p:nvSpPr>
        <p:spPr>
          <a:xfrm>
            <a:off x="6466839" y="-4143511"/>
            <a:ext cx="593432" cy="171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14" dirty="0"/>
              <a:t>OFDM </a:t>
            </a:r>
            <a:r>
              <a:rPr lang="pt-BR" sz="514" dirty="0" err="1"/>
              <a:t>Symbols</a:t>
            </a:r>
            <a:endParaRPr lang="pt-BR" sz="514" dirty="0"/>
          </a:p>
        </p:txBody>
      </p:sp>
      <p:pic>
        <p:nvPicPr>
          <p:cNvPr id="1606" name="Picture 1605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10787210" y="9912727"/>
            <a:ext cx="1075732" cy="321382"/>
          </a:xfrm>
          <a:prstGeom prst="rect">
            <a:avLst/>
          </a:prstGeom>
        </p:spPr>
      </p:pic>
      <p:sp>
        <p:nvSpPr>
          <p:cNvPr id="1607" name="TextBox 1606"/>
          <p:cNvSpPr txBox="1"/>
          <p:nvPr/>
        </p:nvSpPr>
        <p:spPr>
          <a:xfrm rot="16200000">
            <a:off x="11135061" y="9710458"/>
            <a:ext cx="401392" cy="109708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704" b="1" dirty="0" err="1"/>
              <a:t>Frequency</a:t>
            </a:r>
            <a:r>
              <a:rPr lang="pt-BR" sz="704" b="1" dirty="0"/>
              <a:t> Domain </a:t>
            </a:r>
            <a:r>
              <a:rPr lang="pt-BR" sz="704" b="1" dirty="0" err="1"/>
              <a:t>Samples</a:t>
            </a:r>
            <a:endParaRPr lang="pt-BR" sz="704" b="1" dirty="0"/>
          </a:p>
        </p:txBody>
      </p:sp>
      <p:grpSp>
        <p:nvGrpSpPr>
          <p:cNvPr id="1608" name="Group 1607"/>
          <p:cNvGrpSpPr/>
          <p:nvPr/>
        </p:nvGrpSpPr>
        <p:grpSpPr>
          <a:xfrm>
            <a:off x="-4128118" y="-4104047"/>
            <a:ext cx="252051" cy="2470926"/>
            <a:chOff x="8315222" y="1335715"/>
            <a:chExt cx="423939" cy="2023062"/>
          </a:xfrm>
        </p:grpSpPr>
        <p:sp>
          <p:nvSpPr>
            <p:cNvPr id="1609" name="Rectangle 1608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35"/>
            </a:p>
          </p:txBody>
        </p:sp>
        <p:cxnSp>
          <p:nvCxnSpPr>
            <p:cNvPr id="1610" name="Straight Connector 1609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Straight Connector 1610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Straight Connector 1611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Connector 1612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Straight Connector 1614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6" name="Straight Connector 1615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Connector 1616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Straight Connector 1617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9" name="Straight Connector 1618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Connector 1619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Connector 1620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Connector 1626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Connector 1627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Straight Connector 1628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Straight Connector 1629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Connector 1630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Straight Connector 1631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Connector 1632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4" name="Straight Connector 1633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5" name="Straight Connector 1634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Connector 1635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7" name="Straight Connector 1636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8" name="Straight Connector 1637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Connector 1638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0" name="Straight Connector 1639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1" name="Straight Connector 1640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2" name="Rectangle 1641"/>
          <p:cNvSpPr/>
          <p:nvPr/>
        </p:nvSpPr>
        <p:spPr>
          <a:xfrm>
            <a:off x="-4128116" y="-2424661"/>
            <a:ext cx="252049" cy="3517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189" tIns="33593" rIns="67189" bIns="335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135"/>
          </a:p>
        </p:txBody>
      </p:sp>
      <p:sp>
        <p:nvSpPr>
          <p:cNvPr id="1643" name="TextBox 1642"/>
          <p:cNvSpPr txBox="1"/>
          <p:nvPr/>
        </p:nvSpPr>
        <p:spPr>
          <a:xfrm>
            <a:off x="-4128118" y="-2526838"/>
            <a:ext cx="453201" cy="47905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35" dirty="0"/>
              <a:t>...</a:t>
            </a:r>
          </a:p>
        </p:txBody>
      </p:sp>
      <p:sp>
        <p:nvSpPr>
          <p:cNvPr id="1644" name="TextBox 1643"/>
          <p:cNvSpPr txBox="1"/>
          <p:nvPr/>
        </p:nvSpPr>
        <p:spPr>
          <a:xfrm>
            <a:off x="-4646198" y="-4461894"/>
            <a:ext cx="593432" cy="171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14" dirty="0"/>
              <a:t>OFDM </a:t>
            </a:r>
            <a:r>
              <a:rPr lang="pt-BR" sz="514" dirty="0" err="1"/>
              <a:t>Symbols</a:t>
            </a:r>
            <a:endParaRPr lang="pt-BR" sz="514" dirty="0"/>
          </a:p>
        </p:txBody>
      </p:sp>
      <p:sp>
        <p:nvSpPr>
          <p:cNvPr id="1645" name="TextBox 1644"/>
          <p:cNvSpPr txBox="1"/>
          <p:nvPr/>
        </p:nvSpPr>
        <p:spPr>
          <a:xfrm>
            <a:off x="-4147520" y="-4345863"/>
            <a:ext cx="242374" cy="182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88" dirty="0"/>
              <a:t>...</a:t>
            </a:r>
          </a:p>
        </p:txBody>
      </p:sp>
      <p:cxnSp>
        <p:nvCxnSpPr>
          <p:cNvPr id="1646" name="Curved Connector 1645"/>
          <p:cNvCxnSpPr/>
          <p:nvPr/>
        </p:nvCxnSpPr>
        <p:spPr>
          <a:xfrm>
            <a:off x="-4084121" y="-4356627"/>
            <a:ext cx="183283" cy="196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7" name="Curved Connector 1646"/>
          <p:cNvCxnSpPr/>
          <p:nvPr/>
        </p:nvCxnSpPr>
        <p:spPr>
          <a:xfrm>
            <a:off x="-4290493" y="-4355129"/>
            <a:ext cx="183283" cy="196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8" name="Curved Connector 1647"/>
          <p:cNvCxnSpPr/>
          <p:nvPr/>
        </p:nvCxnSpPr>
        <p:spPr>
          <a:xfrm>
            <a:off x="-4249591" y="-4356960"/>
            <a:ext cx="183283" cy="196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9" name="Straight Connector 1648"/>
          <p:cNvCxnSpPr/>
          <p:nvPr/>
        </p:nvCxnSpPr>
        <p:spPr>
          <a:xfrm flipH="1">
            <a:off x="-4577718" y="-4356575"/>
            <a:ext cx="497458" cy="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0" name="Rectangle 1649"/>
          <p:cNvSpPr/>
          <p:nvPr/>
        </p:nvSpPr>
        <p:spPr>
          <a:xfrm>
            <a:off x="-5191730" y="-4094542"/>
            <a:ext cx="39247" cy="24690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cxnSp>
        <p:nvCxnSpPr>
          <p:cNvPr id="1651" name="Straight Connector 1650"/>
          <p:cNvCxnSpPr/>
          <p:nvPr/>
        </p:nvCxnSpPr>
        <p:spPr>
          <a:xfrm>
            <a:off x="-4982265" y="-4096373"/>
            <a:ext cx="0" cy="2470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Straight Connector 1651"/>
          <p:cNvCxnSpPr/>
          <p:nvPr/>
        </p:nvCxnSpPr>
        <p:spPr>
          <a:xfrm>
            <a:off x="-5024046" y="-4096373"/>
            <a:ext cx="0" cy="2470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Straight Connector 1652"/>
          <p:cNvCxnSpPr/>
          <p:nvPr/>
        </p:nvCxnSpPr>
        <p:spPr>
          <a:xfrm>
            <a:off x="-5067888" y="-4096373"/>
            <a:ext cx="0" cy="2470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Straight Connector 1653"/>
          <p:cNvCxnSpPr/>
          <p:nvPr/>
        </p:nvCxnSpPr>
        <p:spPr>
          <a:xfrm>
            <a:off x="-5152482" y="-4096373"/>
            <a:ext cx="0" cy="2470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Straight Connector 1654"/>
          <p:cNvCxnSpPr/>
          <p:nvPr/>
        </p:nvCxnSpPr>
        <p:spPr>
          <a:xfrm>
            <a:off x="-5110701" y="-4096373"/>
            <a:ext cx="0" cy="2470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Straight Connector 1655"/>
          <p:cNvCxnSpPr/>
          <p:nvPr/>
        </p:nvCxnSpPr>
        <p:spPr>
          <a:xfrm>
            <a:off x="-5191730" y="-2856736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Straight Connector 1656"/>
          <p:cNvCxnSpPr/>
          <p:nvPr/>
        </p:nvCxnSpPr>
        <p:spPr>
          <a:xfrm>
            <a:off x="-5191730" y="-2944685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Straight Connector 1657"/>
          <p:cNvCxnSpPr/>
          <p:nvPr/>
        </p:nvCxnSpPr>
        <p:spPr>
          <a:xfrm>
            <a:off x="-5191730" y="-3032634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Straight Connector 1658"/>
          <p:cNvCxnSpPr/>
          <p:nvPr/>
        </p:nvCxnSpPr>
        <p:spPr>
          <a:xfrm>
            <a:off x="-5191730" y="-2768787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Straight Connector 1659"/>
          <p:cNvCxnSpPr/>
          <p:nvPr/>
        </p:nvCxnSpPr>
        <p:spPr>
          <a:xfrm>
            <a:off x="-5191730" y="-2504940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Straight Connector 1660"/>
          <p:cNvCxnSpPr/>
          <p:nvPr/>
        </p:nvCxnSpPr>
        <p:spPr>
          <a:xfrm>
            <a:off x="-5191730" y="-2592889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Straight Connector 1661"/>
          <p:cNvCxnSpPr/>
          <p:nvPr/>
        </p:nvCxnSpPr>
        <p:spPr>
          <a:xfrm>
            <a:off x="-5191730" y="-2680838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Straight Connector 1662"/>
          <p:cNvCxnSpPr/>
          <p:nvPr/>
        </p:nvCxnSpPr>
        <p:spPr>
          <a:xfrm>
            <a:off x="-5191730" y="-2416991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Straight Connector 1663"/>
          <p:cNvCxnSpPr/>
          <p:nvPr/>
        </p:nvCxnSpPr>
        <p:spPr>
          <a:xfrm>
            <a:off x="-5191730" y="-2101072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Straight Connector 1664"/>
          <p:cNvCxnSpPr/>
          <p:nvPr/>
        </p:nvCxnSpPr>
        <p:spPr>
          <a:xfrm>
            <a:off x="-5191730" y="-2241092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Straight Connector 1665"/>
          <p:cNvCxnSpPr/>
          <p:nvPr/>
        </p:nvCxnSpPr>
        <p:spPr>
          <a:xfrm>
            <a:off x="-5191730" y="-2329041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Straight Connector 1666"/>
          <p:cNvCxnSpPr/>
          <p:nvPr/>
        </p:nvCxnSpPr>
        <p:spPr>
          <a:xfrm>
            <a:off x="-5191730" y="-2013123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Straight Connector 1667"/>
          <p:cNvCxnSpPr/>
          <p:nvPr/>
        </p:nvCxnSpPr>
        <p:spPr>
          <a:xfrm>
            <a:off x="-5191730" y="-1749276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Straight Connector 1668"/>
          <p:cNvCxnSpPr/>
          <p:nvPr/>
        </p:nvCxnSpPr>
        <p:spPr>
          <a:xfrm>
            <a:off x="-5191730" y="-1837224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Straight Connector 1669"/>
          <p:cNvCxnSpPr/>
          <p:nvPr/>
        </p:nvCxnSpPr>
        <p:spPr>
          <a:xfrm>
            <a:off x="-5191730" y="-1925174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Straight Connector 1670"/>
          <p:cNvCxnSpPr/>
          <p:nvPr/>
        </p:nvCxnSpPr>
        <p:spPr>
          <a:xfrm>
            <a:off x="-5191730" y="-2058513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Straight Connector 1671"/>
          <p:cNvCxnSpPr/>
          <p:nvPr/>
        </p:nvCxnSpPr>
        <p:spPr>
          <a:xfrm>
            <a:off x="-5191730" y="-3560329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Straight Connector 1672"/>
          <p:cNvCxnSpPr/>
          <p:nvPr/>
        </p:nvCxnSpPr>
        <p:spPr>
          <a:xfrm>
            <a:off x="-5191730" y="-3648278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Straight Connector 1673"/>
          <p:cNvCxnSpPr/>
          <p:nvPr/>
        </p:nvCxnSpPr>
        <p:spPr>
          <a:xfrm>
            <a:off x="-5191730" y="-3736227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Straight Connector 1674"/>
          <p:cNvCxnSpPr/>
          <p:nvPr/>
        </p:nvCxnSpPr>
        <p:spPr>
          <a:xfrm>
            <a:off x="-5191730" y="-3472379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Straight Connector 1675"/>
          <p:cNvCxnSpPr/>
          <p:nvPr/>
        </p:nvCxnSpPr>
        <p:spPr>
          <a:xfrm>
            <a:off x="-5191730" y="-3208533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Straight Connector 1676"/>
          <p:cNvCxnSpPr/>
          <p:nvPr/>
        </p:nvCxnSpPr>
        <p:spPr>
          <a:xfrm>
            <a:off x="-5191730" y="-3296482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Straight Connector 1677"/>
          <p:cNvCxnSpPr/>
          <p:nvPr/>
        </p:nvCxnSpPr>
        <p:spPr>
          <a:xfrm>
            <a:off x="-5191730" y="-3384431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Straight Connector 1678"/>
          <p:cNvCxnSpPr/>
          <p:nvPr/>
        </p:nvCxnSpPr>
        <p:spPr>
          <a:xfrm>
            <a:off x="-5191730" y="-3120583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Straight Connector 1679"/>
          <p:cNvCxnSpPr/>
          <p:nvPr/>
        </p:nvCxnSpPr>
        <p:spPr>
          <a:xfrm>
            <a:off x="-5191729" y="-3912124"/>
            <a:ext cx="61809" cy="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Straight Connector 1680"/>
          <p:cNvCxnSpPr/>
          <p:nvPr/>
        </p:nvCxnSpPr>
        <p:spPr>
          <a:xfrm>
            <a:off x="-5191730" y="-4000069"/>
            <a:ext cx="34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Straight Connector 1681"/>
          <p:cNvCxnSpPr/>
          <p:nvPr/>
        </p:nvCxnSpPr>
        <p:spPr>
          <a:xfrm>
            <a:off x="-5191730" y="-3824176"/>
            <a:ext cx="252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3" name="Rectangle 1682"/>
          <p:cNvSpPr/>
          <p:nvPr/>
        </p:nvSpPr>
        <p:spPr>
          <a:xfrm>
            <a:off x="-5191729" y="-2416988"/>
            <a:ext cx="252049" cy="3517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189" tIns="33593" rIns="67189" bIns="335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135"/>
          </a:p>
        </p:txBody>
      </p:sp>
      <p:sp>
        <p:nvSpPr>
          <p:cNvPr id="1684" name="TextBox 1683"/>
          <p:cNvSpPr txBox="1"/>
          <p:nvPr/>
        </p:nvSpPr>
        <p:spPr>
          <a:xfrm>
            <a:off x="-5191731" y="-2519164"/>
            <a:ext cx="453201" cy="47905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35" dirty="0"/>
              <a:t>...</a:t>
            </a:r>
          </a:p>
        </p:txBody>
      </p:sp>
      <p:sp>
        <p:nvSpPr>
          <p:cNvPr id="1685" name="TextBox 1684"/>
          <p:cNvSpPr txBox="1"/>
          <p:nvPr/>
        </p:nvSpPr>
        <p:spPr>
          <a:xfrm>
            <a:off x="-5709811" y="-4454220"/>
            <a:ext cx="593432" cy="171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14" dirty="0"/>
              <a:t>OFDM </a:t>
            </a:r>
            <a:r>
              <a:rPr lang="pt-BR" sz="514" dirty="0" err="1"/>
              <a:t>Symbols</a:t>
            </a:r>
            <a:endParaRPr lang="pt-BR" sz="514" dirty="0"/>
          </a:p>
        </p:txBody>
      </p:sp>
      <p:sp>
        <p:nvSpPr>
          <p:cNvPr id="1686" name="TextBox 1685"/>
          <p:cNvSpPr txBox="1"/>
          <p:nvPr/>
        </p:nvSpPr>
        <p:spPr>
          <a:xfrm>
            <a:off x="-5211132" y="-4338189"/>
            <a:ext cx="242374" cy="182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88" dirty="0"/>
              <a:t>...</a:t>
            </a:r>
          </a:p>
        </p:txBody>
      </p:sp>
      <p:cxnSp>
        <p:nvCxnSpPr>
          <p:cNvPr id="1687" name="Curved Connector 1686"/>
          <p:cNvCxnSpPr/>
          <p:nvPr/>
        </p:nvCxnSpPr>
        <p:spPr>
          <a:xfrm>
            <a:off x="-5147734" y="-4348953"/>
            <a:ext cx="183283" cy="196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8" name="Curved Connector 1687"/>
          <p:cNvCxnSpPr/>
          <p:nvPr/>
        </p:nvCxnSpPr>
        <p:spPr>
          <a:xfrm>
            <a:off x="-5354105" y="-4347455"/>
            <a:ext cx="183283" cy="196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9" name="Curved Connector 1688"/>
          <p:cNvCxnSpPr/>
          <p:nvPr/>
        </p:nvCxnSpPr>
        <p:spPr>
          <a:xfrm>
            <a:off x="-5313203" y="-4349286"/>
            <a:ext cx="183283" cy="196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Straight Connector 1689"/>
          <p:cNvCxnSpPr/>
          <p:nvPr/>
        </p:nvCxnSpPr>
        <p:spPr>
          <a:xfrm flipH="1">
            <a:off x="-5641331" y="-4348901"/>
            <a:ext cx="497458" cy="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1" name="TextBox 1690"/>
          <p:cNvSpPr txBox="1"/>
          <p:nvPr/>
        </p:nvSpPr>
        <p:spPr>
          <a:xfrm>
            <a:off x="9233751" y="11551432"/>
            <a:ext cx="1026015" cy="30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4" b="1" dirty="0" err="1"/>
              <a:t>Subcarriers</a:t>
            </a:r>
            <a:r>
              <a:rPr lang="pt-BR" sz="704" b="1" dirty="0"/>
              <a:t> </a:t>
            </a:r>
            <a:r>
              <a:rPr lang="pt-BR" sz="704" b="1" dirty="0" err="1"/>
              <a:t>Information</a:t>
            </a:r>
            <a:endParaRPr lang="pt-BR" sz="704" b="1" dirty="0"/>
          </a:p>
        </p:txBody>
      </p:sp>
      <p:sp>
        <p:nvSpPr>
          <p:cNvPr id="1730" name="Retângulo de cantos arredondados 277"/>
          <p:cNvSpPr/>
          <p:nvPr/>
        </p:nvSpPr>
        <p:spPr>
          <a:xfrm>
            <a:off x="-6456873" y="10620165"/>
            <a:ext cx="5422662" cy="1846220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5" dirty="0"/>
          </a:p>
        </p:txBody>
      </p:sp>
      <p:cxnSp>
        <p:nvCxnSpPr>
          <p:cNvPr id="1731" name="Conector reto 279"/>
          <p:cNvCxnSpPr>
            <a:stCxn id="1733" idx="1"/>
            <a:endCxn id="1752" idx="1"/>
          </p:cNvCxnSpPr>
          <p:nvPr/>
        </p:nvCxnSpPr>
        <p:spPr>
          <a:xfrm>
            <a:off x="-5319983" y="12069562"/>
            <a:ext cx="2777815" cy="14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32" name="Grupo 280"/>
          <p:cNvGrpSpPr/>
          <p:nvPr/>
        </p:nvGrpSpPr>
        <p:grpSpPr>
          <a:xfrm>
            <a:off x="-5319980" y="11884375"/>
            <a:ext cx="1005305" cy="370375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33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81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734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5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6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7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8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9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0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1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742" name="Grupo 311"/>
          <p:cNvGrpSpPr/>
          <p:nvPr/>
        </p:nvGrpSpPr>
        <p:grpSpPr>
          <a:xfrm>
            <a:off x="-5796177" y="11884375"/>
            <a:ext cx="317465" cy="370375"/>
            <a:chOff x="7020272" y="3212976"/>
            <a:chExt cx="432048" cy="504056"/>
          </a:xfrm>
        </p:grpSpPr>
        <p:sp>
          <p:nvSpPr>
            <p:cNvPr id="1743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35" dirty="0">
                <a:solidFill>
                  <a:schemeClr val="tx1"/>
                </a:solidFill>
              </a:endParaRPr>
            </a:p>
          </p:txBody>
        </p:sp>
        <p:cxnSp>
          <p:nvCxnSpPr>
            <p:cNvPr id="1744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5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35" dirty="0"/>
            </a:p>
          </p:txBody>
        </p:sp>
        <p:cxnSp>
          <p:nvCxnSpPr>
            <p:cNvPr id="1746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7" name="Grupo 316"/>
          <p:cNvGrpSpPr/>
          <p:nvPr/>
        </p:nvGrpSpPr>
        <p:grpSpPr>
          <a:xfrm>
            <a:off x="-2647985" y="11839721"/>
            <a:ext cx="413055" cy="535740"/>
            <a:chOff x="7092280" y="3573016"/>
            <a:chExt cx="834378" cy="1002477"/>
          </a:xfrm>
        </p:grpSpPr>
        <p:grpSp>
          <p:nvGrpSpPr>
            <p:cNvPr id="1748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752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35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53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4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35" dirty="0"/>
              </a:p>
            </p:txBody>
          </p:sp>
          <p:cxnSp>
            <p:nvCxnSpPr>
              <p:cNvPr id="1755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9" name="CaixaDeTexto 318"/>
            <p:cNvSpPr txBox="1"/>
            <p:nvPr/>
          </p:nvSpPr>
          <p:spPr>
            <a:xfrm>
              <a:off x="7236297" y="4149078"/>
              <a:ext cx="690361" cy="426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81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750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1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56" name="CaixaDeTexto 330"/>
          <p:cNvSpPr txBox="1"/>
          <p:nvPr/>
        </p:nvSpPr>
        <p:spPr>
          <a:xfrm>
            <a:off x="-5928459" y="12248349"/>
            <a:ext cx="373820" cy="227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1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757" name="Elipse 335"/>
          <p:cNvSpPr/>
          <p:nvPr/>
        </p:nvSpPr>
        <p:spPr>
          <a:xfrm>
            <a:off x="-3773000" y="11725638"/>
            <a:ext cx="211643" cy="3439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 dirty="0"/>
          </a:p>
        </p:txBody>
      </p:sp>
      <p:sp>
        <p:nvSpPr>
          <p:cNvPr id="1758" name="Elipse 336"/>
          <p:cNvSpPr/>
          <p:nvPr/>
        </p:nvSpPr>
        <p:spPr>
          <a:xfrm>
            <a:off x="-3746544" y="11725638"/>
            <a:ext cx="211643" cy="3439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 dirty="0"/>
          </a:p>
        </p:txBody>
      </p:sp>
      <p:sp>
        <p:nvSpPr>
          <p:cNvPr id="1759" name="Elipse 337"/>
          <p:cNvSpPr/>
          <p:nvPr/>
        </p:nvSpPr>
        <p:spPr>
          <a:xfrm>
            <a:off x="-3720088" y="11725638"/>
            <a:ext cx="211643" cy="3439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 dirty="0"/>
          </a:p>
        </p:txBody>
      </p:sp>
      <p:sp>
        <p:nvSpPr>
          <p:cNvPr id="1760" name="Elipse 338"/>
          <p:cNvSpPr/>
          <p:nvPr/>
        </p:nvSpPr>
        <p:spPr>
          <a:xfrm>
            <a:off x="-3693634" y="11725638"/>
            <a:ext cx="211643" cy="3439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 dirty="0"/>
          </a:p>
        </p:txBody>
      </p:sp>
      <p:cxnSp>
        <p:nvCxnSpPr>
          <p:cNvPr id="1761" name="Conector de seta reta 341"/>
          <p:cNvCxnSpPr>
            <a:stCxn id="1743" idx="3"/>
            <a:endCxn id="1733" idx="1"/>
          </p:cNvCxnSpPr>
          <p:nvPr/>
        </p:nvCxnSpPr>
        <p:spPr>
          <a:xfrm>
            <a:off x="-5478711" y="12069552"/>
            <a:ext cx="1587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2" name="CaixaDeTexto 354"/>
          <p:cNvSpPr txBox="1"/>
          <p:nvPr/>
        </p:nvSpPr>
        <p:spPr>
          <a:xfrm>
            <a:off x="-6260469" y="10771962"/>
            <a:ext cx="896400" cy="408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28" b="1" dirty="0">
                <a:latin typeface="Arial" pitchFamily="34" charset="0"/>
                <a:cs typeface="Arial" pitchFamily="34" charset="0"/>
              </a:rPr>
              <a:t>AWG7122C</a:t>
            </a:r>
          </a:p>
          <a:p>
            <a:pPr algn="ctr"/>
            <a:r>
              <a:rPr lang="pt-BR" sz="1028" b="1" dirty="0">
                <a:latin typeface="Arial" pitchFamily="34" charset="0"/>
                <a:cs typeface="Arial" pitchFamily="34" charset="0"/>
              </a:rPr>
              <a:t>24GS/s</a:t>
            </a:r>
          </a:p>
        </p:txBody>
      </p:sp>
      <p:sp>
        <p:nvSpPr>
          <p:cNvPr id="1763" name="CaixaDeTexto 377"/>
          <p:cNvSpPr txBox="1"/>
          <p:nvPr/>
        </p:nvSpPr>
        <p:spPr>
          <a:xfrm>
            <a:off x="-2136465" y="10745507"/>
            <a:ext cx="933269" cy="408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28" b="1" dirty="0">
                <a:latin typeface="Arial" pitchFamily="34" charset="0"/>
                <a:cs typeface="Arial" pitchFamily="34" charset="0"/>
              </a:rPr>
              <a:t>DPO71604C</a:t>
            </a:r>
          </a:p>
          <a:p>
            <a:pPr algn="ctr"/>
            <a:r>
              <a:rPr lang="pt-BR" sz="1028" b="1" dirty="0">
                <a:latin typeface="Arial" pitchFamily="34" charset="0"/>
                <a:cs typeface="Arial" pitchFamily="34" charset="0"/>
              </a:rPr>
              <a:t>100GS/s</a:t>
            </a:r>
          </a:p>
        </p:txBody>
      </p:sp>
      <p:sp>
        <p:nvSpPr>
          <p:cNvPr id="1764" name="CaixaDeTexto 386"/>
          <p:cNvSpPr txBox="1"/>
          <p:nvPr/>
        </p:nvSpPr>
        <p:spPr>
          <a:xfrm>
            <a:off x="-6136469" y="11541682"/>
            <a:ext cx="611065" cy="205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35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735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5" name="CaixaDeTexto 387"/>
          <p:cNvSpPr txBox="1"/>
          <p:nvPr/>
        </p:nvSpPr>
        <p:spPr>
          <a:xfrm>
            <a:off x="-1929328" y="11605733"/>
            <a:ext cx="611065" cy="205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35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735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66" name="Grupo 27"/>
          <p:cNvGrpSpPr/>
          <p:nvPr/>
        </p:nvGrpSpPr>
        <p:grpSpPr>
          <a:xfrm>
            <a:off x="-5161257" y="11216585"/>
            <a:ext cx="525421" cy="330692"/>
            <a:chOff x="6621580" y="3139544"/>
            <a:chExt cx="790898" cy="450050"/>
          </a:xfrm>
        </p:grpSpPr>
        <p:sp>
          <p:nvSpPr>
            <p:cNvPr id="1767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881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68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9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70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35"/>
            </a:p>
          </p:txBody>
        </p:sp>
        <p:sp>
          <p:nvSpPr>
            <p:cNvPr id="1771" name="Retângulo 170"/>
            <p:cNvSpPr/>
            <p:nvPr/>
          </p:nvSpPr>
          <p:spPr>
            <a:xfrm>
              <a:off x="6866669" y="3145352"/>
              <a:ext cx="545809" cy="2795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735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772" name="CaixaDeTexto 174"/>
          <p:cNvSpPr txBox="1"/>
          <p:nvPr/>
        </p:nvSpPr>
        <p:spPr>
          <a:xfrm>
            <a:off x="-4155452" y="11392385"/>
            <a:ext cx="1124027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28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1028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1028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cxnSp>
        <p:nvCxnSpPr>
          <p:cNvPr id="1773" name="Conector reto 86"/>
          <p:cNvCxnSpPr>
            <a:stCxn id="1767" idx="1"/>
          </p:cNvCxnSpPr>
          <p:nvPr/>
        </p:nvCxnSpPr>
        <p:spPr>
          <a:xfrm flipH="1" flipV="1">
            <a:off x="-5531625" y="11375317"/>
            <a:ext cx="501527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4" name="Conector reto 87"/>
          <p:cNvCxnSpPr/>
          <p:nvPr/>
        </p:nvCxnSpPr>
        <p:spPr>
          <a:xfrm flipH="1" flipV="1">
            <a:off x="-5512464" y="11376888"/>
            <a:ext cx="481429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5" name="Conector reto 94"/>
          <p:cNvCxnSpPr>
            <a:endCxn id="1767" idx="2"/>
          </p:cNvCxnSpPr>
          <p:nvPr/>
        </p:nvCxnSpPr>
        <p:spPr>
          <a:xfrm flipV="1">
            <a:off x="-4805220" y="11534048"/>
            <a:ext cx="0" cy="350321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6" name="Conector reto 95"/>
          <p:cNvCxnSpPr>
            <a:endCxn id="1767" idx="2"/>
          </p:cNvCxnSpPr>
          <p:nvPr/>
        </p:nvCxnSpPr>
        <p:spPr>
          <a:xfrm flipV="1">
            <a:off x="-4805220" y="11534048"/>
            <a:ext cx="0" cy="350321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7" name="Conector reto 104"/>
          <p:cNvCxnSpPr/>
          <p:nvPr/>
        </p:nvCxnSpPr>
        <p:spPr>
          <a:xfrm flipH="1">
            <a:off x="-2383439" y="11375310"/>
            <a:ext cx="257663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8" name="Conector reto 105"/>
          <p:cNvCxnSpPr/>
          <p:nvPr/>
        </p:nvCxnSpPr>
        <p:spPr>
          <a:xfrm flipH="1">
            <a:off x="-2383439" y="11375310"/>
            <a:ext cx="257663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9" name="Conector reto 114"/>
          <p:cNvCxnSpPr>
            <a:endCxn id="1752" idx="0"/>
          </p:cNvCxnSpPr>
          <p:nvPr/>
        </p:nvCxnSpPr>
        <p:spPr>
          <a:xfrm>
            <a:off x="-2383443" y="11375320"/>
            <a:ext cx="8" cy="509203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0" name="Conector reto 115"/>
          <p:cNvCxnSpPr/>
          <p:nvPr/>
        </p:nvCxnSpPr>
        <p:spPr>
          <a:xfrm>
            <a:off x="-2383443" y="11375320"/>
            <a:ext cx="8" cy="509203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1" name="CaixaDeTexto 145"/>
          <p:cNvSpPr txBox="1"/>
          <p:nvPr/>
        </p:nvSpPr>
        <p:spPr>
          <a:xfrm>
            <a:off x="-1957198" y="12279915"/>
            <a:ext cx="787396" cy="216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9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pic>
        <p:nvPicPr>
          <p:cNvPr id="1782" name="Picture 178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-2127824" y="11085956"/>
            <a:ext cx="1008059" cy="578716"/>
          </a:xfrm>
          <a:prstGeom prst="rect">
            <a:avLst/>
          </a:prstGeom>
        </p:spPr>
      </p:pic>
      <p:pic>
        <p:nvPicPr>
          <p:cNvPr id="1783" name="Picture 178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-6318866" y="11109238"/>
            <a:ext cx="989392" cy="494709"/>
          </a:xfrm>
          <a:prstGeom prst="rect">
            <a:avLst/>
          </a:prstGeom>
        </p:spPr>
      </p:pic>
      <p:sp>
        <p:nvSpPr>
          <p:cNvPr id="2130" name="TextBox 2129"/>
          <p:cNvSpPr txBox="1"/>
          <p:nvPr/>
        </p:nvSpPr>
        <p:spPr>
          <a:xfrm rot="5400000">
            <a:off x="9255275" y="10542331"/>
            <a:ext cx="676788" cy="200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4" b="1" dirty="0"/>
              <a:t>Zero </a:t>
            </a:r>
            <a:r>
              <a:rPr lang="pt-BR" sz="704" b="1" dirty="0" err="1"/>
              <a:t>Padding</a:t>
            </a:r>
            <a:endParaRPr lang="pt-BR" sz="704" b="1" dirty="0"/>
          </a:p>
        </p:txBody>
      </p:sp>
      <p:sp>
        <p:nvSpPr>
          <p:cNvPr id="3" name="Left Brace 2"/>
          <p:cNvSpPr/>
          <p:nvPr/>
        </p:nvSpPr>
        <p:spPr>
          <a:xfrm>
            <a:off x="9646165" y="10306711"/>
            <a:ext cx="91090" cy="6642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3582" tIns="26793" rIns="53582" bIns="267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243"/>
          </a:p>
        </p:txBody>
      </p:sp>
      <p:grpSp>
        <p:nvGrpSpPr>
          <p:cNvPr id="2131" name="Group 2130"/>
          <p:cNvGrpSpPr/>
          <p:nvPr/>
        </p:nvGrpSpPr>
        <p:grpSpPr>
          <a:xfrm>
            <a:off x="7034402" y="-3822413"/>
            <a:ext cx="252051" cy="2470926"/>
            <a:chOff x="8315222" y="1335715"/>
            <a:chExt cx="423939" cy="2023062"/>
          </a:xfrm>
        </p:grpSpPr>
        <p:sp>
          <p:nvSpPr>
            <p:cNvPr id="2132" name="Rectangle 2131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35"/>
            </a:p>
          </p:txBody>
        </p:sp>
        <p:cxnSp>
          <p:nvCxnSpPr>
            <p:cNvPr id="2133" name="Straight Connector 2132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4" name="Straight Connector 2133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5" name="Straight Connector 2134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6" name="Straight Connector 2135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7" name="Straight Connector 2136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8" name="Straight Connector 2137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9" name="Straight Connector 2138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0" name="Straight Connector 2139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1" name="Straight Connector 2140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2" name="Straight Connector 2141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3" name="Straight Connector 2142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4" name="Straight Connector 2143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5" name="Straight Connector 2144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6" name="Straight Connector 2145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7" name="Straight Connector 2146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8" name="Straight Connector 2147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9" name="Straight Connector 2148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" name="Straight Connector 2149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" name="Straight Connector 2150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2" name="Straight Connector 2151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" name="Straight Connector 2152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4" name="Straight Connector 2153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5" name="Straight Connector 2154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6" name="Straight Connector 2155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7" name="Straight Connector 2156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8" name="Straight Connector 2157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9" name="Straight Connector 2158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0" name="Straight Connector 2159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1" name="Straight Connector 2160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2" name="Straight Connector 2161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3" name="Straight Connector 2162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4" name="Straight Connector 2163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5" name="Rectangle 2164"/>
          <p:cNvSpPr/>
          <p:nvPr/>
        </p:nvSpPr>
        <p:spPr>
          <a:xfrm>
            <a:off x="7034404" y="-2143030"/>
            <a:ext cx="252049" cy="3517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189" tIns="33593" rIns="67189" bIns="335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135"/>
          </a:p>
        </p:txBody>
      </p:sp>
      <p:sp>
        <p:nvSpPr>
          <p:cNvPr id="2166" name="TextBox 2165"/>
          <p:cNvSpPr txBox="1"/>
          <p:nvPr/>
        </p:nvSpPr>
        <p:spPr>
          <a:xfrm>
            <a:off x="7034403" y="-2245208"/>
            <a:ext cx="453201" cy="47905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35" dirty="0"/>
              <a:t>...</a:t>
            </a:r>
          </a:p>
        </p:txBody>
      </p:sp>
      <p:sp>
        <p:nvSpPr>
          <p:cNvPr id="2167" name="TextBox 2166"/>
          <p:cNvSpPr txBox="1"/>
          <p:nvPr/>
        </p:nvSpPr>
        <p:spPr>
          <a:xfrm>
            <a:off x="7454872" y="-4189160"/>
            <a:ext cx="671222" cy="4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1" dirty="0" err="1"/>
              <a:t>Adding</a:t>
            </a:r>
            <a:r>
              <a:rPr lang="pt-BR" sz="881" dirty="0"/>
              <a:t> </a:t>
            </a:r>
            <a:r>
              <a:rPr lang="pt-BR" sz="881" dirty="0" err="1"/>
              <a:t>Ciclic</a:t>
            </a:r>
            <a:r>
              <a:rPr lang="pt-BR" sz="881" dirty="0"/>
              <a:t> </a:t>
            </a:r>
            <a:r>
              <a:rPr lang="pt-BR" sz="881" dirty="0" err="1"/>
              <a:t>Prefix</a:t>
            </a:r>
            <a:endParaRPr lang="pt-BR" sz="881" dirty="0"/>
          </a:p>
        </p:txBody>
      </p:sp>
      <p:sp>
        <p:nvSpPr>
          <p:cNvPr id="2168" name="TextBox 2167"/>
          <p:cNvSpPr txBox="1"/>
          <p:nvPr/>
        </p:nvSpPr>
        <p:spPr>
          <a:xfrm>
            <a:off x="7015000" y="-4012159"/>
            <a:ext cx="242374" cy="182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88" dirty="0"/>
              <a:t>...</a:t>
            </a:r>
          </a:p>
        </p:txBody>
      </p:sp>
      <p:cxnSp>
        <p:nvCxnSpPr>
          <p:cNvPr id="2169" name="Curved Connector 2168"/>
          <p:cNvCxnSpPr/>
          <p:nvPr/>
        </p:nvCxnSpPr>
        <p:spPr>
          <a:xfrm>
            <a:off x="7078400" y="-4022921"/>
            <a:ext cx="183282" cy="196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0" name="Curved Connector 2169"/>
          <p:cNvCxnSpPr/>
          <p:nvPr/>
        </p:nvCxnSpPr>
        <p:spPr>
          <a:xfrm>
            <a:off x="6872028" y="-4021422"/>
            <a:ext cx="183282" cy="196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1" name="Curved Connector 2170"/>
          <p:cNvCxnSpPr/>
          <p:nvPr/>
        </p:nvCxnSpPr>
        <p:spPr>
          <a:xfrm>
            <a:off x="6912930" y="-4023253"/>
            <a:ext cx="183282" cy="196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2" name="Straight Connector 2171"/>
          <p:cNvCxnSpPr/>
          <p:nvPr/>
        </p:nvCxnSpPr>
        <p:spPr>
          <a:xfrm flipH="1">
            <a:off x="6584803" y="-4022871"/>
            <a:ext cx="497458" cy="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3" name="Curved Connector 2172"/>
          <p:cNvCxnSpPr>
            <a:stCxn id="2166" idx="3"/>
            <a:endCxn id="2209" idx="1"/>
          </p:cNvCxnSpPr>
          <p:nvPr/>
        </p:nvCxnSpPr>
        <p:spPr>
          <a:xfrm flipV="1">
            <a:off x="7487604" y="-2008332"/>
            <a:ext cx="223033" cy="26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4" name="Group 2173"/>
          <p:cNvGrpSpPr/>
          <p:nvPr/>
        </p:nvGrpSpPr>
        <p:grpSpPr>
          <a:xfrm>
            <a:off x="7710637" y="-3825064"/>
            <a:ext cx="252051" cy="2470926"/>
            <a:chOff x="8315222" y="1335715"/>
            <a:chExt cx="423939" cy="2023062"/>
          </a:xfrm>
        </p:grpSpPr>
        <p:sp>
          <p:nvSpPr>
            <p:cNvPr id="2175" name="Rectangle 2174"/>
            <p:cNvSpPr/>
            <p:nvPr/>
          </p:nvSpPr>
          <p:spPr>
            <a:xfrm>
              <a:off x="8315222" y="1335715"/>
              <a:ext cx="423939" cy="202306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35"/>
            </a:p>
          </p:txBody>
        </p:sp>
        <p:cxnSp>
          <p:nvCxnSpPr>
            <p:cNvPr id="2176" name="Straight Connector 2175"/>
            <p:cNvCxnSpPr/>
            <p:nvPr/>
          </p:nvCxnSpPr>
          <p:spPr>
            <a:xfrm>
              <a:off x="8667534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7" name="Straight Connector 2176"/>
            <p:cNvCxnSpPr/>
            <p:nvPr/>
          </p:nvCxnSpPr>
          <p:spPr>
            <a:xfrm>
              <a:off x="859726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8" name="Straight Connector 2177"/>
            <p:cNvCxnSpPr/>
            <p:nvPr/>
          </p:nvCxnSpPr>
          <p:spPr>
            <a:xfrm>
              <a:off x="8523518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9" name="Straight Connector 2178"/>
            <p:cNvCxnSpPr/>
            <p:nvPr/>
          </p:nvCxnSpPr>
          <p:spPr>
            <a:xfrm>
              <a:off x="8381236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0" name="Straight Connector 2179"/>
            <p:cNvCxnSpPr/>
            <p:nvPr/>
          </p:nvCxnSpPr>
          <p:spPr>
            <a:xfrm>
              <a:off x="8451510" y="1335715"/>
              <a:ext cx="0" cy="20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1" name="Straight Connector 2180"/>
            <p:cNvCxnSpPr/>
            <p:nvPr/>
          </p:nvCxnSpPr>
          <p:spPr>
            <a:xfrm>
              <a:off x="8315222" y="235066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2" name="Straight Connector 2181"/>
            <p:cNvCxnSpPr/>
            <p:nvPr/>
          </p:nvCxnSpPr>
          <p:spPr>
            <a:xfrm>
              <a:off x="8315222" y="227865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3" name="Straight Connector 2182"/>
            <p:cNvCxnSpPr/>
            <p:nvPr/>
          </p:nvCxnSpPr>
          <p:spPr>
            <a:xfrm>
              <a:off x="8315222" y="220664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4" name="Straight Connector 2183"/>
            <p:cNvCxnSpPr/>
            <p:nvPr/>
          </p:nvCxnSpPr>
          <p:spPr>
            <a:xfrm>
              <a:off x="8315222" y="242267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5" name="Straight Connector 2184"/>
            <p:cNvCxnSpPr/>
            <p:nvPr/>
          </p:nvCxnSpPr>
          <p:spPr>
            <a:xfrm>
              <a:off x="8315222" y="263869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6" name="Straight Connector 2185"/>
            <p:cNvCxnSpPr/>
            <p:nvPr/>
          </p:nvCxnSpPr>
          <p:spPr>
            <a:xfrm>
              <a:off x="8315222" y="256668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7" name="Straight Connector 2186"/>
            <p:cNvCxnSpPr/>
            <p:nvPr/>
          </p:nvCxnSpPr>
          <p:spPr>
            <a:xfrm>
              <a:off x="8315222" y="249468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8" name="Straight Connector 2187"/>
            <p:cNvCxnSpPr/>
            <p:nvPr/>
          </p:nvCxnSpPr>
          <p:spPr>
            <a:xfrm>
              <a:off x="8315222" y="271070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9" name="Straight Connector 2188"/>
            <p:cNvCxnSpPr/>
            <p:nvPr/>
          </p:nvCxnSpPr>
          <p:spPr>
            <a:xfrm>
              <a:off x="8315222" y="292672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0" name="Straight Connector 2189"/>
            <p:cNvCxnSpPr/>
            <p:nvPr/>
          </p:nvCxnSpPr>
          <p:spPr>
            <a:xfrm>
              <a:off x="8315222" y="285472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1" name="Straight Connector 2190"/>
            <p:cNvCxnSpPr/>
            <p:nvPr/>
          </p:nvCxnSpPr>
          <p:spPr>
            <a:xfrm>
              <a:off x="8315222" y="278271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2" name="Straight Connector 2191"/>
            <p:cNvCxnSpPr/>
            <p:nvPr/>
          </p:nvCxnSpPr>
          <p:spPr>
            <a:xfrm>
              <a:off x="8315222" y="299873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3" name="Straight Connector 2192"/>
            <p:cNvCxnSpPr/>
            <p:nvPr/>
          </p:nvCxnSpPr>
          <p:spPr>
            <a:xfrm>
              <a:off x="8315222" y="32147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4" name="Straight Connector 2193"/>
            <p:cNvCxnSpPr/>
            <p:nvPr/>
          </p:nvCxnSpPr>
          <p:spPr>
            <a:xfrm>
              <a:off x="8315222" y="314275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5" name="Straight Connector 2194"/>
            <p:cNvCxnSpPr/>
            <p:nvPr/>
          </p:nvCxnSpPr>
          <p:spPr>
            <a:xfrm>
              <a:off x="8315222" y="307074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6" name="Straight Connector 2195"/>
            <p:cNvCxnSpPr/>
            <p:nvPr/>
          </p:nvCxnSpPr>
          <p:spPr>
            <a:xfrm>
              <a:off x="8315222" y="32867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7" name="Straight Connector 2196"/>
            <p:cNvCxnSpPr/>
            <p:nvPr/>
          </p:nvCxnSpPr>
          <p:spPr>
            <a:xfrm>
              <a:off x="8315222" y="177460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8" name="Straight Connector 2197"/>
            <p:cNvCxnSpPr/>
            <p:nvPr/>
          </p:nvCxnSpPr>
          <p:spPr>
            <a:xfrm>
              <a:off x="8315222" y="170259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9" name="Straight Connector 2198"/>
            <p:cNvCxnSpPr/>
            <p:nvPr/>
          </p:nvCxnSpPr>
          <p:spPr>
            <a:xfrm>
              <a:off x="8315222" y="163058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0" name="Straight Connector 2199"/>
            <p:cNvCxnSpPr/>
            <p:nvPr/>
          </p:nvCxnSpPr>
          <p:spPr>
            <a:xfrm>
              <a:off x="8315222" y="184660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1" name="Straight Connector 2200"/>
            <p:cNvCxnSpPr/>
            <p:nvPr/>
          </p:nvCxnSpPr>
          <p:spPr>
            <a:xfrm>
              <a:off x="8315222" y="2062633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2" name="Straight Connector 2201"/>
            <p:cNvCxnSpPr/>
            <p:nvPr/>
          </p:nvCxnSpPr>
          <p:spPr>
            <a:xfrm>
              <a:off x="8315222" y="1990625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3" name="Straight Connector 2202"/>
            <p:cNvCxnSpPr/>
            <p:nvPr/>
          </p:nvCxnSpPr>
          <p:spPr>
            <a:xfrm>
              <a:off x="8315222" y="191861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4" name="Straight Connector 2203"/>
            <p:cNvCxnSpPr/>
            <p:nvPr/>
          </p:nvCxnSpPr>
          <p:spPr>
            <a:xfrm>
              <a:off x="8315222" y="213464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5" name="Straight Connector 2204"/>
            <p:cNvCxnSpPr/>
            <p:nvPr/>
          </p:nvCxnSpPr>
          <p:spPr>
            <a:xfrm>
              <a:off x="8315222" y="1486569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6" name="Straight Connector 2205"/>
            <p:cNvCxnSpPr/>
            <p:nvPr/>
          </p:nvCxnSpPr>
          <p:spPr>
            <a:xfrm>
              <a:off x="8315222" y="1414561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7" name="Straight Connector 2206"/>
            <p:cNvCxnSpPr/>
            <p:nvPr/>
          </p:nvCxnSpPr>
          <p:spPr>
            <a:xfrm>
              <a:off x="8315222" y="1558577"/>
              <a:ext cx="4239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8" name="Rectangle 2207"/>
          <p:cNvSpPr/>
          <p:nvPr/>
        </p:nvSpPr>
        <p:spPr>
          <a:xfrm>
            <a:off x="7710638" y="-2145680"/>
            <a:ext cx="252049" cy="3517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189" tIns="33593" rIns="67189" bIns="335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135"/>
          </a:p>
        </p:txBody>
      </p:sp>
      <p:sp>
        <p:nvSpPr>
          <p:cNvPr id="2209" name="TextBox 2208"/>
          <p:cNvSpPr txBox="1"/>
          <p:nvPr/>
        </p:nvSpPr>
        <p:spPr>
          <a:xfrm>
            <a:off x="7710637" y="-2247858"/>
            <a:ext cx="453201" cy="47905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35" dirty="0"/>
              <a:t>...</a:t>
            </a:r>
          </a:p>
        </p:txBody>
      </p:sp>
      <p:sp>
        <p:nvSpPr>
          <p:cNvPr id="2210" name="Rectangle 2209"/>
          <p:cNvSpPr/>
          <p:nvPr/>
        </p:nvSpPr>
        <p:spPr>
          <a:xfrm>
            <a:off x="8037145" y="-2795165"/>
            <a:ext cx="252049" cy="3517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189" tIns="33593" rIns="67189" bIns="335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135"/>
          </a:p>
        </p:txBody>
      </p:sp>
      <p:sp>
        <p:nvSpPr>
          <p:cNvPr id="2249" name="Rectangle 2248"/>
          <p:cNvSpPr/>
          <p:nvPr/>
        </p:nvSpPr>
        <p:spPr>
          <a:xfrm>
            <a:off x="12728829" y="10261440"/>
            <a:ext cx="45369" cy="247092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cxnSp>
        <p:nvCxnSpPr>
          <p:cNvPr id="2280" name="Straight Connector 2279"/>
          <p:cNvCxnSpPr/>
          <p:nvPr/>
        </p:nvCxnSpPr>
        <p:spPr>
          <a:xfrm>
            <a:off x="12728826" y="10324730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5" name="Straight Connector 2284"/>
          <p:cNvCxnSpPr/>
          <p:nvPr/>
        </p:nvCxnSpPr>
        <p:spPr>
          <a:xfrm>
            <a:off x="12728826" y="10388023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6" name="Straight Connector 2285"/>
          <p:cNvCxnSpPr/>
          <p:nvPr/>
        </p:nvCxnSpPr>
        <p:spPr>
          <a:xfrm>
            <a:off x="12729443" y="10451318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7" name="Straight Connector 2286"/>
          <p:cNvCxnSpPr/>
          <p:nvPr/>
        </p:nvCxnSpPr>
        <p:spPr>
          <a:xfrm>
            <a:off x="12728826" y="10514610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8" name="Straight Connector 2287"/>
          <p:cNvCxnSpPr/>
          <p:nvPr/>
        </p:nvCxnSpPr>
        <p:spPr>
          <a:xfrm>
            <a:off x="12728826" y="10577904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9" name="Straight Connector 2288"/>
          <p:cNvCxnSpPr/>
          <p:nvPr/>
        </p:nvCxnSpPr>
        <p:spPr>
          <a:xfrm>
            <a:off x="12729443" y="10641197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0" name="Straight Connector 2289"/>
          <p:cNvCxnSpPr/>
          <p:nvPr/>
        </p:nvCxnSpPr>
        <p:spPr>
          <a:xfrm>
            <a:off x="12728826" y="10704491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1" name="Straight Connector 2290"/>
          <p:cNvCxnSpPr/>
          <p:nvPr/>
        </p:nvCxnSpPr>
        <p:spPr>
          <a:xfrm>
            <a:off x="12728826" y="10767784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2" name="Straight Connector 2291"/>
          <p:cNvCxnSpPr/>
          <p:nvPr/>
        </p:nvCxnSpPr>
        <p:spPr>
          <a:xfrm>
            <a:off x="12729443" y="10831078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3" name="Straight Connector 2292"/>
          <p:cNvCxnSpPr/>
          <p:nvPr/>
        </p:nvCxnSpPr>
        <p:spPr>
          <a:xfrm>
            <a:off x="12728826" y="10894371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4" name="Straight Connector 2293"/>
          <p:cNvCxnSpPr/>
          <p:nvPr/>
        </p:nvCxnSpPr>
        <p:spPr>
          <a:xfrm>
            <a:off x="12728826" y="10957665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5" name="Straight Connector 2294"/>
          <p:cNvCxnSpPr/>
          <p:nvPr/>
        </p:nvCxnSpPr>
        <p:spPr>
          <a:xfrm>
            <a:off x="12729443" y="11020958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6" name="Straight Connector 2295"/>
          <p:cNvCxnSpPr/>
          <p:nvPr/>
        </p:nvCxnSpPr>
        <p:spPr>
          <a:xfrm>
            <a:off x="12728826" y="11084252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Straight Connector 2296"/>
          <p:cNvCxnSpPr/>
          <p:nvPr/>
        </p:nvCxnSpPr>
        <p:spPr>
          <a:xfrm>
            <a:off x="12728826" y="11147546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8" name="Straight Connector 2297"/>
          <p:cNvCxnSpPr/>
          <p:nvPr/>
        </p:nvCxnSpPr>
        <p:spPr>
          <a:xfrm>
            <a:off x="12729443" y="11210840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9" name="Straight Connector 2298"/>
          <p:cNvCxnSpPr/>
          <p:nvPr/>
        </p:nvCxnSpPr>
        <p:spPr>
          <a:xfrm>
            <a:off x="12728826" y="11274132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0" name="Straight Connector 2299"/>
          <p:cNvCxnSpPr/>
          <p:nvPr/>
        </p:nvCxnSpPr>
        <p:spPr>
          <a:xfrm>
            <a:off x="12728826" y="11337426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1" name="Straight Connector 2300"/>
          <p:cNvCxnSpPr/>
          <p:nvPr/>
        </p:nvCxnSpPr>
        <p:spPr>
          <a:xfrm>
            <a:off x="12729443" y="11400720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2" name="Straight Connector 2301"/>
          <p:cNvCxnSpPr/>
          <p:nvPr/>
        </p:nvCxnSpPr>
        <p:spPr>
          <a:xfrm>
            <a:off x="12728826" y="11464013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3" name="Straight Connector 2302"/>
          <p:cNvCxnSpPr/>
          <p:nvPr/>
        </p:nvCxnSpPr>
        <p:spPr>
          <a:xfrm>
            <a:off x="12728826" y="11527307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Straight Connector 2303"/>
          <p:cNvCxnSpPr/>
          <p:nvPr/>
        </p:nvCxnSpPr>
        <p:spPr>
          <a:xfrm>
            <a:off x="12729443" y="11590600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5" name="Straight Connector 2304"/>
          <p:cNvCxnSpPr/>
          <p:nvPr/>
        </p:nvCxnSpPr>
        <p:spPr>
          <a:xfrm>
            <a:off x="12728826" y="11653894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6" name="Straight Connector 2305"/>
          <p:cNvCxnSpPr/>
          <p:nvPr/>
        </p:nvCxnSpPr>
        <p:spPr>
          <a:xfrm>
            <a:off x="12728826" y="11717187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7" name="Straight Connector 2306"/>
          <p:cNvCxnSpPr/>
          <p:nvPr/>
        </p:nvCxnSpPr>
        <p:spPr>
          <a:xfrm>
            <a:off x="12729443" y="11780481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8" name="Straight Connector 2307"/>
          <p:cNvCxnSpPr/>
          <p:nvPr/>
        </p:nvCxnSpPr>
        <p:spPr>
          <a:xfrm>
            <a:off x="12728208" y="11843774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9" name="Straight Connector 2308"/>
          <p:cNvCxnSpPr/>
          <p:nvPr/>
        </p:nvCxnSpPr>
        <p:spPr>
          <a:xfrm>
            <a:off x="12728826" y="11907068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0" name="Straight Connector 2309"/>
          <p:cNvCxnSpPr/>
          <p:nvPr/>
        </p:nvCxnSpPr>
        <p:spPr>
          <a:xfrm>
            <a:off x="12728208" y="11970362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1" name="Straight Connector 2310"/>
          <p:cNvCxnSpPr/>
          <p:nvPr/>
        </p:nvCxnSpPr>
        <p:spPr>
          <a:xfrm>
            <a:off x="12728208" y="12033654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2" name="Straight Connector 2311"/>
          <p:cNvCxnSpPr/>
          <p:nvPr/>
        </p:nvCxnSpPr>
        <p:spPr>
          <a:xfrm>
            <a:off x="12728826" y="12096948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3" name="Straight Connector 2312"/>
          <p:cNvCxnSpPr/>
          <p:nvPr/>
        </p:nvCxnSpPr>
        <p:spPr>
          <a:xfrm>
            <a:off x="12728208" y="12160242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4" name="Straight Connector 2313"/>
          <p:cNvCxnSpPr/>
          <p:nvPr/>
        </p:nvCxnSpPr>
        <p:spPr>
          <a:xfrm>
            <a:off x="12728208" y="12223535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5" name="Straight Connector 2314"/>
          <p:cNvCxnSpPr/>
          <p:nvPr/>
        </p:nvCxnSpPr>
        <p:spPr>
          <a:xfrm>
            <a:off x="12728826" y="12286829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6" name="Straight Connector 2315"/>
          <p:cNvCxnSpPr/>
          <p:nvPr/>
        </p:nvCxnSpPr>
        <p:spPr>
          <a:xfrm>
            <a:off x="12728208" y="12350122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7" name="Straight Connector 2316"/>
          <p:cNvCxnSpPr/>
          <p:nvPr/>
        </p:nvCxnSpPr>
        <p:spPr>
          <a:xfrm>
            <a:off x="12728208" y="12413416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8" name="Straight Connector 2317"/>
          <p:cNvCxnSpPr/>
          <p:nvPr/>
        </p:nvCxnSpPr>
        <p:spPr>
          <a:xfrm>
            <a:off x="12728826" y="12476709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9" name="Straight Connector 2318"/>
          <p:cNvCxnSpPr/>
          <p:nvPr/>
        </p:nvCxnSpPr>
        <p:spPr>
          <a:xfrm>
            <a:off x="12728208" y="12540003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Straight Connector 2319"/>
          <p:cNvCxnSpPr/>
          <p:nvPr/>
        </p:nvCxnSpPr>
        <p:spPr>
          <a:xfrm>
            <a:off x="12728208" y="12603296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1" name="Straight Connector 2320"/>
          <p:cNvCxnSpPr/>
          <p:nvPr/>
        </p:nvCxnSpPr>
        <p:spPr>
          <a:xfrm>
            <a:off x="12728826" y="12666590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2" name="Rectangle 2281"/>
          <p:cNvSpPr/>
          <p:nvPr/>
        </p:nvSpPr>
        <p:spPr>
          <a:xfrm>
            <a:off x="12728208" y="11970364"/>
            <a:ext cx="45429" cy="37976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189" tIns="33593" rIns="67189" bIns="335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135"/>
          </a:p>
        </p:txBody>
      </p:sp>
      <p:sp>
        <p:nvSpPr>
          <p:cNvPr id="2283" name="TextBox 2282"/>
          <p:cNvSpPr txBox="1"/>
          <p:nvPr/>
        </p:nvSpPr>
        <p:spPr>
          <a:xfrm>
            <a:off x="12664914" y="11907068"/>
            <a:ext cx="248722" cy="47905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351" b="1" dirty="0"/>
              <a:t>...</a:t>
            </a:r>
          </a:p>
        </p:txBody>
      </p:sp>
      <p:sp>
        <p:nvSpPr>
          <p:cNvPr id="2322" name="TextBox 2321"/>
          <p:cNvSpPr txBox="1"/>
          <p:nvPr/>
        </p:nvSpPr>
        <p:spPr>
          <a:xfrm>
            <a:off x="12812352" y="9937304"/>
            <a:ext cx="992579" cy="200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4" b="1" dirty="0"/>
              <a:t>OFDM </a:t>
            </a:r>
            <a:r>
              <a:rPr lang="pt-BR" sz="704" b="1" dirty="0" err="1"/>
              <a:t>Symbol</a:t>
            </a:r>
            <a:r>
              <a:rPr lang="pt-BR" sz="704" b="1" dirty="0"/>
              <a:t> Vector</a:t>
            </a:r>
          </a:p>
        </p:txBody>
      </p:sp>
      <p:cxnSp>
        <p:nvCxnSpPr>
          <p:cNvPr id="2323" name="Curved Connector 2322"/>
          <p:cNvCxnSpPr/>
          <p:nvPr/>
        </p:nvCxnSpPr>
        <p:spPr>
          <a:xfrm flipH="1">
            <a:off x="12750941" y="10062315"/>
            <a:ext cx="183282" cy="196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4" name="Straight Connector 2323"/>
          <p:cNvCxnSpPr/>
          <p:nvPr/>
        </p:nvCxnSpPr>
        <p:spPr>
          <a:xfrm>
            <a:off x="12919184" y="10061155"/>
            <a:ext cx="706818" cy="2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5" name="Rounded Rectangle 2324"/>
          <p:cNvSpPr/>
          <p:nvPr/>
        </p:nvSpPr>
        <p:spPr>
          <a:xfrm>
            <a:off x="13494734" y="11346134"/>
            <a:ext cx="351836" cy="308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cxnSp>
        <p:nvCxnSpPr>
          <p:cNvPr id="2326" name="Straight Arrow Connector 2325"/>
          <p:cNvCxnSpPr>
            <a:endCxn id="2325" idx="1"/>
          </p:cNvCxnSpPr>
          <p:nvPr/>
        </p:nvCxnSpPr>
        <p:spPr>
          <a:xfrm>
            <a:off x="13396242" y="11499003"/>
            <a:ext cx="98490" cy="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7" name="TextBox 2326"/>
          <p:cNvSpPr txBox="1"/>
          <p:nvPr/>
        </p:nvSpPr>
        <p:spPr>
          <a:xfrm>
            <a:off x="13547830" y="11405756"/>
            <a:ext cx="256541" cy="36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1" dirty="0"/>
              <a:t>CP</a:t>
            </a:r>
          </a:p>
        </p:txBody>
      </p:sp>
      <p:cxnSp>
        <p:nvCxnSpPr>
          <p:cNvPr id="2328" name="Straight Arrow Connector 2327"/>
          <p:cNvCxnSpPr>
            <a:stCxn id="2325" idx="3"/>
            <a:endCxn id="34" idx="3"/>
          </p:cNvCxnSpPr>
          <p:nvPr/>
        </p:nvCxnSpPr>
        <p:spPr>
          <a:xfrm flipV="1">
            <a:off x="13846568" y="11499000"/>
            <a:ext cx="118763" cy="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13881580" y="11375639"/>
            <a:ext cx="414233" cy="24672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3582" tIns="26793" rIns="53582" bIns="267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243"/>
          </a:p>
        </p:txBody>
      </p:sp>
      <p:sp>
        <p:nvSpPr>
          <p:cNvPr id="2330" name="TextBox 2329"/>
          <p:cNvSpPr txBox="1"/>
          <p:nvPr/>
        </p:nvSpPr>
        <p:spPr>
          <a:xfrm>
            <a:off x="13937785" y="11413740"/>
            <a:ext cx="256541" cy="4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1" dirty="0"/>
              <a:t>P/S</a:t>
            </a:r>
          </a:p>
        </p:txBody>
      </p:sp>
      <p:cxnSp>
        <p:nvCxnSpPr>
          <p:cNvPr id="2331" name="Straight Arrow Connector 2330"/>
          <p:cNvCxnSpPr>
            <a:stCxn id="34" idx="0"/>
          </p:cNvCxnSpPr>
          <p:nvPr/>
        </p:nvCxnSpPr>
        <p:spPr>
          <a:xfrm>
            <a:off x="14212056" y="11499001"/>
            <a:ext cx="186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2" name="Rounded Rectangle 2331"/>
          <p:cNvSpPr/>
          <p:nvPr/>
        </p:nvSpPr>
        <p:spPr>
          <a:xfrm>
            <a:off x="-367457" y="-4815375"/>
            <a:ext cx="5659018" cy="3027018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cxnSp>
        <p:nvCxnSpPr>
          <p:cNvPr id="2333" name="Straight Connector 2332"/>
          <p:cNvCxnSpPr/>
          <p:nvPr/>
        </p:nvCxnSpPr>
        <p:spPr>
          <a:xfrm flipH="1">
            <a:off x="3287268" y="-4344064"/>
            <a:ext cx="211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4" name="Straight Connector 2333"/>
          <p:cNvCxnSpPr/>
          <p:nvPr/>
        </p:nvCxnSpPr>
        <p:spPr>
          <a:xfrm flipH="1">
            <a:off x="3329461" y="-4090085"/>
            <a:ext cx="18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5" name="Straight Connector 2334"/>
          <p:cNvCxnSpPr/>
          <p:nvPr/>
        </p:nvCxnSpPr>
        <p:spPr>
          <a:xfrm flipH="1">
            <a:off x="3308364" y="-4222362"/>
            <a:ext cx="1919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6" name="Rounded Rectangle 2335"/>
          <p:cNvSpPr/>
          <p:nvPr/>
        </p:nvSpPr>
        <p:spPr>
          <a:xfrm>
            <a:off x="-978088" y="-3693252"/>
            <a:ext cx="671891" cy="560154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2337" name="Rounded Rectangle 2336"/>
          <p:cNvSpPr/>
          <p:nvPr/>
        </p:nvSpPr>
        <p:spPr>
          <a:xfrm>
            <a:off x="1990776" y="-3697518"/>
            <a:ext cx="671891" cy="560154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cxnSp>
        <p:nvCxnSpPr>
          <p:cNvPr id="2338" name="Straight Connector 2337"/>
          <p:cNvCxnSpPr/>
          <p:nvPr/>
        </p:nvCxnSpPr>
        <p:spPr>
          <a:xfrm flipH="1">
            <a:off x="2662664" y="-3746165"/>
            <a:ext cx="1919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9" name="Straight Connector 2338"/>
          <p:cNvCxnSpPr/>
          <p:nvPr/>
        </p:nvCxnSpPr>
        <p:spPr>
          <a:xfrm flipH="1">
            <a:off x="2636212" y="-1947200"/>
            <a:ext cx="211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0" name="Straight Connector 2339"/>
          <p:cNvCxnSpPr/>
          <p:nvPr/>
        </p:nvCxnSpPr>
        <p:spPr>
          <a:xfrm flipH="1">
            <a:off x="2636212" y="-4344064"/>
            <a:ext cx="211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1" name="Straight Connector 2340"/>
          <p:cNvCxnSpPr/>
          <p:nvPr/>
        </p:nvCxnSpPr>
        <p:spPr>
          <a:xfrm flipH="1">
            <a:off x="2666879" y="-2531870"/>
            <a:ext cx="18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2" name="Straight Connector 2341"/>
          <p:cNvCxnSpPr/>
          <p:nvPr/>
        </p:nvCxnSpPr>
        <p:spPr>
          <a:xfrm flipH="1">
            <a:off x="2666879" y="-3190603"/>
            <a:ext cx="18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3" name="Straight Connector 2342"/>
          <p:cNvCxnSpPr/>
          <p:nvPr/>
        </p:nvCxnSpPr>
        <p:spPr>
          <a:xfrm flipH="1">
            <a:off x="2666879" y="-3084780"/>
            <a:ext cx="18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4" name="Straight Connector 2343"/>
          <p:cNvCxnSpPr/>
          <p:nvPr/>
        </p:nvCxnSpPr>
        <p:spPr>
          <a:xfrm flipH="1">
            <a:off x="1816094" y="-1947200"/>
            <a:ext cx="211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5" name="Grupo 378"/>
          <p:cNvGrpSpPr/>
          <p:nvPr/>
        </p:nvGrpSpPr>
        <p:grpSpPr>
          <a:xfrm>
            <a:off x="-1818208" y="-5164011"/>
            <a:ext cx="676059" cy="584851"/>
            <a:chOff x="2519404" y="7204275"/>
            <a:chExt cx="1596289" cy="1427037"/>
          </a:xfrm>
        </p:grpSpPr>
        <p:sp>
          <p:nvSpPr>
            <p:cNvPr id="234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35"/>
            </a:p>
          </p:txBody>
        </p:sp>
        <p:sp>
          <p:nvSpPr>
            <p:cNvPr id="2347" name="CaixaDeTexto 380"/>
            <p:cNvSpPr txBox="1"/>
            <p:nvPr/>
          </p:nvSpPr>
          <p:spPr>
            <a:xfrm>
              <a:off x="2519404" y="7385162"/>
              <a:ext cx="1596289" cy="1246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81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881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881" b="1" dirty="0">
                <a:latin typeface="Arial" pitchFamily="34" charset="0"/>
                <a:cs typeface="Arial" pitchFamily="34" charset="0"/>
              </a:endParaRPr>
            </a:p>
            <a:p>
              <a:endParaRPr lang="pt-BR" sz="368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735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735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735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735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2348" name="Straight Connector 2347"/>
          <p:cNvCxnSpPr/>
          <p:nvPr/>
        </p:nvCxnSpPr>
        <p:spPr>
          <a:xfrm flipH="1">
            <a:off x="-337932" y="-3190603"/>
            <a:ext cx="185185" cy="1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9" name="Rounded Rectangle 2348"/>
          <p:cNvSpPr/>
          <p:nvPr/>
        </p:nvSpPr>
        <p:spPr>
          <a:xfrm>
            <a:off x="1281703" y="-4370519"/>
            <a:ext cx="565058" cy="246035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2350" name="TextBox 2349"/>
          <p:cNvSpPr txBox="1"/>
          <p:nvPr/>
        </p:nvSpPr>
        <p:spPr>
          <a:xfrm>
            <a:off x="1340964" y="-4375091"/>
            <a:ext cx="342851" cy="246492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028" b="1" spc="220" dirty="0" err="1"/>
              <a:t>Hermitian</a:t>
            </a:r>
            <a:r>
              <a:rPr lang="pt-BR" sz="1028" b="1" spc="220" dirty="0"/>
              <a:t> </a:t>
            </a:r>
            <a:r>
              <a:rPr lang="pt-BR" sz="1028" b="1" spc="220" dirty="0" err="1"/>
              <a:t>Symmetry</a:t>
            </a:r>
            <a:endParaRPr lang="pt-BR" sz="1028" b="1" spc="220" dirty="0"/>
          </a:p>
        </p:txBody>
      </p:sp>
      <p:cxnSp>
        <p:nvCxnSpPr>
          <p:cNvPr id="2351" name="Straight Connector 2350"/>
          <p:cNvCxnSpPr/>
          <p:nvPr/>
        </p:nvCxnSpPr>
        <p:spPr>
          <a:xfrm flipH="1">
            <a:off x="-337928" y="-4344064"/>
            <a:ext cx="211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2" name="TextBox 2351"/>
              <p:cNvSpPr txBox="1"/>
              <p:nvPr/>
            </p:nvSpPr>
            <p:spPr>
              <a:xfrm>
                <a:off x="1932727" y="-3560972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2352" name="TextBox 2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596114"/>
                <a:ext cx="1726376" cy="333617"/>
              </a:xfrm>
              <a:prstGeom prst="rect">
                <a:avLst/>
              </a:prstGeom>
              <a:blipFill rotWithShape="0"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3" name="TextBox 2352"/>
          <p:cNvSpPr txBox="1"/>
          <p:nvPr/>
        </p:nvSpPr>
        <p:spPr>
          <a:xfrm rot="5400000">
            <a:off x="2210047" y="-3531275"/>
            <a:ext cx="226494" cy="4316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4" name="TextBox 2353"/>
              <p:cNvSpPr txBox="1"/>
              <p:nvPr/>
            </p:nvSpPr>
            <p:spPr>
              <a:xfrm>
                <a:off x="1932727" y="-3719706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2354" name="TextBox 2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934718"/>
                <a:ext cx="1726376" cy="333617"/>
              </a:xfrm>
              <a:prstGeom prst="rect">
                <a:avLst/>
              </a:prstGeom>
              <a:blipFill rotWithShape="0">
                <a:blip r:embed="rId2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" name="TextBox 2354"/>
              <p:cNvSpPr txBox="1"/>
              <p:nvPr/>
            </p:nvSpPr>
            <p:spPr>
              <a:xfrm>
                <a:off x="1932727" y="-3296419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2355" name="TextBox 23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7031780"/>
                <a:ext cx="1726376" cy="333617"/>
              </a:xfrm>
              <a:prstGeom prst="rect">
                <a:avLst/>
              </a:prstGeom>
              <a:blipFill rotWithShape="0">
                <a:blip r:embed="rId2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6" name="TextBox 2355"/>
          <p:cNvSpPr txBox="1"/>
          <p:nvPr/>
        </p:nvSpPr>
        <p:spPr>
          <a:xfrm>
            <a:off x="2242851" y="-4434001"/>
            <a:ext cx="155258" cy="205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0</a:t>
            </a:r>
          </a:p>
        </p:txBody>
      </p:sp>
      <p:sp>
        <p:nvSpPr>
          <p:cNvPr id="2357" name="TextBox 2356"/>
          <p:cNvSpPr txBox="1"/>
          <p:nvPr/>
        </p:nvSpPr>
        <p:spPr>
          <a:xfrm>
            <a:off x="2239377" y="-3851981"/>
            <a:ext cx="155258" cy="205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0</a:t>
            </a:r>
          </a:p>
        </p:txBody>
      </p:sp>
      <p:sp>
        <p:nvSpPr>
          <p:cNvPr id="2358" name="TextBox 2357"/>
          <p:cNvSpPr txBox="1"/>
          <p:nvPr/>
        </p:nvSpPr>
        <p:spPr>
          <a:xfrm>
            <a:off x="2186469" y="-4358905"/>
            <a:ext cx="318933" cy="5355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35" dirty="0"/>
              <a:t>...</a:t>
            </a:r>
          </a:p>
        </p:txBody>
      </p:sp>
      <p:cxnSp>
        <p:nvCxnSpPr>
          <p:cNvPr id="2359" name="Straight Connector 2358"/>
          <p:cNvCxnSpPr/>
          <p:nvPr/>
        </p:nvCxnSpPr>
        <p:spPr>
          <a:xfrm flipH="1">
            <a:off x="1816094" y="-4344064"/>
            <a:ext cx="211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0" name="Straight Connector 2359"/>
          <p:cNvCxnSpPr/>
          <p:nvPr/>
        </p:nvCxnSpPr>
        <p:spPr>
          <a:xfrm flipH="1">
            <a:off x="1842548" y="-3746165"/>
            <a:ext cx="1919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1" name="Straight Connector 2360"/>
          <p:cNvCxnSpPr/>
          <p:nvPr/>
        </p:nvCxnSpPr>
        <p:spPr>
          <a:xfrm flipH="1">
            <a:off x="-339419" y="-3746165"/>
            <a:ext cx="1919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2" name="Straight Connector 2361"/>
          <p:cNvCxnSpPr/>
          <p:nvPr/>
        </p:nvCxnSpPr>
        <p:spPr>
          <a:xfrm flipH="1">
            <a:off x="1846762" y="-2531870"/>
            <a:ext cx="18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3" name="TextBox 2362"/>
              <p:cNvSpPr txBox="1"/>
              <p:nvPr/>
            </p:nvSpPr>
            <p:spPr>
              <a:xfrm>
                <a:off x="1932727" y="-2842411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2363" name="TextBox 2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6063309"/>
                <a:ext cx="1726376" cy="333617"/>
              </a:xfrm>
              <a:prstGeom prst="rect">
                <a:avLst/>
              </a:prstGeom>
              <a:blipFill rotWithShape="0">
                <a:blip r:embed="rId2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4" name="TextBox 2363"/>
          <p:cNvSpPr txBox="1"/>
          <p:nvPr/>
        </p:nvSpPr>
        <p:spPr>
          <a:xfrm rot="5400000">
            <a:off x="2220861" y="-3069929"/>
            <a:ext cx="226494" cy="4316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5" name="TextBox 2364"/>
              <p:cNvSpPr txBox="1"/>
              <p:nvPr/>
            </p:nvSpPr>
            <p:spPr>
              <a:xfrm>
                <a:off x="1932727" y="-3054054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2365" name="TextBox 2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6514777"/>
                <a:ext cx="1726376" cy="333617"/>
              </a:xfrm>
              <a:prstGeom prst="rect">
                <a:avLst/>
              </a:prstGeom>
              <a:blipFill rotWithShape="0">
                <a:blip r:embed="rId2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6" name="TextBox 2365"/>
              <p:cNvSpPr txBox="1"/>
              <p:nvPr/>
            </p:nvSpPr>
            <p:spPr>
              <a:xfrm>
                <a:off x="1932727" y="-2630768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2366" name="TextBox 2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99" y="-5611842"/>
                <a:ext cx="1726376" cy="333617"/>
              </a:xfrm>
              <a:prstGeom prst="rect">
                <a:avLst/>
              </a:prstGeom>
              <a:blipFill rotWithShape="0">
                <a:blip r:embed="rId3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7" name="TextBox 2366"/>
          <p:cNvSpPr txBox="1"/>
          <p:nvPr/>
        </p:nvSpPr>
        <p:spPr>
          <a:xfrm>
            <a:off x="2239377" y="-3190598"/>
            <a:ext cx="155258" cy="205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0</a:t>
            </a:r>
          </a:p>
        </p:txBody>
      </p:sp>
      <p:sp>
        <p:nvSpPr>
          <p:cNvPr id="2368" name="TextBox 2367"/>
          <p:cNvSpPr txBox="1"/>
          <p:nvPr/>
        </p:nvSpPr>
        <p:spPr>
          <a:xfrm>
            <a:off x="2242851" y="-2498489"/>
            <a:ext cx="155258" cy="205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0</a:t>
            </a:r>
          </a:p>
        </p:txBody>
      </p:sp>
      <p:sp>
        <p:nvSpPr>
          <p:cNvPr id="2369" name="TextBox 2368"/>
          <p:cNvSpPr txBox="1"/>
          <p:nvPr/>
        </p:nvSpPr>
        <p:spPr>
          <a:xfrm>
            <a:off x="2239377" y="-2048749"/>
            <a:ext cx="155258" cy="205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0</a:t>
            </a:r>
          </a:p>
        </p:txBody>
      </p:sp>
      <p:sp>
        <p:nvSpPr>
          <p:cNvPr id="2370" name="TextBox 2369"/>
          <p:cNvSpPr txBox="1"/>
          <p:nvPr/>
        </p:nvSpPr>
        <p:spPr>
          <a:xfrm>
            <a:off x="2186469" y="-2482728"/>
            <a:ext cx="318933" cy="5355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35" dirty="0"/>
              <a:t>...</a:t>
            </a:r>
          </a:p>
        </p:txBody>
      </p:sp>
      <p:sp>
        <p:nvSpPr>
          <p:cNvPr id="2371" name="TextBox 2370"/>
          <p:cNvSpPr txBox="1"/>
          <p:nvPr/>
        </p:nvSpPr>
        <p:spPr>
          <a:xfrm>
            <a:off x="1657953" y="-2052590"/>
            <a:ext cx="241723" cy="20531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514" dirty="0"/>
              <a:t>N</a:t>
            </a:r>
            <a:r>
              <a:rPr lang="pt-BR" sz="220" dirty="0"/>
              <a:t>IFFT</a:t>
            </a:r>
            <a:endParaRPr lang="pt-BR" sz="588" dirty="0"/>
          </a:p>
        </p:txBody>
      </p:sp>
      <p:sp>
        <p:nvSpPr>
          <p:cNvPr id="2372" name="TextBox 2371"/>
          <p:cNvSpPr txBox="1"/>
          <p:nvPr/>
        </p:nvSpPr>
        <p:spPr>
          <a:xfrm>
            <a:off x="1683814" y="-4407546"/>
            <a:ext cx="143088" cy="171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514" dirty="0"/>
              <a:t>1</a:t>
            </a:r>
            <a:endParaRPr lang="pt-BR" sz="102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3" name="TextBox 2372"/>
              <p:cNvSpPr txBox="1"/>
              <p:nvPr/>
            </p:nvSpPr>
            <p:spPr>
              <a:xfrm>
                <a:off x="1646552" y="-3840135"/>
                <a:ext cx="222455" cy="19838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2373" name="TextBox 2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0" y="-8191610"/>
                <a:ext cx="474531" cy="317587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4" name="Straight Connector 2373"/>
          <p:cNvCxnSpPr/>
          <p:nvPr/>
        </p:nvCxnSpPr>
        <p:spPr>
          <a:xfrm flipH="1">
            <a:off x="1846762" y="-3190603"/>
            <a:ext cx="18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5" name="Straight Connector 2374"/>
          <p:cNvCxnSpPr/>
          <p:nvPr/>
        </p:nvCxnSpPr>
        <p:spPr>
          <a:xfrm flipH="1">
            <a:off x="1846762" y="-3084780"/>
            <a:ext cx="18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6" name="TextBox 2375"/>
          <p:cNvSpPr txBox="1"/>
          <p:nvPr/>
        </p:nvSpPr>
        <p:spPr>
          <a:xfrm>
            <a:off x="-173921" y="-4407119"/>
            <a:ext cx="143088" cy="171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514" dirty="0"/>
              <a:t>1</a:t>
            </a:r>
            <a:endParaRPr lang="pt-BR" sz="102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7" name="TextBox 2376"/>
              <p:cNvSpPr txBox="1"/>
              <p:nvPr/>
            </p:nvSpPr>
            <p:spPr>
              <a:xfrm>
                <a:off x="-1036134" y="-3560972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2377" name="TextBox 2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596114"/>
                <a:ext cx="1726376" cy="333617"/>
              </a:xfrm>
              <a:prstGeom prst="rect">
                <a:avLst/>
              </a:prstGeom>
              <a:blipFill rotWithShape="0">
                <a:blip r:embed="rId3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8" name="TextBox 2377"/>
          <p:cNvSpPr txBox="1"/>
          <p:nvPr/>
        </p:nvSpPr>
        <p:spPr>
          <a:xfrm rot="5400000">
            <a:off x="-758815" y="-3531275"/>
            <a:ext cx="226494" cy="4316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9" name="TextBox 2378"/>
              <p:cNvSpPr txBox="1"/>
              <p:nvPr/>
            </p:nvSpPr>
            <p:spPr>
              <a:xfrm>
                <a:off x="-1036134" y="-3719706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2379" name="TextBox 2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934718"/>
                <a:ext cx="1726376" cy="333617"/>
              </a:xfrm>
              <a:prstGeom prst="rect">
                <a:avLst/>
              </a:prstGeom>
              <a:blipFill rotWithShape="0">
                <a:blip r:embed="rId3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0" name="TextBox 2379"/>
              <p:cNvSpPr txBox="1"/>
              <p:nvPr/>
            </p:nvSpPr>
            <p:spPr>
              <a:xfrm>
                <a:off x="-1036134" y="-3296419"/>
                <a:ext cx="809306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735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735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735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2380" name="TextBox 23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0236" y="-7031780"/>
                <a:ext cx="1726376" cy="333617"/>
              </a:xfrm>
              <a:prstGeom prst="rect">
                <a:avLst/>
              </a:prstGeom>
              <a:blipFill rotWithShape="0">
                <a:blip r:embed="rId3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1" name="TextBox 2380"/>
          <p:cNvSpPr txBox="1"/>
          <p:nvPr/>
        </p:nvSpPr>
        <p:spPr>
          <a:xfrm>
            <a:off x="-726012" y="-4434001"/>
            <a:ext cx="155258" cy="205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0</a:t>
            </a:r>
          </a:p>
        </p:txBody>
      </p:sp>
      <p:sp>
        <p:nvSpPr>
          <p:cNvPr id="2382" name="TextBox 2381"/>
          <p:cNvSpPr txBox="1"/>
          <p:nvPr/>
        </p:nvSpPr>
        <p:spPr>
          <a:xfrm>
            <a:off x="-729485" y="-3851981"/>
            <a:ext cx="155258" cy="205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735" dirty="0"/>
              <a:t>0</a:t>
            </a:r>
          </a:p>
        </p:txBody>
      </p:sp>
      <p:sp>
        <p:nvSpPr>
          <p:cNvPr id="2383" name="TextBox 2382"/>
          <p:cNvSpPr txBox="1"/>
          <p:nvPr/>
        </p:nvSpPr>
        <p:spPr>
          <a:xfrm>
            <a:off x="-782392" y="-4358905"/>
            <a:ext cx="318933" cy="5355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35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4" name="TextBox 2383"/>
              <p:cNvSpPr txBox="1"/>
              <p:nvPr/>
            </p:nvSpPr>
            <p:spPr>
              <a:xfrm>
                <a:off x="1620096" y="-3284571"/>
                <a:ext cx="222455" cy="19838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2384" name="TextBox 2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6" y="-7006505"/>
                <a:ext cx="474531" cy="317587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5" name="TextBox 2384"/>
              <p:cNvSpPr txBox="1"/>
              <p:nvPr/>
            </p:nvSpPr>
            <p:spPr>
              <a:xfrm>
                <a:off x="1573781" y="-3164145"/>
                <a:ext cx="348135" cy="2550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368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2385" name="TextBox 23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1" y="-6749619"/>
                <a:ext cx="742626" cy="317587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6" name="TextBox 2385"/>
              <p:cNvSpPr txBox="1"/>
              <p:nvPr/>
            </p:nvSpPr>
            <p:spPr>
              <a:xfrm>
                <a:off x="1234076" y="-3840135"/>
                <a:ext cx="222455" cy="19838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2386" name="TextBox 2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7735" y="-8191610"/>
                <a:ext cx="474531" cy="317587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7" name="TextBox 2386"/>
              <p:cNvSpPr txBox="1"/>
              <p:nvPr/>
            </p:nvSpPr>
            <p:spPr>
              <a:xfrm>
                <a:off x="1249720" y="-3284571"/>
                <a:ext cx="222455" cy="19838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2387" name="TextBox 2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365" y="-7006505"/>
                <a:ext cx="474531" cy="317587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8" name="TextBox 2387"/>
              <p:cNvSpPr txBox="1"/>
              <p:nvPr/>
            </p:nvSpPr>
            <p:spPr>
              <a:xfrm>
                <a:off x="1525086" y="-2635035"/>
                <a:ext cx="384086" cy="25532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368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2388" name="TextBox 23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6" y="-5620942"/>
                <a:ext cx="819316" cy="318357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9" name="Straight Connector 2388"/>
          <p:cNvCxnSpPr/>
          <p:nvPr/>
        </p:nvCxnSpPr>
        <p:spPr>
          <a:xfrm flipH="1">
            <a:off x="3245072" y="-1947200"/>
            <a:ext cx="2116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0" name="Rounded Rectangle 2389"/>
          <p:cNvSpPr/>
          <p:nvPr/>
        </p:nvSpPr>
        <p:spPr>
          <a:xfrm>
            <a:off x="2806598" y="-4370519"/>
            <a:ext cx="565058" cy="246035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2391" name="TextBox 2390"/>
          <p:cNvSpPr txBox="1"/>
          <p:nvPr/>
        </p:nvSpPr>
        <p:spPr>
          <a:xfrm>
            <a:off x="2918770" y="-4375091"/>
            <a:ext cx="342851" cy="246492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028" b="1" spc="441" dirty="0"/>
              <a:t>IFFT</a:t>
            </a:r>
          </a:p>
        </p:txBody>
      </p:sp>
      <p:sp>
        <p:nvSpPr>
          <p:cNvPr id="2392" name="TextBox 2391"/>
          <p:cNvSpPr txBox="1"/>
          <p:nvPr/>
        </p:nvSpPr>
        <p:spPr>
          <a:xfrm>
            <a:off x="2781802" y="-2052590"/>
            <a:ext cx="241723" cy="20531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514" dirty="0"/>
              <a:t>N</a:t>
            </a:r>
            <a:r>
              <a:rPr lang="pt-BR" sz="220" dirty="0"/>
              <a:t>IFFT</a:t>
            </a:r>
            <a:endParaRPr lang="pt-BR" sz="588" dirty="0"/>
          </a:p>
        </p:txBody>
      </p:sp>
      <p:sp>
        <p:nvSpPr>
          <p:cNvPr id="2393" name="TextBox 2392"/>
          <p:cNvSpPr txBox="1"/>
          <p:nvPr/>
        </p:nvSpPr>
        <p:spPr>
          <a:xfrm>
            <a:off x="2805113" y="-4407546"/>
            <a:ext cx="143088" cy="171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514" dirty="0"/>
              <a:t>1</a:t>
            </a:r>
            <a:endParaRPr lang="pt-BR" sz="102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4" name="TextBox 2393"/>
              <p:cNvSpPr txBox="1"/>
              <p:nvPr/>
            </p:nvSpPr>
            <p:spPr>
              <a:xfrm>
                <a:off x="2774617" y="-3840135"/>
                <a:ext cx="222455" cy="19838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2394" name="TextBox 2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80" y="-8191610"/>
                <a:ext cx="474531" cy="317587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5" name="TextBox 2394"/>
              <p:cNvSpPr txBox="1"/>
              <p:nvPr/>
            </p:nvSpPr>
            <p:spPr>
              <a:xfrm>
                <a:off x="2774617" y="-3284571"/>
                <a:ext cx="222455" cy="19838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2395" name="TextBox 23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80" y="-7006505"/>
                <a:ext cx="474531" cy="317587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6" name="TextBox 2395"/>
              <p:cNvSpPr txBox="1"/>
              <p:nvPr/>
            </p:nvSpPr>
            <p:spPr>
              <a:xfrm>
                <a:off x="2758971" y="-3164145"/>
                <a:ext cx="348135" cy="2550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368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2396" name="TextBox 2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07" y="-6749619"/>
                <a:ext cx="742626" cy="317587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7" name="TextBox 2396"/>
              <p:cNvSpPr txBox="1"/>
              <p:nvPr/>
            </p:nvSpPr>
            <p:spPr>
              <a:xfrm>
                <a:off x="2771716" y="-2635035"/>
                <a:ext cx="384086" cy="25532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36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8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368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368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368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1175" dirty="0"/>
              </a:p>
            </p:txBody>
          </p:sp>
        </mc:Choice>
        <mc:Fallback xmlns="">
          <p:sp>
            <p:nvSpPr>
              <p:cNvPr id="2397" name="TextBox 2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293" y="-5620942"/>
                <a:ext cx="819316" cy="31835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8" name="Rectangle 2397"/>
          <p:cNvSpPr/>
          <p:nvPr/>
        </p:nvSpPr>
        <p:spPr>
          <a:xfrm>
            <a:off x="-1725953" y="-2658237"/>
            <a:ext cx="699520" cy="10133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2399" name="TextBox 2398"/>
          <p:cNvSpPr txBox="1"/>
          <p:nvPr/>
        </p:nvSpPr>
        <p:spPr>
          <a:xfrm>
            <a:off x="-1795093" y="-2692374"/>
            <a:ext cx="853037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1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2400" name="TextBox 2399"/>
          <p:cNvSpPr txBox="1"/>
          <p:nvPr/>
        </p:nvSpPr>
        <p:spPr>
          <a:xfrm>
            <a:off x="-1725953" y="-2597796"/>
            <a:ext cx="699520" cy="1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1" dirty="0"/>
              <a:t>Data bits</a:t>
            </a:r>
          </a:p>
        </p:txBody>
      </p:sp>
      <p:sp>
        <p:nvSpPr>
          <p:cNvPr id="2401" name="Rounded Rectangle 2400"/>
          <p:cNvSpPr/>
          <p:nvPr/>
        </p:nvSpPr>
        <p:spPr>
          <a:xfrm>
            <a:off x="-1620696" y="-3668909"/>
            <a:ext cx="491080" cy="5115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2402" name="TextBox 2401"/>
          <p:cNvSpPr txBox="1"/>
          <p:nvPr/>
        </p:nvSpPr>
        <p:spPr>
          <a:xfrm>
            <a:off x="-1603540" y="-3825321"/>
            <a:ext cx="535724" cy="218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20" b="1" dirty="0"/>
              <a:t>M-QAM</a:t>
            </a:r>
          </a:p>
        </p:txBody>
      </p:sp>
      <p:cxnSp>
        <p:nvCxnSpPr>
          <p:cNvPr id="2403" name="Straight Connector 2402"/>
          <p:cNvCxnSpPr>
            <a:stCxn id="2401" idx="0"/>
            <a:endCxn id="2401" idx="2"/>
          </p:cNvCxnSpPr>
          <p:nvPr/>
        </p:nvCxnSpPr>
        <p:spPr>
          <a:xfrm>
            <a:off x="-1375161" y="-3668909"/>
            <a:ext cx="0" cy="511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4" name="Straight Connector 2403"/>
          <p:cNvCxnSpPr>
            <a:stCxn id="2401" idx="3"/>
            <a:endCxn id="2401" idx="1"/>
          </p:cNvCxnSpPr>
          <p:nvPr/>
        </p:nvCxnSpPr>
        <p:spPr>
          <a:xfrm flipH="1">
            <a:off x="-1620696" y="-3413152"/>
            <a:ext cx="491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5" name="Oval 2404"/>
          <p:cNvSpPr/>
          <p:nvPr/>
        </p:nvSpPr>
        <p:spPr>
          <a:xfrm>
            <a:off x="-1514728" y="-3552718"/>
            <a:ext cx="33593" cy="3359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2406" name="Oval 2405"/>
          <p:cNvSpPr/>
          <p:nvPr/>
        </p:nvSpPr>
        <p:spPr>
          <a:xfrm>
            <a:off x="-1278948" y="-3552718"/>
            <a:ext cx="33593" cy="3359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2407" name="Oval 2406"/>
          <p:cNvSpPr/>
          <p:nvPr/>
        </p:nvSpPr>
        <p:spPr>
          <a:xfrm>
            <a:off x="-1278948" y="-3302067"/>
            <a:ext cx="33593" cy="3359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2408" name="Oval 2407"/>
          <p:cNvSpPr/>
          <p:nvPr/>
        </p:nvSpPr>
        <p:spPr>
          <a:xfrm>
            <a:off x="-1514728" y="-3304746"/>
            <a:ext cx="33593" cy="33593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sp>
        <p:nvSpPr>
          <p:cNvPr id="2409" name="TextBox 2408"/>
          <p:cNvSpPr txBox="1"/>
          <p:nvPr/>
        </p:nvSpPr>
        <p:spPr>
          <a:xfrm rot="5400000">
            <a:off x="-1944969" y="-3522565"/>
            <a:ext cx="518091" cy="200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4" b="1" dirty="0" err="1"/>
              <a:t>Mapping</a:t>
            </a:r>
            <a:endParaRPr lang="pt-BR" sz="704" b="1" dirty="0"/>
          </a:p>
        </p:txBody>
      </p:sp>
      <p:cxnSp>
        <p:nvCxnSpPr>
          <p:cNvPr id="2410" name="Straight Arrow Connector 2409"/>
          <p:cNvCxnSpPr>
            <a:stCxn id="2401" idx="3"/>
            <a:endCxn id="2336" idx="1"/>
          </p:cNvCxnSpPr>
          <p:nvPr/>
        </p:nvCxnSpPr>
        <p:spPr>
          <a:xfrm flipV="1">
            <a:off x="-1129617" y="-3413173"/>
            <a:ext cx="151529" cy="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1" name="Straight Arrow Connector 2410"/>
          <p:cNvCxnSpPr/>
          <p:nvPr/>
        </p:nvCxnSpPr>
        <p:spPr>
          <a:xfrm flipH="1" flipV="1">
            <a:off x="-1376196" y="-3144442"/>
            <a:ext cx="1036" cy="48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2" name="TextBox 2411"/>
              <p:cNvSpPr txBox="1"/>
              <p:nvPr/>
            </p:nvSpPr>
            <p:spPr>
              <a:xfrm>
                <a:off x="3478280" y="-4440401"/>
                <a:ext cx="230909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2412" name="TextBox 2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9472074"/>
                <a:ext cx="492565" cy="333617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3" name="TextBox 2412"/>
          <p:cNvSpPr txBox="1"/>
          <p:nvPr/>
        </p:nvSpPr>
        <p:spPr>
          <a:xfrm>
            <a:off x="3444635" y="-4116535"/>
            <a:ext cx="318933" cy="211633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735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4" name="TextBox 2413"/>
              <p:cNvSpPr txBox="1"/>
              <p:nvPr/>
            </p:nvSpPr>
            <p:spPr>
              <a:xfrm>
                <a:off x="3478280" y="-4323912"/>
                <a:ext cx="230909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2414" name="TextBox 2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9223584"/>
                <a:ext cx="492565" cy="333617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5" name="TextBox 2414"/>
              <p:cNvSpPr txBox="1"/>
              <p:nvPr/>
            </p:nvSpPr>
            <p:spPr>
              <a:xfrm>
                <a:off x="3478280" y="-4191636"/>
                <a:ext cx="230909" cy="2054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2415" name="TextBox 24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4" y="-8941419"/>
                <a:ext cx="492565" cy="333617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6" name="TextBox 2415"/>
              <p:cNvSpPr txBox="1"/>
              <p:nvPr/>
            </p:nvSpPr>
            <p:spPr>
              <a:xfrm>
                <a:off x="3418176" y="-2048754"/>
                <a:ext cx="483194" cy="21505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73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735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73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735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735" dirty="0"/>
              </a:p>
            </p:txBody>
          </p:sp>
        </mc:Choice>
        <mc:Fallback xmlns="">
          <p:sp>
            <p:nvSpPr>
              <p:cNvPr id="2416" name="TextBox 24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295" y="-4370314"/>
                <a:ext cx="1030728" cy="354649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7" name="Straight Arrow Connector 2416"/>
          <p:cNvCxnSpPr/>
          <p:nvPr/>
        </p:nvCxnSpPr>
        <p:spPr>
          <a:xfrm>
            <a:off x="3863211" y="-4407550"/>
            <a:ext cx="0" cy="2592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8" name="TextBox 2417"/>
          <p:cNvSpPr txBox="1"/>
          <p:nvPr/>
        </p:nvSpPr>
        <p:spPr>
          <a:xfrm>
            <a:off x="3767233" y="-4290833"/>
            <a:ext cx="342851" cy="246492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028" b="1" spc="220" dirty="0"/>
              <a:t>Time Domain </a:t>
            </a:r>
            <a:r>
              <a:rPr lang="pt-BR" sz="1028" b="1" spc="220" dirty="0" err="1"/>
              <a:t>Samples</a:t>
            </a:r>
            <a:endParaRPr lang="pt-BR" sz="1028" b="1" spc="220" dirty="0"/>
          </a:p>
        </p:txBody>
      </p:sp>
      <p:pic>
        <p:nvPicPr>
          <p:cNvPr id="2419" name="Picture 241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4436660" y="-3302884"/>
            <a:ext cx="2460351" cy="303939"/>
          </a:xfrm>
          <a:prstGeom prst="rect">
            <a:avLst/>
          </a:prstGeom>
        </p:spPr>
      </p:pic>
      <p:pic>
        <p:nvPicPr>
          <p:cNvPr id="2420" name="Picture 241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1789323" y="-4784325"/>
            <a:ext cx="1075732" cy="321382"/>
          </a:xfrm>
          <a:prstGeom prst="rect">
            <a:avLst/>
          </a:prstGeom>
        </p:spPr>
      </p:pic>
      <p:sp>
        <p:nvSpPr>
          <p:cNvPr id="2421" name="TextBox 2420"/>
          <p:cNvSpPr txBox="1"/>
          <p:nvPr/>
        </p:nvSpPr>
        <p:spPr>
          <a:xfrm rot="16200000">
            <a:off x="2137173" y="-4986596"/>
            <a:ext cx="401392" cy="109708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704" b="1" dirty="0" err="1"/>
              <a:t>Frequency</a:t>
            </a:r>
            <a:r>
              <a:rPr lang="pt-BR" sz="704" b="1" dirty="0"/>
              <a:t> Domain </a:t>
            </a:r>
            <a:r>
              <a:rPr lang="pt-BR" sz="704" b="1" dirty="0" err="1"/>
              <a:t>Samples</a:t>
            </a:r>
            <a:endParaRPr lang="pt-BR" sz="704" b="1" dirty="0"/>
          </a:p>
        </p:txBody>
      </p:sp>
      <p:sp>
        <p:nvSpPr>
          <p:cNvPr id="2422" name="TextBox 2421"/>
          <p:cNvSpPr txBox="1"/>
          <p:nvPr/>
        </p:nvSpPr>
        <p:spPr>
          <a:xfrm>
            <a:off x="-1198587" y="-3145620"/>
            <a:ext cx="1026015" cy="30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4" b="1" dirty="0" err="1"/>
              <a:t>Subcarriers</a:t>
            </a:r>
            <a:r>
              <a:rPr lang="pt-BR" sz="704" b="1" dirty="0"/>
              <a:t> </a:t>
            </a:r>
            <a:r>
              <a:rPr lang="pt-BR" sz="704" b="1" dirty="0" err="1"/>
              <a:t>Information</a:t>
            </a:r>
            <a:endParaRPr lang="pt-BR" sz="704" b="1" dirty="0"/>
          </a:p>
        </p:txBody>
      </p:sp>
      <p:sp>
        <p:nvSpPr>
          <p:cNvPr id="2423" name="TextBox 2422"/>
          <p:cNvSpPr txBox="1"/>
          <p:nvPr/>
        </p:nvSpPr>
        <p:spPr>
          <a:xfrm rot="5400000">
            <a:off x="-1177062" y="-4154721"/>
            <a:ext cx="676788" cy="200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4" b="1" dirty="0"/>
              <a:t>Zero </a:t>
            </a:r>
            <a:r>
              <a:rPr lang="pt-BR" sz="704" b="1" dirty="0" err="1"/>
              <a:t>Padding</a:t>
            </a:r>
            <a:endParaRPr lang="pt-BR" sz="704" b="1" dirty="0"/>
          </a:p>
        </p:txBody>
      </p:sp>
      <p:sp>
        <p:nvSpPr>
          <p:cNvPr id="2424" name="Left Brace 2423"/>
          <p:cNvSpPr/>
          <p:nvPr/>
        </p:nvSpPr>
        <p:spPr>
          <a:xfrm>
            <a:off x="-786172" y="-4390342"/>
            <a:ext cx="91090" cy="6642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3582" tIns="26793" rIns="53582" bIns="267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243"/>
          </a:p>
        </p:txBody>
      </p:sp>
      <p:sp>
        <p:nvSpPr>
          <p:cNvPr id="2425" name="Rectangle 2424"/>
          <p:cNvSpPr/>
          <p:nvPr/>
        </p:nvSpPr>
        <p:spPr>
          <a:xfrm>
            <a:off x="3730943" y="-4435612"/>
            <a:ext cx="45369" cy="247092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cxnSp>
        <p:nvCxnSpPr>
          <p:cNvPr id="2426" name="Straight Connector 2425"/>
          <p:cNvCxnSpPr/>
          <p:nvPr/>
        </p:nvCxnSpPr>
        <p:spPr>
          <a:xfrm>
            <a:off x="3730940" y="-4372322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7" name="Straight Connector 2426"/>
          <p:cNvCxnSpPr/>
          <p:nvPr/>
        </p:nvCxnSpPr>
        <p:spPr>
          <a:xfrm>
            <a:off x="3730940" y="-4309028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8" name="Straight Connector 2427"/>
          <p:cNvCxnSpPr/>
          <p:nvPr/>
        </p:nvCxnSpPr>
        <p:spPr>
          <a:xfrm>
            <a:off x="3731557" y="-4245734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Straight Connector 2428"/>
          <p:cNvCxnSpPr/>
          <p:nvPr/>
        </p:nvCxnSpPr>
        <p:spPr>
          <a:xfrm>
            <a:off x="3730940" y="-4182442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0" name="Straight Connector 2429"/>
          <p:cNvCxnSpPr/>
          <p:nvPr/>
        </p:nvCxnSpPr>
        <p:spPr>
          <a:xfrm>
            <a:off x="3730940" y="-4119148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1" name="Straight Connector 2430"/>
          <p:cNvCxnSpPr/>
          <p:nvPr/>
        </p:nvCxnSpPr>
        <p:spPr>
          <a:xfrm>
            <a:off x="3731557" y="-4055854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2" name="Straight Connector 2431"/>
          <p:cNvCxnSpPr/>
          <p:nvPr/>
        </p:nvCxnSpPr>
        <p:spPr>
          <a:xfrm>
            <a:off x="3730940" y="-3992561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3" name="Straight Connector 2432"/>
          <p:cNvCxnSpPr/>
          <p:nvPr/>
        </p:nvCxnSpPr>
        <p:spPr>
          <a:xfrm>
            <a:off x="3730940" y="-3929267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4" name="Straight Connector 2433"/>
          <p:cNvCxnSpPr/>
          <p:nvPr/>
        </p:nvCxnSpPr>
        <p:spPr>
          <a:xfrm>
            <a:off x="3731557" y="-3865974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5" name="Straight Connector 2434"/>
          <p:cNvCxnSpPr/>
          <p:nvPr/>
        </p:nvCxnSpPr>
        <p:spPr>
          <a:xfrm>
            <a:off x="3730940" y="-3802680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6" name="Straight Connector 2435"/>
          <p:cNvCxnSpPr/>
          <p:nvPr/>
        </p:nvCxnSpPr>
        <p:spPr>
          <a:xfrm>
            <a:off x="3730940" y="-3739387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" name="Straight Connector 2436"/>
          <p:cNvCxnSpPr/>
          <p:nvPr/>
        </p:nvCxnSpPr>
        <p:spPr>
          <a:xfrm>
            <a:off x="3731557" y="-3676093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8" name="Straight Connector 2437"/>
          <p:cNvCxnSpPr/>
          <p:nvPr/>
        </p:nvCxnSpPr>
        <p:spPr>
          <a:xfrm>
            <a:off x="3730940" y="-3612800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9" name="Straight Connector 2438"/>
          <p:cNvCxnSpPr/>
          <p:nvPr/>
        </p:nvCxnSpPr>
        <p:spPr>
          <a:xfrm>
            <a:off x="3730940" y="-3549506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0" name="Straight Connector 2439"/>
          <p:cNvCxnSpPr/>
          <p:nvPr/>
        </p:nvCxnSpPr>
        <p:spPr>
          <a:xfrm>
            <a:off x="3731557" y="-3486212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1" name="Straight Connector 2440"/>
          <p:cNvCxnSpPr/>
          <p:nvPr/>
        </p:nvCxnSpPr>
        <p:spPr>
          <a:xfrm>
            <a:off x="3730940" y="-3422920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2" name="Straight Connector 2441"/>
          <p:cNvCxnSpPr/>
          <p:nvPr/>
        </p:nvCxnSpPr>
        <p:spPr>
          <a:xfrm>
            <a:off x="3730940" y="-3359626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3" name="Straight Connector 2442"/>
          <p:cNvCxnSpPr/>
          <p:nvPr/>
        </p:nvCxnSpPr>
        <p:spPr>
          <a:xfrm>
            <a:off x="3731557" y="-3296332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4" name="Straight Connector 2443"/>
          <p:cNvCxnSpPr/>
          <p:nvPr/>
        </p:nvCxnSpPr>
        <p:spPr>
          <a:xfrm>
            <a:off x="3730940" y="-3233039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5" name="Straight Connector 2444"/>
          <p:cNvCxnSpPr/>
          <p:nvPr/>
        </p:nvCxnSpPr>
        <p:spPr>
          <a:xfrm>
            <a:off x="3730940" y="-3169745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6" name="Straight Connector 2445"/>
          <p:cNvCxnSpPr/>
          <p:nvPr/>
        </p:nvCxnSpPr>
        <p:spPr>
          <a:xfrm>
            <a:off x="3731557" y="-3106452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7" name="Straight Connector 2446"/>
          <p:cNvCxnSpPr/>
          <p:nvPr/>
        </p:nvCxnSpPr>
        <p:spPr>
          <a:xfrm>
            <a:off x="3730940" y="-3043158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8" name="Straight Connector 2447"/>
          <p:cNvCxnSpPr/>
          <p:nvPr/>
        </p:nvCxnSpPr>
        <p:spPr>
          <a:xfrm>
            <a:off x="3730940" y="-2979865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9" name="Straight Connector 2448"/>
          <p:cNvCxnSpPr/>
          <p:nvPr/>
        </p:nvCxnSpPr>
        <p:spPr>
          <a:xfrm>
            <a:off x="3731557" y="-2916571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0" name="Straight Connector 2449"/>
          <p:cNvCxnSpPr/>
          <p:nvPr/>
        </p:nvCxnSpPr>
        <p:spPr>
          <a:xfrm>
            <a:off x="3730322" y="-2853278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Straight Connector 2450"/>
          <p:cNvCxnSpPr/>
          <p:nvPr/>
        </p:nvCxnSpPr>
        <p:spPr>
          <a:xfrm>
            <a:off x="3730940" y="-2789984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2" name="Straight Connector 2451"/>
          <p:cNvCxnSpPr/>
          <p:nvPr/>
        </p:nvCxnSpPr>
        <p:spPr>
          <a:xfrm>
            <a:off x="3730322" y="-2726690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3" name="Straight Connector 2452"/>
          <p:cNvCxnSpPr/>
          <p:nvPr/>
        </p:nvCxnSpPr>
        <p:spPr>
          <a:xfrm>
            <a:off x="3730322" y="-2663398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" name="Straight Connector 2453"/>
          <p:cNvCxnSpPr/>
          <p:nvPr/>
        </p:nvCxnSpPr>
        <p:spPr>
          <a:xfrm>
            <a:off x="3730940" y="-2600104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5" name="Straight Connector 2454"/>
          <p:cNvCxnSpPr/>
          <p:nvPr/>
        </p:nvCxnSpPr>
        <p:spPr>
          <a:xfrm>
            <a:off x="3730322" y="-2536810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6" name="Straight Connector 2455"/>
          <p:cNvCxnSpPr/>
          <p:nvPr/>
        </p:nvCxnSpPr>
        <p:spPr>
          <a:xfrm>
            <a:off x="3730322" y="-2473517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7" name="Straight Connector 2456"/>
          <p:cNvCxnSpPr/>
          <p:nvPr/>
        </p:nvCxnSpPr>
        <p:spPr>
          <a:xfrm>
            <a:off x="3730940" y="-2410223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" name="Straight Connector 2457"/>
          <p:cNvCxnSpPr/>
          <p:nvPr/>
        </p:nvCxnSpPr>
        <p:spPr>
          <a:xfrm>
            <a:off x="3730322" y="-2346929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9" name="Straight Connector 2458"/>
          <p:cNvCxnSpPr/>
          <p:nvPr/>
        </p:nvCxnSpPr>
        <p:spPr>
          <a:xfrm>
            <a:off x="3730322" y="-2283636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0" name="Straight Connector 2459"/>
          <p:cNvCxnSpPr/>
          <p:nvPr/>
        </p:nvCxnSpPr>
        <p:spPr>
          <a:xfrm>
            <a:off x="3730940" y="-2220342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1" name="Straight Connector 2460"/>
          <p:cNvCxnSpPr/>
          <p:nvPr/>
        </p:nvCxnSpPr>
        <p:spPr>
          <a:xfrm>
            <a:off x="3730322" y="-2157049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2" name="Straight Connector 2461"/>
          <p:cNvCxnSpPr/>
          <p:nvPr/>
        </p:nvCxnSpPr>
        <p:spPr>
          <a:xfrm>
            <a:off x="3730322" y="-2093755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3" name="Straight Connector 2462"/>
          <p:cNvCxnSpPr/>
          <p:nvPr/>
        </p:nvCxnSpPr>
        <p:spPr>
          <a:xfrm>
            <a:off x="3730940" y="-2030462"/>
            <a:ext cx="41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4" name="Rectangle 2463"/>
          <p:cNvSpPr/>
          <p:nvPr/>
        </p:nvSpPr>
        <p:spPr>
          <a:xfrm>
            <a:off x="3730320" y="-2726689"/>
            <a:ext cx="45429" cy="37976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189" tIns="33593" rIns="67189" bIns="335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135"/>
          </a:p>
        </p:txBody>
      </p:sp>
      <p:sp>
        <p:nvSpPr>
          <p:cNvPr id="2465" name="TextBox 2464"/>
          <p:cNvSpPr txBox="1"/>
          <p:nvPr/>
        </p:nvSpPr>
        <p:spPr>
          <a:xfrm>
            <a:off x="3667026" y="-2789985"/>
            <a:ext cx="248722" cy="47905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351" b="1" dirty="0"/>
              <a:t>...</a:t>
            </a:r>
          </a:p>
        </p:txBody>
      </p:sp>
      <p:sp>
        <p:nvSpPr>
          <p:cNvPr id="2466" name="TextBox 2465"/>
          <p:cNvSpPr txBox="1"/>
          <p:nvPr/>
        </p:nvSpPr>
        <p:spPr>
          <a:xfrm>
            <a:off x="3814465" y="-4759749"/>
            <a:ext cx="992579" cy="200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4" b="1" dirty="0"/>
              <a:t>OFDM </a:t>
            </a:r>
            <a:r>
              <a:rPr lang="pt-BR" sz="704" b="1" dirty="0" err="1"/>
              <a:t>Symbol</a:t>
            </a:r>
            <a:r>
              <a:rPr lang="pt-BR" sz="704" b="1" dirty="0"/>
              <a:t> Vector</a:t>
            </a:r>
          </a:p>
        </p:txBody>
      </p:sp>
      <p:cxnSp>
        <p:nvCxnSpPr>
          <p:cNvPr id="2467" name="Curved Connector 2466"/>
          <p:cNvCxnSpPr/>
          <p:nvPr/>
        </p:nvCxnSpPr>
        <p:spPr>
          <a:xfrm flipH="1">
            <a:off x="3753053" y="-4634737"/>
            <a:ext cx="183282" cy="196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8" name="Straight Connector 2467"/>
          <p:cNvCxnSpPr/>
          <p:nvPr/>
        </p:nvCxnSpPr>
        <p:spPr>
          <a:xfrm>
            <a:off x="3921296" y="-4635898"/>
            <a:ext cx="706818" cy="2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9" name="Rounded Rectangle 2468"/>
          <p:cNvSpPr/>
          <p:nvPr/>
        </p:nvSpPr>
        <p:spPr>
          <a:xfrm>
            <a:off x="5931297" y="-3350918"/>
            <a:ext cx="351836" cy="308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cxnSp>
        <p:nvCxnSpPr>
          <p:cNvPr id="2470" name="Straight Arrow Connector 2469"/>
          <p:cNvCxnSpPr>
            <a:endCxn id="2469" idx="1"/>
          </p:cNvCxnSpPr>
          <p:nvPr/>
        </p:nvCxnSpPr>
        <p:spPr>
          <a:xfrm>
            <a:off x="5832804" y="-3198049"/>
            <a:ext cx="98490" cy="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1" name="TextBox 2470"/>
          <p:cNvSpPr txBox="1"/>
          <p:nvPr/>
        </p:nvSpPr>
        <p:spPr>
          <a:xfrm>
            <a:off x="5984392" y="-3291296"/>
            <a:ext cx="256541" cy="36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1" dirty="0"/>
              <a:t>CP</a:t>
            </a:r>
          </a:p>
        </p:txBody>
      </p:sp>
      <p:cxnSp>
        <p:nvCxnSpPr>
          <p:cNvPr id="2472" name="Straight Arrow Connector 2471"/>
          <p:cNvCxnSpPr>
            <a:stCxn id="2469" idx="3"/>
            <a:endCxn id="2473" idx="3"/>
          </p:cNvCxnSpPr>
          <p:nvPr/>
        </p:nvCxnSpPr>
        <p:spPr>
          <a:xfrm flipV="1">
            <a:off x="6283130" y="-3198052"/>
            <a:ext cx="118763" cy="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3" name="Isosceles Triangle 2472"/>
          <p:cNvSpPr/>
          <p:nvPr/>
        </p:nvSpPr>
        <p:spPr>
          <a:xfrm rot="5400000">
            <a:off x="6318142" y="-3321415"/>
            <a:ext cx="414233" cy="24672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3582" tIns="26793" rIns="53582" bIns="267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243"/>
          </a:p>
        </p:txBody>
      </p:sp>
      <p:sp>
        <p:nvSpPr>
          <p:cNvPr id="2474" name="TextBox 2473"/>
          <p:cNvSpPr txBox="1"/>
          <p:nvPr/>
        </p:nvSpPr>
        <p:spPr>
          <a:xfrm>
            <a:off x="6374346" y="-3283312"/>
            <a:ext cx="256541" cy="4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1" dirty="0"/>
              <a:t>P/S</a:t>
            </a:r>
          </a:p>
        </p:txBody>
      </p:sp>
      <p:cxnSp>
        <p:nvCxnSpPr>
          <p:cNvPr id="2475" name="Straight Arrow Connector 2474"/>
          <p:cNvCxnSpPr>
            <a:stCxn id="2473" idx="0"/>
          </p:cNvCxnSpPr>
          <p:nvPr/>
        </p:nvCxnSpPr>
        <p:spPr>
          <a:xfrm>
            <a:off x="6648618" y="-3198051"/>
            <a:ext cx="186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6" name="Rounded Rectangle 2475"/>
          <p:cNvSpPr/>
          <p:nvPr/>
        </p:nvSpPr>
        <p:spPr>
          <a:xfrm>
            <a:off x="-1959090" y="-3451999"/>
            <a:ext cx="351836" cy="308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35"/>
          </a:p>
        </p:txBody>
      </p:sp>
      <p:cxnSp>
        <p:nvCxnSpPr>
          <p:cNvPr id="2477" name="Straight Arrow Connector 2476"/>
          <p:cNvCxnSpPr>
            <a:endCxn id="2476" idx="1"/>
          </p:cNvCxnSpPr>
          <p:nvPr/>
        </p:nvCxnSpPr>
        <p:spPr>
          <a:xfrm>
            <a:off x="-2057583" y="-3299130"/>
            <a:ext cx="98490" cy="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8" name="TextBox 2477"/>
          <p:cNvSpPr txBox="1"/>
          <p:nvPr/>
        </p:nvSpPr>
        <p:spPr>
          <a:xfrm>
            <a:off x="-1905995" y="-3392378"/>
            <a:ext cx="256541" cy="36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1" dirty="0"/>
              <a:t>CP</a:t>
            </a:r>
          </a:p>
        </p:txBody>
      </p:sp>
      <p:cxnSp>
        <p:nvCxnSpPr>
          <p:cNvPr id="2479" name="Straight Arrow Connector 2478"/>
          <p:cNvCxnSpPr>
            <a:stCxn id="2476" idx="3"/>
            <a:endCxn id="2480" idx="3"/>
          </p:cNvCxnSpPr>
          <p:nvPr/>
        </p:nvCxnSpPr>
        <p:spPr>
          <a:xfrm flipV="1">
            <a:off x="-1607257" y="-3299133"/>
            <a:ext cx="118763" cy="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0" name="Isosceles Triangle 2479"/>
          <p:cNvSpPr/>
          <p:nvPr/>
        </p:nvSpPr>
        <p:spPr>
          <a:xfrm rot="5400000">
            <a:off x="-1572245" y="-3422496"/>
            <a:ext cx="414233" cy="24672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3582" tIns="26793" rIns="53582" bIns="267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243"/>
          </a:p>
        </p:txBody>
      </p:sp>
      <p:sp>
        <p:nvSpPr>
          <p:cNvPr id="2481" name="TextBox 2480"/>
          <p:cNvSpPr txBox="1"/>
          <p:nvPr/>
        </p:nvSpPr>
        <p:spPr>
          <a:xfrm>
            <a:off x="-1516040" y="-3384393"/>
            <a:ext cx="256541" cy="4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1" dirty="0"/>
              <a:t>P/S</a:t>
            </a:r>
          </a:p>
        </p:txBody>
      </p:sp>
      <p:cxnSp>
        <p:nvCxnSpPr>
          <p:cNvPr id="2482" name="Straight Arrow Connector 2481"/>
          <p:cNvCxnSpPr/>
          <p:nvPr/>
        </p:nvCxnSpPr>
        <p:spPr>
          <a:xfrm>
            <a:off x="-1261360" y="-3299133"/>
            <a:ext cx="186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35" name="Picture 2734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-10192728" y="10491539"/>
            <a:ext cx="2455445" cy="502255"/>
          </a:xfrm>
          <a:prstGeom prst="rect">
            <a:avLst/>
          </a:prstGeom>
        </p:spPr>
      </p:pic>
      <p:pic>
        <p:nvPicPr>
          <p:cNvPr id="2736" name="Picture 2735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-8798527" y="11801578"/>
            <a:ext cx="1244634" cy="512567"/>
          </a:xfrm>
          <a:prstGeom prst="rect">
            <a:avLst/>
          </a:prstGeom>
        </p:spPr>
      </p:pic>
      <p:pic>
        <p:nvPicPr>
          <p:cNvPr id="2737" name="Picture 273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-10006239" y="11801578"/>
            <a:ext cx="1244634" cy="512567"/>
          </a:xfrm>
          <a:prstGeom prst="rect">
            <a:avLst/>
          </a:prstGeom>
        </p:spPr>
      </p:pic>
      <p:cxnSp>
        <p:nvCxnSpPr>
          <p:cNvPr id="2738" name="Straight Arrow Connector 2737"/>
          <p:cNvCxnSpPr/>
          <p:nvPr/>
        </p:nvCxnSpPr>
        <p:spPr>
          <a:xfrm>
            <a:off x="-8739815" y="12326400"/>
            <a:ext cx="1240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9" name="Straight Arrow Connector 2738"/>
          <p:cNvCxnSpPr/>
          <p:nvPr/>
        </p:nvCxnSpPr>
        <p:spPr>
          <a:xfrm>
            <a:off x="-10052381" y="12325689"/>
            <a:ext cx="1240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0" name="TextBox 2739"/>
          <p:cNvSpPr txBox="1"/>
          <p:nvPr/>
        </p:nvSpPr>
        <p:spPr>
          <a:xfrm>
            <a:off x="-10059385" y="12324177"/>
            <a:ext cx="155258" cy="1734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527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1" name="TextBox 2740"/>
              <p:cNvSpPr txBox="1"/>
              <p:nvPr/>
            </p:nvSpPr>
            <p:spPr>
              <a:xfrm>
                <a:off x="-8976390" y="12324864"/>
                <a:ext cx="231886" cy="1734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52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527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527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527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527" dirty="0"/>
              </a:p>
            </p:txBody>
          </p:sp>
        </mc:Choice>
        <mc:Fallback xmlns="">
          <p:sp>
            <p:nvSpPr>
              <p:cNvPr id="2741" name="TextBox 2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48050" y="17724571"/>
                <a:ext cx="494650" cy="265457"/>
              </a:xfrm>
              <a:prstGeom prst="rect">
                <a:avLst/>
              </a:prstGeom>
              <a:blipFill rotWithShape="0">
                <a:blip r:embed="rId6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2" name="TextBox 2741"/>
              <p:cNvSpPr txBox="1"/>
              <p:nvPr/>
            </p:nvSpPr>
            <p:spPr>
              <a:xfrm>
                <a:off x="-8809667" y="12324864"/>
                <a:ext cx="231886" cy="1734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52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527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527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527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527" dirty="0"/>
              </a:p>
            </p:txBody>
          </p:sp>
        </mc:Choice>
        <mc:Fallback xmlns="">
          <p:sp>
            <p:nvSpPr>
              <p:cNvPr id="2742" name="TextBox 27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92404" y="17724571"/>
                <a:ext cx="494650" cy="265457"/>
              </a:xfrm>
              <a:prstGeom prst="rect">
                <a:avLst/>
              </a:prstGeom>
              <a:blipFill rotWithShape="0">
                <a:blip r:embed="rId6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3" name="TextBox 2742"/>
          <p:cNvSpPr txBox="1"/>
          <p:nvPr/>
        </p:nvSpPr>
        <p:spPr>
          <a:xfrm>
            <a:off x="-7626129" y="12320545"/>
            <a:ext cx="155258" cy="1734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527" dirty="0"/>
              <a:t>0</a:t>
            </a:r>
          </a:p>
        </p:txBody>
      </p:sp>
      <p:sp>
        <p:nvSpPr>
          <p:cNvPr id="2744" name="TextBox 2743"/>
          <p:cNvSpPr txBox="1"/>
          <p:nvPr/>
        </p:nvSpPr>
        <p:spPr>
          <a:xfrm>
            <a:off x="-8900992" y="11482265"/>
            <a:ext cx="155258" cy="1734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527" b="1" dirty="0"/>
              <a:t>A</a:t>
            </a:r>
          </a:p>
        </p:txBody>
      </p:sp>
      <p:cxnSp>
        <p:nvCxnSpPr>
          <p:cNvPr id="2745" name="Straight Arrow Connector 2744"/>
          <p:cNvCxnSpPr/>
          <p:nvPr/>
        </p:nvCxnSpPr>
        <p:spPr>
          <a:xfrm flipH="1" flipV="1">
            <a:off x="-8774758" y="11527307"/>
            <a:ext cx="52" cy="830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6" name="Left Brace 2745"/>
          <p:cNvSpPr/>
          <p:nvPr/>
        </p:nvSpPr>
        <p:spPr>
          <a:xfrm rot="5400000">
            <a:off x="-9760606" y="11397315"/>
            <a:ext cx="127276" cy="5982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3582" tIns="26791" rIns="53582" bIns="267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244" dirty="0"/>
          </a:p>
        </p:txBody>
      </p:sp>
      <p:sp>
        <p:nvSpPr>
          <p:cNvPr id="2747" name="Left Brace 2746"/>
          <p:cNvSpPr/>
          <p:nvPr/>
        </p:nvSpPr>
        <p:spPr>
          <a:xfrm rot="5400000">
            <a:off x="-9148769" y="11397315"/>
            <a:ext cx="127276" cy="5982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3582" tIns="26791" rIns="53582" bIns="267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244" dirty="0"/>
          </a:p>
        </p:txBody>
      </p:sp>
      <p:sp>
        <p:nvSpPr>
          <p:cNvPr id="2748" name="TextBox 2747"/>
          <p:cNvSpPr txBox="1"/>
          <p:nvPr/>
        </p:nvSpPr>
        <p:spPr>
          <a:xfrm>
            <a:off x="-9789600" y="11464013"/>
            <a:ext cx="250169" cy="318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735" b="1" i="1" dirty="0"/>
              <a:t>GI</a:t>
            </a:r>
          </a:p>
        </p:txBody>
      </p:sp>
      <p:sp>
        <p:nvSpPr>
          <p:cNvPr id="2749" name="TextBox 2748"/>
          <p:cNvSpPr txBox="1"/>
          <p:nvPr/>
        </p:nvSpPr>
        <p:spPr>
          <a:xfrm>
            <a:off x="-9332939" y="11442915"/>
            <a:ext cx="480654" cy="3356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527" b="1" i="1" dirty="0" err="1"/>
              <a:t>Subcarries</a:t>
            </a:r>
            <a:r>
              <a:rPr lang="pt-BR" sz="527" b="1" i="1" dirty="0"/>
              <a:t> </a:t>
            </a:r>
            <a:r>
              <a:rPr lang="pt-BR" sz="527" b="1" i="1" dirty="0" err="1"/>
              <a:t>Information</a:t>
            </a:r>
            <a:endParaRPr lang="pt-BR" sz="527" b="1" i="1" dirty="0"/>
          </a:p>
        </p:txBody>
      </p:sp>
      <p:sp>
        <p:nvSpPr>
          <p:cNvPr id="2750" name="Left Brace 2749"/>
          <p:cNvSpPr/>
          <p:nvPr/>
        </p:nvSpPr>
        <p:spPr>
          <a:xfrm rot="5400000">
            <a:off x="-8219522" y="11086109"/>
            <a:ext cx="124092" cy="121746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3582" tIns="26791" rIns="53582" bIns="267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244" dirty="0"/>
          </a:p>
        </p:txBody>
      </p:sp>
      <p:sp>
        <p:nvSpPr>
          <p:cNvPr id="2751" name="TextBox 2750"/>
          <p:cNvSpPr txBox="1"/>
          <p:nvPr/>
        </p:nvSpPr>
        <p:spPr>
          <a:xfrm>
            <a:off x="-8709123" y="11506209"/>
            <a:ext cx="1105072" cy="2545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527" b="1" i="1" dirty="0" err="1"/>
              <a:t>Conjugate</a:t>
            </a:r>
            <a:r>
              <a:rPr lang="pt-BR" sz="527" b="1" i="1" dirty="0"/>
              <a:t> </a:t>
            </a:r>
            <a:r>
              <a:rPr lang="pt-BR" sz="527" b="1" i="1" dirty="0" err="1"/>
              <a:t>with</a:t>
            </a:r>
            <a:r>
              <a:rPr lang="pt-BR" sz="527" b="1" i="1" dirty="0"/>
              <a:t> </a:t>
            </a:r>
            <a:r>
              <a:rPr lang="pt-BR" sz="527" b="1" i="1" dirty="0" err="1"/>
              <a:t>inverted</a:t>
            </a:r>
            <a:r>
              <a:rPr lang="pt-BR" sz="527" b="1" i="1" dirty="0"/>
              <a:t> </a:t>
            </a:r>
            <a:r>
              <a:rPr lang="pt-BR" sz="527" b="1" i="1" dirty="0" err="1"/>
              <a:t>sequence</a:t>
            </a:r>
            <a:endParaRPr lang="pt-BR" sz="527" b="1" i="1" dirty="0"/>
          </a:p>
        </p:txBody>
      </p:sp>
      <p:sp>
        <p:nvSpPr>
          <p:cNvPr id="2752" name="TextBox 2751"/>
          <p:cNvSpPr txBox="1"/>
          <p:nvPr/>
        </p:nvSpPr>
        <p:spPr>
          <a:xfrm rot="16200000">
            <a:off x="-8946427" y="10807262"/>
            <a:ext cx="401392" cy="109708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704" b="1" dirty="0" err="1"/>
              <a:t>Frequency</a:t>
            </a:r>
            <a:r>
              <a:rPr lang="pt-BR" sz="704" b="1" dirty="0"/>
              <a:t> Domain </a:t>
            </a:r>
            <a:r>
              <a:rPr lang="pt-BR" sz="704" b="1" dirty="0" err="1"/>
              <a:t>Samples</a:t>
            </a:r>
            <a:endParaRPr lang="pt-BR" sz="704" b="1" dirty="0"/>
          </a:p>
        </p:txBody>
      </p:sp>
      <p:cxnSp>
        <p:nvCxnSpPr>
          <p:cNvPr id="1149" name="Straight Connector 1148"/>
          <p:cNvCxnSpPr/>
          <p:nvPr/>
        </p:nvCxnSpPr>
        <p:spPr>
          <a:xfrm rot="5400000" flipH="1">
            <a:off x="5021697" y="5517738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Straight Connector 1149"/>
          <p:cNvCxnSpPr/>
          <p:nvPr/>
        </p:nvCxnSpPr>
        <p:spPr>
          <a:xfrm rot="5400000" flipH="1">
            <a:off x="4512629" y="5557033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Connector 1150"/>
          <p:cNvCxnSpPr/>
          <p:nvPr/>
        </p:nvCxnSpPr>
        <p:spPr>
          <a:xfrm rot="5400000" flipH="1">
            <a:off x="4783085" y="5554168"/>
            <a:ext cx="409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Straight Connector 1151"/>
          <p:cNvCxnSpPr/>
          <p:nvPr/>
        </p:nvCxnSpPr>
        <p:spPr>
          <a:xfrm rot="5400000" flipH="1">
            <a:off x="3683737" y="4212790"/>
            <a:ext cx="409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Straight Connector 1152"/>
          <p:cNvCxnSpPr/>
          <p:nvPr/>
        </p:nvCxnSpPr>
        <p:spPr>
          <a:xfrm rot="5400000" flipH="1">
            <a:off x="-117684" y="4177367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Straight Connector 1153"/>
          <p:cNvCxnSpPr/>
          <p:nvPr/>
        </p:nvCxnSpPr>
        <p:spPr>
          <a:xfrm rot="5400000" flipH="1">
            <a:off x="5030888" y="4238180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Straight Connector 1154"/>
          <p:cNvCxnSpPr/>
          <p:nvPr/>
        </p:nvCxnSpPr>
        <p:spPr>
          <a:xfrm rot="5400000" flipH="1">
            <a:off x="1188710" y="4210072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Straight Connector 1155"/>
          <p:cNvCxnSpPr/>
          <p:nvPr/>
        </p:nvCxnSpPr>
        <p:spPr>
          <a:xfrm rot="5400000" flipH="1">
            <a:off x="2651333" y="4210072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Connector 1156"/>
          <p:cNvCxnSpPr/>
          <p:nvPr/>
        </p:nvCxnSpPr>
        <p:spPr>
          <a:xfrm rot="5400000" flipH="1">
            <a:off x="2368156" y="4210072"/>
            <a:ext cx="386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Rounded Rectangle 1157"/>
          <p:cNvSpPr/>
          <p:nvPr/>
        </p:nvSpPr>
        <p:spPr>
          <a:xfrm rot="16200000">
            <a:off x="1343137" y="2690377"/>
            <a:ext cx="1433249" cy="1258292"/>
          </a:xfrm>
          <a:prstGeom prst="round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9" name="TextBox 1158"/>
              <p:cNvSpPr txBox="1"/>
              <p:nvPr/>
            </p:nvSpPr>
            <p:spPr>
              <a:xfrm rot="16200000">
                <a:off x="1067853" y="3127506"/>
                <a:ext cx="1726378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59" name="TextBox 1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67853" y="3127506"/>
                <a:ext cx="1726378" cy="338554"/>
              </a:xfrm>
              <a:prstGeom prst="rect">
                <a:avLst/>
              </a:prstGeom>
              <a:blipFill rotWithShape="0">
                <a:blip r:embed="rId6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0" name="TextBox 1159"/>
          <p:cNvSpPr txBox="1"/>
          <p:nvPr/>
        </p:nvSpPr>
        <p:spPr>
          <a:xfrm>
            <a:off x="2016261" y="3148496"/>
            <a:ext cx="483148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b="1" dirty="0">
                <a:solidFill>
                  <a:srgbClr val="0070C0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1" name="TextBox 1160"/>
              <p:cNvSpPr txBox="1"/>
              <p:nvPr/>
            </p:nvSpPr>
            <p:spPr>
              <a:xfrm rot="16200000">
                <a:off x="734235" y="3129974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61" name="TextBox 1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4235" y="3129974"/>
                <a:ext cx="1726378" cy="333617"/>
              </a:xfrm>
              <a:prstGeom prst="rect">
                <a:avLst/>
              </a:prstGeom>
              <a:blipFill rotWithShape="0">
                <a:blip r:embed="rId64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2" name="TextBox 1161"/>
              <p:cNvSpPr txBox="1"/>
              <p:nvPr/>
            </p:nvSpPr>
            <p:spPr>
              <a:xfrm rot="16200000">
                <a:off x="1664759" y="3129974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62" name="TextBox 1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64759" y="3129974"/>
                <a:ext cx="1726378" cy="333617"/>
              </a:xfrm>
              <a:prstGeom prst="rect">
                <a:avLst/>
              </a:prstGeom>
              <a:blipFill rotWithShape="0">
                <a:blip r:embed="rId65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3" name="TextBox 1162"/>
          <p:cNvSpPr txBox="1"/>
          <p:nvPr/>
        </p:nvSpPr>
        <p:spPr>
          <a:xfrm rot="5400000">
            <a:off x="1226496" y="3169218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164" name="TextBox 1163"/>
          <p:cNvSpPr txBox="1"/>
          <p:nvPr/>
        </p:nvSpPr>
        <p:spPr>
          <a:xfrm rot="5400000">
            <a:off x="-70757" y="3161809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165" name="TextBox 1164"/>
          <p:cNvSpPr txBox="1"/>
          <p:nvPr/>
        </p:nvSpPr>
        <p:spPr>
          <a:xfrm rot="5400000">
            <a:off x="683385" y="2777783"/>
            <a:ext cx="471026" cy="114237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6" name="TextBox 1165"/>
              <p:cNvSpPr txBox="1"/>
              <p:nvPr/>
            </p:nvSpPr>
            <p:spPr>
              <a:xfrm rot="16200000">
                <a:off x="2688033" y="3107174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66" name="TextBox 1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88033" y="3107174"/>
                <a:ext cx="1726378" cy="333617"/>
              </a:xfrm>
              <a:prstGeom prst="rect">
                <a:avLst/>
              </a:prstGeom>
              <a:blipFill rotWithShape="0">
                <a:blip r:embed="rId66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7" name="TextBox 1166"/>
          <p:cNvSpPr txBox="1"/>
          <p:nvPr/>
        </p:nvSpPr>
        <p:spPr>
          <a:xfrm>
            <a:off x="3117289" y="3102626"/>
            <a:ext cx="483148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8" name="TextBox 1167"/>
              <p:cNvSpPr txBox="1"/>
              <p:nvPr/>
            </p:nvSpPr>
            <p:spPr>
              <a:xfrm rot="16200000">
                <a:off x="2201981" y="3107172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68" name="TextBox 1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01981" y="3107172"/>
                <a:ext cx="1726378" cy="333617"/>
              </a:xfrm>
              <a:prstGeom prst="rect">
                <a:avLst/>
              </a:prstGeom>
              <a:blipFill rotWithShape="0">
                <a:blip r:embed="rId67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9" name="TextBox 1168"/>
              <p:cNvSpPr txBox="1"/>
              <p:nvPr/>
            </p:nvSpPr>
            <p:spPr>
              <a:xfrm rot="16200000">
                <a:off x="2976065" y="3107171"/>
                <a:ext cx="1726378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1568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69" name="TextBox 1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76065" y="3107171"/>
                <a:ext cx="1726378" cy="333617"/>
              </a:xfrm>
              <a:prstGeom prst="rect">
                <a:avLst/>
              </a:prstGeom>
              <a:blipFill rotWithShape="0">
                <a:blip r:embed="rId68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0" name="TextBox 1169"/>
          <p:cNvSpPr txBox="1"/>
          <p:nvPr/>
        </p:nvSpPr>
        <p:spPr>
          <a:xfrm rot="5400000">
            <a:off x="2691970" y="3158512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/>
              <a:t>0</a:t>
            </a:r>
          </a:p>
        </p:txBody>
      </p:sp>
      <p:sp>
        <p:nvSpPr>
          <p:cNvPr id="1171" name="TextBox 1170"/>
          <p:cNvSpPr txBox="1"/>
          <p:nvPr/>
        </p:nvSpPr>
        <p:spPr>
          <a:xfrm rot="5400000">
            <a:off x="5081835" y="3236100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172" name="TextBox 1171"/>
          <p:cNvSpPr txBox="1"/>
          <p:nvPr/>
        </p:nvSpPr>
        <p:spPr>
          <a:xfrm rot="5400000">
            <a:off x="3951964" y="3228780"/>
            <a:ext cx="331189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173" name="TextBox 1172"/>
          <p:cNvSpPr txBox="1"/>
          <p:nvPr/>
        </p:nvSpPr>
        <p:spPr>
          <a:xfrm rot="5400000">
            <a:off x="4515539" y="2894636"/>
            <a:ext cx="471026" cy="10004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68" dirty="0">
                <a:solidFill>
                  <a:srgbClr val="0070C0"/>
                </a:solidFill>
              </a:rPr>
              <a:t>...</a:t>
            </a:r>
          </a:p>
        </p:txBody>
      </p:sp>
      <p:cxnSp>
        <p:nvCxnSpPr>
          <p:cNvPr id="1174" name="Straight Connector 1173"/>
          <p:cNvCxnSpPr/>
          <p:nvPr/>
        </p:nvCxnSpPr>
        <p:spPr>
          <a:xfrm rot="5400000" flipH="1">
            <a:off x="-91193" y="5476162"/>
            <a:ext cx="451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5" name="Rounded Rectangle 1174"/>
          <p:cNvSpPr/>
          <p:nvPr/>
        </p:nvSpPr>
        <p:spPr>
          <a:xfrm rot="5400000">
            <a:off x="2077027" y="2293625"/>
            <a:ext cx="1205359" cy="524831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21"/>
          </a:p>
        </p:txBody>
      </p:sp>
      <p:sp>
        <p:nvSpPr>
          <p:cNvPr id="1176" name="TextBox 1175"/>
          <p:cNvSpPr txBox="1"/>
          <p:nvPr/>
        </p:nvSpPr>
        <p:spPr>
          <a:xfrm rot="16200000">
            <a:off x="2423514" y="2563998"/>
            <a:ext cx="522131" cy="525806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193" b="1" spc="940" dirty="0"/>
              <a:t>IFFT</a:t>
            </a:r>
          </a:p>
        </p:txBody>
      </p:sp>
      <p:sp>
        <p:nvSpPr>
          <p:cNvPr id="1177" name="TextBox 1176"/>
          <p:cNvSpPr txBox="1"/>
          <p:nvPr/>
        </p:nvSpPr>
        <p:spPr>
          <a:xfrm rot="16200000">
            <a:off x="4872" y="4373433"/>
            <a:ext cx="305231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400" dirty="0"/>
              <a:t>1</a:t>
            </a:r>
            <a:endParaRPr lang="pt-B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8" name="TextBox 1177"/>
              <p:cNvSpPr txBox="1"/>
              <p:nvPr/>
            </p:nvSpPr>
            <p:spPr>
              <a:xfrm rot="16200000">
                <a:off x="1127131" y="4440270"/>
                <a:ext cx="474530" cy="43685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4800" dirty="0"/>
              </a:p>
            </p:txBody>
          </p:sp>
        </mc:Choice>
        <mc:Fallback>
          <p:sp>
            <p:nvSpPr>
              <p:cNvPr id="1178" name="TextBox 1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7131" y="4440270"/>
                <a:ext cx="474530" cy="436851"/>
              </a:xfrm>
              <a:prstGeom prst="rect">
                <a:avLst/>
              </a:prstGeom>
              <a:blipFill rotWithShape="0">
                <a:blip r:embed="rId69"/>
                <a:stretch>
                  <a:fillRect t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9" name="TextBox 1178"/>
              <p:cNvSpPr txBox="1"/>
              <p:nvPr/>
            </p:nvSpPr>
            <p:spPr>
              <a:xfrm rot="16200000">
                <a:off x="2256760" y="4368263"/>
                <a:ext cx="474530" cy="43685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179" name="TextBox 1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56760" y="4368263"/>
                <a:ext cx="474530" cy="436851"/>
              </a:xfrm>
              <a:prstGeom prst="rect">
                <a:avLst/>
              </a:prstGeom>
              <a:blipFill rotWithShape="0">
                <a:blip r:embed="rId70"/>
                <a:stretch>
                  <a:fillRect t="-2564" r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0" name="TextBox 1179"/>
              <p:cNvSpPr txBox="1"/>
              <p:nvPr/>
            </p:nvSpPr>
            <p:spPr>
              <a:xfrm rot="16200000">
                <a:off x="2384669" y="4448652"/>
                <a:ext cx="889813" cy="43685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800" dirty="0"/>
              </a:p>
            </p:txBody>
          </p:sp>
        </mc:Choice>
        <mc:Fallback>
          <p:sp>
            <p:nvSpPr>
              <p:cNvPr id="1180" name="TextBox 1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84669" y="4448652"/>
                <a:ext cx="889813" cy="436851"/>
              </a:xfrm>
              <a:prstGeom prst="rect">
                <a:avLst/>
              </a:prstGeom>
              <a:blipFill rotWithShape="0">
                <a:blip r:embed="rId71"/>
                <a:stretch>
                  <a:fillRect r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1" name="TextBox 1180"/>
              <p:cNvSpPr txBox="1"/>
              <p:nvPr/>
            </p:nvSpPr>
            <p:spPr>
              <a:xfrm rot="16200000">
                <a:off x="3322054" y="4532366"/>
                <a:ext cx="1081271" cy="43800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1200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4800" dirty="0"/>
              </a:p>
            </p:txBody>
          </p:sp>
        </mc:Choice>
        <mc:Fallback>
          <p:sp>
            <p:nvSpPr>
              <p:cNvPr id="1181" name="TextBox 1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22054" y="4532366"/>
                <a:ext cx="1081271" cy="438005"/>
              </a:xfrm>
              <a:prstGeom prst="rect">
                <a:avLst/>
              </a:prstGeom>
              <a:blipFill rotWithShape="0"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2" name="TextBox 1181"/>
              <p:cNvSpPr txBox="1"/>
              <p:nvPr/>
            </p:nvSpPr>
            <p:spPr>
              <a:xfrm rot="16200000">
                <a:off x="-151445" y="5695515"/>
                <a:ext cx="492565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82" name="TextBox 1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51445" y="5695515"/>
                <a:ext cx="492565" cy="333617"/>
              </a:xfrm>
              <a:prstGeom prst="rect">
                <a:avLst/>
              </a:prstGeom>
              <a:blipFill rotWithShape="0"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3" name="TextBox 1182"/>
          <p:cNvSpPr txBox="1"/>
          <p:nvPr/>
        </p:nvSpPr>
        <p:spPr>
          <a:xfrm rot="16200000">
            <a:off x="2629088" y="3663346"/>
            <a:ext cx="471026" cy="451448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568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4" name="TextBox 1183"/>
              <p:cNvSpPr txBox="1"/>
              <p:nvPr/>
            </p:nvSpPr>
            <p:spPr>
              <a:xfrm rot="16200000">
                <a:off x="97046" y="5695515"/>
                <a:ext cx="492565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84" name="TextBox 1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46" y="5695515"/>
                <a:ext cx="492565" cy="333617"/>
              </a:xfrm>
              <a:prstGeom prst="rect">
                <a:avLst/>
              </a:prstGeom>
              <a:blipFill rotWithShape="0"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5" name="TextBox 1184"/>
              <p:cNvSpPr txBox="1"/>
              <p:nvPr/>
            </p:nvSpPr>
            <p:spPr>
              <a:xfrm rot="16200000">
                <a:off x="379209" y="5695515"/>
                <a:ext cx="492565" cy="33361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85" name="TextBox 1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209" y="5695515"/>
                <a:ext cx="492565" cy="333617"/>
              </a:xfrm>
              <a:prstGeom prst="rect">
                <a:avLst/>
              </a:prstGeom>
              <a:blipFill rotWithShape="0"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6" name="TextBox 1185"/>
              <p:cNvSpPr txBox="1"/>
              <p:nvPr/>
            </p:nvSpPr>
            <p:spPr>
              <a:xfrm rot="16200000">
                <a:off x="4733724" y="5561246"/>
                <a:ext cx="1030728" cy="35464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568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sSub>
                            <m:sSubPr>
                              <m:ctrlP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15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𝑰𝑭𝑭𝑻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568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86" name="TextBox 1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3724" y="5561246"/>
                <a:ext cx="1030728" cy="354649"/>
              </a:xfrm>
              <a:prstGeom prst="rect">
                <a:avLst/>
              </a:prstGeom>
              <a:blipFill rotWithShape="0"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7" name="Group 1186"/>
          <p:cNvGrpSpPr/>
          <p:nvPr/>
        </p:nvGrpSpPr>
        <p:grpSpPr>
          <a:xfrm flipH="1">
            <a:off x="71004" y="5978747"/>
            <a:ext cx="5270873" cy="321370"/>
            <a:chOff x="356901" y="4774620"/>
            <a:chExt cx="4216699" cy="257094"/>
          </a:xfrm>
        </p:grpSpPr>
        <p:sp>
          <p:nvSpPr>
            <p:cNvPr id="1188" name="Rectangle 1187"/>
            <p:cNvSpPr/>
            <p:nvPr/>
          </p:nvSpPr>
          <p:spPr>
            <a:xfrm rot="5400000">
              <a:off x="2426539" y="2791524"/>
              <a:ext cx="77423" cy="421669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21"/>
            </a:p>
          </p:txBody>
        </p:sp>
        <p:cxnSp>
          <p:nvCxnSpPr>
            <p:cNvPr id="1189" name="Straight Connector 1188"/>
            <p:cNvCxnSpPr/>
            <p:nvPr/>
          </p:nvCxnSpPr>
          <p:spPr>
            <a:xfrm rot="5400000">
              <a:off x="44301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Straight Connector 1189"/>
            <p:cNvCxnSpPr/>
            <p:nvPr/>
          </p:nvCxnSpPr>
          <p:spPr>
            <a:xfrm rot="5400000">
              <a:off x="432210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Straight Connector 1190"/>
            <p:cNvCxnSpPr/>
            <p:nvPr/>
          </p:nvCxnSpPr>
          <p:spPr>
            <a:xfrm rot="5400000">
              <a:off x="4214092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Straight Connector 1191"/>
            <p:cNvCxnSpPr/>
            <p:nvPr/>
          </p:nvCxnSpPr>
          <p:spPr>
            <a:xfrm rot="5400000">
              <a:off x="4106082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Connector 1192"/>
            <p:cNvCxnSpPr/>
            <p:nvPr/>
          </p:nvCxnSpPr>
          <p:spPr>
            <a:xfrm rot="5400000">
              <a:off x="399806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Connector 1193"/>
            <p:cNvCxnSpPr/>
            <p:nvPr/>
          </p:nvCxnSpPr>
          <p:spPr>
            <a:xfrm rot="5400000">
              <a:off x="389005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Connector 1194"/>
            <p:cNvCxnSpPr/>
            <p:nvPr/>
          </p:nvCxnSpPr>
          <p:spPr>
            <a:xfrm rot="5400000">
              <a:off x="37820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Connector 1195"/>
            <p:cNvCxnSpPr/>
            <p:nvPr/>
          </p:nvCxnSpPr>
          <p:spPr>
            <a:xfrm rot="5400000">
              <a:off x="367403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/>
            <p:cNvCxnSpPr/>
            <p:nvPr/>
          </p:nvCxnSpPr>
          <p:spPr>
            <a:xfrm rot="5400000">
              <a:off x="356602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Straight Connector 1197"/>
            <p:cNvCxnSpPr/>
            <p:nvPr/>
          </p:nvCxnSpPr>
          <p:spPr>
            <a:xfrm rot="5400000">
              <a:off x="34580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Straight Connector 1198"/>
            <p:cNvCxnSpPr/>
            <p:nvPr/>
          </p:nvCxnSpPr>
          <p:spPr>
            <a:xfrm rot="5400000">
              <a:off x="334999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Straight Connector 1199"/>
            <p:cNvCxnSpPr/>
            <p:nvPr/>
          </p:nvCxnSpPr>
          <p:spPr>
            <a:xfrm rot="5400000">
              <a:off x="3241985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/>
            <p:cNvCxnSpPr/>
            <p:nvPr/>
          </p:nvCxnSpPr>
          <p:spPr>
            <a:xfrm rot="5400000">
              <a:off x="31339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/>
            <p:cNvCxnSpPr/>
            <p:nvPr/>
          </p:nvCxnSpPr>
          <p:spPr>
            <a:xfrm rot="5400000">
              <a:off x="302596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Straight Connector 1202"/>
            <p:cNvCxnSpPr/>
            <p:nvPr/>
          </p:nvCxnSpPr>
          <p:spPr>
            <a:xfrm rot="5400000">
              <a:off x="2917948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Straight Connector 1203"/>
            <p:cNvCxnSpPr/>
            <p:nvPr/>
          </p:nvCxnSpPr>
          <p:spPr>
            <a:xfrm rot="5400000">
              <a:off x="2809938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Straight Connector 1204"/>
            <p:cNvCxnSpPr/>
            <p:nvPr/>
          </p:nvCxnSpPr>
          <p:spPr>
            <a:xfrm rot="5400000">
              <a:off x="270192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Straight Connector 1205"/>
            <p:cNvCxnSpPr/>
            <p:nvPr/>
          </p:nvCxnSpPr>
          <p:spPr>
            <a:xfrm rot="5400000">
              <a:off x="2593913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Straight Connector 1206"/>
            <p:cNvCxnSpPr/>
            <p:nvPr/>
          </p:nvCxnSpPr>
          <p:spPr>
            <a:xfrm rot="5400000">
              <a:off x="248590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Straight Connector 1207"/>
            <p:cNvCxnSpPr/>
            <p:nvPr/>
          </p:nvCxnSpPr>
          <p:spPr>
            <a:xfrm rot="5400000">
              <a:off x="237788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Straight Connector 1208"/>
            <p:cNvCxnSpPr/>
            <p:nvPr/>
          </p:nvCxnSpPr>
          <p:spPr>
            <a:xfrm rot="5400000">
              <a:off x="226987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Straight Connector 1209"/>
            <p:cNvCxnSpPr/>
            <p:nvPr/>
          </p:nvCxnSpPr>
          <p:spPr>
            <a:xfrm rot="5400000">
              <a:off x="216186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Connector 1210"/>
            <p:cNvCxnSpPr/>
            <p:nvPr/>
          </p:nvCxnSpPr>
          <p:spPr>
            <a:xfrm rot="5400000">
              <a:off x="205385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/>
            <p:cNvCxnSpPr/>
            <p:nvPr/>
          </p:nvCxnSpPr>
          <p:spPr>
            <a:xfrm rot="5400000">
              <a:off x="194584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Connector 1212"/>
            <p:cNvCxnSpPr/>
            <p:nvPr/>
          </p:nvCxnSpPr>
          <p:spPr>
            <a:xfrm rot="5400000">
              <a:off x="183782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Straight Connector 1213"/>
            <p:cNvCxnSpPr/>
            <p:nvPr/>
          </p:nvCxnSpPr>
          <p:spPr>
            <a:xfrm rot="5400000">
              <a:off x="17298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Straight Connector 1214"/>
            <p:cNvCxnSpPr/>
            <p:nvPr/>
          </p:nvCxnSpPr>
          <p:spPr>
            <a:xfrm rot="5400000">
              <a:off x="162180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Straight Connector 1215"/>
            <p:cNvCxnSpPr/>
            <p:nvPr/>
          </p:nvCxnSpPr>
          <p:spPr>
            <a:xfrm rot="5400000">
              <a:off x="151379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Straight Connector 1216"/>
            <p:cNvCxnSpPr/>
            <p:nvPr/>
          </p:nvCxnSpPr>
          <p:spPr>
            <a:xfrm rot="5400000">
              <a:off x="140578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Straight Connector 1217"/>
            <p:cNvCxnSpPr/>
            <p:nvPr/>
          </p:nvCxnSpPr>
          <p:spPr>
            <a:xfrm rot="5400000">
              <a:off x="129776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Straight Connector 1218"/>
            <p:cNvCxnSpPr/>
            <p:nvPr/>
          </p:nvCxnSpPr>
          <p:spPr>
            <a:xfrm rot="5400000">
              <a:off x="118975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Straight Connector 1219"/>
            <p:cNvCxnSpPr/>
            <p:nvPr/>
          </p:nvCxnSpPr>
          <p:spPr>
            <a:xfrm rot="5400000">
              <a:off x="10817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Connector 1220"/>
            <p:cNvCxnSpPr/>
            <p:nvPr/>
          </p:nvCxnSpPr>
          <p:spPr>
            <a:xfrm rot="5400000">
              <a:off x="973733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>
            <a:xfrm rot="5400000">
              <a:off x="865721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Connector 1222"/>
            <p:cNvCxnSpPr/>
            <p:nvPr/>
          </p:nvCxnSpPr>
          <p:spPr>
            <a:xfrm rot="5400000">
              <a:off x="7577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Straight Connector 1223"/>
            <p:cNvCxnSpPr/>
            <p:nvPr/>
          </p:nvCxnSpPr>
          <p:spPr>
            <a:xfrm rot="5400000">
              <a:off x="64969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Straight Connector 1224"/>
            <p:cNvCxnSpPr/>
            <p:nvPr/>
          </p:nvCxnSpPr>
          <p:spPr>
            <a:xfrm rot="5400000">
              <a:off x="541685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/>
            <p:cNvCxnSpPr/>
            <p:nvPr/>
          </p:nvCxnSpPr>
          <p:spPr>
            <a:xfrm rot="5400000">
              <a:off x="4336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7" name="Rectangle 1226"/>
            <p:cNvSpPr/>
            <p:nvPr/>
          </p:nvSpPr>
          <p:spPr>
            <a:xfrm rot="5400000">
              <a:off x="1294478" y="4574829"/>
              <a:ext cx="77526" cy="64807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43325" tIns="71660" rIns="143325" bIns="716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421"/>
            </a:p>
          </p:txBody>
        </p:sp>
        <p:sp>
          <p:nvSpPr>
            <p:cNvPr id="1228" name="TextBox 1227"/>
            <p:cNvSpPr txBox="1"/>
            <p:nvPr/>
          </p:nvSpPr>
          <p:spPr>
            <a:xfrm rot="5400000">
              <a:off x="1249035" y="4494411"/>
              <a:ext cx="257094" cy="81751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pt-BR" sz="749" b="1" dirty="0"/>
                <a:t>...</a:t>
              </a:r>
            </a:p>
          </p:txBody>
        </p:sp>
      </p:grpSp>
      <p:pic>
        <p:nvPicPr>
          <p:cNvPr id="1229" name="Picture 1228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2673629" y="1065982"/>
            <a:ext cx="2655000" cy="1093385"/>
          </a:xfrm>
          <a:prstGeom prst="rect">
            <a:avLst/>
          </a:prstGeom>
        </p:spPr>
      </p:pic>
      <p:pic>
        <p:nvPicPr>
          <p:cNvPr id="1230" name="Picture 122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74878" y="1065982"/>
            <a:ext cx="2655000" cy="1093385"/>
          </a:xfrm>
          <a:prstGeom prst="rect">
            <a:avLst/>
          </a:prstGeom>
        </p:spPr>
      </p:pic>
      <p:cxnSp>
        <p:nvCxnSpPr>
          <p:cNvPr id="1231" name="Straight Arrow Connector 1230"/>
          <p:cNvCxnSpPr/>
          <p:nvPr/>
        </p:nvCxnSpPr>
        <p:spPr>
          <a:xfrm>
            <a:off x="2776361" y="2185506"/>
            <a:ext cx="264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Straight Arrow Connector 1231"/>
          <p:cNvCxnSpPr/>
          <p:nvPr/>
        </p:nvCxnSpPr>
        <p:spPr>
          <a:xfrm>
            <a:off x="-23547" y="2183989"/>
            <a:ext cx="264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" name="TextBox 1232"/>
          <p:cNvSpPr txBox="1"/>
          <p:nvPr/>
        </p:nvSpPr>
        <p:spPr>
          <a:xfrm>
            <a:off x="-38489" y="2180766"/>
            <a:ext cx="3311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2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4" name="TextBox 1233"/>
              <p:cNvSpPr txBox="1"/>
              <p:nvPr/>
            </p:nvSpPr>
            <p:spPr>
              <a:xfrm>
                <a:off x="2271703" y="2182232"/>
                <a:ext cx="494650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234" name="TextBox 1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703" y="2182232"/>
                <a:ext cx="494650" cy="276999"/>
              </a:xfrm>
              <a:prstGeom prst="rect">
                <a:avLst/>
              </a:prstGeom>
              <a:blipFill rotWithShape="0"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5" name="TextBox 1234"/>
              <p:cNvSpPr txBox="1"/>
              <p:nvPr/>
            </p:nvSpPr>
            <p:spPr>
              <a:xfrm>
                <a:off x="2627349" y="2182232"/>
                <a:ext cx="494650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235" name="TextBox 1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49" y="2182232"/>
                <a:ext cx="494650" cy="276999"/>
              </a:xfrm>
              <a:prstGeom prst="rect">
                <a:avLst/>
              </a:prstGeom>
              <a:blipFill rotWithShape="0"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6" name="TextBox 1235"/>
          <p:cNvSpPr txBox="1"/>
          <p:nvPr/>
        </p:nvSpPr>
        <p:spPr>
          <a:xfrm>
            <a:off x="5152030" y="2173022"/>
            <a:ext cx="3311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200" dirty="0"/>
              <a:t>0</a:t>
            </a:r>
          </a:p>
        </p:txBody>
      </p:sp>
      <p:sp>
        <p:nvSpPr>
          <p:cNvPr id="1237" name="TextBox 1236"/>
          <p:cNvSpPr txBox="1"/>
          <p:nvPr/>
        </p:nvSpPr>
        <p:spPr>
          <a:xfrm>
            <a:off x="2622149" y="328921"/>
            <a:ext cx="331189" cy="2654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125" b="1" dirty="0"/>
              <a:t>A</a:t>
            </a:r>
          </a:p>
        </p:txBody>
      </p:sp>
      <p:cxnSp>
        <p:nvCxnSpPr>
          <p:cNvPr id="1238" name="Straight Arrow Connector 1237"/>
          <p:cNvCxnSpPr/>
          <p:nvPr/>
        </p:nvCxnSpPr>
        <p:spPr>
          <a:xfrm flipH="1" flipV="1">
            <a:off x="2701823" y="480918"/>
            <a:ext cx="113" cy="1772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Left Brace 1238"/>
          <p:cNvSpPr/>
          <p:nvPr/>
        </p:nvSpPr>
        <p:spPr>
          <a:xfrm rot="5400000">
            <a:off x="598848" y="203618"/>
            <a:ext cx="271499" cy="127614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240" name="Left Brace 1239"/>
          <p:cNvSpPr/>
          <p:nvPr/>
        </p:nvSpPr>
        <p:spPr>
          <a:xfrm rot="5400000">
            <a:off x="1903994" y="203618"/>
            <a:ext cx="271499" cy="127614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241" name="TextBox 1240"/>
          <p:cNvSpPr txBox="1"/>
          <p:nvPr/>
        </p:nvSpPr>
        <p:spPr>
          <a:xfrm>
            <a:off x="537001" y="345901"/>
            <a:ext cx="533650" cy="3336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568" b="1" i="1" dirty="0" smtClean="0"/>
              <a:t>GB</a:t>
            </a:r>
            <a:endParaRPr lang="pt-BR" sz="1568" b="1" i="1" dirty="0"/>
          </a:p>
        </p:txBody>
      </p:sp>
      <p:sp>
        <p:nvSpPr>
          <p:cNvPr id="1242" name="TextBox 1241"/>
          <p:cNvSpPr txBox="1"/>
          <p:nvPr/>
        </p:nvSpPr>
        <p:spPr>
          <a:xfrm>
            <a:off x="1379626" y="251445"/>
            <a:ext cx="103267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b="1" i="1" dirty="0" smtClean="0"/>
              <a:t>Data </a:t>
            </a:r>
            <a:r>
              <a:rPr lang="pt-BR" sz="1400" b="1" i="1" dirty="0" err="1" smtClean="0"/>
              <a:t>Subcarriers</a:t>
            </a:r>
            <a:endParaRPr lang="pt-BR" sz="1400" b="1" i="1" dirty="0"/>
          </a:p>
        </p:txBody>
      </p:sp>
      <p:sp>
        <p:nvSpPr>
          <p:cNvPr id="1243" name="Left Brace 1242"/>
          <p:cNvSpPr/>
          <p:nvPr/>
        </p:nvSpPr>
        <p:spPr>
          <a:xfrm rot="5400000">
            <a:off x="3886224" y="-460229"/>
            <a:ext cx="264708" cy="25970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14299" tIns="57150" rIns="114299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786" dirty="0"/>
          </a:p>
        </p:txBody>
      </p:sp>
      <p:sp>
        <p:nvSpPr>
          <p:cNvPr id="1244" name="TextBox 1243"/>
          <p:cNvSpPr txBox="1"/>
          <p:nvPr/>
        </p:nvSpPr>
        <p:spPr>
          <a:xfrm>
            <a:off x="2841824" y="435912"/>
            <a:ext cx="2405605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b="1" i="1" dirty="0" err="1"/>
              <a:t>inverted</a:t>
            </a:r>
            <a:r>
              <a:rPr lang="pt-BR" sz="1400" b="1" i="1" dirty="0"/>
              <a:t> </a:t>
            </a:r>
            <a:r>
              <a:rPr lang="pt-BR" sz="1400" b="1" i="1" dirty="0" err="1"/>
              <a:t>conjugated</a:t>
            </a:r>
            <a:r>
              <a:rPr lang="pt-BR" sz="1400" b="1" i="1" dirty="0"/>
              <a:t> </a:t>
            </a:r>
            <a:r>
              <a:rPr lang="pt-BR" sz="1400" b="1" i="1" dirty="0" err="1"/>
              <a:t>sequence</a:t>
            </a:r>
            <a:endParaRPr lang="pt-BR" sz="1400" b="1" i="1" dirty="0"/>
          </a:p>
        </p:txBody>
      </p:sp>
      <p:sp>
        <p:nvSpPr>
          <p:cNvPr id="1245" name="TextBox 1244"/>
          <p:cNvSpPr txBox="1"/>
          <p:nvPr/>
        </p:nvSpPr>
        <p:spPr>
          <a:xfrm rot="16200000">
            <a:off x="2520033" y="-1152995"/>
            <a:ext cx="400110" cy="248077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400" b="1" dirty="0" err="1"/>
              <a:t>Frequency</a:t>
            </a:r>
            <a:r>
              <a:rPr lang="pt-BR" sz="1400" b="1" dirty="0"/>
              <a:t> Domain </a:t>
            </a:r>
            <a:r>
              <a:rPr lang="pt-BR" sz="1400" b="1" dirty="0" err="1"/>
              <a:t>Samples</a:t>
            </a:r>
            <a:endParaRPr lang="pt-BR" sz="1400" b="1" dirty="0"/>
          </a:p>
        </p:txBody>
      </p:sp>
      <p:pic>
        <p:nvPicPr>
          <p:cNvPr id="1246" name="Picture 1245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>
            <a:off x="61164" y="6408129"/>
            <a:ext cx="5248315" cy="6483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47" name="TextBox 1246"/>
              <p:cNvSpPr txBox="1"/>
              <p:nvPr/>
            </p:nvSpPr>
            <p:spPr>
              <a:xfrm>
                <a:off x="2447432" y="7020197"/>
                <a:ext cx="494650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247" name="TextBox 1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32" y="7020197"/>
                <a:ext cx="494650" cy="307777"/>
              </a:xfrm>
              <a:prstGeom prst="rect">
                <a:avLst/>
              </a:prstGeom>
              <a:blipFill rotWithShape="0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8" name="TextBox 1247"/>
              <p:cNvSpPr txBox="1"/>
              <p:nvPr/>
            </p:nvSpPr>
            <p:spPr>
              <a:xfrm>
                <a:off x="2052265" y="287449"/>
                <a:ext cx="469831" cy="65402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pt-BR" sz="1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pt-BR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400" b="1" i="1" dirty="0"/>
              </a:p>
              <a:p>
                <a:pPr algn="ctr"/>
                <a:endParaRPr lang="pt-BR" sz="1125" b="1" i="1" dirty="0"/>
              </a:p>
              <a:p>
                <a:pPr algn="ctr"/>
                <a:endParaRPr lang="pt-BR" sz="1125" b="1" i="1" dirty="0"/>
              </a:p>
            </p:txBody>
          </p:sp>
        </mc:Choice>
        <mc:Fallback>
          <p:sp>
            <p:nvSpPr>
              <p:cNvPr id="1248" name="TextBox 1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265" y="287449"/>
                <a:ext cx="469831" cy="654025"/>
              </a:xfrm>
              <a:prstGeom prst="rect">
                <a:avLst/>
              </a:prstGeom>
              <a:blipFill rotWithShape="0">
                <a:blip r:embed="rId80"/>
                <a:stretch>
                  <a:fillRect r="-23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9" name="Straight Connector 1248"/>
          <p:cNvCxnSpPr/>
          <p:nvPr/>
        </p:nvCxnSpPr>
        <p:spPr>
          <a:xfrm>
            <a:off x="5297844" y="929427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0" name="TextBox 1249"/>
              <p:cNvSpPr txBox="1"/>
              <p:nvPr/>
            </p:nvSpPr>
            <p:spPr>
              <a:xfrm rot="16200000">
                <a:off x="4910537" y="4452898"/>
                <a:ext cx="465111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𝐼𝐹𝐹𝑇</m:t>
                          </m:r>
                        </m:sub>
                      </m:sSub>
                    </m:oMath>
                  </m:oMathPara>
                </a14:m>
                <a:endParaRPr lang="pt-BR" sz="4800" dirty="0"/>
              </a:p>
            </p:txBody>
          </p:sp>
        </mc:Choice>
        <mc:Fallback>
          <p:sp>
            <p:nvSpPr>
              <p:cNvPr id="1250" name="TextBox 1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10537" y="4452898"/>
                <a:ext cx="465111" cy="276999"/>
              </a:xfrm>
              <a:prstGeom prst="rect">
                <a:avLst/>
              </a:prstGeom>
              <a:blipFill rotWithShape="0">
                <a:blip r:embed="rId81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1" name="TextBox 1250"/>
          <p:cNvSpPr txBox="1"/>
          <p:nvPr/>
        </p:nvSpPr>
        <p:spPr>
          <a:xfrm>
            <a:off x="1534872" y="7310981"/>
            <a:ext cx="231759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00" b="1" dirty="0" smtClean="0"/>
              <a:t>OFDM </a:t>
            </a:r>
            <a:r>
              <a:rPr lang="pt-BR" sz="1400" b="1" dirty="0" err="1" smtClean="0"/>
              <a:t>Symbol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Without</a:t>
            </a:r>
            <a:r>
              <a:rPr lang="pt-BR" sz="1400" b="1" dirty="0" smtClean="0"/>
              <a:t> CP</a:t>
            </a:r>
            <a:endParaRPr lang="pt-BR" sz="1400" b="1" dirty="0"/>
          </a:p>
        </p:txBody>
      </p:sp>
      <p:sp>
        <p:nvSpPr>
          <p:cNvPr id="1252" name="Right Brace 1251"/>
          <p:cNvSpPr/>
          <p:nvPr/>
        </p:nvSpPr>
        <p:spPr>
          <a:xfrm rot="5400000" flipV="1">
            <a:off x="2607659" y="4682807"/>
            <a:ext cx="145446" cy="5249414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53" name="Straight Connector 1252"/>
          <p:cNvCxnSpPr/>
          <p:nvPr/>
        </p:nvCxnSpPr>
        <p:spPr>
          <a:xfrm>
            <a:off x="3924473" y="970649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Connector 1253"/>
          <p:cNvCxnSpPr/>
          <p:nvPr/>
        </p:nvCxnSpPr>
        <p:spPr>
          <a:xfrm>
            <a:off x="2701823" y="984000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Straight Connector 1254"/>
          <p:cNvCxnSpPr/>
          <p:nvPr/>
        </p:nvCxnSpPr>
        <p:spPr>
          <a:xfrm>
            <a:off x="1392090" y="984000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Straight Connector 1255"/>
          <p:cNvCxnSpPr/>
          <p:nvPr/>
        </p:nvCxnSpPr>
        <p:spPr>
          <a:xfrm>
            <a:off x="80472" y="970649"/>
            <a:ext cx="0" cy="3843560"/>
          </a:xfrm>
          <a:prstGeom prst="line">
            <a:avLst/>
          </a:prstGeom>
          <a:ln w="38100">
            <a:solidFill>
              <a:srgbClr val="FFC00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7" name="TextBox 1256"/>
          <p:cNvSpPr txBox="1"/>
          <p:nvPr/>
        </p:nvSpPr>
        <p:spPr>
          <a:xfrm>
            <a:off x="1764233" y="6156101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Time Domain </a:t>
            </a:r>
            <a:r>
              <a:rPr lang="pt-BR" sz="1400" b="1" dirty="0" err="1" smtClean="0"/>
              <a:t>Samples</a:t>
            </a:r>
            <a:endParaRPr lang="pt-BR" sz="1400" b="1" dirty="0"/>
          </a:p>
        </p:txBody>
      </p:sp>
      <p:cxnSp>
        <p:nvCxnSpPr>
          <p:cNvPr id="1258" name="Straight Connector 1257"/>
          <p:cNvCxnSpPr/>
          <p:nvPr/>
        </p:nvCxnSpPr>
        <p:spPr>
          <a:xfrm>
            <a:off x="55546" y="7081885"/>
            <a:ext cx="52483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Straight Connector 1269"/>
          <p:cNvCxnSpPr/>
          <p:nvPr/>
        </p:nvCxnSpPr>
        <p:spPr>
          <a:xfrm>
            <a:off x="5303891" y="7040473"/>
            <a:ext cx="0" cy="8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" name="Straight Connector 1270"/>
          <p:cNvCxnSpPr/>
          <p:nvPr/>
        </p:nvCxnSpPr>
        <p:spPr>
          <a:xfrm>
            <a:off x="62781" y="7040473"/>
            <a:ext cx="0" cy="8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</TotalTime>
  <Words>222</Words>
  <Application>Microsoft Office PowerPoint</Application>
  <PresentationFormat>Custom</PresentationFormat>
  <Paragraphs>228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Courier New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128</cp:revision>
  <cp:lastPrinted>2012-11-05T16:45:49Z</cp:lastPrinted>
  <dcterms:created xsi:type="dcterms:W3CDTF">2012-08-10T12:57:24Z</dcterms:created>
  <dcterms:modified xsi:type="dcterms:W3CDTF">2014-01-17T20:30:40Z</dcterms:modified>
</cp:coreProperties>
</file>