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0488" cy="3959225"/>
  <p:notesSz cx="9979025" cy="6834188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1023" autoAdjust="0"/>
  </p:normalViewPr>
  <p:slideViewPr>
    <p:cSldViewPr>
      <p:cViewPr>
        <p:scale>
          <a:sx n="70" d="100"/>
          <a:sy n="70" d="100"/>
        </p:scale>
        <p:origin x="618" y="90"/>
      </p:cViewPr>
      <p:guideLst>
        <p:guide orient="horz" pos="1247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4" y="1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03/01/2014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25" y="854075"/>
            <a:ext cx="6710363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4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5125" y="854075"/>
            <a:ext cx="6708775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057" y="1229946"/>
            <a:ext cx="9792414" cy="84866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8086" y="2243568"/>
            <a:ext cx="8064346" cy="10118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81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2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6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0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4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26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52380" y="158570"/>
            <a:ext cx="2592112" cy="337817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6046" y="158570"/>
            <a:ext cx="7584324" cy="337817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055" y="2544189"/>
            <a:ext cx="9792414" cy="786346"/>
          </a:xfrm>
        </p:spPr>
        <p:txBody>
          <a:bodyPr anchor="t"/>
          <a:lstStyle>
            <a:lvl1pPr algn="l">
              <a:defRPr sz="735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0055" y="1678097"/>
            <a:ext cx="9792414" cy="866079"/>
          </a:xfrm>
        </p:spPr>
        <p:txBody>
          <a:bodyPr anchor="b"/>
          <a:lstStyle>
            <a:lvl1pPr marL="0" indent="0">
              <a:buNone/>
              <a:defRPr sz="3678">
                <a:solidFill>
                  <a:schemeClr val="tx1">
                    <a:tint val="75000"/>
                  </a:schemeClr>
                </a:solidFill>
              </a:defRPr>
            </a:lvl1pPr>
            <a:lvl2pPr marL="840875" indent="0">
              <a:buNone/>
              <a:defRPr sz="3309">
                <a:solidFill>
                  <a:schemeClr val="tx1">
                    <a:tint val="75000"/>
                  </a:schemeClr>
                </a:solidFill>
              </a:defRPr>
            </a:lvl2pPr>
            <a:lvl3pPr marL="1681751" indent="0">
              <a:buNone/>
              <a:defRPr sz="2943">
                <a:solidFill>
                  <a:schemeClr val="tx1">
                    <a:tint val="75000"/>
                  </a:schemeClr>
                </a:solidFill>
              </a:defRPr>
            </a:lvl3pPr>
            <a:lvl4pPr marL="2522624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4pPr>
            <a:lvl5pPr marL="3363500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5pPr>
            <a:lvl6pPr marL="4204375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6pPr>
            <a:lvl7pPr marL="5045251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7pPr>
            <a:lvl8pPr marL="5886126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8pPr>
            <a:lvl9pPr marL="6726998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6042" y="923832"/>
            <a:ext cx="5088218" cy="2612908"/>
          </a:xfrm>
        </p:spPr>
        <p:txBody>
          <a:bodyPr/>
          <a:lstStyle>
            <a:lvl1pPr>
              <a:defRPr sz="5150"/>
            </a:lvl1pPr>
            <a:lvl2pPr>
              <a:defRPr sz="4414"/>
            </a:lvl2pPr>
            <a:lvl3pPr>
              <a:defRPr sz="3678"/>
            </a:lvl3pPr>
            <a:lvl4pPr>
              <a:defRPr sz="3309"/>
            </a:lvl4pPr>
            <a:lvl5pPr>
              <a:defRPr sz="3309"/>
            </a:lvl5pPr>
            <a:lvl6pPr>
              <a:defRPr sz="3309"/>
            </a:lvl6pPr>
            <a:lvl7pPr>
              <a:defRPr sz="3309"/>
            </a:lvl7pPr>
            <a:lvl8pPr>
              <a:defRPr sz="3309"/>
            </a:lvl8pPr>
            <a:lvl9pPr>
              <a:defRPr sz="330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56263" y="923832"/>
            <a:ext cx="5088218" cy="2612908"/>
          </a:xfrm>
        </p:spPr>
        <p:txBody>
          <a:bodyPr/>
          <a:lstStyle>
            <a:lvl1pPr>
              <a:defRPr sz="5150"/>
            </a:lvl1pPr>
            <a:lvl2pPr>
              <a:defRPr sz="4414"/>
            </a:lvl2pPr>
            <a:lvl3pPr>
              <a:defRPr sz="3678"/>
            </a:lvl3pPr>
            <a:lvl4pPr>
              <a:defRPr sz="3309"/>
            </a:lvl4pPr>
            <a:lvl5pPr>
              <a:defRPr sz="3309"/>
            </a:lvl5pPr>
            <a:lvl6pPr>
              <a:defRPr sz="3309"/>
            </a:lvl6pPr>
            <a:lvl7pPr>
              <a:defRPr sz="3309"/>
            </a:lvl7pPr>
            <a:lvl8pPr>
              <a:defRPr sz="3309"/>
            </a:lvl8pPr>
            <a:lvl9pPr>
              <a:defRPr sz="330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041" y="886249"/>
            <a:ext cx="5090219" cy="369345"/>
          </a:xfrm>
        </p:spPr>
        <p:txBody>
          <a:bodyPr anchor="b"/>
          <a:lstStyle>
            <a:lvl1pPr marL="0" indent="0">
              <a:buNone/>
              <a:defRPr sz="4414" b="1"/>
            </a:lvl1pPr>
            <a:lvl2pPr marL="840875" indent="0">
              <a:buNone/>
              <a:defRPr sz="3678" b="1"/>
            </a:lvl2pPr>
            <a:lvl3pPr marL="1681751" indent="0">
              <a:buNone/>
              <a:defRPr sz="3309" b="1"/>
            </a:lvl3pPr>
            <a:lvl4pPr marL="2522624" indent="0">
              <a:buNone/>
              <a:defRPr sz="2943" b="1"/>
            </a:lvl4pPr>
            <a:lvl5pPr marL="3363500" indent="0">
              <a:buNone/>
              <a:defRPr sz="2943" b="1"/>
            </a:lvl5pPr>
            <a:lvl6pPr marL="4204375" indent="0">
              <a:buNone/>
              <a:defRPr sz="2943" b="1"/>
            </a:lvl6pPr>
            <a:lvl7pPr marL="5045251" indent="0">
              <a:buNone/>
              <a:defRPr sz="2943" b="1"/>
            </a:lvl7pPr>
            <a:lvl8pPr marL="5886126" indent="0">
              <a:buNone/>
              <a:defRPr sz="2943" b="1"/>
            </a:lvl8pPr>
            <a:lvl9pPr marL="6726998" indent="0">
              <a:buNone/>
              <a:defRPr sz="294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041" y="1255594"/>
            <a:ext cx="5090219" cy="2281137"/>
          </a:xfrm>
        </p:spPr>
        <p:txBody>
          <a:bodyPr/>
          <a:lstStyle>
            <a:lvl1pPr>
              <a:defRPr sz="4414"/>
            </a:lvl1pPr>
            <a:lvl2pPr>
              <a:defRPr sz="3678"/>
            </a:lvl2pPr>
            <a:lvl3pPr>
              <a:defRPr sz="3309"/>
            </a:lvl3pPr>
            <a:lvl4pPr>
              <a:defRPr sz="2943"/>
            </a:lvl4pPr>
            <a:lvl5pPr>
              <a:defRPr sz="2943"/>
            </a:lvl5pPr>
            <a:lvl6pPr>
              <a:defRPr sz="2943"/>
            </a:lvl6pPr>
            <a:lvl7pPr>
              <a:defRPr sz="2943"/>
            </a:lvl7pPr>
            <a:lvl8pPr>
              <a:defRPr sz="2943"/>
            </a:lvl8pPr>
            <a:lvl9pPr>
              <a:defRPr sz="294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852274" y="886249"/>
            <a:ext cx="5092219" cy="369345"/>
          </a:xfrm>
        </p:spPr>
        <p:txBody>
          <a:bodyPr anchor="b"/>
          <a:lstStyle>
            <a:lvl1pPr marL="0" indent="0">
              <a:buNone/>
              <a:defRPr sz="4414" b="1"/>
            </a:lvl1pPr>
            <a:lvl2pPr marL="840875" indent="0">
              <a:buNone/>
              <a:defRPr sz="3678" b="1"/>
            </a:lvl2pPr>
            <a:lvl3pPr marL="1681751" indent="0">
              <a:buNone/>
              <a:defRPr sz="3309" b="1"/>
            </a:lvl3pPr>
            <a:lvl4pPr marL="2522624" indent="0">
              <a:buNone/>
              <a:defRPr sz="2943" b="1"/>
            </a:lvl4pPr>
            <a:lvl5pPr marL="3363500" indent="0">
              <a:buNone/>
              <a:defRPr sz="2943" b="1"/>
            </a:lvl5pPr>
            <a:lvl6pPr marL="4204375" indent="0">
              <a:buNone/>
              <a:defRPr sz="2943" b="1"/>
            </a:lvl6pPr>
            <a:lvl7pPr marL="5045251" indent="0">
              <a:buNone/>
              <a:defRPr sz="2943" b="1"/>
            </a:lvl7pPr>
            <a:lvl8pPr marL="5886126" indent="0">
              <a:buNone/>
              <a:defRPr sz="2943" b="1"/>
            </a:lvl8pPr>
            <a:lvl9pPr marL="6726998" indent="0">
              <a:buNone/>
              <a:defRPr sz="294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852274" y="1255594"/>
            <a:ext cx="5092219" cy="2281137"/>
          </a:xfrm>
        </p:spPr>
        <p:txBody>
          <a:bodyPr/>
          <a:lstStyle>
            <a:lvl1pPr>
              <a:defRPr sz="4414"/>
            </a:lvl1pPr>
            <a:lvl2pPr>
              <a:defRPr sz="3678"/>
            </a:lvl2pPr>
            <a:lvl3pPr>
              <a:defRPr sz="3309"/>
            </a:lvl3pPr>
            <a:lvl4pPr>
              <a:defRPr sz="2943"/>
            </a:lvl4pPr>
            <a:lvl5pPr>
              <a:defRPr sz="2943"/>
            </a:lvl5pPr>
            <a:lvl6pPr>
              <a:defRPr sz="2943"/>
            </a:lvl6pPr>
            <a:lvl7pPr>
              <a:defRPr sz="2943"/>
            </a:lvl7pPr>
            <a:lvl8pPr>
              <a:defRPr sz="2943"/>
            </a:lvl8pPr>
            <a:lvl9pPr>
              <a:defRPr sz="294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6055" y="157646"/>
            <a:ext cx="3790163" cy="670869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4206" y="157640"/>
            <a:ext cx="6440272" cy="3379088"/>
          </a:xfrm>
        </p:spPr>
        <p:txBody>
          <a:bodyPr/>
          <a:lstStyle>
            <a:lvl1pPr>
              <a:defRPr sz="5886"/>
            </a:lvl1pPr>
            <a:lvl2pPr>
              <a:defRPr sz="5150"/>
            </a:lvl2pPr>
            <a:lvl3pPr>
              <a:defRPr sz="4414"/>
            </a:lvl3pPr>
            <a:lvl4pPr>
              <a:defRPr sz="3678"/>
            </a:lvl4pPr>
            <a:lvl5pPr>
              <a:defRPr sz="3678"/>
            </a:lvl5pPr>
            <a:lvl6pPr>
              <a:defRPr sz="3678"/>
            </a:lvl6pPr>
            <a:lvl7pPr>
              <a:defRPr sz="3678"/>
            </a:lvl7pPr>
            <a:lvl8pPr>
              <a:defRPr sz="3678"/>
            </a:lvl8pPr>
            <a:lvl9pPr>
              <a:defRPr sz="367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6055" y="828522"/>
            <a:ext cx="3790163" cy="2708220"/>
          </a:xfrm>
        </p:spPr>
        <p:txBody>
          <a:bodyPr/>
          <a:lstStyle>
            <a:lvl1pPr marL="0" indent="0">
              <a:buNone/>
              <a:defRPr sz="2573"/>
            </a:lvl1pPr>
            <a:lvl2pPr marL="840875" indent="0">
              <a:buNone/>
              <a:defRPr sz="2207"/>
            </a:lvl2pPr>
            <a:lvl3pPr marL="1681751" indent="0">
              <a:buNone/>
              <a:defRPr sz="1838"/>
            </a:lvl3pPr>
            <a:lvl4pPr marL="2522624" indent="0">
              <a:buNone/>
              <a:defRPr sz="1654"/>
            </a:lvl4pPr>
            <a:lvl5pPr marL="3363500" indent="0">
              <a:buNone/>
              <a:defRPr sz="1654"/>
            </a:lvl5pPr>
            <a:lvl6pPr marL="4204375" indent="0">
              <a:buNone/>
              <a:defRPr sz="1654"/>
            </a:lvl6pPr>
            <a:lvl7pPr marL="5045251" indent="0">
              <a:buNone/>
              <a:defRPr sz="1654"/>
            </a:lvl7pPr>
            <a:lvl8pPr marL="5886126" indent="0">
              <a:buNone/>
              <a:defRPr sz="1654"/>
            </a:lvl8pPr>
            <a:lvl9pPr marL="6726998" indent="0">
              <a:buNone/>
              <a:defRPr sz="165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8109" y="2771478"/>
            <a:ext cx="6912293" cy="327186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58109" y="353770"/>
            <a:ext cx="6912293" cy="2375535"/>
          </a:xfrm>
        </p:spPr>
        <p:txBody>
          <a:bodyPr/>
          <a:lstStyle>
            <a:lvl1pPr marL="0" indent="0">
              <a:buNone/>
              <a:defRPr sz="5886"/>
            </a:lvl1pPr>
            <a:lvl2pPr marL="840875" indent="0">
              <a:buNone/>
              <a:defRPr sz="5150"/>
            </a:lvl2pPr>
            <a:lvl3pPr marL="1681751" indent="0">
              <a:buNone/>
              <a:defRPr sz="4414"/>
            </a:lvl3pPr>
            <a:lvl4pPr marL="2522624" indent="0">
              <a:buNone/>
              <a:defRPr sz="3678"/>
            </a:lvl4pPr>
            <a:lvl5pPr marL="3363500" indent="0">
              <a:buNone/>
              <a:defRPr sz="3678"/>
            </a:lvl5pPr>
            <a:lvl6pPr marL="4204375" indent="0">
              <a:buNone/>
              <a:defRPr sz="3678"/>
            </a:lvl6pPr>
            <a:lvl7pPr marL="5045251" indent="0">
              <a:buNone/>
              <a:defRPr sz="3678"/>
            </a:lvl7pPr>
            <a:lvl8pPr marL="5886126" indent="0">
              <a:buNone/>
              <a:defRPr sz="3678"/>
            </a:lvl8pPr>
            <a:lvl9pPr marL="6726998" indent="0">
              <a:buNone/>
              <a:defRPr sz="367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58109" y="3098659"/>
            <a:ext cx="6912293" cy="464658"/>
          </a:xfrm>
        </p:spPr>
        <p:txBody>
          <a:bodyPr/>
          <a:lstStyle>
            <a:lvl1pPr marL="0" indent="0">
              <a:buNone/>
              <a:defRPr sz="2573"/>
            </a:lvl1pPr>
            <a:lvl2pPr marL="840875" indent="0">
              <a:buNone/>
              <a:defRPr sz="2207"/>
            </a:lvl2pPr>
            <a:lvl3pPr marL="1681751" indent="0">
              <a:buNone/>
              <a:defRPr sz="1838"/>
            </a:lvl3pPr>
            <a:lvl4pPr marL="2522624" indent="0">
              <a:buNone/>
              <a:defRPr sz="1654"/>
            </a:lvl4pPr>
            <a:lvl5pPr marL="3363500" indent="0">
              <a:buNone/>
              <a:defRPr sz="1654"/>
            </a:lvl5pPr>
            <a:lvl6pPr marL="4204375" indent="0">
              <a:buNone/>
              <a:defRPr sz="1654"/>
            </a:lvl6pPr>
            <a:lvl7pPr marL="5045251" indent="0">
              <a:buNone/>
              <a:defRPr sz="1654"/>
            </a:lvl7pPr>
            <a:lvl8pPr marL="5886126" indent="0">
              <a:buNone/>
              <a:defRPr sz="1654"/>
            </a:lvl8pPr>
            <a:lvl9pPr marL="6726998" indent="0">
              <a:buNone/>
              <a:defRPr sz="165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76036" y="158566"/>
            <a:ext cx="10368442" cy="659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036" y="923832"/>
            <a:ext cx="10368442" cy="26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6046" y="3669629"/>
            <a:ext cx="268811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03/01/2014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6194" y="3669629"/>
            <a:ext cx="364815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56367" y="3669629"/>
            <a:ext cx="268811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1751" rtl="0" eaLnBrk="1" latinLnBrk="0" hangingPunct="1">
        <a:spcBef>
          <a:spcPct val="0"/>
        </a:spcBef>
        <a:buNone/>
        <a:defRPr sz="8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659" indent="-630659" algn="l" defTabSz="1681751" rtl="0" eaLnBrk="1" latinLnBrk="0" hangingPunct="1">
        <a:spcBef>
          <a:spcPct val="20000"/>
        </a:spcBef>
        <a:buFont typeface="Arial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366419" indent="-525548" algn="l" defTabSz="1681751" rtl="0" eaLnBrk="1" latinLnBrk="0" hangingPunct="1">
        <a:spcBef>
          <a:spcPct val="20000"/>
        </a:spcBef>
        <a:buFont typeface="Arial" pitchFamily="34" charset="0"/>
        <a:buChar char="–"/>
        <a:defRPr sz="5150" kern="1200">
          <a:solidFill>
            <a:schemeClr val="tx1"/>
          </a:solidFill>
          <a:latin typeface="+mn-lt"/>
          <a:ea typeface="+mn-ea"/>
          <a:cs typeface="+mn-cs"/>
        </a:defRPr>
      </a:lvl2pPr>
      <a:lvl3pPr marL="2102186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2943063" indent="-420437" algn="l" defTabSz="1681751" rtl="0" eaLnBrk="1" latinLnBrk="0" hangingPunct="1">
        <a:spcBef>
          <a:spcPct val="20000"/>
        </a:spcBef>
        <a:buFont typeface="Arial" pitchFamily="34" charset="0"/>
        <a:buChar char="–"/>
        <a:defRPr sz="3678" kern="1200">
          <a:solidFill>
            <a:schemeClr val="tx1"/>
          </a:solidFill>
          <a:latin typeface="+mn-lt"/>
          <a:ea typeface="+mn-ea"/>
          <a:cs typeface="+mn-cs"/>
        </a:defRPr>
      </a:lvl4pPr>
      <a:lvl5pPr marL="3783937" indent="-420437" algn="l" defTabSz="1681751" rtl="0" eaLnBrk="1" latinLnBrk="0" hangingPunct="1">
        <a:spcBef>
          <a:spcPct val="20000"/>
        </a:spcBef>
        <a:buFont typeface="Arial" pitchFamily="34" charset="0"/>
        <a:buChar char="»"/>
        <a:defRPr sz="3678" kern="1200">
          <a:solidFill>
            <a:schemeClr val="tx1"/>
          </a:solidFill>
          <a:latin typeface="+mn-lt"/>
          <a:ea typeface="+mn-ea"/>
          <a:cs typeface="+mn-cs"/>
        </a:defRPr>
      </a:lvl5pPr>
      <a:lvl6pPr marL="4624810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6pPr>
      <a:lvl7pPr marL="5465686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7pPr>
      <a:lvl8pPr marL="6306563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8pPr>
      <a:lvl9pPr marL="7147438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1pPr>
      <a:lvl2pPr marL="840875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2pPr>
      <a:lvl3pPr marL="1681751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3pPr>
      <a:lvl4pPr marL="2522624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4pPr>
      <a:lvl5pPr marL="3363500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5pPr>
      <a:lvl6pPr marL="4204375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6pPr>
      <a:lvl7pPr marL="5045251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7pPr>
      <a:lvl8pPr marL="5886126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8pPr>
      <a:lvl9pPr marL="6726998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21" Type="http://schemas.openxmlformats.org/officeDocument/2006/relationships/image" Target="../media/image1.emf"/><Relationship Id="rId68" Type="http://schemas.openxmlformats.org/officeDocument/2006/relationships/image" Target="../media/image58.png"/><Relationship Id="rId76" Type="http://schemas.openxmlformats.org/officeDocument/2006/relationships/image" Target="../media/image24.png"/><Relationship Id="rId84" Type="http://schemas.openxmlformats.org/officeDocument/2006/relationships/image" Target="../media/image32.png"/><Relationship Id="rId7" Type="http://schemas.openxmlformats.org/officeDocument/2006/relationships/image" Target="../media/image5.png"/><Relationship Id="rId71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24" Type="http://schemas.openxmlformats.org/officeDocument/2006/relationships/image" Target="../media/image4.emf"/><Relationship Id="rId66" Type="http://schemas.openxmlformats.org/officeDocument/2006/relationships/image" Target="../media/image51.png"/><Relationship Id="rId74" Type="http://schemas.openxmlformats.org/officeDocument/2006/relationships/image" Target="../media/image22.png"/><Relationship Id="rId79" Type="http://schemas.openxmlformats.org/officeDocument/2006/relationships/image" Target="../media/image27.png"/><Relationship Id="rId8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3.emf"/><Relationship Id="rId82" Type="http://schemas.openxmlformats.org/officeDocument/2006/relationships/image" Target="../media/image3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65" Type="http://schemas.openxmlformats.org/officeDocument/2006/relationships/image" Target="../media/image50.png"/><Relationship Id="rId73" Type="http://schemas.openxmlformats.org/officeDocument/2006/relationships/image" Target="../media/image65.png"/><Relationship Id="rId78" Type="http://schemas.openxmlformats.org/officeDocument/2006/relationships/image" Target="../media/image26.png"/><Relationship Id="rId81" Type="http://schemas.openxmlformats.org/officeDocument/2006/relationships/image" Target="../media/image29.png"/><Relationship Id="rId86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.emf"/><Relationship Id="rId27" Type="http://schemas.openxmlformats.org/officeDocument/2006/relationships/image" Target="../media/image21.png"/><Relationship Id="rId69" Type="http://schemas.openxmlformats.org/officeDocument/2006/relationships/image" Target="../media/image61.png"/><Relationship Id="rId77" Type="http://schemas.openxmlformats.org/officeDocument/2006/relationships/image" Target="../media/image25.png"/><Relationship Id="rId8" Type="http://schemas.openxmlformats.org/officeDocument/2006/relationships/image" Target="../media/image6.png"/><Relationship Id="rId72" Type="http://schemas.openxmlformats.org/officeDocument/2006/relationships/image" Target="../media/image64.png"/><Relationship Id="rId80" Type="http://schemas.openxmlformats.org/officeDocument/2006/relationships/image" Target="../media/image28.png"/><Relationship Id="rId85" Type="http://schemas.openxmlformats.org/officeDocument/2006/relationships/image" Target="../media/image33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67" Type="http://schemas.openxmlformats.org/officeDocument/2006/relationships/image" Target="../media/image55.png"/><Relationship Id="rId20" Type="http://schemas.openxmlformats.org/officeDocument/2006/relationships/image" Target="../media/image18.png"/><Relationship Id="rId70" Type="http://schemas.openxmlformats.org/officeDocument/2006/relationships/image" Target="../media/image62.png"/><Relationship Id="rId75" Type="http://schemas.openxmlformats.org/officeDocument/2006/relationships/image" Target="../media/image23.png"/><Relationship Id="rId83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Rounded Rectangle 878"/>
          <p:cNvSpPr/>
          <p:nvPr/>
        </p:nvSpPr>
        <p:spPr>
          <a:xfrm rot="16200000">
            <a:off x="1432831" y="2544137"/>
            <a:ext cx="1433249" cy="125829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880" name="Rounded Rectangle 879"/>
          <p:cNvSpPr/>
          <p:nvPr/>
        </p:nvSpPr>
        <p:spPr>
          <a:xfrm>
            <a:off x="18410064" y="12512870"/>
            <a:ext cx="12071574" cy="6457104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cxnSp>
        <p:nvCxnSpPr>
          <p:cNvPr id="881" name="Straight Connector 880"/>
          <p:cNvCxnSpPr/>
          <p:nvPr/>
        </p:nvCxnSpPr>
        <p:spPr>
          <a:xfrm flipH="1">
            <a:off x="26206166" y="13518249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/>
          <p:nvPr/>
        </p:nvCxnSpPr>
        <p:spPr>
          <a:xfrm flipH="1">
            <a:off x="26296171" y="14060026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/>
          <p:cNvCxnSpPr/>
          <p:nvPr/>
        </p:nvCxnSpPr>
        <p:spPr>
          <a:xfrm flipH="1">
            <a:off x="26251166" y="13777859"/>
            <a:ext cx="409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Rounded Rectangle 995"/>
          <p:cNvSpPr/>
          <p:nvPr/>
        </p:nvSpPr>
        <p:spPr>
          <a:xfrm>
            <a:off x="20167398" y="14906535"/>
            <a:ext cx="1433249" cy="119489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997" name="Rounded Rectangle 996"/>
          <p:cNvSpPr/>
          <p:nvPr/>
        </p:nvSpPr>
        <p:spPr>
          <a:xfrm>
            <a:off x="23440542" y="14897435"/>
            <a:ext cx="1433249" cy="119489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cxnSp>
        <p:nvCxnSpPr>
          <p:cNvPr id="998" name="Straight Connector 997"/>
          <p:cNvCxnSpPr/>
          <p:nvPr/>
        </p:nvCxnSpPr>
        <p:spPr>
          <a:xfrm flipH="1">
            <a:off x="24873784" y="14793661"/>
            <a:ext cx="409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 flipH="1">
            <a:off x="24817361" y="1863113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 flipH="1">
            <a:off x="24817361" y="13518249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 flipH="1">
            <a:off x="24882779" y="17383944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H="1">
            <a:off x="24882779" y="15978764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/>
          <p:nvPr/>
        </p:nvCxnSpPr>
        <p:spPr>
          <a:xfrm flipH="1">
            <a:off x="24882779" y="16204499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/>
          <p:nvPr/>
        </p:nvCxnSpPr>
        <p:spPr>
          <a:xfrm flipH="1">
            <a:off x="23067921" y="1863113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Retângulo de cantos arredondados 277"/>
          <p:cNvSpPr/>
          <p:nvPr/>
        </p:nvSpPr>
        <p:spPr>
          <a:xfrm>
            <a:off x="620019" y="13168746"/>
            <a:ext cx="9806371" cy="357943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21" dirty="0"/>
              <a:t>‘</a:t>
            </a:r>
          </a:p>
        </p:txBody>
      </p:sp>
      <p:cxnSp>
        <p:nvCxnSpPr>
          <p:cNvPr id="1023" name="Conector reto 78"/>
          <p:cNvCxnSpPr>
            <a:stCxn id="1060" idx="1"/>
          </p:cNvCxnSpPr>
          <p:nvPr/>
        </p:nvCxnSpPr>
        <p:spPr>
          <a:xfrm flipH="1">
            <a:off x="-2590085" y="14420745"/>
            <a:ext cx="1433354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Conector reto 79"/>
          <p:cNvCxnSpPr>
            <a:stCxn id="1060" idx="1"/>
          </p:cNvCxnSpPr>
          <p:nvPr/>
        </p:nvCxnSpPr>
        <p:spPr>
          <a:xfrm flipH="1">
            <a:off x="-2597891" y="14420745"/>
            <a:ext cx="1441154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ector reto 279"/>
          <p:cNvCxnSpPr>
            <a:stCxn id="1027" idx="1"/>
            <a:endCxn id="1046" idx="1"/>
          </p:cNvCxnSpPr>
          <p:nvPr/>
        </p:nvCxnSpPr>
        <p:spPr>
          <a:xfrm>
            <a:off x="2523942" y="15901670"/>
            <a:ext cx="586908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6" name="Grupo 280"/>
          <p:cNvGrpSpPr/>
          <p:nvPr/>
        </p:nvGrpSpPr>
        <p:grpSpPr>
          <a:xfrm>
            <a:off x="2523937" y="15506645"/>
            <a:ext cx="2144473" cy="79006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79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0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36" name="Grupo 311"/>
          <p:cNvGrpSpPr/>
          <p:nvPr/>
        </p:nvGrpSpPr>
        <p:grpSpPr>
          <a:xfrm>
            <a:off x="-1551775" y="15506645"/>
            <a:ext cx="677203" cy="790068"/>
            <a:chOff x="7020272" y="3212976"/>
            <a:chExt cx="432048" cy="504056"/>
          </a:xfrm>
        </p:grpSpPr>
        <p:sp>
          <p:nvSpPr>
            <p:cNvPr id="10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21" dirty="0">
                <a:solidFill>
                  <a:schemeClr val="tx1"/>
                </a:solidFill>
              </a:endParaRPr>
            </a:p>
          </p:txBody>
        </p:sp>
        <p:cxnSp>
          <p:nvCxnSpPr>
            <p:cNvPr id="10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21" dirty="0"/>
            </a:p>
          </p:txBody>
        </p:sp>
        <p:cxnSp>
          <p:nvCxnSpPr>
            <p:cNvPr id="10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upo 316"/>
          <p:cNvGrpSpPr/>
          <p:nvPr/>
        </p:nvGrpSpPr>
        <p:grpSpPr>
          <a:xfrm>
            <a:off x="8167309" y="15411070"/>
            <a:ext cx="671777" cy="1038221"/>
            <a:chOff x="7092280" y="3573016"/>
            <a:chExt cx="636146" cy="910726"/>
          </a:xfrm>
        </p:grpSpPr>
        <p:grpSp>
          <p:nvGrpSpPr>
            <p:cNvPr id="10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0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2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21" dirty="0"/>
              </a:p>
            </p:txBody>
          </p:sp>
          <p:cxnSp>
            <p:nvCxnSpPr>
              <p:cNvPr id="10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3" name="CaixaDeTexto 318"/>
            <p:cNvSpPr txBox="1"/>
            <p:nvPr/>
          </p:nvSpPr>
          <p:spPr>
            <a:xfrm>
              <a:off x="7236297" y="4149078"/>
              <a:ext cx="492129" cy="334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79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0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50" name="CaixaDeTexto 330"/>
          <p:cNvSpPr txBox="1"/>
          <p:nvPr/>
        </p:nvSpPr>
        <p:spPr>
          <a:xfrm>
            <a:off x="-1551776" y="16283059"/>
            <a:ext cx="587020" cy="38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79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051" name="Elipse 335"/>
          <p:cNvSpPr/>
          <p:nvPr/>
        </p:nvSpPr>
        <p:spPr>
          <a:xfrm>
            <a:off x="6135680" y="15168043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sp>
        <p:nvSpPr>
          <p:cNvPr id="1052" name="Elipse 336"/>
          <p:cNvSpPr/>
          <p:nvPr/>
        </p:nvSpPr>
        <p:spPr>
          <a:xfrm>
            <a:off x="6192114" y="15168043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sp>
        <p:nvSpPr>
          <p:cNvPr id="1053" name="Elipse 337"/>
          <p:cNvSpPr/>
          <p:nvPr/>
        </p:nvSpPr>
        <p:spPr>
          <a:xfrm>
            <a:off x="6248548" y="15168043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sp>
        <p:nvSpPr>
          <p:cNvPr id="1054" name="Elipse 338"/>
          <p:cNvSpPr/>
          <p:nvPr/>
        </p:nvSpPr>
        <p:spPr>
          <a:xfrm>
            <a:off x="6304980" y="15168043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cxnSp>
        <p:nvCxnSpPr>
          <p:cNvPr id="1055" name="Conector reto 340"/>
          <p:cNvCxnSpPr/>
          <p:nvPr/>
        </p:nvCxnSpPr>
        <p:spPr>
          <a:xfrm>
            <a:off x="-1777509" y="18981391"/>
            <a:ext cx="70194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6" name="Conector de seta reta 341"/>
          <p:cNvCxnSpPr>
            <a:stCxn id="1037" idx="3"/>
            <a:endCxn id="1027" idx="1"/>
          </p:cNvCxnSpPr>
          <p:nvPr/>
        </p:nvCxnSpPr>
        <p:spPr>
          <a:xfrm>
            <a:off x="-874566" y="15901670"/>
            <a:ext cx="3386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CaixaDeTexto 342"/>
          <p:cNvSpPr txBox="1"/>
          <p:nvPr/>
        </p:nvSpPr>
        <p:spPr>
          <a:xfrm>
            <a:off x="-4010541" y="18227283"/>
            <a:ext cx="2190023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3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219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93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058" name="CaixaDeTexto 343"/>
          <p:cNvSpPr txBox="1"/>
          <p:nvPr/>
        </p:nvSpPr>
        <p:spPr>
          <a:xfrm>
            <a:off x="-4026374" y="18724719"/>
            <a:ext cx="1923925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3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219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93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059" name="Grupo 384"/>
          <p:cNvGrpSpPr/>
          <p:nvPr/>
        </p:nvGrpSpPr>
        <p:grpSpPr>
          <a:xfrm>
            <a:off x="1558280" y="13292076"/>
            <a:ext cx="1688796" cy="1467273"/>
            <a:chOff x="465179" y="4005064"/>
            <a:chExt cx="3162366" cy="936104"/>
          </a:xfrm>
        </p:grpSpPr>
        <p:sp>
          <p:nvSpPr>
            <p:cNvPr id="10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79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061" name="CaixaDeTexto 354"/>
            <p:cNvSpPr txBox="1"/>
            <p:nvPr/>
          </p:nvSpPr>
          <p:spPr>
            <a:xfrm>
              <a:off x="465179" y="4005064"/>
              <a:ext cx="3162366" cy="489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93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2193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062" name="Grupo 383"/>
          <p:cNvGrpSpPr/>
          <p:nvPr/>
        </p:nvGrpSpPr>
        <p:grpSpPr>
          <a:xfrm>
            <a:off x="8331705" y="13461379"/>
            <a:ext cx="1782859" cy="1374050"/>
            <a:chOff x="5578866" y="4041068"/>
            <a:chExt cx="3382469" cy="900100"/>
          </a:xfrm>
        </p:grpSpPr>
        <p:sp>
          <p:nvSpPr>
            <p:cNvPr id="10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79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064" name="CaixaDeTexto 377"/>
            <p:cNvSpPr txBox="1"/>
            <p:nvPr/>
          </p:nvSpPr>
          <p:spPr>
            <a:xfrm>
              <a:off x="5578866" y="4041068"/>
              <a:ext cx="3382469" cy="502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193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2193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065" name="Grupo 378"/>
          <p:cNvGrpSpPr/>
          <p:nvPr/>
        </p:nvGrpSpPr>
        <p:grpSpPr>
          <a:xfrm>
            <a:off x="-4147714" y="14080780"/>
            <a:ext cx="2056429" cy="1358682"/>
            <a:chOff x="2519404" y="7204275"/>
            <a:chExt cx="1596289" cy="2009280"/>
          </a:xfrm>
        </p:grpSpPr>
        <p:sp>
          <p:nvSpPr>
            <p:cNvPr id="10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sp>
          <p:nvSpPr>
            <p:cNvPr id="1067" name="CaixaDeTexto 380"/>
            <p:cNvSpPr txBox="1"/>
            <p:nvPr/>
          </p:nvSpPr>
          <p:spPr>
            <a:xfrm>
              <a:off x="2519404" y="7385164"/>
              <a:ext cx="1596289" cy="182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2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421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2421" b="1" dirty="0">
                <a:latin typeface="Arial" pitchFamily="34" charset="0"/>
                <a:cs typeface="Arial" pitchFamily="34" charset="0"/>
              </a:endParaRPr>
            </a:p>
            <a:p>
              <a:endParaRPr lang="pt-BR" sz="1255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7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7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7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7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068" name="CaixaDeTexto 386"/>
          <p:cNvSpPr txBox="1"/>
          <p:nvPr/>
        </p:nvSpPr>
        <p:spPr>
          <a:xfrm>
            <a:off x="-1219547" y="14759354"/>
            <a:ext cx="10786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68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68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CaixaDeTexto 387"/>
          <p:cNvSpPr txBox="1"/>
          <p:nvPr/>
        </p:nvSpPr>
        <p:spPr>
          <a:xfrm>
            <a:off x="12031516" y="14894980"/>
            <a:ext cx="10786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68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68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tângulo de cantos arredondados 400"/>
          <p:cNvSpPr/>
          <p:nvPr/>
        </p:nvSpPr>
        <p:spPr>
          <a:xfrm>
            <a:off x="4816094" y="17147936"/>
            <a:ext cx="2144473" cy="9029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  <a:p>
            <a:pPr algn="ctr"/>
            <a:r>
              <a:rPr lang="pt-BR" sz="2421" dirty="0"/>
              <a:t>BER   EVM</a:t>
            </a:r>
          </a:p>
          <a:p>
            <a:pPr algn="ctr"/>
            <a:r>
              <a:rPr lang="en-US" sz="2421" dirty="0"/>
              <a:t>Analysis</a:t>
            </a:r>
          </a:p>
          <a:p>
            <a:pPr algn="ctr"/>
            <a:endParaRPr lang="pt-BR" sz="2421" dirty="0"/>
          </a:p>
        </p:txBody>
      </p:sp>
      <p:grpSp>
        <p:nvGrpSpPr>
          <p:cNvPr id="1071" name="Grupo 27"/>
          <p:cNvGrpSpPr/>
          <p:nvPr/>
        </p:nvGrpSpPr>
        <p:grpSpPr>
          <a:xfrm>
            <a:off x="3144693" y="14082145"/>
            <a:ext cx="1120341" cy="705418"/>
            <a:chOff x="6621580" y="3139544"/>
            <a:chExt cx="790570" cy="450050"/>
          </a:xfrm>
        </p:grpSpPr>
        <p:sp>
          <p:nvSpPr>
            <p:cNvPr id="10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79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2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sp>
          <p:nvSpPr>
            <p:cNvPr id="1093" name="Retângulo 170"/>
            <p:cNvSpPr/>
            <p:nvPr/>
          </p:nvSpPr>
          <p:spPr>
            <a:xfrm>
              <a:off x="6939810" y="3145352"/>
              <a:ext cx="399527" cy="2128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68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096" name="CaixaDeTexto 174"/>
          <p:cNvSpPr txBox="1"/>
          <p:nvPr/>
        </p:nvSpPr>
        <p:spPr>
          <a:xfrm>
            <a:off x="5395682" y="14507915"/>
            <a:ext cx="2186816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93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93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93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097" name="Grupo 266"/>
          <p:cNvGrpSpPr/>
          <p:nvPr/>
        </p:nvGrpSpPr>
        <p:grpSpPr>
          <a:xfrm>
            <a:off x="12696374" y="14080779"/>
            <a:ext cx="2056429" cy="1342131"/>
            <a:chOff x="7617711" y="2318682"/>
            <a:chExt cx="1311981" cy="2112637"/>
          </a:xfrm>
        </p:grpSpPr>
        <p:sp>
          <p:nvSpPr>
            <p:cNvPr id="1098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sp>
          <p:nvSpPr>
            <p:cNvPr id="1103" name="CaixaDeTexto 67"/>
            <p:cNvSpPr txBox="1"/>
            <p:nvPr/>
          </p:nvSpPr>
          <p:spPr>
            <a:xfrm>
              <a:off x="7617711" y="2485169"/>
              <a:ext cx="1311981" cy="194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2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421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2421" b="1" dirty="0">
                <a:latin typeface="Arial" pitchFamily="34" charset="0"/>
                <a:cs typeface="Arial" pitchFamily="34" charset="0"/>
              </a:endParaRPr>
            </a:p>
            <a:p>
              <a:endParaRPr lang="pt-BR" sz="1255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7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87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87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87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104" name="Conector reto 76"/>
          <p:cNvCxnSpPr/>
          <p:nvPr/>
        </p:nvCxnSpPr>
        <p:spPr>
          <a:xfrm flipH="1">
            <a:off x="-1770677" y="18483955"/>
            <a:ext cx="695108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5" name="Conector reto 77"/>
          <p:cNvCxnSpPr/>
          <p:nvPr/>
        </p:nvCxnSpPr>
        <p:spPr>
          <a:xfrm flipH="1">
            <a:off x="-1777508" y="18483955"/>
            <a:ext cx="695108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Conector reto 86"/>
          <p:cNvCxnSpPr>
            <a:stCxn id="1072" idx="1"/>
            <a:endCxn id="1060" idx="3"/>
          </p:cNvCxnSpPr>
          <p:nvPr/>
        </p:nvCxnSpPr>
        <p:spPr>
          <a:xfrm flipH="1">
            <a:off x="2862535" y="14420745"/>
            <a:ext cx="561956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3" name="Conector reto 87"/>
          <p:cNvCxnSpPr>
            <a:stCxn id="1072" idx="1"/>
            <a:endCxn id="1060" idx="3"/>
          </p:cNvCxnSpPr>
          <p:nvPr/>
        </p:nvCxnSpPr>
        <p:spPr>
          <a:xfrm flipH="1">
            <a:off x="2862535" y="14420745"/>
            <a:ext cx="56195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8" name="Conector reto 94"/>
          <p:cNvCxnSpPr>
            <a:endCxn id="1072" idx="2"/>
          </p:cNvCxnSpPr>
          <p:nvPr/>
        </p:nvCxnSpPr>
        <p:spPr>
          <a:xfrm flipV="1">
            <a:off x="3904177" y="14759348"/>
            <a:ext cx="0" cy="74729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9" name="Conector reto 95"/>
          <p:cNvCxnSpPr>
            <a:endCxn id="1072" idx="2"/>
          </p:cNvCxnSpPr>
          <p:nvPr/>
        </p:nvCxnSpPr>
        <p:spPr>
          <a:xfrm flipV="1">
            <a:off x="3904177" y="14759348"/>
            <a:ext cx="0" cy="74729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0" name="Conector reto 104"/>
          <p:cNvCxnSpPr>
            <a:stCxn id="1063" idx="1"/>
          </p:cNvCxnSpPr>
          <p:nvPr/>
        </p:nvCxnSpPr>
        <p:spPr>
          <a:xfrm flipH="1">
            <a:off x="11791532" y="14533610"/>
            <a:ext cx="549636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1" name="Conector reto 105"/>
          <p:cNvCxnSpPr>
            <a:stCxn id="1063" idx="1"/>
          </p:cNvCxnSpPr>
          <p:nvPr/>
        </p:nvCxnSpPr>
        <p:spPr>
          <a:xfrm flipH="1">
            <a:off x="11791532" y="14533610"/>
            <a:ext cx="54963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2" name="Conector reto 112"/>
          <p:cNvCxnSpPr>
            <a:endCxn id="1063" idx="3"/>
          </p:cNvCxnSpPr>
          <p:nvPr/>
        </p:nvCxnSpPr>
        <p:spPr>
          <a:xfrm flipH="1">
            <a:off x="12737963" y="14533610"/>
            <a:ext cx="91763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3" name="Conector reto 113"/>
          <p:cNvCxnSpPr>
            <a:endCxn id="1063" idx="3"/>
          </p:cNvCxnSpPr>
          <p:nvPr/>
        </p:nvCxnSpPr>
        <p:spPr>
          <a:xfrm flipH="1">
            <a:off x="12737963" y="14533610"/>
            <a:ext cx="917635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4" name="Conector reto 114"/>
          <p:cNvCxnSpPr>
            <a:endCxn id="1046" idx="0"/>
          </p:cNvCxnSpPr>
          <p:nvPr/>
        </p:nvCxnSpPr>
        <p:spPr>
          <a:xfrm>
            <a:off x="11791526" y="14533621"/>
            <a:ext cx="0" cy="973024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5" name="Conector reto 115"/>
          <p:cNvCxnSpPr>
            <a:endCxn id="1046" idx="0"/>
          </p:cNvCxnSpPr>
          <p:nvPr/>
        </p:nvCxnSpPr>
        <p:spPr>
          <a:xfrm>
            <a:off x="11791526" y="14533621"/>
            <a:ext cx="0" cy="973024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6" name="CaixaDeTexto 132"/>
          <p:cNvSpPr txBox="1"/>
          <p:nvPr/>
        </p:nvSpPr>
        <p:spPr>
          <a:xfrm>
            <a:off x="-2003241" y="14411189"/>
            <a:ext cx="759840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55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157" name="CaixaDeTexto 134"/>
          <p:cNvSpPr txBox="1"/>
          <p:nvPr/>
        </p:nvSpPr>
        <p:spPr>
          <a:xfrm>
            <a:off x="12816461" y="14523146"/>
            <a:ext cx="759840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55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158" name="Conector reto 135"/>
          <p:cNvCxnSpPr/>
          <p:nvPr/>
        </p:nvCxnSpPr>
        <p:spPr>
          <a:xfrm flipH="1">
            <a:off x="-1792663" y="18022026"/>
            <a:ext cx="711320" cy="187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9" name="Conector reto 136"/>
          <p:cNvCxnSpPr/>
          <p:nvPr/>
        </p:nvCxnSpPr>
        <p:spPr>
          <a:xfrm flipH="1">
            <a:off x="-1792664" y="18023898"/>
            <a:ext cx="717104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0" name="CaixaDeTexto 137"/>
          <p:cNvSpPr txBox="1"/>
          <p:nvPr/>
        </p:nvSpPr>
        <p:spPr>
          <a:xfrm>
            <a:off x="-4012854" y="17744868"/>
            <a:ext cx="2081019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3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161" name="CaixaDeTexto 145"/>
          <p:cNvSpPr txBox="1"/>
          <p:nvPr/>
        </p:nvSpPr>
        <p:spPr>
          <a:xfrm>
            <a:off x="11562712" y="16667619"/>
            <a:ext cx="1476686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162" name="CaixaDeTexto 150"/>
          <p:cNvSpPr txBox="1"/>
          <p:nvPr/>
        </p:nvSpPr>
        <p:spPr>
          <a:xfrm>
            <a:off x="13883713" y="18660094"/>
            <a:ext cx="1686679" cy="38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9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879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163" name="Elbow Connector 1162"/>
          <p:cNvCxnSpPr>
            <a:stCxn id="1066" idx="2"/>
            <a:endCxn id="1070" idx="1"/>
          </p:cNvCxnSpPr>
          <p:nvPr/>
        </p:nvCxnSpPr>
        <p:spPr>
          <a:xfrm rot="16200000" flipH="1">
            <a:off x="1561511" y="14344825"/>
            <a:ext cx="1641308" cy="4867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Elbow Connector 1163"/>
          <p:cNvCxnSpPr>
            <a:stCxn id="1098" idx="2"/>
            <a:endCxn id="1070" idx="3"/>
          </p:cNvCxnSpPr>
          <p:nvPr/>
        </p:nvCxnSpPr>
        <p:spPr>
          <a:xfrm rot="5400000">
            <a:off x="8193266" y="14162854"/>
            <a:ext cx="1641303" cy="5231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5" name="Grupo 378"/>
          <p:cNvGrpSpPr/>
          <p:nvPr/>
        </p:nvGrpSpPr>
        <p:grpSpPr>
          <a:xfrm>
            <a:off x="18375291" y="11769176"/>
            <a:ext cx="1442140" cy="1187107"/>
            <a:chOff x="2519404" y="7204275"/>
            <a:chExt cx="1596289" cy="1357865"/>
          </a:xfrm>
        </p:grpSpPr>
        <p:sp>
          <p:nvSpPr>
            <p:cNvPr id="11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sp>
          <p:nvSpPr>
            <p:cNvPr id="1167" name="CaixaDeTexto 380"/>
            <p:cNvSpPr txBox="1"/>
            <p:nvPr/>
          </p:nvSpPr>
          <p:spPr>
            <a:xfrm>
              <a:off x="2519404" y="7385162"/>
              <a:ext cx="1596289" cy="116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79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879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879" b="1" dirty="0">
                <a:latin typeface="Arial" pitchFamily="34" charset="0"/>
                <a:cs typeface="Arial" pitchFamily="34" charset="0"/>
              </a:endParaRPr>
            </a:p>
            <a:p>
              <a:endParaRPr lang="pt-BR" sz="784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568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568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568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568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168" name="Straight Connector 1167"/>
          <p:cNvCxnSpPr/>
          <p:nvPr/>
        </p:nvCxnSpPr>
        <p:spPr>
          <a:xfrm flipH="1">
            <a:off x="21532953" y="15978764"/>
            <a:ext cx="395028" cy="2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Rounded Rectangle 1168"/>
          <p:cNvSpPr/>
          <p:nvPr/>
        </p:nvSpPr>
        <p:spPr>
          <a:xfrm>
            <a:off x="21927982" y="13461818"/>
            <a:ext cx="1205358" cy="52483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170" name="TextBox 1169"/>
          <p:cNvSpPr txBox="1"/>
          <p:nvPr/>
        </p:nvSpPr>
        <p:spPr>
          <a:xfrm>
            <a:off x="22263615" y="13452064"/>
            <a:ext cx="522131" cy="52580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470" dirty="0" err="1"/>
              <a:t>Hermitian</a:t>
            </a:r>
            <a:r>
              <a:rPr lang="pt-BR" sz="2193" b="1" spc="470" dirty="0"/>
              <a:t> </a:t>
            </a:r>
            <a:r>
              <a:rPr lang="pt-BR" sz="2193" b="1" spc="470" dirty="0" err="1"/>
              <a:t>Symmetry</a:t>
            </a:r>
            <a:endParaRPr lang="pt-BR" sz="2193" b="1" spc="470" dirty="0"/>
          </a:p>
        </p:txBody>
      </p:sp>
      <p:cxnSp>
        <p:nvCxnSpPr>
          <p:cNvPr id="1171" name="Straight Connector 1170"/>
          <p:cNvCxnSpPr/>
          <p:nvPr/>
        </p:nvCxnSpPr>
        <p:spPr>
          <a:xfrm flipH="1">
            <a:off x="21532959" y="13518249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2" name="TextBox 1171"/>
              <p:cNvSpPr txBox="1"/>
              <p:nvPr/>
            </p:nvSpPr>
            <p:spPr>
              <a:xfrm>
                <a:off x="23316718" y="15188706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188706"/>
                <a:ext cx="1726376" cy="333617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3" name="TextBox 1172"/>
          <p:cNvSpPr txBox="1"/>
          <p:nvPr/>
        </p:nvSpPr>
        <p:spPr>
          <a:xfrm rot="5400000">
            <a:off x="23908285" y="15545649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4" name="TextBox 1173"/>
              <p:cNvSpPr txBox="1"/>
              <p:nvPr/>
            </p:nvSpPr>
            <p:spPr>
              <a:xfrm>
                <a:off x="23316718" y="14850103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4850103"/>
                <a:ext cx="1726376" cy="333617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5" name="TextBox 1174"/>
              <p:cNvSpPr txBox="1"/>
              <p:nvPr/>
            </p:nvSpPr>
            <p:spPr>
              <a:xfrm>
                <a:off x="23316718" y="15753040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753040"/>
                <a:ext cx="1726376" cy="333617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6" name="TextBox 1175"/>
          <p:cNvSpPr txBox="1"/>
          <p:nvPr/>
        </p:nvSpPr>
        <p:spPr>
          <a:xfrm>
            <a:off x="23978261" y="13326398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77" name="TextBox 1176"/>
          <p:cNvSpPr txBox="1"/>
          <p:nvPr/>
        </p:nvSpPr>
        <p:spPr>
          <a:xfrm>
            <a:off x="23970851" y="14567938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78" name="TextBox 1177"/>
          <p:cNvSpPr txBox="1"/>
          <p:nvPr/>
        </p:nvSpPr>
        <p:spPr>
          <a:xfrm>
            <a:off x="23857989" y="13486590"/>
            <a:ext cx="471026" cy="11423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p:cxnSp>
        <p:nvCxnSpPr>
          <p:cNvPr id="1179" name="Straight Connector 1178"/>
          <p:cNvCxnSpPr/>
          <p:nvPr/>
        </p:nvCxnSpPr>
        <p:spPr>
          <a:xfrm flipH="1">
            <a:off x="23067921" y="13518249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/>
          <p:cNvCxnSpPr/>
          <p:nvPr/>
        </p:nvCxnSpPr>
        <p:spPr>
          <a:xfrm flipH="1">
            <a:off x="23124348" y="14793661"/>
            <a:ext cx="409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/>
          <p:cNvCxnSpPr/>
          <p:nvPr/>
        </p:nvCxnSpPr>
        <p:spPr>
          <a:xfrm flipH="1">
            <a:off x="21529781" y="14793661"/>
            <a:ext cx="409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/>
          <p:nvPr/>
        </p:nvCxnSpPr>
        <p:spPr>
          <a:xfrm flipH="1">
            <a:off x="23133341" y="17383944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3" name="TextBox 1182"/>
              <p:cNvSpPr txBox="1"/>
              <p:nvPr/>
            </p:nvSpPr>
            <p:spPr>
              <a:xfrm>
                <a:off x="23316718" y="16721511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721511"/>
                <a:ext cx="1726376" cy="333617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4" name="TextBox 1183"/>
          <p:cNvSpPr txBox="1"/>
          <p:nvPr/>
        </p:nvSpPr>
        <p:spPr>
          <a:xfrm rot="5400000">
            <a:off x="23931352" y="16529771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5" name="TextBox 1184"/>
              <p:cNvSpPr txBox="1"/>
              <p:nvPr/>
            </p:nvSpPr>
            <p:spPr>
              <a:xfrm>
                <a:off x="23316718" y="16270043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270043"/>
                <a:ext cx="1726376" cy="333617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6" name="TextBox 1185"/>
              <p:cNvSpPr txBox="1"/>
              <p:nvPr/>
            </p:nvSpPr>
            <p:spPr>
              <a:xfrm>
                <a:off x="23316718" y="17172979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7172979"/>
                <a:ext cx="1726376" cy="333617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7" name="TextBox 1186"/>
          <p:cNvSpPr txBox="1"/>
          <p:nvPr/>
        </p:nvSpPr>
        <p:spPr>
          <a:xfrm>
            <a:off x="23970851" y="15978773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88" name="TextBox 1187"/>
          <p:cNvSpPr txBox="1"/>
          <p:nvPr/>
        </p:nvSpPr>
        <p:spPr>
          <a:xfrm>
            <a:off x="23978261" y="17455149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89" name="TextBox 1188"/>
          <p:cNvSpPr txBox="1"/>
          <p:nvPr/>
        </p:nvSpPr>
        <p:spPr>
          <a:xfrm>
            <a:off x="23970851" y="18414516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90" name="TextBox 1189"/>
          <p:cNvSpPr txBox="1"/>
          <p:nvPr/>
        </p:nvSpPr>
        <p:spPr>
          <a:xfrm>
            <a:off x="23857989" y="17488771"/>
            <a:ext cx="471026" cy="11423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p:sp>
        <p:nvSpPr>
          <p:cNvPr id="1191" name="TextBox 1190"/>
          <p:cNvSpPr txBox="1"/>
          <p:nvPr/>
        </p:nvSpPr>
        <p:spPr>
          <a:xfrm>
            <a:off x="22730581" y="18406324"/>
            <a:ext cx="515634" cy="2611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97" dirty="0"/>
              <a:t>N</a:t>
            </a:r>
            <a:r>
              <a:rPr lang="pt-BR" sz="470" dirty="0"/>
              <a:t>IFFT</a:t>
            </a:r>
            <a:endParaRPr lang="pt-BR" sz="1255" dirty="0"/>
          </a:p>
        </p:txBody>
      </p:sp>
      <p:sp>
        <p:nvSpPr>
          <p:cNvPr id="1192" name="TextBox 1191"/>
          <p:cNvSpPr txBox="1"/>
          <p:nvPr/>
        </p:nvSpPr>
        <p:spPr>
          <a:xfrm>
            <a:off x="22785747" y="13382834"/>
            <a:ext cx="305230" cy="2611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97" dirty="0"/>
              <a:t>1</a:t>
            </a:r>
            <a:endParaRPr lang="pt-BR" sz="219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3" name="TextBox 1192"/>
              <p:cNvSpPr txBox="1"/>
              <p:nvPr/>
            </p:nvSpPr>
            <p:spPr>
              <a:xfrm>
                <a:off x="22706257" y="14593210"/>
                <a:ext cx="474531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3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4" name="Straight Connector 1193"/>
          <p:cNvCxnSpPr/>
          <p:nvPr/>
        </p:nvCxnSpPr>
        <p:spPr>
          <a:xfrm flipH="1">
            <a:off x="23133341" y="15978764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/>
          <p:nvPr/>
        </p:nvCxnSpPr>
        <p:spPr>
          <a:xfrm flipH="1">
            <a:off x="23133341" y="16204499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6" name="TextBox 1195"/>
          <p:cNvSpPr txBox="1"/>
          <p:nvPr/>
        </p:nvSpPr>
        <p:spPr>
          <a:xfrm>
            <a:off x="21882812" y="13383744"/>
            <a:ext cx="305230" cy="2611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97" dirty="0"/>
              <a:t>1</a:t>
            </a:r>
            <a:endParaRPr lang="pt-BR" sz="219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7" name="TextBox 1196"/>
              <p:cNvSpPr txBox="1"/>
              <p:nvPr/>
            </p:nvSpPr>
            <p:spPr>
              <a:xfrm>
                <a:off x="20043577" y="15188706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188706"/>
                <a:ext cx="1726376" cy="333617"/>
              </a:xfrm>
              <a:prstGeom prst="rect">
                <a:avLst/>
              </a:prstGeom>
              <a:blipFill rotWithShape="0"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8" name="TextBox 1197"/>
          <p:cNvSpPr txBox="1"/>
          <p:nvPr/>
        </p:nvSpPr>
        <p:spPr>
          <a:xfrm rot="5400000">
            <a:off x="20635143" y="15545649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9" name="TextBox 1198"/>
              <p:cNvSpPr txBox="1"/>
              <p:nvPr/>
            </p:nvSpPr>
            <p:spPr>
              <a:xfrm>
                <a:off x="20043577" y="14850103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4850103"/>
                <a:ext cx="1726376" cy="333617"/>
              </a:xfrm>
              <a:prstGeom prst="rect">
                <a:avLst/>
              </a:prstGeom>
              <a:blipFill rotWithShape="0"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0" name="TextBox 1199"/>
              <p:cNvSpPr txBox="1"/>
              <p:nvPr/>
            </p:nvSpPr>
            <p:spPr>
              <a:xfrm>
                <a:off x="20043577" y="15753040"/>
                <a:ext cx="1726376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568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568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568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753040"/>
                <a:ext cx="1726376" cy="333617"/>
              </a:xfrm>
              <a:prstGeom prst="rect">
                <a:avLst/>
              </a:prstGeom>
              <a:blipFill rotWithShape="0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1" name="TextBox 1200"/>
          <p:cNvSpPr txBox="1"/>
          <p:nvPr/>
        </p:nvSpPr>
        <p:spPr>
          <a:xfrm>
            <a:off x="20705117" y="13326398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202" name="TextBox 1201"/>
          <p:cNvSpPr txBox="1"/>
          <p:nvPr/>
        </p:nvSpPr>
        <p:spPr>
          <a:xfrm>
            <a:off x="20697708" y="14567938"/>
            <a:ext cx="33119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203" name="TextBox 1202"/>
          <p:cNvSpPr txBox="1"/>
          <p:nvPr/>
        </p:nvSpPr>
        <p:spPr>
          <a:xfrm>
            <a:off x="20584847" y="13486590"/>
            <a:ext cx="471026" cy="11423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4" name="TextBox 1203"/>
              <p:cNvSpPr txBox="1"/>
              <p:nvPr/>
            </p:nvSpPr>
            <p:spPr>
              <a:xfrm>
                <a:off x="22649823" y="15778315"/>
                <a:ext cx="474531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398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5" name="TextBox 1204"/>
              <p:cNvSpPr txBox="1"/>
              <p:nvPr/>
            </p:nvSpPr>
            <p:spPr>
              <a:xfrm>
                <a:off x="22551029" y="16035201"/>
                <a:ext cx="742626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84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604" y="16035201"/>
                <a:ext cx="742626" cy="3175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6" name="TextBox 1205"/>
              <p:cNvSpPr txBox="1"/>
              <p:nvPr/>
            </p:nvSpPr>
            <p:spPr>
              <a:xfrm>
                <a:off x="21826384" y="14593210"/>
                <a:ext cx="474531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959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7" name="TextBox 1206"/>
              <p:cNvSpPr txBox="1"/>
              <p:nvPr/>
            </p:nvSpPr>
            <p:spPr>
              <a:xfrm>
                <a:off x="21859754" y="15778315"/>
                <a:ext cx="474531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29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8" name="TextBox 1207"/>
              <p:cNvSpPr txBox="1"/>
              <p:nvPr/>
            </p:nvSpPr>
            <p:spPr>
              <a:xfrm>
                <a:off x="22447154" y="17163879"/>
                <a:ext cx="819316" cy="3183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84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729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9" name="Straight Connector 1208"/>
          <p:cNvCxnSpPr/>
          <p:nvPr/>
        </p:nvCxnSpPr>
        <p:spPr>
          <a:xfrm flipH="1">
            <a:off x="26116156" y="1863113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" name="Rounded Rectangle 1209"/>
          <p:cNvSpPr/>
          <p:nvPr/>
        </p:nvSpPr>
        <p:spPr>
          <a:xfrm>
            <a:off x="25180823" y="13461818"/>
            <a:ext cx="1205358" cy="52483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11" name="TextBox 1210"/>
          <p:cNvSpPr txBox="1"/>
          <p:nvPr/>
        </p:nvSpPr>
        <p:spPr>
          <a:xfrm>
            <a:off x="25629322" y="13452064"/>
            <a:ext cx="522131" cy="52580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940" dirty="0"/>
              <a:t>IFFT</a:t>
            </a:r>
          </a:p>
        </p:txBody>
      </p:sp>
      <p:sp>
        <p:nvSpPr>
          <p:cNvPr id="1212" name="TextBox 1211"/>
          <p:cNvSpPr txBox="1"/>
          <p:nvPr/>
        </p:nvSpPr>
        <p:spPr>
          <a:xfrm>
            <a:off x="25127927" y="18406324"/>
            <a:ext cx="515634" cy="2611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97" dirty="0"/>
              <a:t>N</a:t>
            </a:r>
            <a:r>
              <a:rPr lang="pt-BR" sz="470" dirty="0"/>
              <a:t>IFFT</a:t>
            </a:r>
            <a:endParaRPr lang="pt-BR" sz="1255" dirty="0"/>
          </a:p>
        </p:txBody>
      </p:sp>
      <p:sp>
        <p:nvSpPr>
          <p:cNvPr id="1213" name="TextBox 1212"/>
          <p:cNvSpPr txBox="1"/>
          <p:nvPr/>
        </p:nvSpPr>
        <p:spPr>
          <a:xfrm>
            <a:off x="25177654" y="13382834"/>
            <a:ext cx="305230" cy="2611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097" dirty="0"/>
              <a:t>1</a:t>
            </a:r>
            <a:endParaRPr lang="pt-BR" sz="219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4" name="TextBox 1213"/>
              <p:cNvSpPr txBox="1"/>
              <p:nvPr/>
            </p:nvSpPr>
            <p:spPr>
              <a:xfrm>
                <a:off x="25112597" y="14593210"/>
                <a:ext cx="474531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5" name="TextBox 1214"/>
              <p:cNvSpPr txBox="1"/>
              <p:nvPr/>
            </p:nvSpPr>
            <p:spPr>
              <a:xfrm>
                <a:off x="25112597" y="15778315"/>
                <a:ext cx="474531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/>
              <p:cNvSpPr txBox="1"/>
              <p:nvPr/>
            </p:nvSpPr>
            <p:spPr>
              <a:xfrm>
                <a:off x="25079226" y="16035201"/>
                <a:ext cx="742626" cy="3175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84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801" y="16035201"/>
                <a:ext cx="742626" cy="3175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/>
              <p:cNvSpPr txBox="1"/>
              <p:nvPr/>
            </p:nvSpPr>
            <p:spPr>
              <a:xfrm>
                <a:off x="25106412" y="17163879"/>
                <a:ext cx="819316" cy="3183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84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84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84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84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506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987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Rectangle 1217"/>
          <p:cNvSpPr/>
          <p:nvPr/>
        </p:nvSpPr>
        <p:spPr>
          <a:xfrm>
            <a:off x="18572084" y="17114385"/>
            <a:ext cx="1492186" cy="21617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19" name="TextBox 1218"/>
          <p:cNvSpPr txBox="1"/>
          <p:nvPr/>
        </p:nvSpPr>
        <p:spPr>
          <a:xfrm>
            <a:off x="18424599" y="17041564"/>
            <a:ext cx="1819661" cy="30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9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220" name="TextBox 1219"/>
          <p:cNvSpPr txBox="1"/>
          <p:nvPr/>
        </p:nvSpPr>
        <p:spPr>
          <a:xfrm>
            <a:off x="18572084" y="17243315"/>
            <a:ext cx="1492186" cy="30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9" dirty="0"/>
              <a:t>Data bits</a:t>
            </a:r>
          </a:p>
        </p:txBody>
      </p:sp>
      <p:sp>
        <p:nvSpPr>
          <p:cNvPr id="1221" name="Rounded Rectangle 1220"/>
          <p:cNvSpPr/>
          <p:nvPr/>
        </p:nvSpPr>
        <p:spPr>
          <a:xfrm>
            <a:off x="18796614" y="14958461"/>
            <a:ext cx="1047551" cy="1091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22" name="TextBox 1221"/>
          <p:cNvSpPr txBox="1"/>
          <p:nvPr/>
        </p:nvSpPr>
        <p:spPr>
          <a:xfrm>
            <a:off x="18833209" y="14624810"/>
            <a:ext cx="93487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50" b="1" dirty="0"/>
              <a:t>M-QAM</a:t>
            </a:r>
          </a:p>
        </p:txBody>
      </p:sp>
      <p:cxnSp>
        <p:nvCxnSpPr>
          <p:cNvPr id="1223" name="Straight Connector 1222"/>
          <p:cNvCxnSpPr>
            <a:stCxn id="1221" idx="0"/>
            <a:endCxn id="1221" idx="2"/>
          </p:cNvCxnSpPr>
          <p:nvPr/>
        </p:nvCxnSpPr>
        <p:spPr>
          <a:xfrm>
            <a:off x="19320379" y="14958461"/>
            <a:ext cx="0" cy="1091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/>
          <p:cNvCxnSpPr>
            <a:stCxn id="1221" idx="3"/>
            <a:endCxn id="1221" idx="1"/>
          </p:cNvCxnSpPr>
          <p:nvPr/>
        </p:nvCxnSpPr>
        <p:spPr>
          <a:xfrm flipH="1">
            <a:off x="18796614" y="15504033"/>
            <a:ext cx="1047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Oval 1224"/>
          <p:cNvSpPr/>
          <p:nvPr/>
        </p:nvSpPr>
        <p:spPr>
          <a:xfrm>
            <a:off x="19022661" y="15206314"/>
            <a:ext cx="71660" cy="71660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26" name="Oval 1225"/>
          <p:cNvSpPr/>
          <p:nvPr/>
        </p:nvSpPr>
        <p:spPr>
          <a:xfrm>
            <a:off x="19525617" y="15206314"/>
            <a:ext cx="71660" cy="71660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27" name="Oval 1226"/>
          <p:cNvSpPr/>
          <p:nvPr/>
        </p:nvSpPr>
        <p:spPr>
          <a:xfrm>
            <a:off x="19525617" y="15740991"/>
            <a:ext cx="71660" cy="71660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28" name="Oval 1227"/>
          <p:cNvSpPr/>
          <p:nvPr/>
        </p:nvSpPr>
        <p:spPr>
          <a:xfrm>
            <a:off x="19022659" y="15735278"/>
            <a:ext cx="71660" cy="71660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229" name="TextBox 1228"/>
          <p:cNvSpPr txBox="1"/>
          <p:nvPr/>
        </p:nvSpPr>
        <p:spPr>
          <a:xfrm rot="5400000">
            <a:off x="18210876" y="15323048"/>
            <a:ext cx="893193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1" b="1" dirty="0" err="1"/>
              <a:t>Mapping</a:t>
            </a:r>
            <a:endParaRPr lang="pt-BR" sz="1501" b="1" dirty="0"/>
          </a:p>
        </p:txBody>
      </p:sp>
      <p:cxnSp>
        <p:nvCxnSpPr>
          <p:cNvPr id="1230" name="Straight Arrow Connector 1229"/>
          <p:cNvCxnSpPr>
            <a:stCxn id="1221" idx="3"/>
            <a:endCxn id="996" idx="1"/>
          </p:cNvCxnSpPr>
          <p:nvPr/>
        </p:nvCxnSpPr>
        <p:spPr>
          <a:xfrm flipV="1">
            <a:off x="19844162" y="15503986"/>
            <a:ext cx="323236" cy="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Arrow Connector 1230"/>
          <p:cNvCxnSpPr/>
          <p:nvPr/>
        </p:nvCxnSpPr>
        <p:spPr>
          <a:xfrm flipH="1" flipV="1">
            <a:off x="19318171" y="16077231"/>
            <a:ext cx="2210" cy="103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2" name="TextBox 1231"/>
              <p:cNvSpPr txBox="1"/>
              <p:nvPr/>
            </p:nvSpPr>
            <p:spPr>
              <a:xfrm>
                <a:off x="26613622" y="13312746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312746"/>
                <a:ext cx="492565" cy="33361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3" name="TextBox 1232"/>
          <p:cNvSpPr txBox="1"/>
          <p:nvPr/>
        </p:nvSpPr>
        <p:spPr>
          <a:xfrm>
            <a:off x="26541853" y="14003604"/>
            <a:ext cx="471026" cy="451448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4" name="TextBox 1233"/>
              <p:cNvSpPr txBox="1"/>
              <p:nvPr/>
            </p:nvSpPr>
            <p:spPr>
              <a:xfrm>
                <a:off x="26613622" y="13561236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561236"/>
                <a:ext cx="492565" cy="33361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5" name="TextBox 1234"/>
              <p:cNvSpPr txBox="1"/>
              <p:nvPr/>
            </p:nvSpPr>
            <p:spPr>
              <a:xfrm>
                <a:off x="26613622" y="13843401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843401"/>
                <a:ext cx="492565" cy="33361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6" name="TextBox 1235"/>
              <p:cNvSpPr txBox="1"/>
              <p:nvPr/>
            </p:nvSpPr>
            <p:spPr>
              <a:xfrm>
                <a:off x="26485414" y="18414506"/>
                <a:ext cx="1030728" cy="35464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5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5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68" dirty="0"/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4989" y="18414506"/>
                <a:ext cx="1030728" cy="35464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7" name="Straight Arrow Connector 1236"/>
          <p:cNvCxnSpPr/>
          <p:nvPr/>
        </p:nvCxnSpPr>
        <p:spPr>
          <a:xfrm>
            <a:off x="27434743" y="13382824"/>
            <a:ext cx="0" cy="5530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8" name="TextBox 1237"/>
          <p:cNvSpPr txBox="1"/>
          <p:nvPr/>
        </p:nvSpPr>
        <p:spPr>
          <a:xfrm>
            <a:off x="27439226" y="13631800"/>
            <a:ext cx="522131" cy="52580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470" dirty="0"/>
              <a:t>Time Domain </a:t>
            </a:r>
            <a:r>
              <a:rPr lang="pt-BR" sz="2193" b="1" spc="470" dirty="0" err="1"/>
              <a:t>Samples</a:t>
            </a:r>
            <a:endParaRPr lang="pt-BR" sz="2193" b="1" spc="470" dirty="0"/>
          </a:p>
        </p:txBody>
      </p:sp>
      <p:pic>
        <p:nvPicPr>
          <p:cNvPr id="1239" name="Picture 123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25598093" y="15739253"/>
            <a:ext cx="5248315" cy="648349"/>
          </a:xfrm>
          <a:prstGeom prst="rect">
            <a:avLst/>
          </a:prstGeom>
        </p:spPr>
      </p:pic>
      <p:pic>
        <p:nvPicPr>
          <p:cNvPr id="1240" name="Picture 123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23010813" y="12579105"/>
            <a:ext cx="2294706" cy="685558"/>
          </a:xfrm>
          <a:prstGeom prst="rect">
            <a:avLst/>
          </a:prstGeom>
        </p:spPr>
      </p:pic>
      <p:sp>
        <p:nvSpPr>
          <p:cNvPr id="1241" name="TextBox 1240"/>
          <p:cNvSpPr txBox="1"/>
          <p:nvPr/>
        </p:nvSpPr>
        <p:spPr>
          <a:xfrm rot="16200000">
            <a:off x="23973133" y="12147631"/>
            <a:ext cx="415627" cy="234025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01" b="1" dirty="0" err="1"/>
              <a:t>Frequency</a:t>
            </a:r>
            <a:r>
              <a:rPr lang="pt-BR" sz="1501" b="1" dirty="0"/>
              <a:t> Domain </a:t>
            </a:r>
            <a:r>
              <a:rPr lang="pt-BR" sz="1501" b="1" dirty="0" err="1"/>
              <a:t>Samples</a:t>
            </a:r>
            <a:endParaRPr lang="pt-BR" sz="1501" b="1" dirty="0"/>
          </a:p>
        </p:txBody>
      </p:sp>
      <p:sp>
        <p:nvSpPr>
          <p:cNvPr id="1242" name="TextBox 1241"/>
          <p:cNvSpPr txBox="1"/>
          <p:nvPr/>
        </p:nvSpPr>
        <p:spPr>
          <a:xfrm>
            <a:off x="19697041" y="16074720"/>
            <a:ext cx="2188650" cy="32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1" b="1" dirty="0" err="1"/>
              <a:t>Subcarriers</a:t>
            </a:r>
            <a:r>
              <a:rPr lang="pt-BR" sz="1501" b="1" dirty="0"/>
              <a:t> </a:t>
            </a:r>
            <a:r>
              <a:rPr lang="pt-BR" sz="1501" b="1" dirty="0" err="1"/>
              <a:t>Information</a:t>
            </a:r>
            <a:endParaRPr lang="pt-BR" sz="1501" b="1" dirty="0"/>
          </a:p>
        </p:txBody>
      </p:sp>
      <p:sp>
        <p:nvSpPr>
          <p:cNvPr id="1243" name="Retângulo de cantos arredondados 277"/>
          <p:cNvSpPr/>
          <p:nvPr/>
        </p:nvSpPr>
        <p:spPr>
          <a:xfrm>
            <a:off x="-13773525" y="14088181"/>
            <a:ext cx="11567390" cy="3938278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21" dirty="0"/>
          </a:p>
        </p:txBody>
      </p:sp>
      <p:cxnSp>
        <p:nvCxnSpPr>
          <p:cNvPr id="1244" name="Conector reto 279"/>
          <p:cNvCxnSpPr>
            <a:stCxn id="1246" idx="1"/>
            <a:endCxn id="1276" idx="1"/>
          </p:cNvCxnSpPr>
          <p:nvPr/>
        </p:nvCxnSpPr>
        <p:spPr>
          <a:xfrm>
            <a:off x="-11348360" y="17179971"/>
            <a:ext cx="5925516" cy="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5" name="Grupo 280"/>
          <p:cNvGrpSpPr/>
          <p:nvPr/>
        </p:nvGrpSpPr>
        <p:grpSpPr>
          <a:xfrm>
            <a:off x="-11348353" y="16784938"/>
            <a:ext cx="2144473" cy="79006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46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79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247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48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49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50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51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52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53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254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255" name="Grupo 311"/>
          <p:cNvGrpSpPr/>
          <p:nvPr/>
        </p:nvGrpSpPr>
        <p:grpSpPr>
          <a:xfrm>
            <a:off x="-12364156" y="16784938"/>
            <a:ext cx="677203" cy="790068"/>
            <a:chOff x="7020272" y="3212976"/>
            <a:chExt cx="432048" cy="504056"/>
          </a:xfrm>
        </p:grpSpPr>
        <p:sp>
          <p:nvSpPr>
            <p:cNvPr id="1256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21" dirty="0">
                <a:solidFill>
                  <a:schemeClr val="tx1"/>
                </a:solidFill>
              </a:endParaRPr>
            </a:p>
          </p:txBody>
        </p:sp>
        <p:cxnSp>
          <p:nvCxnSpPr>
            <p:cNvPr id="1257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21" dirty="0"/>
            </a:p>
          </p:txBody>
        </p:sp>
        <p:cxnSp>
          <p:nvCxnSpPr>
            <p:cNvPr id="127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1" name="Grupo 316"/>
          <p:cNvGrpSpPr/>
          <p:nvPr/>
        </p:nvGrpSpPr>
        <p:grpSpPr>
          <a:xfrm>
            <a:off x="-5648567" y="16689681"/>
            <a:ext cx="671777" cy="1038221"/>
            <a:chOff x="7092280" y="3573016"/>
            <a:chExt cx="636146" cy="910726"/>
          </a:xfrm>
        </p:grpSpPr>
        <p:grpSp>
          <p:nvGrpSpPr>
            <p:cNvPr id="127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27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2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21" dirty="0"/>
              </a:p>
            </p:txBody>
          </p:sp>
          <p:cxnSp>
            <p:nvCxnSpPr>
              <p:cNvPr id="127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3" name="CaixaDeTexto 318"/>
            <p:cNvSpPr txBox="1"/>
            <p:nvPr/>
          </p:nvSpPr>
          <p:spPr>
            <a:xfrm>
              <a:off x="7236297" y="4149078"/>
              <a:ext cx="492129" cy="334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79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27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80" name="CaixaDeTexto 330"/>
          <p:cNvSpPr txBox="1"/>
          <p:nvPr/>
        </p:nvSpPr>
        <p:spPr>
          <a:xfrm>
            <a:off x="-12646333" y="17561353"/>
            <a:ext cx="587020" cy="38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79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81" name="Elipse 335"/>
          <p:cNvSpPr/>
          <p:nvPr/>
        </p:nvSpPr>
        <p:spPr>
          <a:xfrm>
            <a:off x="-8048401" y="16446329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sp>
        <p:nvSpPr>
          <p:cNvPr id="1282" name="Elipse 336"/>
          <p:cNvSpPr/>
          <p:nvPr/>
        </p:nvSpPr>
        <p:spPr>
          <a:xfrm>
            <a:off x="-7991967" y="16446329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sp>
        <p:nvSpPr>
          <p:cNvPr id="1283" name="Elipse 337"/>
          <p:cNvSpPr/>
          <p:nvPr/>
        </p:nvSpPr>
        <p:spPr>
          <a:xfrm>
            <a:off x="-7935532" y="16446329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sp>
        <p:nvSpPr>
          <p:cNvPr id="1284" name="Elipse 338"/>
          <p:cNvSpPr/>
          <p:nvPr/>
        </p:nvSpPr>
        <p:spPr>
          <a:xfrm>
            <a:off x="-7879101" y="16446329"/>
            <a:ext cx="451468" cy="733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 dirty="0"/>
          </a:p>
        </p:txBody>
      </p:sp>
      <p:cxnSp>
        <p:nvCxnSpPr>
          <p:cNvPr id="1285" name="Conector de seta reta 341"/>
          <p:cNvCxnSpPr>
            <a:stCxn id="1256" idx="3"/>
            <a:endCxn id="1246" idx="1"/>
          </p:cNvCxnSpPr>
          <p:nvPr/>
        </p:nvCxnSpPr>
        <p:spPr>
          <a:xfrm>
            <a:off x="-11686952" y="17179950"/>
            <a:ext cx="3386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6" name="CaixaDeTexto 354"/>
          <p:cNvSpPr txBox="1"/>
          <p:nvPr/>
        </p:nvSpPr>
        <p:spPr>
          <a:xfrm>
            <a:off x="-13242879" y="14411988"/>
            <a:ext cx="1688796" cy="767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93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2193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287" name="CaixaDeTexto 377"/>
          <p:cNvSpPr txBox="1"/>
          <p:nvPr/>
        </p:nvSpPr>
        <p:spPr>
          <a:xfrm>
            <a:off x="-4453442" y="14355555"/>
            <a:ext cx="1782859" cy="767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93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2193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288" name="CaixaDeTexto 386"/>
          <p:cNvSpPr txBox="1"/>
          <p:nvPr/>
        </p:nvSpPr>
        <p:spPr>
          <a:xfrm>
            <a:off x="-12977618" y="16053920"/>
            <a:ext cx="10786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68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68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9" name="CaixaDeTexto 387"/>
          <p:cNvSpPr txBox="1"/>
          <p:nvPr/>
        </p:nvSpPr>
        <p:spPr>
          <a:xfrm>
            <a:off x="-4003126" y="16190551"/>
            <a:ext cx="107862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68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568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0" name="Grupo 27"/>
          <p:cNvGrpSpPr/>
          <p:nvPr/>
        </p:nvGrpSpPr>
        <p:grpSpPr>
          <a:xfrm>
            <a:off x="-11009775" y="15360438"/>
            <a:ext cx="1120341" cy="705418"/>
            <a:chOff x="6621580" y="3139544"/>
            <a:chExt cx="790570" cy="450050"/>
          </a:xfrm>
        </p:grpSpPr>
        <p:sp>
          <p:nvSpPr>
            <p:cNvPr id="1291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879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92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3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4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sp>
          <p:nvSpPr>
            <p:cNvPr id="1295" name="Retângulo 170"/>
            <p:cNvSpPr/>
            <p:nvPr/>
          </p:nvSpPr>
          <p:spPr>
            <a:xfrm>
              <a:off x="6939810" y="3145352"/>
              <a:ext cx="399527" cy="2128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568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296" name="CaixaDeTexto 174"/>
          <p:cNvSpPr txBox="1"/>
          <p:nvPr/>
        </p:nvSpPr>
        <p:spPr>
          <a:xfrm>
            <a:off x="-8758777" y="15735446"/>
            <a:ext cx="2186816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93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2193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2193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297" name="Conector reto 86"/>
          <p:cNvCxnSpPr>
            <a:stCxn id="1291" idx="1"/>
          </p:cNvCxnSpPr>
          <p:nvPr/>
        </p:nvCxnSpPr>
        <p:spPr>
          <a:xfrm flipH="1" flipV="1">
            <a:off x="-11799823" y="15699038"/>
            <a:ext cx="1069835" cy="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8" name="Conector reto 87"/>
          <p:cNvCxnSpPr/>
          <p:nvPr/>
        </p:nvCxnSpPr>
        <p:spPr>
          <a:xfrm flipH="1" flipV="1">
            <a:off x="-11758951" y="15702390"/>
            <a:ext cx="1026963" cy="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9" name="Conector reto 94"/>
          <p:cNvCxnSpPr>
            <a:endCxn id="1291" idx="2"/>
          </p:cNvCxnSpPr>
          <p:nvPr/>
        </p:nvCxnSpPr>
        <p:spPr>
          <a:xfrm flipV="1">
            <a:off x="-10250289" y="16037636"/>
            <a:ext cx="0" cy="74729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0" name="Conector reto 95"/>
          <p:cNvCxnSpPr>
            <a:endCxn id="1291" idx="2"/>
          </p:cNvCxnSpPr>
          <p:nvPr/>
        </p:nvCxnSpPr>
        <p:spPr>
          <a:xfrm flipV="1">
            <a:off x="-10250289" y="16037636"/>
            <a:ext cx="0" cy="74729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1" name="Conector reto 104"/>
          <p:cNvCxnSpPr/>
          <p:nvPr/>
        </p:nvCxnSpPr>
        <p:spPr>
          <a:xfrm flipH="1">
            <a:off x="-5084250" y="15699024"/>
            <a:ext cx="549636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2" name="Conector reto 105"/>
          <p:cNvCxnSpPr/>
          <p:nvPr/>
        </p:nvCxnSpPr>
        <p:spPr>
          <a:xfrm flipH="1">
            <a:off x="-5084250" y="15699024"/>
            <a:ext cx="54963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Conector reto 114"/>
          <p:cNvCxnSpPr>
            <a:endCxn id="1276" idx="0"/>
          </p:cNvCxnSpPr>
          <p:nvPr/>
        </p:nvCxnSpPr>
        <p:spPr>
          <a:xfrm>
            <a:off x="-5084256" y="15699044"/>
            <a:ext cx="16" cy="108620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4" name="Conector reto 115"/>
          <p:cNvCxnSpPr/>
          <p:nvPr/>
        </p:nvCxnSpPr>
        <p:spPr>
          <a:xfrm>
            <a:off x="-5084257" y="15699044"/>
            <a:ext cx="16" cy="108620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5" name="CaixaDeTexto 145"/>
          <p:cNvSpPr txBox="1"/>
          <p:nvPr/>
        </p:nvSpPr>
        <p:spPr>
          <a:xfrm>
            <a:off x="-4073533" y="17628688"/>
            <a:ext cx="1476686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306" name="Picture 130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4538984" y="15081786"/>
            <a:ext cx="2150349" cy="1234493"/>
          </a:xfrm>
          <a:prstGeom prst="rect">
            <a:avLst/>
          </a:prstGeom>
        </p:spPr>
      </p:pic>
      <p:pic>
        <p:nvPicPr>
          <p:cNvPr id="1307" name="Picture 130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13479132" y="15131451"/>
            <a:ext cx="2110528" cy="1055293"/>
          </a:xfrm>
          <a:prstGeom prst="rect">
            <a:avLst/>
          </a:prstGeom>
        </p:spPr>
      </p:pic>
      <p:sp>
        <p:nvSpPr>
          <p:cNvPr id="1308" name="TextBox 1307"/>
          <p:cNvSpPr txBox="1"/>
          <p:nvPr/>
        </p:nvSpPr>
        <p:spPr>
          <a:xfrm rot="5400000">
            <a:off x="19853610" y="13974559"/>
            <a:ext cx="1222386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1" b="1" dirty="0"/>
              <a:t>Zero </a:t>
            </a:r>
            <a:r>
              <a:rPr lang="pt-BR" sz="1501" b="1" dirty="0" err="1"/>
              <a:t>Padding</a:t>
            </a:r>
            <a:endParaRPr lang="pt-BR" sz="1501" b="1" dirty="0"/>
          </a:p>
        </p:txBody>
      </p:sp>
      <p:sp>
        <p:nvSpPr>
          <p:cNvPr id="1309" name="Left Brace 1308"/>
          <p:cNvSpPr/>
          <p:nvPr/>
        </p:nvSpPr>
        <p:spPr>
          <a:xfrm>
            <a:off x="20576784" y="13419534"/>
            <a:ext cx="194310" cy="141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3" rIns="114299" bIns="57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4"/>
          </a:p>
        </p:txBody>
      </p:sp>
      <p:sp>
        <p:nvSpPr>
          <p:cNvPr id="1310" name="Rectangle 1309"/>
          <p:cNvSpPr/>
          <p:nvPr/>
        </p:nvSpPr>
        <p:spPr>
          <a:xfrm>
            <a:off x="27152591" y="13322964"/>
            <a:ext cx="96779" cy="52708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cxnSp>
        <p:nvCxnSpPr>
          <p:cNvPr id="1311" name="Straight Connector 1310"/>
          <p:cNvCxnSpPr/>
          <p:nvPr/>
        </p:nvCxnSpPr>
        <p:spPr>
          <a:xfrm>
            <a:off x="27152584" y="1345797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Connector 1311"/>
          <p:cNvCxnSpPr/>
          <p:nvPr/>
        </p:nvCxnSpPr>
        <p:spPr>
          <a:xfrm>
            <a:off x="27152584" y="1359298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/>
          <p:nvPr/>
        </p:nvCxnSpPr>
        <p:spPr>
          <a:xfrm>
            <a:off x="27153901" y="13728003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27152584" y="13863015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/>
          <p:nvPr/>
        </p:nvCxnSpPr>
        <p:spPr>
          <a:xfrm>
            <a:off x="27152584" y="1399803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/>
          <p:nvPr/>
        </p:nvCxnSpPr>
        <p:spPr>
          <a:xfrm>
            <a:off x="27153901" y="1413304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/>
          <p:nvPr/>
        </p:nvCxnSpPr>
        <p:spPr>
          <a:xfrm>
            <a:off x="27152584" y="1426806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/>
          <p:nvPr/>
        </p:nvCxnSpPr>
        <p:spPr>
          <a:xfrm>
            <a:off x="27152584" y="1440307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traight Connector 1318"/>
          <p:cNvCxnSpPr/>
          <p:nvPr/>
        </p:nvCxnSpPr>
        <p:spPr>
          <a:xfrm>
            <a:off x="27153901" y="1453809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/>
          <p:nvPr/>
        </p:nvCxnSpPr>
        <p:spPr>
          <a:xfrm>
            <a:off x="27152584" y="1467310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Connector 1320"/>
          <p:cNvCxnSpPr/>
          <p:nvPr/>
        </p:nvCxnSpPr>
        <p:spPr>
          <a:xfrm>
            <a:off x="27152584" y="1480812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Straight Connector 1478"/>
          <p:cNvCxnSpPr/>
          <p:nvPr/>
        </p:nvCxnSpPr>
        <p:spPr>
          <a:xfrm>
            <a:off x="27153901" y="1494313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Straight Connector 1479"/>
          <p:cNvCxnSpPr/>
          <p:nvPr/>
        </p:nvCxnSpPr>
        <p:spPr>
          <a:xfrm>
            <a:off x="27152584" y="1507815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Straight Connector 1480"/>
          <p:cNvCxnSpPr/>
          <p:nvPr/>
        </p:nvCxnSpPr>
        <p:spPr>
          <a:xfrm>
            <a:off x="27152584" y="1521316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Connector 1481"/>
          <p:cNvCxnSpPr/>
          <p:nvPr/>
        </p:nvCxnSpPr>
        <p:spPr>
          <a:xfrm>
            <a:off x="27153901" y="15348183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Straight Connector 1482"/>
          <p:cNvCxnSpPr/>
          <p:nvPr/>
        </p:nvCxnSpPr>
        <p:spPr>
          <a:xfrm>
            <a:off x="27152584" y="15483195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Straight Connector 1483"/>
          <p:cNvCxnSpPr/>
          <p:nvPr/>
        </p:nvCxnSpPr>
        <p:spPr>
          <a:xfrm>
            <a:off x="27152584" y="1561821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Straight Connector 1484"/>
          <p:cNvCxnSpPr/>
          <p:nvPr/>
        </p:nvCxnSpPr>
        <p:spPr>
          <a:xfrm>
            <a:off x="27153901" y="1575322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Straight Connector 1485"/>
          <p:cNvCxnSpPr/>
          <p:nvPr/>
        </p:nvCxnSpPr>
        <p:spPr>
          <a:xfrm>
            <a:off x="27152584" y="1588824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Straight Connector 1486"/>
          <p:cNvCxnSpPr/>
          <p:nvPr/>
        </p:nvCxnSpPr>
        <p:spPr>
          <a:xfrm>
            <a:off x="27152584" y="1602325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/>
          <p:cNvCxnSpPr/>
          <p:nvPr/>
        </p:nvCxnSpPr>
        <p:spPr>
          <a:xfrm>
            <a:off x="27153901" y="1615827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/>
          <p:cNvCxnSpPr/>
          <p:nvPr/>
        </p:nvCxnSpPr>
        <p:spPr>
          <a:xfrm>
            <a:off x="27152584" y="1629328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/>
          <p:cNvCxnSpPr/>
          <p:nvPr/>
        </p:nvCxnSpPr>
        <p:spPr>
          <a:xfrm>
            <a:off x="27152584" y="1642830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Straight Connector 1490"/>
          <p:cNvCxnSpPr/>
          <p:nvPr/>
        </p:nvCxnSpPr>
        <p:spPr>
          <a:xfrm>
            <a:off x="27153901" y="1656331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Straight Connector 1491"/>
          <p:cNvCxnSpPr/>
          <p:nvPr/>
        </p:nvCxnSpPr>
        <p:spPr>
          <a:xfrm>
            <a:off x="27151267" y="1669833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/>
          <p:cNvCxnSpPr/>
          <p:nvPr/>
        </p:nvCxnSpPr>
        <p:spPr>
          <a:xfrm>
            <a:off x="27152584" y="1683334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/>
          <p:cNvCxnSpPr/>
          <p:nvPr/>
        </p:nvCxnSpPr>
        <p:spPr>
          <a:xfrm>
            <a:off x="27151267" y="16968363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/>
          <p:cNvCxnSpPr/>
          <p:nvPr/>
        </p:nvCxnSpPr>
        <p:spPr>
          <a:xfrm>
            <a:off x="27151267" y="17103375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Straight Connector 1495"/>
          <p:cNvCxnSpPr/>
          <p:nvPr/>
        </p:nvCxnSpPr>
        <p:spPr>
          <a:xfrm>
            <a:off x="27152584" y="1723839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Straight Connector 1496"/>
          <p:cNvCxnSpPr/>
          <p:nvPr/>
        </p:nvCxnSpPr>
        <p:spPr>
          <a:xfrm>
            <a:off x="27151267" y="1737340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Straight Connector 1497"/>
          <p:cNvCxnSpPr/>
          <p:nvPr/>
        </p:nvCxnSpPr>
        <p:spPr>
          <a:xfrm>
            <a:off x="27151267" y="1750842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Straight Connector 1498"/>
          <p:cNvCxnSpPr/>
          <p:nvPr/>
        </p:nvCxnSpPr>
        <p:spPr>
          <a:xfrm>
            <a:off x="27152584" y="1764343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0" name="Straight Connector 1499"/>
          <p:cNvCxnSpPr/>
          <p:nvPr/>
        </p:nvCxnSpPr>
        <p:spPr>
          <a:xfrm>
            <a:off x="27151267" y="1777845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Straight Connector 1500"/>
          <p:cNvCxnSpPr/>
          <p:nvPr/>
        </p:nvCxnSpPr>
        <p:spPr>
          <a:xfrm>
            <a:off x="27151267" y="1791346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2" name="Straight Connector 1501"/>
          <p:cNvCxnSpPr/>
          <p:nvPr/>
        </p:nvCxnSpPr>
        <p:spPr>
          <a:xfrm>
            <a:off x="27152584" y="1804848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Straight Connector 1502"/>
          <p:cNvCxnSpPr/>
          <p:nvPr/>
        </p:nvCxnSpPr>
        <p:spPr>
          <a:xfrm>
            <a:off x="27151267" y="1818349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Straight Connector 1503"/>
          <p:cNvCxnSpPr/>
          <p:nvPr/>
        </p:nvCxnSpPr>
        <p:spPr>
          <a:xfrm>
            <a:off x="27151267" y="18318511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Straight Connector 1504"/>
          <p:cNvCxnSpPr/>
          <p:nvPr/>
        </p:nvCxnSpPr>
        <p:spPr>
          <a:xfrm>
            <a:off x="27152584" y="18453526"/>
            <a:ext cx="88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" name="Rectangle 1505"/>
          <p:cNvSpPr/>
          <p:nvPr/>
        </p:nvSpPr>
        <p:spPr>
          <a:xfrm>
            <a:off x="27151267" y="16968366"/>
            <a:ext cx="96908" cy="81009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325" tIns="71660" rIns="143325" bIns="716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21"/>
          </a:p>
        </p:txBody>
      </p:sp>
      <p:sp>
        <p:nvSpPr>
          <p:cNvPr id="1507" name="TextBox 1506"/>
          <p:cNvSpPr txBox="1"/>
          <p:nvPr/>
        </p:nvSpPr>
        <p:spPr>
          <a:xfrm>
            <a:off x="27016251" y="16833346"/>
            <a:ext cx="321370" cy="10218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49" b="1" dirty="0"/>
              <a:t>...</a:t>
            </a:r>
          </a:p>
        </p:txBody>
      </p:sp>
      <p:sp>
        <p:nvSpPr>
          <p:cNvPr id="1508" name="TextBox 1507"/>
          <p:cNvSpPr txBox="1"/>
          <p:nvPr/>
        </p:nvSpPr>
        <p:spPr>
          <a:xfrm>
            <a:off x="27330759" y="12631530"/>
            <a:ext cx="1888594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1" b="1" dirty="0"/>
              <a:t>OFDM </a:t>
            </a:r>
            <a:r>
              <a:rPr lang="pt-BR" sz="1501" b="1" dirty="0" err="1"/>
              <a:t>Symbol</a:t>
            </a:r>
            <a:r>
              <a:rPr lang="pt-BR" sz="1501" b="1" dirty="0"/>
              <a:t> Vector</a:t>
            </a:r>
          </a:p>
        </p:txBody>
      </p:sp>
      <p:cxnSp>
        <p:nvCxnSpPr>
          <p:cNvPr id="1509" name="Curved Connector 1508"/>
          <p:cNvCxnSpPr/>
          <p:nvPr/>
        </p:nvCxnSpPr>
        <p:spPr>
          <a:xfrm flipH="1">
            <a:off x="27199759" y="12898199"/>
            <a:ext cx="390970" cy="420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0" name="Straight Connector 1509"/>
          <p:cNvCxnSpPr/>
          <p:nvPr/>
        </p:nvCxnSpPr>
        <p:spPr>
          <a:xfrm>
            <a:off x="27558648" y="12895724"/>
            <a:ext cx="1507754" cy="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1" name="Rounded Rectangle 1510"/>
          <p:cNvSpPr/>
          <p:nvPr/>
        </p:nvSpPr>
        <p:spPr>
          <a:xfrm>
            <a:off x="28786387" y="15636786"/>
            <a:ext cx="750521" cy="65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cxnSp>
        <p:nvCxnSpPr>
          <p:cNvPr id="1512" name="Straight Arrow Connector 1511"/>
          <p:cNvCxnSpPr>
            <a:endCxn id="1511" idx="1"/>
          </p:cNvCxnSpPr>
          <p:nvPr/>
        </p:nvCxnSpPr>
        <p:spPr>
          <a:xfrm>
            <a:off x="28576287" y="15962880"/>
            <a:ext cx="210095" cy="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3" name="TextBox 1512"/>
          <p:cNvSpPr txBox="1"/>
          <p:nvPr/>
        </p:nvSpPr>
        <p:spPr>
          <a:xfrm>
            <a:off x="28899648" y="15763969"/>
            <a:ext cx="547243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79" dirty="0"/>
              <a:t>CP</a:t>
            </a:r>
          </a:p>
        </p:txBody>
      </p:sp>
      <p:cxnSp>
        <p:nvCxnSpPr>
          <p:cNvPr id="1514" name="Straight Arrow Connector 1513"/>
          <p:cNvCxnSpPr>
            <a:stCxn id="1511" idx="3"/>
            <a:endCxn id="1515" idx="3"/>
          </p:cNvCxnSpPr>
          <p:nvPr/>
        </p:nvCxnSpPr>
        <p:spPr>
          <a:xfrm flipV="1">
            <a:off x="29536903" y="15962874"/>
            <a:ext cx="253340" cy="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" name="Isosceles Triangle 1514"/>
          <p:cNvSpPr/>
          <p:nvPr/>
        </p:nvSpPr>
        <p:spPr>
          <a:xfrm rot="5400000">
            <a:off x="29611587" y="15699725"/>
            <a:ext cx="883625" cy="5263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4299" tIns="57153" rIns="114299" bIns="57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4"/>
          </a:p>
        </p:txBody>
      </p:sp>
      <p:sp>
        <p:nvSpPr>
          <p:cNvPr id="1516" name="TextBox 1515"/>
          <p:cNvSpPr txBox="1"/>
          <p:nvPr/>
        </p:nvSpPr>
        <p:spPr>
          <a:xfrm>
            <a:off x="29731483" y="15781001"/>
            <a:ext cx="547243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79" dirty="0"/>
              <a:t>P/S</a:t>
            </a:r>
          </a:p>
        </p:txBody>
      </p:sp>
      <p:cxnSp>
        <p:nvCxnSpPr>
          <p:cNvPr id="1517" name="Straight Arrow Connector 1516"/>
          <p:cNvCxnSpPr>
            <a:stCxn id="1515" idx="0"/>
          </p:cNvCxnSpPr>
          <p:nvPr/>
        </p:nvCxnSpPr>
        <p:spPr>
          <a:xfrm>
            <a:off x="30316547" y="15962875"/>
            <a:ext cx="397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8" name="TextBox 1517"/>
          <p:cNvSpPr txBox="1"/>
          <p:nvPr/>
        </p:nvSpPr>
        <p:spPr>
          <a:xfrm rot="5400000">
            <a:off x="18937" y="3013101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19" name="TextBox 1518"/>
          <p:cNvSpPr txBox="1"/>
          <p:nvPr/>
        </p:nvSpPr>
        <p:spPr>
          <a:xfrm rot="5400000">
            <a:off x="770161" y="2631543"/>
            <a:ext cx="476862" cy="114237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...</a:t>
            </a:r>
          </a:p>
        </p:txBody>
      </p:sp>
      <p:pic>
        <p:nvPicPr>
          <p:cNvPr id="1520" name="Picture 151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18238" r="48061" b="13613"/>
          <a:stretch/>
        </p:blipFill>
        <p:spPr>
          <a:xfrm>
            <a:off x="2807916" y="1067373"/>
            <a:ext cx="2563760" cy="1093385"/>
          </a:xfrm>
          <a:prstGeom prst="rect">
            <a:avLst/>
          </a:prstGeom>
        </p:spPr>
      </p:pic>
      <p:pic>
        <p:nvPicPr>
          <p:cNvPr id="1521" name="Picture 152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164572" y="1067373"/>
            <a:ext cx="2655000" cy="1093385"/>
          </a:xfrm>
          <a:prstGeom prst="rect">
            <a:avLst/>
          </a:prstGeom>
        </p:spPr>
      </p:pic>
      <p:cxnSp>
        <p:nvCxnSpPr>
          <p:cNvPr id="1522" name="Straight Arrow Connector 1521"/>
          <p:cNvCxnSpPr/>
          <p:nvPr/>
        </p:nvCxnSpPr>
        <p:spPr>
          <a:xfrm>
            <a:off x="2866055" y="2186897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Arrow Connector 1522"/>
          <p:cNvCxnSpPr/>
          <p:nvPr/>
        </p:nvCxnSpPr>
        <p:spPr>
          <a:xfrm>
            <a:off x="66147" y="2185380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4" name="TextBox 1523"/>
          <p:cNvSpPr txBox="1"/>
          <p:nvPr/>
        </p:nvSpPr>
        <p:spPr>
          <a:xfrm>
            <a:off x="51205" y="2182157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5" name="TextBox 1524"/>
              <p:cNvSpPr txBox="1"/>
              <p:nvPr/>
            </p:nvSpPr>
            <p:spPr>
              <a:xfrm>
                <a:off x="2361397" y="2183623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25" name="TextBox 1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97" y="2183623"/>
                <a:ext cx="494650" cy="30777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6" name="TextBox 1525"/>
              <p:cNvSpPr txBox="1"/>
              <p:nvPr/>
            </p:nvSpPr>
            <p:spPr>
              <a:xfrm>
                <a:off x="2717043" y="2183623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26" name="TextBox 15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43" y="2183623"/>
                <a:ext cx="494650" cy="30777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7" name="TextBox 1526"/>
          <p:cNvSpPr txBox="1"/>
          <p:nvPr/>
        </p:nvSpPr>
        <p:spPr>
          <a:xfrm>
            <a:off x="5241724" y="2174413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1528" name="TextBox 1527"/>
          <p:cNvSpPr txBox="1"/>
          <p:nvPr/>
        </p:nvSpPr>
        <p:spPr>
          <a:xfrm>
            <a:off x="2724983" y="221311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1529" name="Straight Arrow Connector 1528"/>
          <p:cNvCxnSpPr/>
          <p:nvPr/>
        </p:nvCxnSpPr>
        <p:spPr>
          <a:xfrm flipH="1" flipV="1">
            <a:off x="2791517" y="482309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3" name="Left Brace 1562"/>
          <p:cNvSpPr/>
          <p:nvPr/>
        </p:nvSpPr>
        <p:spPr>
          <a:xfrm rot="5400000">
            <a:off x="688542" y="205009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4" name="Left Brace 1563"/>
          <p:cNvSpPr/>
          <p:nvPr/>
        </p:nvSpPr>
        <p:spPr>
          <a:xfrm rot="5400000">
            <a:off x="1993688" y="205009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5" name="TextBox 1564"/>
          <p:cNvSpPr txBox="1"/>
          <p:nvPr/>
        </p:nvSpPr>
        <p:spPr>
          <a:xfrm>
            <a:off x="626695" y="347292"/>
            <a:ext cx="53365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600" b="1" i="1" dirty="0" smtClean="0"/>
              <a:t>GB</a:t>
            </a:r>
            <a:endParaRPr lang="pt-BR" sz="1600" b="1" i="1" dirty="0"/>
          </a:p>
        </p:txBody>
      </p:sp>
      <p:sp>
        <p:nvSpPr>
          <p:cNvPr id="1566" name="TextBox 1565"/>
          <p:cNvSpPr txBox="1"/>
          <p:nvPr/>
        </p:nvSpPr>
        <p:spPr>
          <a:xfrm>
            <a:off x="1457248" y="225597"/>
            <a:ext cx="113507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Data </a:t>
            </a:r>
            <a:r>
              <a:rPr lang="pt-BR" sz="1600" b="1" i="1" dirty="0" err="1" smtClean="0"/>
              <a:t>Subcarriers</a:t>
            </a:r>
            <a:endParaRPr lang="pt-BR" sz="1600" b="1" i="1" dirty="0"/>
          </a:p>
        </p:txBody>
      </p:sp>
      <p:sp>
        <p:nvSpPr>
          <p:cNvPr id="1567" name="Left Brace 1566"/>
          <p:cNvSpPr/>
          <p:nvPr/>
        </p:nvSpPr>
        <p:spPr>
          <a:xfrm rot="5400000">
            <a:off x="3969326" y="-458838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8" name="TextBox 1567"/>
          <p:cNvSpPr txBox="1"/>
          <p:nvPr/>
        </p:nvSpPr>
        <p:spPr>
          <a:xfrm rot="16200000">
            <a:off x="5416893" y="-1041339"/>
            <a:ext cx="430887" cy="234025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600" b="1" dirty="0" smtClean="0"/>
              <a:t>FFT Shift </a:t>
            </a:r>
            <a:r>
              <a:rPr lang="pt-BR" sz="1600" b="1" dirty="0" err="1" smtClean="0"/>
              <a:t>Operation</a:t>
            </a:r>
            <a:endParaRPr lang="pt-BR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9" name="TextBox 1568"/>
              <p:cNvSpPr txBox="1"/>
              <p:nvPr/>
            </p:nvSpPr>
            <p:spPr>
              <a:xfrm>
                <a:off x="2151117" y="239238"/>
                <a:ext cx="508830" cy="83099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b="1" i="1" dirty="0"/>
              </a:p>
              <a:p>
                <a:pPr algn="ctr"/>
                <a:endParaRPr lang="pt-BR" sz="1600" b="1" i="1" dirty="0"/>
              </a:p>
              <a:p>
                <a:pPr algn="ctr"/>
                <a:endParaRPr lang="pt-BR" sz="1600" b="1" i="1" dirty="0"/>
              </a:p>
            </p:txBody>
          </p:sp>
        </mc:Choice>
        <mc:Fallback>
          <p:sp>
            <p:nvSpPr>
              <p:cNvPr id="1569" name="TextBox 15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17" y="239238"/>
                <a:ext cx="508830" cy="830997"/>
              </a:xfrm>
              <a:prstGeom prst="rect">
                <a:avLst/>
              </a:prstGeom>
              <a:blipFill rotWithShape="0">
                <a:blip r:embed="rId27"/>
                <a:stretch>
                  <a:fillRect l="-1205" r="-28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0" name="Straight Connector 1569"/>
          <p:cNvCxnSpPr/>
          <p:nvPr/>
        </p:nvCxnSpPr>
        <p:spPr>
          <a:xfrm rot="5400000" flipH="1">
            <a:off x="17915246" y="4693963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1" name="Rounded Rectangle 1570"/>
          <p:cNvSpPr/>
          <p:nvPr/>
        </p:nvSpPr>
        <p:spPr>
          <a:xfrm rot="16200000">
            <a:off x="19376067" y="3206973"/>
            <a:ext cx="1433249" cy="125829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2" name="TextBox 1571"/>
              <p:cNvSpPr txBox="1"/>
              <p:nvPr/>
            </p:nvSpPr>
            <p:spPr>
              <a:xfrm rot="16200000">
                <a:off x="19100783" y="3644102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5" name="TextBox 10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100783" y="3644102"/>
                <a:ext cx="1726378" cy="338554"/>
              </a:xfrm>
              <a:prstGeom prst="rect">
                <a:avLst/>
              </a:prstGeom>
              <a:blipFill rotWithShape="0">
                <a:blip r:embed="rId65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3" name="TextBox 1572"/>
          <p:cNvSpPr txBox="1"/>
          <p:nvPr/>
        </p:nvSpPr>
        <p:spPr>
          <a:xfrm>
            <a:off x="20049191" y="3665092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4" name="TextBox 1573"/>
              <p:cNvSpPr txBox="1"/>
              <p:nvPr/>
            </p:nvSpPr>
            <p:spPr>
              <a:xfrm rot="16200000">
                <a:off x="18767165" y="3646570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7" name="TextBox 10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67165" y="3646570"/>
                <a:ext cx="1726378" cy="333617"/>
              </a:xfrm>
              <a:prstGeom prst="rect">
                <a:avLst/>
              </a:prstGeom>
              <a:blipFill rotWithShape="0">
                <a:blip r:embed="rId6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5" name="TextBox 1574"/>
              <p:cNvSpPr txBox="1"/>
              <p:nvPr/>
            </p:nvSpPr>
            <p:spPr>
              <a:xfrm rot="16200000">
                <a:off x="19697689" y="3646570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8" name="TextBox 10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697689" y="3646570"/>
                <a:ext cx="1726378" cy="333617"/>
              </a:xfrm>
              <a:prstGeom prst="rect">
                <a:avLst/>
              </a:prstGeom>
              <a:blipFill rotWithShape="0">
                <a:blip r:embed="rId67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6" name="TextBox 1575"/>
          <p:cNvSpPr txBox="1"/>
          <p:nvPr/>
        </p:nvSpPr>
        <p:spPr>
          <a:xfrm rot="5400000">
            <a:off x="19259426" y="3685814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77" name="TextBox 1576"/>
          <p:cNvSpPr txBox="1"/>
          <p:nvPr/>
        </p:nvSpPr>
        <p:spPr>
          <a:xfrm rot="5400000">
            <a:off x="17962173" y="3678405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78" name="TextBox 1577"/>
          <p:cNvSpPr txBox="1"/>
          <p:nvPr/>
        </p:nvSpPr>
        <p:spPr>
          <a:xfrm rot="5400000">
            <a:off x="18716315" y="3294379"/>
            <a:ext cx="471026" cy="114237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9" name="TextBox 1578"/>
              <p:cNvSpPr txBox="1"/>
              <p:nvPr/>
            </p:nvSpPr>
            <p:spPr>
              <a:xfrm rot="16200000">
                <a:off x="20720963" y="3623770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12" name="TextBox 10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720963" y="3623770"/>
                <a:ext cx="1726378" cy="333617"/>
              </a:xfrm>
              <a:prstGeom prst="rect">
                <a:avLst/>
              </a:prstGeom>
              <a:blipFill rotWithShape="0">
                <a:blip r:embed="rId68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0" name="TextBox 1579"/>
          <p:cNvSpPr txBox="1"/>
          <p:nvPr/>
        </p:nvSpPr>
        <p:spPr>
          <a:xfrm>
            <a:off x="21150219" y="3619222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1" name="TextBox 1580"/>
              <p:cNvSpPr txBox="1"/>
              <p:nvPr/>
            </p:nvSpPr>
            <p:spPr>
              <a:xfrm rot="16200000">
                <a:off x="20234911" y="3623768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14" name="TextBox 10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234911" y="3623768"/>
                <a:ext cx="1726378" cy="333617"/>
              </a:xfrm>
              <a:prstGeom prst="rect">
                <a:avLst/>
              </a:prstGeom>
              <a:blipFill rotWithShape="0">
                <a:blip r:embed="rId69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2" name="TextBox 1581"/>
              <p:cNvSpPr txBox="1"/>
              <p:nvPr/>
            </p:nvSpPr>
            <p:spPr>
              <a:xfrm rot="16200000">
                <a:off x="21008995" y="3623767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15" name="TextBox 10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008995" y="3623767"/>
                <a:ext cx="1726378" cy="333617"/>
              </a:xfrm>
              <a:prstGeom prst="rect">
                <a:avLst/>
              </a:prstGeom>
              <a:blipFill rotWithShape="0">
                <a:blip r:embed="rId7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3" name="TextBox 1582"/>
          <p:cNvSpPr txBox="1"/>
          <p:nvPr/>
        </p:nvSpPr>
        <p:spPr>
          <a:xfrm rot="5400000">
            <a:off x="20724900" y="3675108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584" name="TextBox 1583"/>
          <p:cNvSpPr txBox="1"/>
          <p:nvPr/>
        </p:nvSpPr>
        <p:spPr>
          <a:xfrm rot="5400000">
            <a:off x="23114765" y="3752696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85" name="TextBox 1584"/>
          <p:cNvSpPr txBox="1"/>
          <p:nvPr/>
        </p:nvSpPr>
        <p:spPr>
          <a:xfrm rot="5400000">
            <a:off x="21984894" y="3745376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86" name="TextBox 1585"/>
          <p:cNvSpPr txBox="1"/>
          <p:nvPr/>
        </p:nvSpPr>
        <p:spPr>
          <a:xfrm rot="5400000">
            <a:off x="22548469" y="3411232"/>
            <a:ext cx="471026" cy="1000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p:pic>
        <p:nvPicPr>
          <p:cNvPr id="1587" name="Picture 158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0706559" y="1582578"/>
            <a:ext cx="2655000" cy="1093385"/>
          </a:xfrm>
          <a:prstGeom prst="rect">
            <a:avLst/>
          </a:prstGeom>
        </p:spPr>
      </p:pic>
      <p:pic>
        <p:nvPicPr>
          <p:cNvPr id="1588" name="Picture 158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18107808" y="1582578"/>
            <a:ext cx="2655000" cy="1093385"/>
          </a:xfrm>
          <a:prstGeom prst="rect">
            <a:avLst/>
          </a:prstGeom>
        </p:spPr>
      </p:pic>
      <p:cxnSp>
        <p:nvCxnSpPr>
          <p:cNvPr id="1589" name="Straight Arrow Connector 1588"/>
          <p:cNvCxnSpPr/>
          <p:nvPr/>
        </p:nvCxnSpPr>
        <p:spPr>
          <a:xfrm>
            <a:off x="20809291" y="2702102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Straight Arrow Connector 1589"/>
          <p:cNvCxnSpPr/>
          <p:nvPr/>
        </p:nvCxnSpPr>
        <p:spPr>
          <a:xfrm>
            <a:off x="18009383" y="2700585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1" name="TextBox 1590"/>
          <p:cNvSpPr txBox="1"/>
          <p:nvPr/>
        </p:nvSpPr>
        <p:spPr>
          <a:xfrm>
            <a:off x="17994441" y="2697362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2" name="TextBox 1591"/>
              <p:cNvSpPr txBox="1"/>
              <p:nvPr/>
            </p:nvSpPr>
            <p:spPr>
              <a:xfrm>
                <a:off x="20304633" y="2698828"/>
                <a:ext cx="494650" cy="265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25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125" dirty="0"/>
              </a:p>
            </p:txBody>
          </p:sp>
        </mc:Choice>
        <mc:Fallback xmlns="">
          <p:sp>
            <p:nvSpPr>
              <p:cNvPr id="1080" name="TextBox 10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633" y="2698828"/>
                <a:ext cx="494650" cy="265457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3" name="TextBox 1592"/>
              <p:cNvSpPr txBox="1"/>
              <p:nvPr/>
            </p:nvSpPr>
            <p:spPr>
              <a:xfrm>
                <a:off x="20660279" y="2698828"/>
                <a:ext cx="494650" cy="265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125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125" dirty="0"/>
              </a:p>
            </p:txBody>
          </p:sp>
        </mc:Choice>
        <mc:Fallback xmlns="">
          <p:sp>
            <p:nvSpPr>
              <p:cNvPr id="1081" name="TextBox 1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279" y="2698828"/>
                <a:ext cx="494650" cy="265457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4" name="TextBox 1593"/>
          <p:cNvSpPr txBox="1"/>
          <p:nvPr/>
        </p:nvSpPr>
        <p:spPr>
          <a:xfrm>
            <a:off x="23184960" y="2689618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dirty="0"/>
              <a:t>0</a:t>
            </a:r>
          </a:p>
        </p:txBody>
      </p:sp>
      <p:sp>
        <p:nvSpPr>
          <p:cNvPr id="1595" name="TextBox 1594"/>
          <p:cNvSpPr txBox="1"/>
          <p:nvPr/>
        </p:nvSpPr>
        <p:spPr>
          <a:xfrm>
            <a:off x="20655079" y="845517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dirty="0"/>
              <a:t>A</a:t>
            </a:r>
          </a:p>
        </p:txBody>
      </p:sp>
      <p:cxnSp>
        <p:nvCxnSpPr>
          <p:cNvPr id="1596" name="Straight Arrow Connector 1595"/>
          <p:cNvCxnSpPr/>
          <p:nvPr/>
        </p:nvCxnSpPr>
        <p:spPr>
          <a:xfrm flipH="1" flipV="1">
            <a:off x="20734753" y="997514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7" name="Left Brace 1596"/>
          <p:cNvSpPr/>
          <p:nvPr/>
        </p:nvSpPr>
        <p:spPr>
          <a:xfrm rot="5400000">
            <a:off x="18631778" y="720214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98" name="Left Brace 1597"/>
          <p:cNvSpPr/>
          <p:nvPr/>
        </p:nvSpPr>
        <p:spPr>
          <a:xfrm rot="5400000">
            <a:off x="19936924" y="720214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600" name="TextBox 1599"/>
          <p:cNvSpPr txBox="1"/>
          <p:nvPr/>
        </p:nvSpPr>
        <p:spPr>
          <a:xfrm>
            <a:off x="18569931" y="862497"/>
            <a:ext cx="53365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68" b="1" i="1" dirty="0" smtClean="0"/>
              <a:t>GB</a:t>
            </a:r>
            <a:endParaRPr lang="pt-BR" sz="1568" b="1" i="1" dirty="0"/>
          </a:p>
        </p:txBody>
      </p:sp>
      <p:sp>
        <p:nvSpPr>
          <p:cNvPr id="1601" name="TextBox 1600"/>
          <p:cNvSpPr txBox="1"/>
          <p:nvPr/>
        </p:nvSpPr>
        <p:spPr>
          <a:xfrm>
            <a:off x="19406451" y="803818"/>
            <a:ext cx="979239" cy="438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i="1" dirty="0" smtClean="0"/>
              <a:t>Data </a:t>
            </a:r>
            <a:r>
              <a:rPr lang="pt-BR" sz="1125" b="1" i="1" dirty="0" err="1" smtClean="0"/>
              <a:t>Subcarriers</a:t>
            </a:r>
            <a:endParaRPr lang="pt-BR" sz="1125" b="1" i="1" dirty="0"/>
          </a:p>
        </p:txBody>
      </p:sp>
      <p:sp>
        <p:nvSpPr>
          <p:cNvPr id="1602" name="Left Brace 1601"/>
          <p:cNvSpPr/>
          <p:nvPr/>
        </p:nvSpPr>
        <p:spPr>
          <a:xfrm rot="5400000">
            <a:off x="21919154" y="56367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603" name="TextBox 1602"/>
          <p:cNvSpPr txBox="1"/>
          <p:nvPr/>
        </p:nvSpPr>
        <p:spPr>
          <a:xfrm>
            <a:off x="20874755" y="952508"/>
            <a:ext cx="2357294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i="1" dirty="0" err="1"/>
              <a:t>inverted</a:t>
            </a:r>
            <a:r>
              <a:rPr lang="pt-BR" sz="1125" b="1" i="1" dirty="0"/>
              <a:t> </a:t>
            </a:r>
            <a:r>
              <a:rPr lang="pt-BR" sz="1125" b="1" i="1" dirty="0" err="1"/>
              <a:t>conjugated</a:t>
            </a:r>
            <a:r>
              <a:rPr lang="pt-BR" sz="1125" b="1" i="1" dirty="0"/>
              <a:t> </a:t>
            </a:r>
            <a:r>
              <a:rPr lang="pt-BR" sz="1125" b="1" i="1" dirty="0" err="1"/>
              <a:t>sequence</a:t>
            </a:r>
            <a:endParaRPr lang="pt-BR" sz="1125" b="1" i="1" dirty="0"/>
          </a:p>
        </p:txBody>
      </p:sp>
      <p:sp>
        <p:nvSpPr>
          <p:cNvPr id="1604" name="TextBox 1603"/>
          <p:cNvSpPr txBox="1"/>
          <p:nvPr/>
        </p:nvSpPr>
        <p:spPr>
          <a:xfrm rot="16200000">
            <a:off x="20507455" y="-539971"/>
            <a:ext cx="415627" cy="234025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01" b="1" dirty="0" err="1"/>
              <a:t>Frequency</a:t>
            </a:r>
            <a:r>
              <a:rPr lang="pt-BR" sz="1501" b="1" dirty="0"/>
              <a:t> Domain </a:t>
            </a:r>
            <a:r>
              <a:rPr lang="pt-BR" sz="1501" b="1" dirty="0" err="1"/>
              <a:t>Samples</a:t>
            </a:r>
            <a:endParaRPr lang="pt-BR" sz="150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5" name="TextBox 1604"/>
              <p:cNvSpPr txBox="1"/>
              <p:nvPr/>
            </p:nvSpPr>
            <p:spPr>
              <a:xfrm>
                <a:off x="20121199" y="876053"/>
                <a:ext cx="469831" cy="6117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125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125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125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25" b="1" i="1" dirty="0"/>
              </a:p>
              <a:p>
                <a:pPr algn="ctr"/>
                <a:endParaRPr lang="pt-BR" sz="1125" b="1" i="1" dirty="0"/>
              </a:p>
              <a:p>
                <a:pPr algn="ctr"/>
                <a:endParaRPr lang="pt-BR" sz="1125" b="1" i="1" dirty="0"/>
              </a:p>
            </p:txBody>
          </p:sp>
        </mc:Choice>
        <mc:Fallback xmlns="">
          <p:sp>
            <p:nvSpPr>
              <p:cNvPr id="1094" name="TextBox 10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199" y="876053"/>
                <a:ext cx="469831" cy="611706"/>
              </a:xfrm>
              <a:prstGeom prst="rect">
                <a:avLst/>
              </a:prstGeom>
              <a:blipFill rotWithShape="0">
                <a:blip r:embed="rId73"/>
                <a:stretch>
                  <a:fillRect r="-5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2" name="Straight Connector 1691"/>
          <p:cNvCxnSpPr/>
          <p:nvPr/>
        </p:nvCxnSpPr>
        <p:spPr>
          <a:xfrm>
            <a:off x="23330774" y="1446023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Straight Connector 1692"/>
          <p:cNvCxnSpPr/>
          <p:nvPr/>
        </p:nvCxnSpPr>
        <p:spPr>
          <a:xfrm>
            <a:off x="21957403" y="1487245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Straight Connector 1693"/>
          <p:cNvCxnSpPr/>
          <p:nvPr/>
        </p:nvCxnSpPr>
        <p:spPr>
          <a:xfrm>
            <a:off x="20734753" y="1500596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Straight Connector 1694"/>
          <p:cNvCxnSpPr/>
          <p:nvPr/>
        </p:nvCxnSpPr>
        <p:spPr>
          <a:xfrm>
            <a:off x="19425020" y="1500596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Straight Connector 1695"/>
          <p:cNvCxnSpPr/>
          <p:nvPr/>
        </p:nvCxnSpPr>
        <p:spPr>
          <a:xfrm>
            <a:off x="18113402" y="1487245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7" name="Picture 169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t="18238" r="49027" b="13613"/>
          <a:stretch/>
        </p:blipFill>
        <p:spPr>
          <a:xfrm>
            <a:off x="6021568" y="1067600"/>
            <a:ext cx="2655000" cy="1093385"/>
          </a:xfrm>
          <a:prstGeom prst="rect">
            <a:avLst/>
          </a:prstGeom>
        </p:spPr>
      </p:pic>
      <p:cxnSp>
        <p:nvCxnSpPr>
          <p:cNvPr id="1698" name="Straight Arrow Connector 1697"/>
          <p:cNvCxnSpPr/>
          <p:nvPr/>
        </p:nvCxnSpPr>
        <p:spPr>
          <a:xfrm>
            <a:off x="6078269" y="2187124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9" name="TextBox 1698"/>
              <p:cNvSpPr txBox="1"/>
              <p:nvPr/>
            </p:nvSpPr>
            <p:spPr>
              <a:xfrm>
                <a:off x="5929257" y="2183850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699" name="TextBox 16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57" y="2183850"/>
                <a:ext cx="494650" cy="30777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0" name="TextBox 1699"/>
          <p:cNvSpPr txBox="1"/>
          <p:nvPr/>
        </p:nvSpPr>
        <p:spPr>
          <a:xfrm>
            <a:off x="12138125" y="2715832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dirty="0"/>
              <a:t>0</a:t>
            </a:r>
          </a:p>
        </p:txBody>
      </p:sp>
      <p:sp>
        <p:nvSpPr>
          <p:cNvPr id="1703" name="Left Brace 1702"/>
          <p:cNvSpPr/>
          <p:nvPr/>
        </p:nvSpPr>
        <p:spPr>
          <a:xfrm rot="5400000">
            <a:off x="7188132" y="-458611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pic>
        <p:nvPicPr>
          <p:cNvPr id="1704" name="Picture 170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8637123" y="1067600"/>
            <a:ext cx="2655000" cy="1093385"/>
          </a:xfrm>
          <a:prstGeom prst="rect">
            <a:avLst/>
          </a:prstGeom>
        </p:spPr>
      </p:pic>
      <p:cxnSp>
        <p:nvCxnSpPr>
          <p:cNvPr id="1705" name="Straight Arrow Connector 1704"/>
          <p:cNvCxnSpPr/>
          <p:nvPr/>
        </p:nvCxnSpPr>
        <p:spPr>
          <a:xfrm>
            <a:off x="8538698" y="2185607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" name="TextBox 1705"/>
          <p:cNvSpPr txBox="1"/>
          <p:nvPr/>
        </p:nvSpPr>
        <p:spPr>
          <a:xfrm>
            <a:off x="12207943" y="2723576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7" name="TextBox 1706"/>
              <p:cNvSpPr txBox="1"/>
              <p:nvPr/>
            </p:nvSpPr>
            <p:spPr>
              <a:xfrm>
                <a:off x="10833948" y="2183850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07" name="TextBox 17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948" y="2183850"/>
                <a:ext cx="494650" cy="307777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8" name="Straight Arrow Connector 1707"/>
          <p:cNvCxnSpPr/>
          <p:nvPr/>
        </p:nvCxnSpPr>
        <p:spPr>
          <a:xfrm flipH="1" flipV="1">
            <a:off x="11264068" y="482536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Left Brace 1708"/>
          <p:cNvSpPr/>
          <p:nvPr/>
        </p:nvSpPr>
        <p:spPr>
          <a:xfrm rot="5400000">
            <a:off x="9161093" y="205236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710" name="Left Brace 1709"/>
          <p:cNvSpPr/>
          <p:nvPr/>
        </p:nvSpPr>
        <p:spPr>
          <a:xfrm rot="5400000">
            <a:off x="10466239" y="205236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711" name="TextBox 1710"/>
          <p:cNvSpPr txBox="1"/>
          <p:nvPr/>
        </p:nvSpPr>
        <p:spPr>
          <a:xfrm>
            <a:off x="9099246" y="347519"/>
            <a:ext cx="53365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600" b="1" i="1" dirty="0" smtClean="0"/>
              <a:t>GB</a:t>
            </a:r>
            <a:endParaRPr lang="pt-BR" sz="1600" b="1" i="1" dirty="0"/>
          </a:p>
        </p:txBody>
      </p:sp>
      <p:sp>
        <p:nvSpPr>
          <p:cNvPr id="1712" name="TextBox 1711"/>
          <p:cNvSpPr txBox="1"/>
          <p:nvPr/>
        </p:nvSpPr>
        <p:spPr>
          <a:xfrm>
            <a:off x="9820191" y="132658"/>
            <a:ext cx="121484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Data </a:t>
            </a:r>
            <a:r>
              <a:rPr lang="pt-BR" sz="1600" b="1" i="1" dirty="0" err="1" smtClean="0"/>
              <a:t>Subcarriers</a:t>
            </a:r>
            <a:endParaRPr lang="pt-BR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3" name="TextBox 1712"/>
              <p:cNvSpPr txBox="1"/>
              <p:nvPr/>
            </p:nvSpPr>
            <p:spPr>
              <a:xfrm>
                <a:off x="10649112" y="141053"/>
                <a:ext cx="469831" cy="769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b="1" i="1" dirty="0"/>
              </a:p>
              <a:p>
                <a:pPr algn="ctr"/>
                <a:endParaRPr lang="pt-BR" sz="1400" b="1" i="1" dirty="0"/>
              </a:p>
              <a:p>
                <a:pPr algn="ctr"/>
                <a:endParaRPr lang="pt-BR" sz="1400" b="1" i="1" dirty="0"/>
              </a:p>
            </p:txBody>
          </p:sp>
        </mc:Choice>
        <mc:Fallback>
          <p:sp>
            <p:nvSpPr>
              <p:cNvPr id="1713" name="TextBox 17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12" y="141053"/>
                <a:ext cx="469831" cy="769441"/>
              </a:xfrm>
              <a:prstGeom prst="rect">
                <a:avLst/>
              </a:prstGeom>
              <a:blipFill rotWithShape="0">
                <a:blip r:embed="rId75"/>
                <a:stretch>
                  <a:fillRect l="-1299" r="-38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4" name="TextBox 1713"/>
          <p:cNvSpPr txBox="1"/>
          <p:nvPr/>
        </p:nvSpPr>
        <p:spPr>
          <a:xfrm>
            <a:off x="8575735" y="284997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1715" name="Straight Arrow Connector 1714"/>
          <p:cNvCxnSpPr/>
          <p:nvPr/>
        </p:nvCxnSpPr>
        <p:spPr>
          <a:xfrm flipH="1" flipV="1">
            <a:off x="8640916" y="489959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6" name="Arc 1715"/>
          <p:cNvSpPr/>
          <p:nvPr/>
        </p:nvSpPr>
        <p:spPr>
          <a:xfrm rot="17121595">
            <a:off x="5197190" y="-752808"/>
            <a:ext cx="1657121" cy="4532160"/>
          </a:xfrm>
          <a:prstGeom prst="arc">
            <a:avLst>
              <a:gd name="adj1" fmla="val 16078930"/>
              <a:gd name="adj2" fmla="val 33477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7" name="Arc 1716"/>
          <p:cNvSpPr/>
          <p:nvPr/>
        </p:nvSpPr>
        <p:spPr>
          <a:xfrm rot="15585731" flipH="1">
            <a:off x="6775849" y="-5707025"/>
            <a:ext cx="2464931" cy="13764760"/>
          </a:xfrm>
          <a:prstGeom prst="arc">
            <a:avLst>
              <a:gd name="adj1" fmla="val 16071313"/>
              <a:gd name="adj2" fmla="val 33477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18" name="Straight Connector 1717"/>
          <p:cNvCxnSpPr/>
          <p:nvPr/>
        </p:nvCxnSpPr>
        <p:spPr>
          <a:xfrm>
            <a:off x="164572" y="985391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Straight Connector 1718"/>
          <p:cNvCxnSpPr/>
          <p:nvPr/>
        </p:nvCxnSpPr>
        <p:spPr>
          <a:xfrm>
            <a:off x="1491364" y="1000021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Straight Connector 1719"/>
          <p:cNvCxnSpPr/>
          <p:nvPr/>
        </p:nvCxnSpPr>
        <p:spPr>
          <a:xfrm>
            <a:off x="2789669" y="985391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Straight Connector 1720"/>
          <p:cNvCxnSpPr/>
          <p:nvPr/>
        </p:nvCxnSpPr>
        <p:spPr>
          <a:xfrm>
            <a:off x="4095757" y="941219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Straight Connector 1721"/>
          <p:cNvCxnSpPr/>
          <p:nvPr/>
        </p:nvCxnSpPr>
        <p:spPr>
          <a:xfrm>
            <a:off x="5395682" y="985391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Straight Connector 1722"/>
          <p:cNvCxnSpPr/>
          <p:nvPr/>
        </p:nvCxnSpPr>
        <p:spPr>
          <a:xfrm>
            <a:off x="6002866" y="985391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Straight Connector 1723"/>
          <p:cNvCxnSpPr/>
          <p:nvPr/>
        </p:nvCxnSpPr>
        <p:spPr>
          <a:xfrm>
            <a:off x="7380424" y="1030113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Straight Connector 1724"/>
          <p:cNvCxnSpPr/>
          <p:nvPr/>
        </p:nvCxnSpPr>
        <p:spPr>
          <a:xfrm>
            <a:off x="8658769" y="1067373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Straight Connector 1725"/>
          <p:cNvCxnSpPr/>
          <p:nvPr/>
        </p:nvCxnSpPr>
        <p:spPr>
          <a:xfrm>
            <a:off x="9964800" y="1043212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Straight Connector 1726"/>
          <p:cNvCxnSpPr/>
          <p:nvPr/>
        </p:nvCxnSpPr>
        <p:spPr>
          <a:xfrm>
            <a:off x="11286479" y="1099512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TextBox 1727"/>
          <p:cNvSpPr txBox="1"/>
          <p:nvPr/>
        </p:nvSpPr>
        <p:spPr>
          <a:xfrm>
            <a:off x="2878266" y="396918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/>
              <a:t>inverted</a:t>
            </a:r>
            <a:r>
              <a:rPr lang="pt-BR" sz="1600" b="1" i="1" dirty="0"/>
              <a:t> </a:t>
            </a:r>
            <a:r>
              <a:rPr lang="pt-BR" sz="1600" b="1" i="1" dirty="0" err="1"/>
              <a:t>conjugated</a:t>
            </a:r>
            <a:r>
              <a:rPr lang="pt-BR" sz="1600" b="1" i="1" dirty="0"/>
              <a:t> </a:t>
            </a:r>
            <a:r>
              <a:rPr lang="pt-BR" sz="1600" b="1" i="1" dirty="0" err="1"/>
              <a:t>sequence</a:t>
            </a:r>
            <a:endParaRPr lang="pt-BR" sz="1600" b="1" i="1" dirty="0"/>
          </a:p>
        </p:txBody>
      </p:sp>
      <p:sp>
        <p:nvSpPr>
          <p:cNvPr id="1729" name="TextBox 1728"/>
          <p:cNvSpPr txBox="1"/>
          <p:nvPr/>
        </p:nvSpPr>
        <p:spPr>
          <a:xfrm>
            <a:off x="5906662" y="412857"/>
            <a:ext cx="278504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/>
              <a:t>inverted</a:t>
            </a:r>
            <a:r>
              <a:rPr lang="pt-BR" sz="1600" b="1" i="1" dirty="0"/>
              <a:t> </a:t>
            </a:r>
            <a:r>
              <a:rPr lang="pt-BR" sz="1600" b="1" i="1" dirty="0" err="1"/>
              <a:t>conjugated</a:t>
            </a:r>
            <a:r>
              <a:rPr lang="pt-BR" sz="1600" b="1" i="1" dirty="0"/>
              <a:t> </a:t>
            </a:r>
            <a:r>
              <a:rPr lang="pt-BR" sz="1600" b="1" i="1" dirty="0" err="1"/>
              <a:t>sequence</a:t>
            </a:r>
            <a:endParaRPr lang="pt-BR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4" name="TextBox 1783"/>
              <p:cNvSpPr txBox="1"/>
              <p:nvPr/>
            </p:nvSpPr>
            <p:spPr>
              <a:xfrm rot="16200000">
                <a:off x="1157547" y="2970387"/>
                <a:ext cx="1726378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84" name="TextBox 17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57547" y="2970387"/>
                <a:ext cx="1726378" cy="369332"/>
              </a:xfrm>
              <a:prstGeom prst="rect">
                <a:avLst/>
              </a:prstGeom>
              <a:blipFill rotWithShape="0">
                <a:blip r:embed="rId76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5" name="TextBox 1784"/>
          <p:cNvSpPr txBox="1"/>
          <p:nvPr/>
        </p:nvSpPr>
        <p:spPr>
          <a:xfrm>
            <a:off x="2105955" y="3002256"/>
            <a:ext cx="48314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6" name="TextBox 1785"/>
              <p:cNvSpPr txBox="1"/>
              <p:nvPr/>
            </p:nvSpPr>
            <p:spPr>
              <a:xfrm rot="16200000">
                <a:off x="823929" y="2985776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86" name="TextBox 17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3929" y="2985776"/>
                <a:ext cx="1726378" cy="338554"/>
              </a:xfrm>
              <a:prstGeom prst="rect">
                <a:avLst/>
              </a:prstGeom>
              <a:blipFill rotWithShape="0">
                <a:blip r:embed="rId7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7" name="TextBox 1786"/>
              <p:cNvSpPr txBox="1"/>
              <p:nvPr/>
            </p:nvSpPr>
            <p:spPr>
              <a:xfrm rot="16200000">
                <a:off x="1754453" y="2985776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87" name="Text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4453" y="2985776"/>
                <a:ext cx="1726378" cy="338554"/>
              </a:xfrm>
              <a:prstGeom prst="rect">
                <a:avLst/>
              </a:prstGeom>
              <a:blipFill rotWithShape="0">
                <a:blip r:embed="rId78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8" name="TextBox 1787"/>
          <p:cNvSpPr txBox="1"/>
          <p:nvPr/>
        </p:nvSpPr>
        <p:spPr>
          <a:xfrm rot="5400000">
            <a:off x="1316190" y="3020510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9" name="TextBox 1788"/>
              <p:cNvSpPr txBox="1"/>
              <p:nvPr/>
            </p:nvSpPr>
            <p:spPr>
              <a:xfrm rot="16200000">
                <a:off x="2777727" y="2962976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89" name="TextBox 17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77727" y="2962976"/>
                <a:ext cx="1726378" cy="338554"/>
              </a:xfrm>
              <a:prstGeom prst="rect">
                <a:avLst/>
              </a:prstGeom>
              <a:blipFill rotWithShape="0">
                <a:blip r:embed="rId79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0" name="TextBox 1789"/>
              <p:cNvSpPr txBox="1"/>
              <p:nvPr/>
            </p:nvSpPr>
            <p:spPr>
              <a:xfrm rot="16200000">
                <a:off x="2291675" y="2962974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90" name="TextBox 17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91675" y="2962974"/>
                <a:ext cx="1726378" cy="338554"/>
              </a:xfrm>
              <a:prstGeom prst="rect">
                <a:avLst/>
              </a:prstGeom>
              <a:blipFill rotWithShape="0">
                <a:blip r:embed="rId80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1" name="TextBox 1790"/>
              <p:cNvSpPr txBox="1"/>
              <p:nvPr/>
            </p:nvSpPr>
            <p:spPr>
              <a:xfrm rot="16200000">
                <a:off x="3065759" y="2962973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91" name="Text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5759" y="2962973"/>
                <a:ext cx="1726378" cy="338554"/>
              </a:xfrm>
              <a:prstGeom prst="rect">
                <a:avLst/>
              </a:prstGeom>
              <a:blipFill rotWithShape="0">
                <a:blip r:embed="rId81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2" name="TextBox 1791"/>
          <p:cNvSpPr txBox="1"/>
          <p:nvPr/>
        </p:nvSpPr>
        <p:spPr>
          <a:xfrm rot="5400000">
            <a:off x="5139809" y="3053851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793" name="TextBox 1792"/>
          <p:cNvSpPr txBox="1"/>
          <p:nvPr/>
        </p:nvSpPr>
        <p:spPr>
          <a:xfrm rot="5400000">
            <a:off x="4033266" y="3049183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794" name="TextBox 1793"/>
          <p:cNvSpPr txBox="1"/>
          <p:nvPr/>
        </p:nvSpPr>
        <p:spPr>
          <a:xfrm rot="5400000">
            <a:off x="4545886" y="2728786"/>
            <a:ext cx="476862" cy="1000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5" name="TextBox 1794"/>
              <p:cNvSpPr txBox="1"/>
              <p:nvPr/>
            </p:nvSpPr>
            <p:spPr>
              <a:xfrm rot="16200000">
                <a:off x="5930219" y="2963203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95" name="TextBox 17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0219" y="2963203"/>
                <a:ext cx="1726378" cy="338554"/>
              </a:xfrm>
              <a:prstGeom prst="rect">
                <a:avLst/>
              </a:prstGeom>
              <a:blipFill rotWithShape="0">
                <a:blip r:embed="rId8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6" name="TextBox 1795"/>
              <p:cNvSpPr txBox="1"/>
              <p:nvPr/>
            </p:nvSpPr>
            <p:spPr>
              <a:xfrm rot="16200000">
                <a:off x="5462167" y="2963201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96" name="Text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62167" y="2963201"/>
                <a:ext cx="1726378" cy="338554"/>
              </a:xfrm>
              <a:prstGeom prst="rect">
                <a:avLst/>
              </a:prstGeom>
              <a:blipFill rotWithShape="0">
                <a:blip r:embed="rId83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7" name="TextBox 1796"/>
              <p:cNvSpPr txBox="1"/>
              <p:nvPr/>
            </p:nvSpPr>
            <p:spPr>
              <a:xfrm rot="16200000">
                <a:off x="6218251" y="2963200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97" name="TextBox 17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18251" y="2963200"/>
                <a:ext cx="1726378" cy="338554"/>
              </a:xfrm>
              <a:prstGeom prst="rect">
                <a:avLst/>
              </a:prstGeom>
              <a:blipFill rotWithShape="0">
                <a:blip r:embed="rId8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8" name="TextBox 1797"/>
          <p:cNvSpPr txBox="1"/>
          <p:nvPr/>
        </p:nvSpPr>
        <p:spPr>
          <a:xfrm rot="5400000">
            <a:off x="8368245" y="3028070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799" name="TextBox 1798"/>
          <p:cNvSpPr txBox="1"/>
          <p:nvPr/>
        </p:nvSpPr>
        <p:spPr>
          <a:xfrm rot="5400000">
            <a:off x="7253872" y="302131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00" name="TextBox 1799"/>
          <p:cNvSpPr txBox="1"/>
          <p:nvPr/>
        </p:nvSpPr>
        <p:spPr>
          <a:xfrm rot="5400000">
            <a:off x="7776015" y="2705445"/>
            <a:ext cx="476862" cy="1000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801" name="Rounded Rectangle 1800"/>
          <p:cNvSpPr/>
          <p:nvPr/>
        </p:nvSpPr>
        <p:spPr>
          <a:xfrm rot="16200000">
            <a:off x="9905382" y="2544364"/>
            <a:ext cx="1433249" cy="125829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2" name="TextBox 1801"/>
              <p:cNvSpPr txBox="1"/>
              <p:nvPr/>
            </p:nvSpPr>
            <p:spPr>
              <a:xfrm rot="16200000">
                <a:off x="9630098" y="2970614"/>
                <a:ext cx="1726378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02" name="TextBox 18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30098" y="2970614"/>
                <a:ext cx="1726378" cy="369332"/>
              </a:xfrm>
              <a:prstGeom prst="rect">
                <a:avLst/>
              </a:prstGeom>
              <a:blipFill rotWithShape="0">
                <a:blip r:embed="rId85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3" name="TextBox 1802"/>
          <p:cNvSpPr txBox="1"/>
          <p:nvPr/>
        </p:nvSpPr>
        <p:spPr>
          <a:xfrm>
            <a:off x="10578506" y="3002483"/>
            <a:ext cx="48314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4" name="TextBox 1803"/>
              <p:cNvSpPr txBox="1"/>
              <p:nvPr/>
            </p:nvSpPr>
            <p:spPr>
              <a:xfrm rot="16200000">
                <a:off x="9296480" y="2986003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04" name="TextBox 18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96480" y="2986003"/>
                <a:ext cx="1726378" cy="338554"/>
              </a:xfrm>
              <a:prstGeom prst="rect">
                <a:avLst/>
              </a:prstGeom>
              <a:blipFill rotWithShape="0">
                <a:blip r:embed="rId8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5" name="TextBox 1804"/>
              <p:cNvSpPr txBox="1"/>
              <p:nvPr/>
            </p:nvSpPr>
            <p:spPr>
              <a:xfrm rot="16200000">
                <a:off x="10227004" y="2986003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05" name="TextBox 18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27004" y="2986003"/>
                <a:ext cx="1726378" cy="338554"/>
              </a:xfrm>
              <a:prstGeom prst="rect">
                <a:avLst/>
              </a:prstGeom>
              <a:blipFill rotWithShape="0">
                <a:blip r:embed="rId87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6" name="TextBox 1805"/>
          <p:cNvSpPr txBox="1"/>
          <p:nvPr/>
        </p:nvSpPr>
        <p:spPr>
          <a:xfrm rot="5400000">
            <a:off x="9788741" y="3020737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07" name="TextBox 1806"/>
          <p:cNvSpPr txBox="1"/>
          <p:nvPr/>
        </p:nvSpPr>
        <p:spPr>
          <a:xfrm rot="5400000">
            <a:off x="8695644" y="3020737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08" name="TextBox 1807"/>
          <p:cNvSpPr txBox="1"/>
          <p:nvPr/>
        </p:nvSpPr>
        <p:spPr>
          <a:xfrm rot="5400000">
            <a:off x="9242712" y="2631770"/>
            <a:ext cx="476862" cy="114237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809" name="TextBox 1808"/>
          <p:cNvSpPr txBox="1"/>
          <p:nvPr/>
        </p:nvSpPr>
        <p:spPr>
          <a:xfrm>
            <a:off x="3182507" y="3002256"/>
            <a:ext cx="48314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6338567" y="2977311"/>
            <a:ext cx="48314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1811" name="TextBox 1810"/>
          <p:cNvSpPr txBox="1"/>
          <p:nvPr/>
        </p:nvSpPr>
        <p:spPr>
          <a:xfrm rot="5400000">
            <a:off x="2790883" y="3035012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12" name="TextBox 1811"/>
          <p:cNvSpPr txBox="1"/>
          <p:nvPr/>
        </p:nvSpPr>
        <p:spPr>
          <a:xfrm rot="5400000">
            <a:off x="5969675" y="302957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13" name="Oval 1812"/>
          <p:cNvSpPr/>
          <p:nvPr/>
        </p:nvSpPr>
        <p:spPr>
          <a:xfrm>
            <a:off x="2843758" y="789458"/>
            <a:ext cx="2708890" cy="1500439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4" name="Oval 1813"/>
          <p:cNvSpPr/>
          <p:nvPr/>
        </p:nvSpPr>
        <p:spPr>
          <a:xfrm>
            <a:off x="74815" y="773412"/>
            <a:ext cx="2708890" cy="1500439"/>
          </a:xfrm>
          <a:prstGeom prst="ellipse">
            <a:avLst/>
          </a:prstGeom>
          <a:noFill/>
          <a:ln>
            <a:solidFill>
              <a:srgbClr val="FF000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5" name="Oval 1814"/>
          <p:cNvSpPr/>
          <p:nvPr/>
        </p:nvSpPr>
        <p:spPr>
          <a:xfrm>
            <a:off x="5968294" y="810944"/>
            <a:ext cx="2708890" cy="1500439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6" name="Oval 1815"/>
          <p:cNvSpPr/>
          <p:nvPr/>
        </p:nvSpPr>
        <p:spPr>
          <a:xfrm>
            <a:off x="8654543" y="828319"/>
            <a:ext cx="2708890" cy="1500439"/>
          </a:xfrm>
          <a:prstGeom prst="ellipse">
            <a:avLst/>
          </a:prstGeom>
          <a:noFill/>
          <a:ln>
            <a:solidFill>
              <a:srgbClr val="FF000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7" name="TextBox 1816"/>
          <p:cNvSpPr txBox="1"/>
          <p:nvPr/>
        </p:nvSpPr>
        <p:spPr>
          <a:xfrm>
            <a:off x="8423835" y="2163258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  <a:endParaRPr lang="pt-BR" sz="11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172</Words>
  <Application>Microsoft Office PowerPoint</Application>
  <PresentationFormat>Custom</PresentationFormat>
  <Paragraphs>180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137</cp:revision>
  <cp:lastPrinted>2012-11-05T16:45:49Z</cp:lastPrinted>
  <dcterms:created xsi:type="dcterms:W3CDTF">2012-08-10T12:57:24Z</dcterms:created>
  <dcterms:modified xsi:type="dcterms:W3CDTF">2014-01-03T17:23:28Z</dcterms:modified>
</cp:coreProperties>
</file>