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1015663" cy="6948488"/>
  <p:notesSz cx="9979025" cy="6834188"/>
  <p:defaultTextStyle>
    <a:defPPr>
      <a:defRPr lang="pt-BR"/>
    </a:defPPr>
    <a:lvl1pPr marL="0" algn="l" defTabSz="1957721" rtl="0" eaLnBrk="1" latinLnBrk="0" hangingPunct="1">
      <a:defRPr sz="3853" kern="1200">
        <a:solidFill>
          <a:schemeClr val="tx1"/>
        </a:solidFill>
        <a:latin typeface="+mn-lt"/>
        <a:ea typeface="+mn-ea"/>
        <a:cs typeface="+mn-cs"/>
      </a:defRPr>
    </a:lvl1pPr>
    <a:lvl2pPr marL="978862" algn="l" defTabSz="1957721" rtl="0" eaLnBrk="1" latinLnBrk="0" hangingPunct="1">
      <a:defRPr sz="3853" kern="1200">
        <a:solidFill>
          <a:schemeClr val="tx1"/>
        </a:solidFill>
        <a:latin typeface="+mn-lt"/>
        <a:ea typeface="+mn-ea"/>
        <a:cs typeface="+mn-cs"/>
      </a:defRPr>
    </a:lvl2pPr>
    <a:lvl3pPr marL="1957721" algn="l" defTabSz="1957721" rtl="0" eaLnBrk="1" latinLnBrk="0" hangingPunct="1">
      <a:defRPr sz="3853" kern="1200">
        <a:solidFill>
          <a:schemeClr val="tx1"/>
        </a:solidFill>
        <a:latin typeface="+mn-lt"/>
        <a:ea typeface="+mn-ea"/>
        <a:cs typeface="+mn-cs"/>
      </a:defRPr>
    </a:lvl3pPr>
    <a:lvl4pPr marL="2936582" algn="l" defTabSz="1957721" rtl="0" eaLnBrk="1" latinLnBrk="0" hangingPunct="1">
      <a:defRPr sz="3853" kern="1200">
        <a:solidFill>
          <a:schemeClr val="tx1"/>
        </a:solidFill>
        <a:latin typeface="+mn-lt"/>
        <a:ea typeface="+mn-ea"/>
        <a:cs typeface="+mn-cs"/>
      </a:defRPr>
    </a:lvl4pPr>
    <a:lvl5pPr marL="3915443" algn="l" defTabSz="1957721" rtl="0" eaLnBrk="1" latinLnBrk="0" hangingPunct="1">
      <a:defRPr sz="3853" kern="1200">
        <a:solidFill>
          <a:schemeClr val="tx1"/>
        </a:solidFill>
        <a:latin typeface="+mn-lt"/>
        <a:ea typeface="+mn-ea"/>
        <a:cs typeface="+mn-cs"/>
      </a:defRPr>
    </a:lvl5pPr>
    <a:lvl6pPr marL="4894301" algn="l" defTabSz="1957721" rtl="0" eaLnBrk="1" latinLnBrk="0" hangingPunct="1">
      <a:defRPr sz="3853" kern="1200">
        <a:solidFill>
          <a:schemeClr val="tx1"/>
        </a:solidFill>
        <a:latin typeface="+mn-lt"/>
        <a:ea typeface="+mn-ea"/>
        <a:cs typeface="+mn-cs"/>
      </a:defRPr>
    </a:lvl6pPr>
    <a:lvl7pPr marL="5873161" algn="l" defTabSz="1957721" rtl="0" eaLnBrk="1" latinLnBrk="0" hangingPunct="1">
      <a:defRPr sz="3853" kern="1200">
        <a:solidFill>
          <a:schemeClr val="tx1"/>
        </a:solidFill>
        <a:latin typeface="+mn-lt"/>
        <a:ea typeface="+mn-ea"/>
        <a:cs typeface="+mn-cs"/>
      </a:defRPr>
    </a:lvl7pPr>
    <a:lvl8pPr marL="6852017" algn="l" defTabSz="1957721" rtl="0" eaLnBrk="1" latinLnBrk="0" hangingPunct="1">
      <a:defRPr sz="3853" kern="1200">
        <a:solidFill>
          <a:schemeClr val="tx1"/>
        </a:solidFill>
        <a:latin typeface="+mn-lt"/>
        <a:ea typeface="+mn-ea"/>
        <a:cs typeface="+mn-cs"/>
      </a:defRPr>
    </a:lvl8pPr>
    <a:lvl9pPr marL="7830882" algn="l" defTabSz="1957721" rtl="0" eaLnBrk="1" latinLnBrk="0" hangingPunct="1">
      <a:defRPr sz="38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9" userDrawn="1">
          <p15:clr>
            <a:srgbClr val="A4A3A4"/>
          </p15:clr>
        </p15:guide>
        <p15:guide id="2" pos="34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67" autoAdjust="0"/>
    <p:restoredTop sz="93357" autoAdjust="0"/>
  </p:normalViewPr>
  <p:slideViewPr>
    <p:cSldViewPr>
      <p:cViewPr>
        <p:scale>
          <a:sx n="75" d="100"/>
          <a:sy n="75" d="100"/>
        </p:scale>
        <p:origin x="420" y="-276"/>
      </p:cViewPr>
      <p:guideLst>
        <p:guide orient="horz" pos="2189"/>
        <p:guide pos="34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25403" cy="3424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53623" y="0"/>
            <a:ext cx="4323084" cy="3424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42D50-087F-43D2-99AA-4863E42CF0E8}" type="datetimeFigureOut">
              <a:rPr lang="pt-BR" smtClean="0"/>
              <a:t>14/03/2014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62300" y="854075"/>
            <a:ext cx="3657600" cy="2306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9062" y="3288804"/>
            <a:ext cx="7983219" cy="26908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91718"/>
            <a:ext cx="4325403" cy="342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53623" y="6491718"/>
            <a:ext cx="4323084" cy="342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22F06-E74D-463D-96DD-8BD4984889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18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59643" rtl="0" eaLnBrk="1" latinLnBrk="0" hangingPunct="1">
      <a:defRPr sz="2834" kern="1200">
        <a:solidFill>
          <a:schemeClr val="tx1"/>
        </a:solidFill>
        <a:latin typeface="+mn-lt"/>
        <a:ea typeface="+mn-ea"/>
        <a:cs typeface="+mn-cs"/>
      </a:defRPr>
    </a:lvl1pPr>
    <a:lvl2pPr marL="1079821" algn="l" defTabSz="2159643" rtl="0" eaLnBrk="1" latinLnBrk="0" hangingPunct="1">
      <a:defRPr sz="2834" kern="1200">
        <a:solidFill>
          <a:schemeClr val="tx1"/>
        </a:solidFill>
        <a:latin typeface="+mn-lt"/>
        <a:ea typeface="+mn-ea"/>
        <a:cs typeface="+mn-cs"/>
      </a:defRPr>
    </a:lvl2pPr>
    <a:lvl3pPr marL="2159643" algn="l" defTabSz="2159643" rtl="0" eaLnBrk="1" latinLnBrk="0" hangingPunct="1">
      <a:defRPr sz="2834" kern="1200">
        <a:solidFill>
          <a:schemeClr val="tx1"/>
        </a:solidFill>
        <a:latin typeface="+mn-lt"/>
        <a:ea typeface="+mn-ea"/>
        <a:cs typeface="+mn-cs"/>
      </a:defRPr>
    </a:lvl3pPr>
    <a:lvl4pPr marL="3239464" algn="l" defTabSz="2159643" rtl="0" eaLnBrk="1" latinLnBrk="0" hangingPunct="1">
      <a:defRPr sz="2834" kern="1200">
        <a:solidFill>
          <a:schemeClr val="tx1"/>
        </a:solidFill>
        <a:latin typeface="+mn-lt"/>
        <a:ea typeface="+mn-ea"/>
        <a:cs typeface="+mn-cs"/>
      </a:defRPr>
    </a:lvl4pPr>
    <a:lvl5pPr marL="4319284" algn="l" defTabSz="2159643" rtl="0" eaLnBrk="1" latinLnBrk="0" hangingPunct="1">
      <a:defRPr sz="2834" kern="1200">
        <a:solidFill>
          <a:schemeClr val="tx1"/>
        </a:solidFill>
        <a:latin typeface="+mn-lt"/>
        <a:ea typeface="+mn-ea"/>
        <a:cs typeface="+mn-cs"/>
      </a:defRPr>
    </a:lvl5pPr>
    <a:lvl6pPr marL="5399106" algn="l" defTabSz="2159643" rtl="0" eaLnBrk="1" latinLnBrk="0" hangingPunct="1">
      <a:defRPr sz="2834" kern="1200">
        <a:solidFill>
          <a:schemeClr val="tx1"/>
        </a:solidFill>
        <a:latin typeface="+mn-lt"/>
        <a:ea typeface="+mn-ea"/>
        <a:cs typeface="+mn-cs"/>
      </a:defRPr>
    </a:lvl6pPr>
    <a:lvl7pPr marL="6478926" algn="l" defTabSz="2159643" rtl="0" eaLnBrk="1" latinLnBrk="0" hangingPunct="1">
      <a:defRPr sz="2834" kern="1200">
        <a:solidFill>
          <a:schemeClr val="tx1"/>
        </a:solidFill>
        <a:latin typeface="+mn-lt"/>
        <a:ea typeface="+mn-ea"/>
        <a:cs typeface="+mn-cs"/>
      </a:defRPr>
    </a:lvl7pPr>
    <a:lvl8pPr marL="7558748" algn="l" defTabSz="2159643" rtl="0" eaLnBrk="1" latinLnBrk="0" hangingPunct="1">
      <a:defRPr sz="2834" kern="1200">
        <a:solidFill>
          <a:schemeClr val="tx1"/>
        </a:solidFill>
        <a:latin typeface="+mn-lt"/>
        <a:ea typeface="+mn-ea"/>
        <a:cs typeface="+mn-cs"/>
      </a:defRPr>
    </a:lvl8pPr>
    <a:lvl9pPr marL="8638569" algn="l" defTabSz="2159643" rtl="0" eaLnBrk="1" latinLnBrk="0" hangingPunct="1">
      <a:defRPr sz="28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62300" y="854075"/>
            <a:ext cx="3657600" cy="2306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22F06-E74D-463D-96DD-8BD4984889F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9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6195" y="2158569"/>
            <a:ext cx="9363312" cy="1489422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52363" y="3937486"/>
            <a:ext cx="7710969" cy="17757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37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75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13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5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689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27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765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03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14/03/2014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14/03/2014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986380" y="278291"/>
            <a:ext cx="2478525" cy="592873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50802" y="278291"/>
            <a:ext cx="7251981" cy="592873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14/03/2014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14/03/2014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0179" y="4465082"/>
            <a:ext cx="9363312" cy="1380048"/>
          </a:xfrm>
        </p:spPr>
        <p:txBody>
          <a:bodyPr anchor="t"/>
          <a:lstStyle>
            <a:lvl1pPr algn="l">
              <a:defRPr sz="13452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70179" y="2945083"/>
            <a:ext cx="9363312" cy="1519980"/>
          </a:xfrm>
        </p:spPr>
        <p:txBody>
          <a:bodyPr anchor="b"/>
          <a:lstStyle>
            <a:lvl1pPr marL="0" indent="0">
              <a:buNone/>
              <a:defRPr sz="6728">
                <a:solidFill>
                  <a:schemeClr val="tx1">
                    <a:tint val="75000"/>
                  </a:schemeClr>
                </a:solidFill>
              </a:defRPr>
            </a:lvl1pPr>
            <a:lvl2pPr marL="1537881" indent="0">
              <a:buNone/>
              <a:defRPr sz="6052">
                <a:solidFill>
                  <a:schemeClr val="tx1">
                    <a:tint val="75000"/>
                  </a:schemeClr>
                </a:solidFill>
              </a:defRPr>
            </a:lvl2pPr>
            <a:lvl3pPr marL="3075764" indent="0">
              <a:buNone/>
              <a:defRPr sz="5382">
                <a:solidFill>
                  <a:schemeClr val="tx1">
                    <a:tint val="75000"/>
                  </a:schemeClr>
                </a:solidFill>
              </a:defRPr>
            </a:lvl3pPr>
            <a:lvl4pPr marL="4613641" indent="0">
              <a:buNone/>
              <a:defRPr sz="4706">
                <a:solidFill>
                  <a:schemeClr val="tx1">
                    <a:tint val="75000"/>
                  </a:schemeClr>
                </a:solidFill>
              </a:defRPr>
            </a:lvl4pPr>
            <a:lvl5pPr marL="6151523" indent="0">
              <a:buNone/>
              <a:defRPr sz="4706">
                <a:solidFill>
                  <a:schemeClr val="tx1">
                    <a:tint val="75000"/>
                  </a:schemeClr>
                </a:solidFill>
              </a:defRPr>
            </a:lvl5pPr>
            <a:lvl6pPr marL="7689405" indent="0">
              <a:buNone/>
              <a:defRPr sz="4706">
                <a:solidFill>
                  <a:schemeClr val="tx1">
                    <a:tint val="75000"/>
                  </a:schemeClr>
                </a:solidFill>
              </a:defRPr>
            </a:lvl6pPr>
            <a:lvl7pPr marL="9227288" indent="0">
              <a:buNone/>
              <a:defRPr sz="4706">
                <a:solidFill>
                  <a:schemeClr val="tx1">
                    <a:tint val="75000"/>
                  </a:schemeClr>
                </a:solidFill>
              </a:defRPr>
            </a:lvl7pPr>
            <a:lvl8pPr marL="10765169" indent="0">
              <a:buNone/>
              <a:defRPr sz="4706">
                <a:solidFill>
                  <a:schemeClr val="tx1">
                    <a:tint val="75000"/>
                  </a:schemeClr>
                </a:solidFill>
              </a:defRPr>
            </a:lvl8pPr>
            <a:lvl9pPr marL="12303045" indent="0">
              <a:buNone/>
              <a:defRPr sz="4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14/03/2014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50798" y="1621337"/>
            <a:ext cx="4865254" cy="4585685"/>
          </a:xfrm>
        </p:spPr>
        <p:txBody>
          <a:bodyPr/>
          <a:lstStyle>
            <a:lvl1pPr>
              <a:defRPr sz="9418"/>
            </a:lvl1pPr>
            <a:lvl2pPr>
              <a:defRPr sz="8073"/>
            </a:lvl2pPr>
            <a:lvl3pPr>
              <a:defRPr sz="6728"/>
            </a:lvl3pPr>
            <a:lvl4pPr>
              <a:defRPr sz="6052"/>
            </a:lvl4pPr>
            <a:lvl5pPr>
              <a:defRPr sz="6052"/>
            </a:lvl5pPr>
            <a:lvl6pPr>
              <a:defRPr sz="6052"/>
            </a:lvl6pPr>
            <a:lvl7pPr>
              <a:defRPr sz="6052"/>
            </a:lvl7pPr>
            <a:lvl8pPr>
              <a:defRPr sz="6052"/>
            </a:lvl8pPr>
            <a:lvl9pPr>
              <a:defRPr sz="6052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599644" y="1621337"/>
            <a:ext cx="4865254" cy="4585685"/>
          </a:xfrm>
        </p:spPr>
        <p:txBody>
          <a:bodyPr/>
          <a:lstStyle>
            <a:lvl1pPr>
              <a:defRPr sz="9418"/>
            </a:lvl1pPr>
            <a:lvl2pPr>
              <a:defRPr sz="8073"/>
            </a:lvl2pPr>
            <a:lvl3pPr>
              <a:defRPr sz="6728"/>
            </a:lvl3pPr>
            <a:lvl4pPr>
              <a:defRPr sz="6052"/>
            </a:lvl4pPr>
            <a:lvl5pPr>
              <a:defRPr sz="6052"/>
            </a:lvl5pPr>
            <a:lvl6pPr>
              <a:defRPr sz="6052"/>
            </a:lvl6pPr>
            <a:lvl7pPr>
              <a:defRPr sz="6052"/>
            </a:lvl7pPr>
            <a:lvl8pPr>
              <a:defRPr sz="6052"/>
            </a:lvl8pPr>
            <a:lvl9pPr>
              <a:defRPr sz="6052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14/03/2014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50801" y="1555380"/>
            <a:ext cx="4867167" cy="648204"/>
          </a:xfrm>
        </p:spPr>
        <p:txBody>
          <a:bodyPr anchor="b"/>
          <a:lstStyle>
            <a:lvl1pPr marL="0" indent="0">
              <a:buNone/>
              <a:defRPr sz="8073" b="1"/>
            </a:lvl1pPr>
            <a:lvl2pPr marL="1537881" indent="0">
              <a:buNone/>
              <a:defRPr sz="6728" b="1"/>
            </a:lvl2pPr>
            <a:lvl3pPr marL="3075764" indent="0">
              <a:buNone/>
              <a:defRPr sz="6052" b="1"/>
            </a:lvl3pPr>
            <a:lvl4pPr marL="4613641" indent="0">
              <a:buNone/>
              <a:defRPr sz="5382" b="1"/>
            </a:lvl4pPr>
            <a:lvl5pPr marL="6151523" indent="0">
              <a:buNone/>
              <a:defRPr sz="5382" b="1"/>
            </a:lvl5pPr>
            <a:lvl6pPr marL="7689405" indent="0">
              <a:buNone/>
              <a:defRPr sz="5382" b="1"/>
            </a:lvl6pPr>
            <a:lvl7pPr marL="9227288" indent="0">
              <a:buNone/>
              <a:defRPr sz="5382" b="1"/>
            </a:lvl7pPr>
            <a:lvl8pPr marL="10765169" indent="0">
              <a:buNone/>
              <a:defRPr sz="5382" b="1"/>
            </a:lvl8pPr>
            <a:lvl9pPr marL="12303045" indent="0">
              <a:buNone/>
              <a:defRPr sz="5382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50801" y="2203580"/>
            <a:ext cx="4867167" cy="4003423"/>
          </a:xfrm>
        </p:spPr>
        <p:txBody>
          <a:bodyPr/>
          <a:lstStyle>
            <a:lvl1pPr>
              <a:defRPr sz="8073"/>
            </a:lvl1pPr>
            <a:lvl2pPr>
              <a:defRPr sz="6728"/>
            </a:lvl2pPr>
            <a:lvl3pPr>
              <a:defRPr sz="6052"/>
            </a:lvl3pPr>
            <a:lvl4pPr>
              <a:defRPr sz="5382"/>
            </a:lvl4pPr>
            <a:lvl5pPr>
              <a:defRPr sz="5382"/>
            </a:lvl5pPr>
            <a:lvl6pPr>
              <a:defRPr sz="5382"/>
            </a:lvl6pPr>
            <a:lvl7pPr>
              <a:defRPr sz="5382"/>
            </a:lvl7pPr>
            <a:lvl8pPr>
              <a:defRPr sz="5382"/>
            </a:lvl8pPr>
            <a:lvl9pPr>
              <a:defRPr sz="5382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595826" y="1555380"/>
            <a:ext cx="4869080" cy="648204"/>
          </a:xfrm>
        </p:spPr>
        <p:txBody>
          <a:bodyPr anchor="b"/>
          <a:lstStyle>
            <a:lvl1pPr marL="0" indent="0">
              <a:buNone/>
              <a:defRPr sz="8073" b="1"/>
            </a:lvl1pPr>
            <a:lvl2pPr marL="1537881" indent="0">
              <a:buNone/>
              <a:defRPr sz="6728" b="1"/>
            </a:lvl2pPr>
            <a:lvl3pPr marL="3075764" indent="0">
              <a:buNone/>
              <a:defRPr sz="6052" b="1"/>
            </a:lvl3pPr>
            <a:lvl4pPr marL="4613641" indent="0">
              <a:buNone/>
              <a:defRPr sz="5382" b="1"/>
            </a:lvl4pPr>
            <a:lvl5pPr marL="6151523" indent="0">
              <a:buNone/>
              <a:defRPr sz="5382" b="1"/>
            </a:lvl5pPr>
            <a:lvl6pPr marL="7689405" indent="0">
              <a:buNone/>
              <a:defRPr sz="5382" b="1"/>
            </a:lvl6pPr>
            <a:lvl7pPr marL="9227288" indent="0">
              <a:buNone/>
              <a:defRPr sz="5382" b="1"/>
            </a:lvl7pPr>
            <a:lvl8pPr marL="10765169" indent="0">
              <a:buNone/>
              <a:defRPr sz="5382" b="1"/>
            </a:lvl8pPr>
            <a:lvl9pPr marL="12303045" indent="0">
              <a:buNone/>
              <a:defRPr sz="5382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595826" y="2203580"/>
            <a:ext cx="4869080" cy="4003423"/>
          </a:xfrm>
        </p:spPr>
        <p:txBody>
          <a:bodyPr/>
          <a:lstStyle>
            <a:lvl1pPr>
              <a:defRPr sz="8073"/>
            </a:lvl1pPr>
            <a:lvl2pPr>
              <a:defRPr sz="6728"/>
            </a:lvl2pPr>
            <a:lvl3pPr>
              <a:defRPr sz="6052"/>
            </a:lvl3pPr>
            <a:lvl4pPr>
              <a:defRPr sz="5382"/>
            </a:lvl4pPr>
            <a:lvl5pPr>
              <a:defRPr sz="5382"/>
            </a:lvl5pPr>
            <a:lvl6pPr>
              <a:defRPr sz="5382"/>
            </a:lvl6pPr>
            <a:lvl7pPr>
              <a:defRPr sz="5382"/>
            </a:lvl7pPr>
            <a:lvl8pPr>
              <a:defRPr sz="5382"/>
            </a:lvl8pPr>
            <a:lvl9pPr>
              <a:defRPr sz="5382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14/03/2014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14/03/2014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14/03/2014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0810" y="276672"/>
            <a:ext cx="3624079" cy="1177383"/>
          </a:xfrm>
        </p:spPr>
        <p:txBody>
          <a:bodyPr anchor="b"/>
          <a:lstStyle>
            <a:lvl1pPr algn="l">
              <a:defRPr sz="6728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06835" y="276663"/>
            <a:ext cx="6158061" cy="5930341"/>
          </a:xfrm>
        </p:spPr>
        <p:txBody>
          <a:bodyPr/>
          <a:lstStyle>
            <a:lvl1pPr>
              <a:defRPr sz="10765"/>
            </a:lvl1pPr>
            <a:lvl2pPr>
              <a:defRPr sz="9418"/>
            </a:lvl2pPr>
            <a:lvl3pPr>
              <a:defRPr sz="8073"/>
            </a:lvl3pPr>
            <a:lvl4pPr>
              <a:defRPr sz="6728"/>
            </a:lvl4pPr>
            <a:lvl5pPr>
              <a:defRPr sz="6728"/>
            </a:lvl5pPr>
            <a:lvl6pPr>
              <a:defRPr sz="6728"/>
            </a:lvl6pPr>
            <a:lvl7pPr>
              <a:defRPr sz="6728"/>
            </a:lvl7pPr>
            <a:lvl8pPr>
              <a:defRPr sz="6728"/>
            </a:lvl8pPr>
            <a:lvl9pPr>
              <a:defRPr sz="6728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0810" y="1454064"/>
            <a:ext cx="3624079" cy="4752959"/>
          </a:xfrm>
        </p:spPr>
        <p:txBody>
          <a:bodyPr/>
          <a:lstStyle>
            <a:lvl1pPr marL="0" indent="0">
              <a:buNone/>
              <a:defRPr sz="4706"/>
            </a:lvl1pPr>
            <a:lvl2pPr marL="1537881" indent="0">
              <a:buNone/>
              <a:defRPr sz="4036"/>
            </a:lvl2pPr>
            <a:lvl3pPr marL="3075764" indent="0">
              <a:buNone/>
              <a:defRPr sz="3362"/>
            </a:lvl3pPr>
            <a:lvl4pPr marL="4613641" indent="0">
              <a:buNone/>
              <a:defRPr sz="3025"/>
            </a:lvl4pPr>
            <a:lvl5pPr marL="6151523" indent="0">
              <a:buNone/>
              <a:defRPr sz="3025"/>
            </a:lvl5pPr>
            <a:lvl6pPr marL="7689405" indent="0">
              <a:buNone/>
              <a:defRPr sz="3025"/>
            </a:lvl6pPr>
            <a:lvl7pPr marL="9227288" indent="0">
              <a:buNone/>
              <a:defRPr sz="3025"/>
            </a:lvl7pPr>
            <a:lvl8pPr marL="10765169" indent="0">
              <a:buNone/>
              <a:defRPr sz="3025"/>
            </a:lvl8pPr>
            <a:lvl9pPr marL="12303045" indent="0">
              <a:buNone/>
              <a:defRPr sz="3025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14/03/2014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59161" y="4863978"/>
            <a:ext cx="6609398" cy="574216"/>
          </a:xfrm>
        </p:spPr>
        <p:txBody>
          <a:bodyPr anchor="b"/>
          <a:lstStyle>
            <a:lvl1pPr algn="l">
              <a:defRPr sz="6728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159161" y="620870"/>
            <a:ext cx="6609398" cy="4169093"/>
          </a:xfrm>
        </p:spPr>
        <p:txBody>
          <a:bodyPr/>
          <a:lstStyle>
            <a:lvl1pPr marL="0" indent="0">
              <a:buNone/>
              <a:defRPr sz="10765"/>
            </a:lvl1pPr>
            <a:lvl2pPr marL="1537881" indent="0">
              <a:buNone/>
              <a:defRPr sz="9418"/>
            </a:lvl2pPr>
            <a:lvl3pPr marL="3075764" indent="0">
              <a:buNone/>
              <a:defRPr sz="8073"/>
            </a:lvl3pPr>
            <a:lvl4pPr marL="4613641" indent="0">
              <a:buNone/>
              <a:defRPr sz="6728"/>
            </a:lvl4pPr>
            <a:lvl5pPr marL="6151523" indent="0">
              <a:buNone/>
              <a:defRPr sz="6728"/>
            </a:lvl5pPr>
            <a:lvl6pPr marL="7689405" indent="0">
              <a:buNone/>
              <a:defRPr sz="6728"/>
            </a:lvl6pPr>
            <a:lvl7pPr marL="9227288" indent="0">
              <a:buNone/>
              <a:defRPr sz="6728"/>
            </a:lvl7pPr>
            <a:lvl8pPr marL="10765169" indent="0">
              <a:buNone/>
              <a:defRPr sz="6728"/>
            </a:lvl8pPr>
            <a:lvl9pPr marL="12303045" indent="0">
              <a:buNone/>
              <a:defRPr sz="6728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59161" y="5438184"/>
            <a:ext cx="6609398" cy="815480"/>
          </a:xfrm>
        </p:spPr>
        <p:txBody>
          <a:bodyPr/>
          <a:lstStyle>
            <a:lvl1pPr marL="0" indent="0">
              <a:buNone/>
              <a:defRPr sz="4706"/>
            </a:lvl1pPr>
            <a:lvl2pPr marL="1537881" indent="0">
              <a:buNone/>
              <a:defRPr sz="4036"/>
            </a:lvl2pPr>
            <a:lvl3pPr marL="3075764" indent="0">
              <a:buNone/>
              <a:defRPr sz="3362"/>
            </a:lvl3pPr>
            <a:lvl4pPr marL="4613641" indent="0">
              <a:buNone/>
              <a:defRPr sz="3025"/>
            </a:lvl4pPr>
            <a:lvl5pPr marL="6151523" indent="0">
              <a:buNone/>
              <a:defRPr sz="3025"/>
            </a:lvl5pPr>
            <a:lvl6pPr marL="7689405" indent="0">
              <a:buNone/>
              <a:defRPr sz="3025"/>
            </a:lvl6pPr>
            <a:lvl7pPr marL="9227288" indent="0">
              <a:buNone/>
              <a:defRPr sz="3025"/>
            </a:lvl7pPr>
            <a:lvl8pPr marL="10765169" indent="0">
              <a:buNone/>
              <a:defRPr sz="3025"/>
            </a:lvl8pPr>
            <a:lvl9pPr marL="12303045" indent="0">
              <a:buNone/>
              <a:defRPr sz="3025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14/03/2014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50797" y="278282"/>
            <a:ext cx="9914099" cy="1158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50797" y="1621337"/>
            <a:ext cx="9914099" cy="4585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50803" y="6440248"/>
            <a:ext cx="2570323" cy="369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EDDD1-02F4-488A-9AC5-C581CF75A9CB}" type="datetimeFigureOut">
              <a:rPr lang="pt-BR" smtClean="0"/>
              <a:pPr/>
              <a:t>14/03/2014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763709" y="6440248"/>
            <a:ext cx="3488291" cy="369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894575" y="6440248"/>
            <a:ext cx="2570323" cy="369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75764" rtl="0" eaLnBrk="1" latinLnBrk="0" hangingPunct="1">
        <a:spcBef>
          <a:spcPct val="0"/>
        </a:spcBef>
        <a:buNone/>
        <a:defRPr sz="14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3416" indent="-1153416" algn="l" defTabSz="3075764" rtl="0" eaLnBrk="1" latinLnBrk="0" hangingPunct="1">
        <a:spcBef>
          <a:spcPct val="20000"/>
        </a:spcBef>
        <a:buFont typeface="Arial" pitchFamily="34" charset="0"/>
        <a:buChar char="•"/>
        <a:defRPr sz="10765" kern="1200">
          <a:solidFill>
            <a:schemeClr val="tx1"/>
          </a:solidFill>
          <a:latin typeface="+mn-lt"/>
          <a:ea typeface="+mn-ea"/>
          <a:cs typeface="+mn-cs"/>
        </a:defRPr>
      </a:lvl1pPr>
      <a:lvl2pPr marL="2499052" indent="-961177" algn="l" defTabSz="3075764" rtl="0" eaLnBrk="1" latinLnBrk="0" hangingPunct="1">
        <a:spcBef>
          <a:spcPct val="20000"/>
        </a:spcBef>
        <a:buFont typeface="Arial" pitchFamily="34" charset="0"/>
        <a:buChar char="–"/>
        <a:defRPr sz="9418" kern="1200">
          <a:solidFill>
            <a:schemeClr val="tx1"/>
          </a:solidFill>
          <a:latin typeface="+mn-lt"/>
          <a:ea typeface="+mn-ea"/>
          <a:cs typeface="+mn-cs"/>
        </a:defRPr>
      </a:lvl2pPr>
      <a:lvl3pPr marL="3844699" indent="-768940" algn="l" defTabSz="3075764" rtl="0" eaLnBrk="1" latinLnBrk="0" hangingPunct="1">
        <a:spcBef>
          <a:spcPct val="20000"/>
        </a:spcBef>
        <a:buFont typeface="Arial" pitchFamily="34" charset="0"/>
        <a:buChar char="•"/>
        <a:defRPr sz="8073" kern="1200">
          <a:solidFill>
            <a:schemeClr val="tx1"/>
          </a:solidFill>
          <a:latin typeface="+mn-lt"/>
          <a:ea typeface="+mn-ea"/>
          <a:cs typeface="+mn-cs"/>
        </a:defRPr>
      </a:lvl3pPr>
      <a:lvl4pPr marL="5382583" indent="-768940" algn="l" defTabSz="3075764" rtl="0" eaLnBrk="1" latinLnBrk="0" hangingPunct="1">
        <a:spcBef>
          <a:spcPct val="20000"/>
        </a:spcBef>
        <a:buFont typeface="Arial" pitchFamily="34" charset="0"/>
        <a:buChar char="–"/>
        <a:defRPr sz="6728" kern="1200">
          <a:solidFill>
            <a:schemeClr val="tx1"/>
          </a:solidFill>
          <a:latin typeface="+mn-lt"/>
          <a:ea typeface="+mn-ea"/>
          <a:cs typeface="+mn-cs"/>
        </a:defRPr>
      </a:lvl4pPr>
      <a:lvl5pPr marL="6920464" indent="-768940" algn="l" defTabSz="3075764" rtl="0" eaLnBrk="1" latinLnBrk="0" hangingPunct="1">
        <a:spcBef>
          <a:spcPct val="20000"/>
        </a:spcBef>
        <a:buFont typeface="Arial" pitchFamily="34" charset="0"/>
        <a:buChar char="»"/>
        <a:defRPr sz="6728" kern="1200">
          <a:solidFill>
            <a:schemeClr val="tx1"/>
          </a:solidFill>
          <a:latin typeface="+mn-lt"/>
          <a:ea typeface="+mn-ea"/>
          <a:cs typeface="+mn-cs"/>
        </a:defRPr>
      </a:lvl5pPr>
      <a:lvl6pPr marL="8458340" indent="-768940" algn="l" defTabSz="3075764" rtl="0" eaLnBrk="1" latinLnBrk="0" hangingPunct="1">
        <a:spcBef>
          <a:spcPct val="20000"/>
        </a:spcBef>
        <a:buFont typeface="Arial" pitchFamily="34" charset="0"/>
        <a:buChar char="•"/>
        <a:defRPr sz="6728" kern="1200">
          <a:solidFill>
            <a:schemeClr val="tx1"/>
          </a:solidFill>
          <a:latin typeface="+mn-lt"/>
          <a:ea typeface="+mn-ea"/>
          <a:cs typeface="+mn-cs"/>
        </a:defRPr>
      </a:lvl6pPr>
      <a:lvl7pPr marL="9996223" indent="-768940" algn="l" defTabSz="3075764" rtl="0" eaLnBrk="1" latinLnBrk="0" hangingPunct="1">
        <a:spcBef>
          <a:spcPct val="20000"/>
        </a:spcBef>
        <a:buFont typeface="Arial" pitchFamily="34" charset="0"/>
        <a:buChar char="•"/>
        <a:defRPr sz="6728" kern="1200">
          <a:solidFill>
            <a:schemeClr val="tx1"/>
          </a:solidFill>
          <a:latin typeface="+mn-lt"/>
          <a:ea typeface="+mn-ea"/>
          <a:cs typeface="+mn-cs"/>
        </a:defRPr>
      </a:lvl7pPr>
      <a:lvl8pPr marL="11534108" indent="-768940" algn="l" defTabSz="3075764" rtl="0" eaLnBrk="1" latinLnBrk="0" hangingPunct="1">
        <a:spcBef>
          <a:spcPct val="20000"/>
        </a:spcBef>
        <a:buFont typeface="Arial" pitchFamily="34" charset="0"/>
        <a:buChar char="•"/>
        <a:defRPr sz="6728" kern="1200">
          <a:solidFill>
            <a:schemeClr val="tx1"/>
          </a:solidFill>
          <a:latin typeface="+mn-lt"/>
          <a:ea typeface="+mn-ea"/>
          <a:cs typeface="+mn-cs"/>
        </a:defRPr>
      </a:lvl8pPr>
      <a:lvl9pPr marL="13071988" indent="-768940" algn="l" defTabSz="3075764" rtl="0" eaLnBrk="1" latinLnBrk="0" hangingPunct="1">
        <a:spcBef>
          <a:spcPct val="20000"/>
        </a:spcBef>
        <a:buFont typeface="Arial" pitchFamily="34" charset="0"/>
        <a:buChar char="•"/>
        <a:defRPr sz="67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1pPr>
      <a:lvl2pPr marL="1537881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2pPr>
      <a:lvl3pPr marL="3075764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3pPr>
      <a:lvl4pPr marL="4613641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4pPr>
      <a:lvl5pPr marL="6151523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5pPr>
      <a:lvl6pPr marL="7689405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6pPr>
      <a:lvl7pPr marL="9227288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7pPr>
      <a:lvl8pPr marL="10765169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8pPr>
      <a:lvl9pPr marL="12303045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.emf"/><Relationship Id="rId34" Type="http://schemas.openxmlformats.org/officeDocument/2006/relationships/image" Target="../media/image27.png"/><Relationship Id="rId42" Type="http://schemas.openxmlformats.org/officeDocument/2006/relationships/image" Target="../media/image35.png"/><Relationship Id="rId47" Type="http://schemas.openxmlformats.org/officeDocument/2006/relationships/image" Target="../media/image39.png"/><Relationship Id="rId50" Type="http://schemas.openxmlformats.org/officeDocument/2006/relationships/image" Target="../media/image42.png"/><Relationship Id="rId55" Type="http://schemas.openxmlformats.org/officeDocument/2006/relationships/image" Target="../media/image47.png"/><Relationship Id="rId63" Type="http://schemas.openxmlformats.org/officeDocument/2006/relationships/image" Target="../media/image55.png"/><Relationship Id="rId68" Type="http://schemas.openxmlformats.org/officeDocument/2006/relationships/image" Target="../media/image6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14.emf"/><Relationship Id="rId11" Type="http://schemas.openxmlformats.org/officeDocument/2006/relationships/image" Target="../media/image9.png"/><Relationship Id="rId24" Type="http://schemas.openxmlformats.org/officeDocument/2006/relationships/image" Target="../media/image21.png"/><Relationship Id="rId32" Type="http://schemas.openxmlformats.org/officeDocument/2006/relationships/image" Target="../media/image25.png"/><Relationship Id="rId37" Type="http://schemas.openxmlformats.org/officeDocument/2006/relationships/image" Target="../media/image30.png"/><Relationship Id="rId40" Type="http://schemas.openxmlformats.org/officeDocument/2006/relationships/image" Target="../media/image33.png"/><Relationship Id="rId45" Type="http://schemas.openxmlformats.org/officeDocument/2006/relationships/image" Target="../media/image130.png"/><Relationship Id="rId53" Type="http://schemas.openxmlformats.org/officeDocument/2006/relationships/image" Target="../media/image45.png"/><Relationship Id="rId58" Type="http://schemas.openxmlformats.org/officeDocument/2006/relationships/image" Target="../media/image50.png"/><Relationship Id="rId66" Type="http://schemas.openxmlformats.org/officeDocument/2006/relationships/image" Target="../media/image58.png"/><Relationship Id="rId5" Type="http://schemas.openxmlformats.org/officeDocument/2006/relationships/image" Target="../media/image3.png"/><Relationship Id="rId61" Type="http://schemas.openxmlformats.org/officeDocument/2006/relationships/image" Target="../media/image53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22" Type="http://schemas.openxmlformats.org/officeDocument/2006/relationships/image" Target="../media/image190.png"/><Relationship Id="rId27" Type="http://schemas.openxmlformats.org/officeDocument/2006/relationships/image" Target="../media/image12.emf"/><Relationship Id="rId30" Type="http://schemas.openxmlformats.org/officeDocument/2006/relationships/image" Target="../media/image23.png"/><Relationship Id="rId35" Type="http://schemas.openxmlformats.org/officeDocument/2006/relationships/image" Target="../media/image28.png"/><Relationship Id="rId43" Type="http://schemas.openxmlformats.org/officeDocument/2006/relationships/image" Target="../media/image36.png"/><Relationship Id="rId48" Type="http://schemas.openxmlformats.org/officeDocument/2006/relationships/image" Target="../media/image40.png"/><Relationship Id="rId56" Type="http://schemas.openxmlformats.org/officeDocument/2006/relationships/image" Target="../media/image48.png"/><Relationship Id="rId64" Type="http://schemas.openxmlformats.org/officeDocument/2006/relationships/image" Target="../media/image56.png"/><Relationship Id="rId69" Type="http://schemas.openxmlformats.org/officeDocument/2006/relationships/image" Target="../media/image61.png"/><Relationship Id="rId8" Type="http://schemas.openxmlformats.org/officeDocument/2006/relationships/image" Target="../media/image6.png"/><Relationship Id="rId51" Type="http://schemas.openxmlformats.org/officeDocument/2006/relationships/image" Target="../media/image43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2.png"/><Relationship Id="rId33" Type="http://schemas.openxmlformats.org/officeDocument/2006/relationships/image" Target="../media/image26.png"/><Relationship Id="rId38" Type="http://schemas.openxmlformats.org/officeDocument/2006/relationships/image" Target="../media/image31.png"/><Relationship Id="rId46" Type="http://schemas.openxmlformats.org/officeDocument/2006/relationships/image" Target="../media/image38.png"/><Relationship Id="rId59" Type="http://schemas.openxmlformats.org/officeDocument/2006/relationships/image" Target="../media/image51.png"/><Relationship Id="rId67" Type="http://schemas.openxmlformats.org/officeDocument/2006/relationships/image" Target="../media/image59.png"/><Relationship Id="rId41" Type="http://schemas.openxmlformats.org/officeDocument/2006/relationships/image" Target="../media/image34.png"/><Relationship Id="rId54" Type="http://schemas.openxmlformats.org/officeDocument/2006/relationships/image" Target="../media/image46.png"/><Relationship Id="rId62" Type="http://schemas.openxmlformats.org/officeDocument/2006/relationships/image" Target="../media/image54.png"/><Relationship Id="rId70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0.png"/><Relationship Id="rId28" Type="http://schemas.openxmlformats.org/officeDocument/2006/relationships/image" Target="../media/image13.emf"/><Relationship Id="rId36" Type="http://schemas.openxmlformats.org/officeDocument/2006/relationships/image" Target="../media/image29.png"/><Relationship Id="rId49" Type="http://schemas.openxmlformats.org/officeDocument/2006/relationships/image" Target="../media/image41.png"/><Relationship Id="rId57" Type="http://schemas.openxmlformats.org/officeDocument/2006/relationships/image" Target="../media/image49.png"/><Relationship Id="rId10" Type="http://schemas.openxmlformats.org/officeDocument/2006/relationships/image" Target="../media/image8.png"/><Relationship Id="rId31" Type="http://schemas.openxmlformats.org/officeDocument/2006/relationships/image" Target="../media/image24.png"/><Relationship Id="rId44" Type="http://schemas.openxmlformats.org/officeDocument/2006/relationships/image" Target="../media/image37.png"/><Relationship Id="rId52" Type="http://schemas.openxmlformats.org/officeDocument/2006/relationships/image" Target="../media/image44.png"/><Relationship Id="rId60" Type="http://schemas.openxmlformats.org/officeDocument/2006/relationships/image" Target="../media/image52.png"/><Relationship Id="rId65" Type="http://schemas.openxmlformats.org/officeDocument/2006/relationships/image" Target="../media/image5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Rounded Rectangle 1258"/>
          <p:cNvSpPr/>
          <p:nvPr/>
        </p:nvSpPr>
        <p:spPr>
          <a:xfrm>
            <a:off x="-781" y="746267"/>
            <a:ext cx="10903379" cy="6184361"/>
          </a:xfrm>
          <a:prstGeom prst="roundRect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cxnSp>
        <p:nvCxnSpPr>
          <p:cNvPr id="1405" name="Straight Connector 1404"/>
          <p:cNvCxnSpPr/>
          <p:nvPr/>
        </p:nvCxnSpPr>
        <p:spPr>
          <a:xfrm flipH="1">
            <a:off x="2933244" y="4065769"/>
            <a:ext cx="378342" cy="21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2" name="Rounded Rectangle 1261"/>
          <p:cNvSpPr/>
          <p:nvPr/>
        </p:nvSpPr>
        <p:spPr>
          <a:xfrm>
            <a:off x="4685330" y="2989975"/>
            <a:ext cx="1393314" cy="1174588"/>
          </a:xfrm>
          <a:prstGeom prst="roundRect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269" name="Straight Connector 1268"/>
          <p:cNvCxnSpPr/>
          <p:nvPr/>
        </p:nvCxnSpPr>
        <p:spPr>
          <a:xfrm flipH="1">
            <a:off x="4356180" y="6606104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Straight Connector 1415"/>
          <p:cNvCxnSpPr/>
          <p:nvPr/>
        </p:nvCxnSpPr>
        <p:spPr>
          <a:xfrm flipH="1">
            <a:off x="4356180" y="1709180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Straight Connector 1416"/>
          <p:cNvCxnSpPr/>
          <p:nvPr/>
        </p:nvCxnSpPr>
        <p:spPr>
          <a:xfrm flipH="1">
            <a:off x="4429324" y="2930719"/>
            <a:ext cx="3921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Straight Connector 1418"/>
          <p:cNvCxnSpPr/>
          <p:nvPr/>
        </p:nvCxnSpPr>
        <p:spPr>
          <a:xfrm flipH="1">
            <a:off x="4429323" y="5411590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1" name="Straight Connector 1430"/>
          <p:cNvCxnSpPr/>
          <p:nvPr/>
        </p:nvCxnSpPr>
        <p:spPr>
          <a:xfrm flipH="1">
            <a:off x="4429323" y="4065764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2" name="Straight Connector 1431"/>
          <p:cNvCxnSpPr/>
          <p:nvPr/>
        </p:nvCxnSpPr>
        <p:spPr>
          <a:xfrm flipH="1">
            <a:off x="4429323" y="4281965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Straight Connector 1407"/>
          <p:cNvCxnSpPr/>
          <p:nvPr/>
        </p:nvCxnSpPr>
        <p:spPr>
          <a:xfrm flipH="1">
            <a:off x="3009479" y="1709180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Straight Connector 1417"/>
          <p:cNvCxnSpPr/>
          <p:nvPr/>
        </p:nvCxnSpPr>
        <p:spPr>
          <a:xfrm flipH="1">
            <a:off x="2919417" y="2930719"/>
            <a:ext cx="3921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9" name="Straight Connector 1448"/>
          <p:cNvCxnSpPr/>
          <p:nvPr/>
        </p:nvCxnSpPr>
        <p:spPr>
          <a:xfrm flipH="1">
            <a:off x="7248226" y="1709180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0" name="Straight Connector 1449"/>
          <p:cNvCxnSpPr/>
          <p:nvPr/>
        </p:nvCxnSpPr>
        <p:spPr>
          <a:xfrm flipH="1">
            <a:off x="7321369" y="2228072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0" name="Straight Connector 1259"/>
          <p:cNvCxnSpPr/>
          <p:nvPr/>
        </p:nvCxnSpPr>
        <p:spPr>
          <a:xfrm flipH="1">
            <a:off x="7291326" y="1957823"/>
            <a:ext cx="3921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1" name="Rounded Rectangle 1260"/>
          <p:cNvSpPr/>
          <p:nvPr/>
        </p:nvSpPr>
        <p:spPr>
          <a:xfrm>
            <a:off x="1629267" y="3038829"/>
            <a:ext cx="1372709" cy="1144424"/>
          </a:xfrm>
          <a:prstGeom prst="roundRect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cxnSp>
        <p:nvCxnSpPr>
          <p:cNvPr id="1263" name="Straight Connector 1262"/>
          <p:cNvCxnSpPr/>
          <p:nvPr/>
        </p:nvCxnSpPr>
        <p:spPr>
          <a:xfrm flipH="1">
            <a:off x="6055968" y="2930719"/>
            <a:ext cx="3921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4" name="Straight Connector 1263"/>
          <p:cNvCxnSpPr/>
          <p:nvPr/>
        </p:nvCxnSpPr>
        <p:spPr>
          <a:xfrm flipH="1">
            <a:off x="6001928" y="6606104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5" name="Straight Connector 1264"/>
          <p:cNvCxnSpPr/>
          <p:nvPr/>
        </p:nvCxnSpPr>
        <p:spPr>
          <a:xfrm flipH="1">
            <a:off x="6047814" y="1709180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6" name="Straight Connector 1265"/>
          <p:cNvCxnSpPr/>
          <p:nvPr/>
        </p:nvCxnSpPr>
        <p:spPr>
          <a:xfrm flipH="1">
            <a:off x="6064580" y="5411590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7" name="Straight Connector 1266"/>
          <p:cNvCxnSpPr/>
          <p:nvPr/>
        </p:nvCxnSpPr>
        <p:spPr>
          <a:xfrm flipH="1">
            <a:off x="6064580" y="4065764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8" name="Straight Connector 1267"/>
          <p:cNvCxnSpPr/>
          <p:nvPr/>
        </p:nvCxnSpPr>
        <p:spPr>
          <a:xfrm flipH="1">
            <a:off x="6064580" y="4281965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2" name="Retângulo de cantos arredondados 277"/>
          <p:cNvSpPr/>
          <p:nvPr/>
        </p:nvSpPr>
        <p:spPr>
          <a:xfrm>
            <a:off x="584725" y="12320635"/>
            <a:ext cx="9392156" cy="3428237"/>
          </a:xfrm>
          <a:prstGeom prst="roundRect">
            <a:avLst/>
          </a:prstGeom>
          <a:solidFill>
            <a:schemeClr val="lt1">
              <a:alpha val="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  <a:round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19" dirty="0"/>
              <a:t>‘</a:t>
            </a:r>
          </a:p>
        </p:txBody>
      </p:sp>
      <p:cxnSp>
        <p:nvCxnSpPr>
          <p:cNvPr id="1323" name="Conector reto 78"/>
          <p:cNvCxnSpPr>
            <a:stCxn id="1360" idx="1"/>
          </p:cNvCxnSpPr>
          <p:nvPr/>
        </p:nvCxnSpPr>
        <p:spPr>
          <a:xfrm flipH="1">
            <a:off x="-2480682" y="13519752"/>
            <a:ext cx="1372810" cy="0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4" name="Conector reto 79"/>
          <p:cNvCxnSpPr>
            <a:stCxn id="1360" idx="1"/>
          </p:cNvCxnSpPr>
          <p:nvPr/>
        </p:nvCxnSpPr>
        <p:spPr>
          <a:xfrm flipH="1">
            <a:off x="-2488159" y="13519752"/>
            <a:ext cx="1380281" cy="0"/>
          </a:xfrm>
          <a:prstGeom prst="line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5" name="Conector reto 279"/>
          <p:cNvCxnSpPr>
            <a:stCxn id="1327" idx="1"/>
            <a:endCxn id="1346" idx="1"/>
          </p:cNvCxnSpPr>
          <p:nvPr/>
        </p:nvCxnSpPr>
        <p:spPr>
          <a:xfrm>
            <a:off x="2408227" y="14938123"/>
            <a:ext cx="562117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26" name="Grupo 280"/>
          <p:cNvGrpSpPr/>
          <p:nvPr/>
        </p:nvGrpSpPr>
        <p:grpSpPr>
          <a:xfrm>
            <a:off x="2408227" y="14559783"/>
            <a:ext cx="2053892" cy="756696"/>
            <a:chOff x="2843807" y="2996952"/>
            <a:chExt cx="1152128" cy="57606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327" name="Retângulo de cantos arredondados 281"/>
            <p:cNvSpPr/>
            <p:nvPr/>
          </p:nvSpPr>
          <p:spPr>
            <a:xfrm>
              <a:off x="2843807" y="2996952"/>
              <a:ext cx="1152128" cy="576064"/>
            </a:xfrm>
            <a:prstGeom prst="round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MZM</a:t>
              </a:r>
            </a:p>
          </p:txBody>
        </p:sp>
        <p:cxnSp>
          <p:nvCxnSpPr>
            <p:cNvPr id="1328" name="Conector reto 282"/>
            <p:cNvCxnSpPr/>
            <p:nvPr/>
          </p:nvCxnSpPr>
          <p:spPr>
            <a:xfrm>
              <a:off x="2843808" y="3284984"/>
              <a:ext cx="21602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29" name="Conector reto 283"/>
            <p:cNvCxnSpPr/>
            <p:nvPr/>
          </p:nvCxnSpPr>
          <p:spPr>
            <a:xfrm rot="5400000" flipH="1" flipV="1">
              <a:off x="2990593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30" name="Conector reto 284"/>
            <p:cNvCxnSpPr/>
            <p:nvPr/>
          </p:nvCxnSpPr>
          <p:spPr>
            <a:xfrm rot="16200000" flipV="1">
              <a:off x="2990593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31" name="Conector reto 285"/>
            <p:cNvCxnSpPr/>
            <p:nvPr/>
          </p:nvCxnSpPr>
          <p:spPr>
            <a:xfrm>
              <a:off x="3131840" y="3068960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32" name="Conector reto 286"/>
            <p:cNvCxnSpPr/>
            <p:nvPr/>
          </p:nvCxnSpPr>
          <p:spPr>
            <a:xfrm>
              <a:off x="3131840" y="3501008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33" name="Conector reto 287"/>
            <p:cNvCxnSpPr/>
            <p:nvPr/>
          </p:nvCxnSpPr>
          <p:spPr>
            <a:xfrm>
              <a:off x="3779912" y="3284984"/>
              <a:ext cx="210483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34" name="Conector reto 288"/>
            <p:cNvCxnSpPr/>
            <p:nvPr/>
          </p:nvCxnSpPr>
          <p:spPr>
            <a:xfrm rot="5400000" flipH="1" flipV="1">
              <a:off x="3638665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35" name="Conector reto 289"/>
            <p:cNvCxnSpPr/>
            <p:nvPr/>
          </p:nvCxnSpPr>
          <p:spPr>
            <a:xfrm rot="16200000" flipV="1">
              <a:off x="3638665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1336" name="Grupo 311"/>
          <p:cNvGrpSpPr/>
          <p:nvPr/>
        </p:nvGrpSpPr>
        <p:grpSpPr>
          <a:xfrm>
            <a:off x="-1486228" y="14559783"/>
            <a:ext cx="648598" cy="756696"/>
            <a:chOff x="7020272" y="3212976"/>
            <a:chExt cx="432048" cy="504056"/>
          </a:xfrm>
        </p:grpSpPr>
        <p:sp>
          <p:nvSpPr>
            <p:cNvPr id="1337" name="Retângulo de cantos arredondados 312"/>
            <p:cNvSpPr/>
            <p:nvPr/>
          </p:nvSpPr>
          <p:spPr>
            <a:xfrm>
              <a:off x="7020272" y="3212976"/>
              <a:ext cx="432048" cy="5040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19" dirty="0">
                <a:solidFill>
                  <a:schemeClr val="tx1"/>
                </a:solidFill>
              </a:endParaRPr>
            </a:p>
          </p:txBody>
        </p:sp>
        <p:cxnSp>
          <p:nvCxnSpPr>
            <p:cNvPr id="1338" name="Conector reto 313"/>
            <p:cNvCxnSpPr/>
            <p:nvPr/>
          </p:nvCxnSpPr>
          <p:spPr>
            <a:xfrm rot="5400000">
              <a:off x="7056276" y="346500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9" name="Triângulo isósceles 314"/>
            <p:cNvSpPr/>
            <p:nvPr/>
          </p:nvSpPr>
          <p:spPr>
            <a:xfrm>
              <a:off x="7164288" y="3356992"/>
              <a:ext cx="144016" cy="144016"/>
            </a:xfrm>
            <a:prstGeom prst="triangl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19" dirty="0"/>
            </a:p>
          </p:txBody>
        </p:sp>
        <p:cxnSp>
          <p:nvCxnSpPr>
            <p:cNvPr id="1340" name="Conector reto 315"/>
            <p:cNvCxnSpPr/>
            <p:nvPr/>
          </p:nvCxnSpPr>
          <p:spPr>
            <a:xfrm rot="10800000">
              <a:off x="7164288" y="3356992"/>
              <a:ext cx="1440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1" name="Grupo 316"/>
          <p:cNvGrpSpPr/>
          <p:nvPr/>
        </p:nvGrpSpPr>
        <p:grpSpPr>
          <a:xfrm>
            <a:off x="7813219" y="14468240"/>
            <a:ext cx="658901" cy="1004127"/>
            <a:chOff x="7092280" y="3573016"/>
            <a:chExt cx="651470" cy="919666"/>
          </a:xfrm>
        </p:grpSpPr>
        <p:grpSp>
          <p:nvGrpSpPr>
            <p:cNvPr id="1342" name="Grupo 141"/>
            <p:cNvGrpSpPr/>
            <p:nvPr/>
          </p:nvGrpSpPr>
          <p:grpSpPr>
            <a:xfrm>
              <a:off x="7236296" y="3633991"/>
              <a:ext cx="432048" cy="504056"/>
              <a:chOff x="7020272" y="3212976"/>
              <a:chExt cx="432048" cy="504056"/>
            </a:xfrm>
          </p:grpSpPr>
          <p:sp>
            <p:nvSpPr>
              <p:cNvPr id="1346" name="Retângulo de cantos arredondados 321"/>
              <p:cNvSpPr/>
              <p:nvPr/>
            </p:nvSpPr>
            <p:spPr>
              <a:xfrm>
                <a:off x="7020272" y="3212976"/>
                <a:ext cx="432048" cy="504056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319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47" name="Conector reto 322"/>
              <p:cNvCxnSpPr/>
              <p:nvPr/>
            </p:nvCxnSpPr>
            <p:spPr>
              <a:xfrm rot="5400000">
                <a:off x="7056276" y="3465004"/>
                <a:ext cx="3600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8" name="Triângulo isósceles 323"/>
              <p:cNvSpPr/>
              <p:nvPr/>
            </p:nvSpPr>
            <p:spPr>
              <a:xfrm>
                <a:off x="7164288" y="3356992"/>
                <a:ext cx="144016" cy="144016"/>
              </a:xfrm>
              <a:prstGeom prst="triangl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319" dirty="0"/>
              </a:p>
            </p:txBody>
          </p:sp>
          <p:cxnSp>
            <p:nvCxnSpPr>
              <p:cNvPr id="1349" name="Conector reto 324"/>
              <p:cNvCxnSpPr/>
              <p:nvPr/>
            </p:nvCxnSpPr>
            <p:spPr>
              <a:xfrm rot="10800000">
                <a:off x="7164288" y="3356992"/>
                <a:ext cx="1440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3" name="CaixaDeTexto 318"/>
            <p:cNvSpPr txBox="1"/>
            <p:nvPr/>
          </p:nvSpPr>
          <p:spPr>
            <a:xfrm>
              <a:off x="7236297" y="4149078"/>
              <a:ext cx="507453" cy="343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00" b="1" dirty="0">
                  <a:latin typeface="Arial" pitchFamily="34" charset="0"/>
                  <a:cs typeface="Arial" pitchFamily="34" charset="0"/>
                </a:rPr>
                <a:t>PD</a:t>
              </a:r>
            </a:p>
          </p:txBody>
        </p:sp>
        <p:cxnSp>
          <p:nvCxnSpPr>
            <p:cNvPr id="1344" name="Conector de seta reta 319"/>
            <p:cNvCxnSpPr/>
            <p:nvPr/>
          </p:nvCxnSpPr>
          <p:spPr>
            <a:xfrm>
              <a:off x="7092280" y="3717032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5" name="Conector de seta reta 320"/>
            <p:cNvCxnSpPr/>
            <p:nvPr/>
          </p:nvCxnSpPr>
          <p:spPr>
            <a:xfrm>
              <a:off x="7164288" y="3573016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50" name="CaixaDeTexto 330"/>
          <p:cNvSpPr txBox="1"/>
          <p:nvPr/>
        </p:nvSpPr>
        <p:spPr>
          <a:xfrm>
            <a:off x="-1486230" y="15303402"/>
            <a:ext cx="578372" cy="37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>
                <a:latin typeface="Arial" pitchFamily="34" charset="0"/>
                <a:cs typeface="Arial" pitchFamily="34" charset="0"/>
              </a:rPr>
              <a:t>CW</a:t>
            </a:r>
          </a:p>
        </p:txBody>
      </p:sp>
      <p:sp>
        <p:nvSpPr>
          <p:cNvPr id="1351" name="Elipse 335"/>
          <p:cNvSpPr/>
          <p:nvPr/>
        </p:nvSpPr>
        <p:spPr>
          <a:xfrm>
            <a:off x="5867412" y="14235484"/>
            <a:ext cx="432399" cy="7026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 dirty="0"/>
          </a:p>
        </p:txBody>
      </p:sp>
      <p:sp>
        <p:nvSpPr>
          <p:cNvPr id="1352" name="Elipse 336"/>
          <p:cNvSpPr/>
          <p:nvPr/>
        </p:nvSpPr>
        <p:spPr>
          <a:xfrm>
            <a:off x="5921462" y="14235484"/>
            <a:ext cx="432399" cy="7026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 dirty="0"/>
          </a:p>
        </p:txBody>
      </p:sp>
      <p:sp>
        <p:nvSpPr>
          <p:cNvPr id="1353" name="Elipse 337"/>
          <p:cNvSpPr/>
          <p:nvPr/>
        </p:nvSpPr>
        <p:spPr>
          <a:xfrm>
            <a:off x="5975512" y="14235484"/>
            <a:ext cx="432399" cy="7026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 dirty="0"/>
          </a:p>
        </p:txBody>
      </p:sp>
      <p:sp>
        <p:nvSpPr>
          <p:cNvPr id="1354" name="Elipse 338"/>
          <p:cNvSpPr/>
          <p:nvPr/>
        </p:nvSpPr>
        <p:spPr>
          <a:xfrm>
            <a:off x="6029561" y="14235484"/>
            <a:ext cx="432399" cy="7026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 dirty="0"/>
          </a:p>
        </p:txBody>
      </p:sp>
      <p:cxnSp>
        <p:nvCxnSpPr>
          <p:cNvPr id="1355" name="Conector reto 340"/>
          <p:cNvCxnSpPr/>
          <p:nvPr/>
        </p:nvCxnSpPr>
        <p:spPr>
          <a:xfrm>
            <a:off x="-1702429" y="17887759"/>
            <a:ext cx="672291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6" name="Conector de seta reta 341"/>
          <p:cNvCxnSpPr>
            <a:stCxn id="1337" idx="3"/>
            <a:endCxn id="1327" idx="1"/>
          </p:cNvCxnSpPr>
          <p:nvPr/>
        </p:nvCxnSpPr>
        <p:spPr>
          <a:xfrm>
            <a:off x="-837624" y="14938123"/>
            <a:ext cx="3243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7" name="CaixaDeTexto 342"/>
          <p:cNvSpPr txBox="1"/>
          <p:nvPr/>
        </p:nvSpPr>
        <p:spPr>
          <a:xfrm>
            <a:off x="-3841138" y="17165503"/>
            <a:ext cx="2128513" cy="422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1" dirty="0">
                <a:latin typeface="Arial" pitchFamily="34" charset="0"/>
                <a:cs typeface="Arial" pitchFamily="34" charset="0"/>
              </a:rPr>
              <a:t>Electrical</a:t>
            </a:r>
            <a:r>
              <a:rPr lang="pt-BR" sz="210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101" dirty="0">
                <a:latin typeface="Arial" pitchFamily="34" charset="0"/>
                <a:cs typeface="Arial" pitchFamily="34" charset="0"/>
              </a:rPr>
              <a:t>Signal</a:t>
            </a:r>
          </a:p>
        </p:txBody>
      </p:sp>
      <p:sp>
        <p:nvSpPr>
          <p:cNvPr id="1358" name="CaixaDeTexto 343"/>
          <p:cNvSpPr txBox="1"/>
          <p:nvPr/>
        </p:nvSpPr>
        <p:spPr>
          <a:xfrm>
            <a:off x="-3856302" y="17641928"/>
            <a:ext cx="1871242" cy="422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1" dirty="0">
                <a:latin typeface="Arial" pitchFamily="34" charset="0"/>
                <a:cs typeface="Arial" pitchFamily="34" charset="0"/>
              </a:rPr>
              <a:t>Optical</a:t>
            </a:r>
            <a:r>
              <a:rPr lang="pt-BR" sz="210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101" dirty="0">
                <a:latin typeface="Arial" pitchFamily="34" charset="0"/>
                <a:cs typeface="Arial" pitchFamily="34" charset="0"/>
              </a:rPr>
              <a:t>Signal</a:t>
            </a:r>
          </a:p>
        </p:txBody>
      </p:sp>
      <p:grpSp>
        <p:nvGrpSpPr>
          <p:cNvPr id="1359" name="Grupo 384"/>
          <p:cNvGrpSpPr/>
          <p:nvPr/>
        </p:nvGrpSpPr>
        <p:grpSpPr>
          <a:xfrm>
            <a:off x="1469864" y="12438756"/>
            <a:ext cx="1644453" cy="1405296"/>
            <a:chOff x="438793" y="4005064"/>
            <a:chExt cx="3215135" cy="936104"/>
          </a:xfrm>
        </p:grpSpPr>
        <p:sp>
          <p:nvSpPr>
            <p:cNvPr id="1360" name="Retângulo de cantos arredondados 345"/>
            <p:cNvSpPr/>
            <p:nvPr/>
          </p:nvSpPr>
          <p:spPr>
            <a:xfrm>
              <a:off x="1727684" y="4509120"/>
              <a:ext cx="612068" cy="4320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DAC</a:t>
              </a:r>
            </a:p>
          </p:txBody>
        </p:sp>
        <p:sp>
          <p:nvSpPr>
            <p:cNvPr id="1361" name="CaixaDeTexto 354"/>
            <p:cNvSpPr txBox="1"/>
            <p:nvPr/>
          </p:nvSpPr>
          <p:spPr>
            <a:xfrm>
              <a:off x="438793" y="4005064"/>
              <a:ext cx="3215135" cy="499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101" b="1" dirty="0">
                  <a:latin typeface="Arial" pitchFamily="34" charset="0"/>
                  <a:cs typeface="Arial" pitchFamily="34" charset="0"/>
                </a:rPr>
                <a:t>AWG7122C</a:t>
              </a:r>
            </a:p>
            <a:p>
              <a:pPr algn="ctr"/>
              <a:r>
                <a:rPr lang="pt-BR" sz="2101" b="1" dirty="0">
                  <a:latin typeface="Arial" pitchFamily="34" charset="0"/>
                  <a:cs typeface="Arial" pitchFamily="34" charset="0"/>
                </a:rPr>
                <a:t>24GS/s</a:t>
              </a:r>
            </a:p>
          </p:txBody>
        </p:sp>
      </p:grpSp>
      <p:grpSp>
        <p:nvGrpSpPr>
          <p:cNvPr id="1362" name="Grupo 383"/>
          <p:cNvGrpSpPr/>
          <p:nvPr/>
        </p:nvGrpSpPr>
        <p:grpSpPr>
          <a:xfrm>
            <a:off x="7957218" y="12600908"/>
            <a:ext cx="1734466" cy="1316011"/>
            <a:chOff x="5552209" y="4041068"/>
            <a:chExt cx="3435782" cy="900100"/>
          </a:xfrm>
        </p:grpSpPr>
        <p:sp>
          <p:nvSpPr>
            <p:cNvPr id="1363" name="Retângulo de cantos arredondados 375"/>
            <p:cNvSpPr/>
            <p:nvPr/>
          </p:nvSpPr>
          <p:spPr>
            <a:xfrm>
              <a:off x="6948264" y="4509120"/>
              <a:ext cx="612068" cy="4320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ADC</a:t>
              </a:r>
            </a:p>
          </p:txBody>
        </p:sp>
        <p:sp>
          <p:nvSpPr>
            <p:cNvPr id="1364" name="CaixaDeTexto 377"/>
            <p:cNvSpPr txBox="1"/>
            <p:nvPr/>
          </p:nvSpPr>
          <p:spPr>
            <a:xfrm>
              <a:off x="5552209" y="4041068"/>
              <a:ext cx="3435782" cy="513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101" b="1" dirty="0">
                  <a:latin typeface="Arial" pitchFamily="34" charset="0"/>
                  <a:cs typeface="Arial" pitchFamily="34" charset="0"/>
                </a:rPr>
                <a:t>DPO71604C</a:t>
              </a:r>
            </a:p>
            <a:p>
              <a:pPr algn="ctr"/>
              <a:r>
                <a:rPr lang="pt-BR" sz="2101" b="1" dirty="0">
                  <a:latin typeface="Arial" pitchFamily="34" charset="0"/>
                  <a:cs typeface="Arial" pitchFamily="34" charset="0"/>
                </a:rPr>
                <a:t>100GS/s</a:t>
              </a:r>
            </a:p>
          </p:txBody>
        </p:sp>
      </p:grpSp>
      <p:grpSp>
        <p:nvGrpSpPr>
          <p:cNvPr id="1365" name="Grupo 378"/>
          <p:cNvGrpSpPr/>
          <p:nvPr/>
        </p:nvGrpSpPr>
        <p:grpSpPr>
          <a:xfrm>
            <a:off x="-3972517" y="13194145"/>
            <a:ext cx="1969567" cy="1324112"/>
            <a:chOff x="2519404" y="7204275"/>
            <a:chExt cx="1596289" cy="2044516"/>
          </a:xfrm>
        </p:grpSpPr>
        <p:sp>
          <p:nvSpPr>
            <p:cNvPr id="1366" name="Retângulo de cantos arredondados 379"/>
            <p:cNvSpPr/>
            <p:nvPr/>
          </p:nvSpPr>
          <p:spPr>
            <a:xfrm>
              <a:off x="2531517" y="7204275"/>
              <a:ext cx="1584176" cy="135786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319"/>
            </a:p>
          </p:txBody>
        </p:sp>
        <p:sp>
          <p:nvSpPr>
            <p:cNvPr id="1367" name="CaixaDeTexto 380"/>
            <p:cNvSpPr txBox="1"/>
            <p:nvPr/>
          </p:nvSpPr>
          <p:spPr>
            <a:xfrm>
              <a:off x="2519404" y="7385164"/>
              <a:ext cx="1596289" cy="1863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319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sz="2319" b="1" dirty="0" err="1">
                  <a:latin typeface="Arial" pitchFamily="34" charset="0"/>
                  <a:cs typeface="Arial" pitchFamily="34" charset="0"/>
                </a:rPr>
                <a:t>Tx</a:t>
              </a:r>
              <a:endParaRPr lang="pt-BR" sz="2319" b="1" dirty="0">
                <a:latin typeface="Arial" pitchFamily="34" charset="0"/>
                <a:cs typeface="Arial" pitchFamily="34" charset="0"/>
              </a:endParaRPr>
            </a:p>
            <a:p>
              <a:endParaRPr lang="pt-BR" sz="1202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800" i="1" dirty="0">
                  <a:latin typeface="Arial" pitchFamily="34" charset="0"/>
                  <a:cs typeface="Arial" pitchFamily="34" charset="0"/>
                </a:rPr>
                <a:t>Defined</a:t>
              </a:r>
            </a:p>
            <a:p>
              <a:pPr algn="ctr"/>
              <a:r>
                <a:rPr lang="pt-BR" sz="1800" i="1" dirty="0" err="1">
                  <a:latin typeface="Arial" pitchFamily="34" charset="0"/>
                  <a:cs typeface="Arial" pitchFamily="34" charset="0"/>
                </a:rPr>
                <a:t>by</a:t>
              </a:r>
              <a:r>
                <a:rPr lang="pt-BR" sz="1800" i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800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</a:p>
          </p:txBody>
        </p:sp>
      </p:grpSp>
      <p:sp>
        <p:nvSpPr>
          <p:cNvPr id="1368" name="CaixaDeTexto 386"/>
          <p:cNvSpPr txBox="1"/>
          <p:nvPr/>
        </p:nvSpPr>
        <p:spPr>
          <a:xfrm>
            <a:off x="-1177668" y="13844058"/>
            <a:ext cx="1052338" cy="328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1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1501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69" name="CaixaDeTexto 387"/>
          <p:cNvSpPr txBox="1"/>
          <p:nvPr/>
        </p:nvSpPr>
        <p:spPr>
          <a:xfrm>
            <a:off x="11495471" y="13973955"/>
            <a:ext cx="1052338" cy="328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1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1501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70" name="Retângulo de cantos arredondados 400"/>
          <p:cNvSpPr/>
          <p:nvPr/>
        </p:nvSpPr>
        <p:spPr>
          <a:xfrm>
            <a:off x="4603564" y="16131747"/>
            <a:ext cx="2053892" cy="8647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 dirty="0"/>
          </a:p>
          <a:p>
            <a:pPr algn="ctr"/>
            <a:r>
              <a:rPr lang="pt-BR" sz="2319" dirty="0"/>
              <a:t>BER   EVM</a:t>
            </a:r>
          </a:p>
          <a:p>
            <a:pPr algn="ctr"/>
            <a:r>
              <a:rPr lang="en-US" sz="2319" dirty="0"/>
              <a:t>Analysis</a:t>
            </a:r>
          </a:p>
          <a:p>
            <a:pPr algn="ctr"/>
            <a:endParaRPr lang="pt-BR" sz="2319" dirty="0"/>
          </a:p>
        </p:txBody>
      </p:sp>
      <p:grpSp>
        <p:nvGrpSpPr>
          <p:cNvPr id="1371" name="Grupo 27"/>
          <p:cNvGrpSpPr/>
          <p:nvPr/>
        </p:nvGrpSpPr>
        <p:grpSpPr>
          <a:xfrm>
            <a:off x="3002759" y="13195453"/>
            <a:ext cx="1073018" cy="675621"/>
            <a:chOff x="6621580" y="3139544"/>
            <a:chExt cx="790570" cy="450050"/>
          </a:xfrm>
        </p:grpSpPr>
        <p:sp>
          <p:nvSpPr>
            <p:cNvPr id="1372" name="Retângulo de cantos arredondados 166"/>
            <p:cNvSpPr/>
            <p:nvPr/>
          </p:nvSpPr>
          <p:spPr>
            <a:xfrm>
              <a:off x="6800082" y="3139544"/>
              <a:ext cx="612068" cy="4320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73" name="Conector reto 167"/>
            <p:cNvCxnSpPr/>
            <p:nvPr/>
          </p:nvCxnSpPr>
          <p:spPr>
            <a:xfrm>
              <a:off x="6933347" y="3247556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4" name="Conector reto 168"/>
            <p:cNvCxnSpPr/>
            <p:nvPr/>
          </p:nvCxnSpPr>
          <p:spPr>
            <a:xfrm>
              <a:off x="6895304" y="3499584"/>
              <a:ext cx="42162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75" name="Arco 169"/>
            <p:cNvSpPr/>
            <p:nvPr/>
          </p:nvSpPr>
          <p:spPr>
            <a:xfrm>
              <a:off x="6621580" y="3373570"/>
              <a:ext cx="599605" cy="216024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2319"/>
            </a:p>
          </p:txBody>
        </p:sp>
        <p:sp>
          <p:nvSpPr>
            <p:cNvPr id="1376" name="Retângulo 170"/>
            <p:cNvSpPr/>
            <p:nvPr/>
          </p:nvSpPr>
          <p:spPr>
            <a:xfrm>
              <a:off x="6934906" y="3145352"/>
              <a:ext cx="409333" cy="2187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501" b="1" dirty="0">
                  <a:latin typeface="Arial" pitchFamily="34" charset="0"/>
                  <a:cs typeface="Arial" pitchFamily="34" charset="0"/>
                </a:rPr>
                <a:t>LPF</a:t>
              </a:r>
            </a:p>
          </p:txBody>
        </p:sp>
      </p:grpSp>
      <p:sp>
        <p:nvSpPr>
          <p:cNvPr id="1377" name="CaixaDeTexto 174"/>
          <p:cNvSpPr txBox="1"/>
          <p:nvPr/>
        </p:nvSpPr>
        <p:spPr>
          <a:xfrm>
            <a:off x="5139193" y="13603239"/>
            <a:ext cx="2133399" cy="422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101" b="1" dirty="0">
                <a:latin typeface="Arial" pitchFamily="34" charset="0"/>
                <a:cs typeface="Arial" pitchFamily="34" charset="0"/>
              </a:rPr>
              <a:t>40 km </a:t>
            </a:r>
            <a:r>
              <a:rPr lang="en-US" sz="2101" b="1" dirty="0">
                <a:latin typeface="Arial" pitchFamily="34" charset="0"/>
                <a:cs typeface="Arial" pitchFamily="34" charset="0"/>
              </a:rPr>
              <a:t>of</a:t>
            </a:r>
            <a:r>
              <a:rPr lang="pt-BR" sz="2101" b="1" dirty="0">
                <a:latin typeface="Arial" pitchFamily="34" charset="0"/>
                <a:cs typeface="Arial" pitchFamily="34" charset="0"/>
              </a:rPr>
              <a:t> SSMF</a:t>
            </a:r>
          </a:p>
        </p:txBody>
      </p:sp>
      <p:grpSp>
        <p:nvGrpSpPr>
          <p:cNvPr id="1378" name="Grupo 266"/>
          <p:cNvGrpSpPr/>
          <p:nvPr/>
        </p:nvGrpSpPr>
        <p:grpSpPr>
          <a:xfrm>
            <a:off x="12141881" y="13194146"/>
            <a:ext cx="1969567" cy="1308261"/>
            <a:chOff x="7617711" y="2318682"/>
            <a:chExt cx="1311981" cy="2150143"/>
          </a:xfrm>
        </p:grpSpPr>
        <p:sp>
          <p:nvSpPr>
            <p:cNvPr id="1379" name="Retângulo de cantos arredondados 74"/>
            <p:cNvSpPr/>
            <p:nvPr/>
          </p:nvSpPr>
          <p:spPr>
            <a:xfrm>
              <a:off x="7626457" y="2318682"/>
              <a:ext cx="1302027" cy="119771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319"/>
            </a:p>
          </p:txBody>
        </p:sp>
        <p:sp>
          <p:nvSpPr>
            <p:cNvPr id="1380" name="CaixaDeTexto 67"/>
            <p:cNvSpPr txBox="1"/>
            <p:nvPr/>
          </p:nvSpPr>
          <p:spPr>
            <a:xfrm>
              <a:off x="7617711" y="2485169"/>
              <a:ext cx="1311981" cy="1983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319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sz="2319" b="1" dirty="0" err="1">
                  <a:latin typeface="Arial" pitchFamily="34" charset="0"/>
                  <a:cs typeface="Arial" pitchFamily="34" charset="0"/>
                </a:rPr>
                <a:t>Rx</a:t>
              </a:r>
              <a:endParaRPr lang="pt-BR" sz="2319" b="1" dirty="0">
                <a:latin typeface="Arial" pitchFamily="34" charset="0"/>
                <a:cs typeface="Arial" pitchFamily="34" charset="0"/>
              </a:endParaRPr>
            </a:p>
            <a:p>
              <a:endParaRPr lang="pt-BR" sz="1202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800" i="1" dirty="0">
                  <a:latin typeface="Arial" pitchFamily="34" charset="0"/>
                  <a:cs typeface="Arial" pitchFamily="34" charset="0"/>
                </a:rPr>
                <a:t>Defined</a:t>
              </a:r>
            </a:p>
            <a:p>
              <a:pPr algn="ctr"/>
              <a:r>
                <a:rPr lang="pt-BR" sz="1800" i="1" dirty="0" err="1">
                  <a:latin typeface="Arial" pitchFamily="34" charset="0"/>
                  <a:cs typeface="Arial" pitchFamily="34" charset="0"/>
                </a:rPr>
                <a:t>by</a:t>
              </a:r>
              <a:r>
                <a:rPr lang="pt-BR" sz="1800" i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800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</a:p>
          </p:txBody>
        </p:sp>
      </p:grpSp>
      <p:cxnSp>
        <p:nvCxnSpPr>
          <p:cNvPr id="1381" name="Conector reto 76"/>
          <p:cNvCxnSpPr/>
          <p:nvPr/>
        </p:nvCxnSpPr>
        <p:spPr>
          <a:xfrm flipH="1">
            <a:off x="-1695885" y="17411334"/>
            <a:ext cx="665747" cy="0"/>
          </a:xfrm>
          <a:prstGeom prst="line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2" name="Conector reto 77"/>
          <p:cNvCxnSpPr/>
          <p:nvPr/>
        </p:nvCxnSpPr>
        <p:spPr>
          <a:xfrm flipH="1">
            <a:off x="-1702428" y="17411334"/>
            <a:ext cx="665747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3" name="Conector reto 86"/>
          <p:cNvCxnSpPr>
            <a:stCxn id="1372" idx="1"/>
            <a:endCxn id="1360" idx="3"/>
          </p:cNvCxnSpPr>
          <p:nvPr/>
        </p:nvCxnSpPr>
        <p:spPr>
          <a:xfrm flipH="1">
            <a:off x="2732519" y="13519752"/>
            <a:ext cx="538220" cy="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4" name="Conector reto 87"/>
          <p:cNvCxnSpPr>
            <a:stCxn id="1372" idx="1"/>
            <a:endCxn id="1360" idx="3"/>
          </p:cNvCxnSpPr>
          <p:nvPr/>
        </p:nvCxnSpPr>
        <p:spPr>
          <a:xfrm flipH="1">
            <a:off x="2732519" y="13519752"/>
            <a:ext cx="538220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5" name="Conector reto 94"/>
          <p:cNvCxnSpPr>
            <a:endCxn id="1372" idx="2"/>
          </p:cNvCxnSpPr>
          <p:nvPr/>
        </p:nvCxnSpPr>
        <p:spPr>
          <a:xfrm flipV="1">
            <a:off x="3730163" y="13844052"/>
            <a:ext cx="0" cy="715725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6" name="Conector reto 95"/>
          <p:cNvCxnSpPr>
            <a:endCxn id="1372" idx="2"/>
          </p:cNvCxnSpPr>
          <p:nvPr/>
        </p:nvCxnSpPr>
        <p:spPr>
          <a:xfrm flipV="1">
            <a:off x="3730163" y="13844052"/>
            <a:ext cx="0" cy="715725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7" name="Conector reto 104"/>
          <p:cNvCxnSpPr>
            <a:stCxn id="1363" idx="1"/>
          </p:cNvCxnSpPr>
          <p:nvPr/>
        </p:nvCxnSpPr>
        <p:spPr>
          <a:xfrm flipH="1">
            <a:off x="11275258" y="13627849"/>
            <a:ext cx="526419" cy="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8" name="Conector reto 105"/>
          <p:cNvCxnSpPr>
            <a:stCxn id="1363" idx="1"/>
          </p:cNvCxnSpPr>
          <p:nvPr/>
        </p:nvCxnSpPr>
        <p:spPr>
          <a:xfrm flipH="1">
            <a:off x="11275258" y="13627849"/>
            <a:ext cx="526419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9" name="Conector reto 112"/>
          <p:cNvCxnSpPr>
            <a:endCxn id="1363" idx="3"/>
          </p:cNvCxnSpPr>
          <p:nvPr/>
        </p:nvCxnSpPr>
        <p:spPr>
          <a:xfrm flipH="1">
            <a:off x="12181712" y="13627849"/>
            <a:ext cx="878875" cy="0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0" name="Conector reto 113"/>
          <p:cNvCxnSpPr>
            <a:endCxn id="1363" idx="3"/>
          </p:cNvCxnSpPr>
          <p:nvPr/>
        </p:nvCxnSpPr>
        <p:spPr>
          <a:xfrm flipH="1">
            <a:off x="12181712" y="13627849"/>
            <a:ext cx="878875" cy="0"/>
          </a:xfrm>
          <a:prstGeom prst="line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1" name="Conector reto 114"/>
          <p:cNvCxnSpPr>
            <a:endCxn id="1346" idx="0"/>
          </p:cNvCxnSpPr>
          <p:nvPr/>
        </p:nvCxnSpPr>
        <p:spPr>
          <a:xfrm>
            <a:off x="11275253" y="13627859"/>
            <a:ext cx="0" cy="931924"/>
          </a:xfrm>
          <a:prstGeom prst="line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2" name="Conector reto 115"/>
          <p:cNvCxnSpPr>
            <a:endCxn id="1346" idx="0"/>
          </p:cNvCxnSpPr>
          <p:nvPr/>
        </p:nvCxnSpPr>
        <p:spPr>
          <a:xfrm>
            <a:off x="11275253" y="13627859"/>
            <a:ext cx="0" cy="931924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3" name="CaixaDeTexto 132"/>
          <p:cNvSpPr txBox="1"/>
          <p:nvPr/>
        </p:nvSpPr>
        <p:spPr>
          <a:xfrm>
            <a:off x="-1918625" y="13510598"/>
            <a:ext cx="727745" cy="281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2" dirty="0">
                <a:latin typeface="Arial" pitchFamily="34" charset="0"/>
                <a:cs typeface="Arial" pitchFamily="34" charset="0"/>
              </a:rPr>
              <a:t>(LAN)</a:t>
            </a:r>
          </a:p>
        </p:txBody>
      </p:sp>
      <p:sp>
        <p:nvSpPr>
          <p:cNvPr id="1394" name="CaixaDeTexto 134"/>
          <p:cNvSpPr txBox="1"/>
          <p:nvPr/>
        </p:nvSpPr>
        <p:spPr>
          <a:xfrm>
            <a:off x="12256895" y="13617826"/>
            <a:ext cx="727745" cy="281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2" dirty="0">
                <a:latin typeface="Arial" pitchFamily="34" charset="0"/>
                <a:cs typeface="Arial" pitchFamily="34" charset="0"/>
              </a:rPr>
              <a:t>(LAN)</a:t>
            </a:r>
          </a:p>
        </p:txBody>
      </p:sp>
      <p:cxnSp>
        <p:nvCxnSpPr>
          <p:cNvPr id="1395" name="Conector reto 135"/>
          <p:cNvCxnSpPr/>
          <p:nvPr/>
        </p:nvCxnSpPr>
        <p:spPr>
          <a:xfrm flipH="1">
            <a:off x="-1716942" y="16968916"/>
            <a:ext cx="681274" cy="1792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6" name="Conector reto 136"/>
          <p:cNvCxnSpPr/>
          <p:nvPr/>
        </p:nvCxnSpPr>
        <p:spPr>
          <a:xfrm flipH="1">
            <a:off x="-1716943" y="16970710"/>
            <a:ext cx="686814" cy="0"/>
          </a:xfrm>
          <a:prstGeom prst="line">
            <a:avLst/>
          </a:prstGeom>
          <a:ln w="1905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7" name="CaixaDeTexto 137"/>
          <p:cNvSpPr txBox="1"/>
          <p:nvPr/>
        </p:nvSpPr>
        <p:spPr>
          <a:xfrm>
            <a:off x="-3843354" y="16703465"/>
            <a:ext cx="2022675" cy="422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1" dirty="0">
                <a:latin typeface="Arial" pitchFamily="34" charset="0"/>
                <a:cs typeface="Arial" pitchFamily="34" charset="0"/>
              </a:rPr>
              <a:t>Discrete Signal</a:t>
            </a:r>
          </a:p>
        </p:txBody>
      </p:sp>
      <p:sp>
        <p:nvSpPr>
          <p:cNvPr id="1398" name="CaixaDeTexto 145"/>
          <p:cNvSpPr txBox="1"/>
          <p:nvPr/>
        </p:nvSpPr>
        <p:spPr>
          <a:xfrm>
            <a:off x="11040946" y="15671719"/>
            <a:ext cx="1444628" cy="3521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53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Physical Part</a:t>
            </a:r>
          </a:p>
        </p:txBody>
      </p:sp>
      <p:sp>
        <p:nvSpPr>
          <p:cNvPr id="1399" name="CaixaDeTexto 150"/>
          <p:cNvSpPr txBox="1"/>
          <p:nvPr/>
        </p:nvSpPr>
        <p:spPr>
          <a:xfrm>
            <a:off x="13263516" y="17580033"/>
            <a:ext cx="1646537" cy="37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Offline</a:t>
            </a:r>
            <a:r>
              <a:rPr lang="pt-BR" sz="18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Setup</a:t>
            </a:r>
          </a:p>
        </p:txBody>
      </p:sp>
      <p:cxnSp>
        <p:nvCxnSpPr>
          <p:cNvPr id="1400" name="Elbow Connector 1399"/>
          <p:cNvCxnSpPr>
            <a:stCxn id="1366" idx="2"/>
            <a:endCxn id="1370" idx="1"/>
          </p:cNvCxnSpPr>
          <p:nvPr/>
        </p:nvCxnSpPr>
        <p:spPr>
          <a:xfrm rot="16200000" flipH="1">
            <a:off x="1486450" y="13447038"/>
            <a:ext cx="1571980" cy="46622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1" name="Elbow Connector 1400"/>
          <p:cNvCxnSpPr>
            <a:stCxn id="1379" idx="2"/>
            <a:endCxn id="1370" idx="3"/>
          </p:cNvCxnSpPr>
          <p:nvPr/>
        </p:nvCxnSpPr>
        <p:spPr>
          <a:xfrm rot="5400000">
            <a:off x="7838083" y="13272754"/>
            <a:ext cx="1571976" cy="50108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02" name="Grupo 378"/>
          <p:cNvGrpSpPr/>
          <p:nvPr/>
        </p:nvGrpSpPr>
        <p:grpSpPr>
          <a:xfrm>
            <a:off x="-781" y="17860"/>
            <a:ext cx="1381225" cy="1136965"/>
            <a:chOff x="2519404" y="7204275"/>
            <a:chExt cx="1596289" cy="1357865"/>
          </a:xfrm>
        </p:grpSpPr>
        <p:sp>
          <p:nvSpPr>
            <p:cNvPr id="1403" name="Retângulo de cantos arredondados 379"/>
            <p:cNvSpPr/>
            <p:nvPr/>
          </p:nvSpPr>
          <p:spPr>
            <a:xfrm>
              <a:off x="2531517" y="7204275"/>
              <a:ext cx="1584176" cy="135786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319"/>
            </a:p>
          </p:txBody>
        </p:sp>
        <p:sp>
          <p:nvSpPr>
            <p:cNvPr id="1404" name="CaixaDeTexto 380"/>
            <p:cNvSpPr txBox="1"/>
            <p:nvPr/>
          </p:nvSpPr>
          <p:spPr>
            <a:xfrm>
              <a:off x="2519404" y="7385162"/>
              <a:ext cx="1596289" cy="1130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800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sz="1800" b="1" dirty="0" err="1">
                  <a:latin typeface="Arial" pitchFamily="34" charset="0"/>
                  <a:cs typeface="Arial" pitchFamily="34" charset="0"/>
                </a:rPr>
                <a:t>Tx</a:t>
              </a:r>
              <a:endParaRPr lang="pt-BR" sz="1800" b="1" dirty="0">
                <a:latin typeface="Arial" pitchFamily="34" charset="0"/>
                <a:cs typeface="Arial" pitchFamily="34" charset="0"/>
              </a:endParaRPr>
            </a:p>
            <a:p>
              <a:endParaRPr lang="pt-BR" sz="751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501" dirty="0" err="1" smtClean="0">
                  <a:latin typeface="Arial" pitchFamily="34" charset="0"/>
                  <a:cs typeface="Arial" pitchFamily="34" charset="0"/>
                </a:rPr>
                <a:t>Definido</a:t>
              </a:r>
              <a:endParaRPr lang="en-US" sz="150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pt-BR" sz="1501" dirty="0" smtClean="0">
                  <a:latin typeface="Arial" pitchFamily="34" charset="0"/>
                  <a:cs typeface="Arial" pitchFamily="34" charset="0"/>
                </a:rPr>
                <a:t>por</a:t>
              </a:r>
              <a:r>
                <a:rPr lang="pt-BR" sz="1501" i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50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</a:p>
          </p:txBody>
        </p:sp>
      </p:grpSp>
      <p:sp>
        <p:nvSpPr>
          <p:cNvPr id="1406" name="Rounded Rectangle 1405"/>
          <p:cNvSpPr/>
          <p:nvPr/>
        </p:nvSpPr>
        <p:spPr>
          <a:xfrm>
            <a:off x="3237971" y="1655137"/>
            <a:ext cx="1257942" cy="50266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1407" name="TextBox 1406"/>
          <p:cNvSpPr txBox="1"/>
          <p:nvPr/>
        </p:nvSpPr>
        <p:spPr>
          <a:xfrm rot="10800000">
            <a:off x="3419600" y="1530028"/>
            <a:ext cx="465961" cy="503597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828" b="1" spc="450" dirty="0" smtClean="0"/>
              <a:t>Simetria </a:t>
            </a:r>
            <a:r>
              <a:rPr lang="pt-BR" sz="1828" b="1" spc="450" dirty="0" err="1" smtClean="0"/>
              <a:t>Hermitiana</a:t>
            </a:r>
            <a:endParaRPr lang="pt-BR" sz="1828" b="1" spc="4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9" name="TextBox 1408"/>
              <p:cNvSpPr txBox="1"/>
              <p:nvPr/>
            </p:nvSpPr>
            <p:spPr>
              <a:xfrm>
                <a:off x="4567906" y="3309078"/>
                <a:ext cx="1653455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09" name="TextBox 14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906" y="3309078"/>
                <a:ext cx="1653455" cy="338554"/>
              </a:xfrm>
              <a:prstGeom prst="rect">
                <a:avLst/>
              </a:prstGeom>
              <a:blipFill rotWithShape="0"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0" name="TextBox 1409"/>
          <p:cNvSpPr txBox="1"/>
          <p:nvPr/>
        </p:nvSpPr>
        <p:spPr>
          <a:xfrm rot="5400000">
            <a:off x="5178764" y="3646507"/>
            <a:ext cx="46274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>
                <a:solidFill>
                  <a:schemeClr val="accent1"/>
                </a:solidFill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1" name="TextBox 1410"/>
              <p:cNvSpPr txBox="1"/>
              <p:nvPr/>
            </p:nvSpPr>
            <p:spPr>
              <a:xfrm>
                <a:off x="4575613" y="2984777"/>
                <a:ext cx="1653455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11" name="TextBox 14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613" y="2984777"/>
                <a:ext cx="1653455" cy="338554"/>
              </a:xfrm>
              <a:prstGeom prst="rect">
                <a:avLst/>
              </a:prstGeom>
              <a:blipFill rotWithShape="0"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2" name="TextBox 1411"/>
              <p:cNvSpPr txBox="1"/>
              <p:nvPr/>
            </p:nvSpPr>
            <p:spPr>
              <a:xfrm>
                <a:off x="4575613" y="3849575"/>
                <a:ext cx="1653455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12" name="TextBox 14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613" y="3849575"/>
                <a:ext cx="1653455" cy="338554"/>
              </a:xfrm>
              <a:prstGeom prst="rect">
                <a:avLst/>
              </a:prstGeom>
              <a:blipFill rotWithShape="0"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3" name="TextBox 1412"/>
          <p:cNvSpPr txBox="1"/>
          <p:nvPr/>
        </p:nvSpPr>
        <p:spPr>
          <a:xfrm>
            <a:off x="5197340" y="1525433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1414" name="TextBox 1413"/>
          <p:cNvSpPr txBox="1"/>
          <p:nvPr/>
        </p:nvSpPr>
        <p:spPr>
          <a:xfrm>
            <a:off x="5197340" y="2714530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1415" name="TextBox 1414"/>
          <p:cNvSpPr txBox="1"/>
          <p:nvPr/>
        </p:nvSpPr>
        <p:spPr>
          <a:xfrm>
            <a:off x="5130590" y="1678861"/>
            <a:ext cx="458715" cy="109411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>
                <a:solidFill>
                  <a:schemeClr val="accent1"/>
                </a:solidFill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0" name="TextBox 1419"/>
              <p:cNvSpPr txBox="1"/>
              <p:nvPr/>
            </p:nvSpPr>
            <p:spPr>
              <a:xfrm>
                <a:off x="4612185" y="4777139"/>
                <a:ext cx="1653455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20" name="TextBox 14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185" y="4777139"/>
                <a:ext cx="1653455" cy="338554"/>
              </a:xfrm>
              <a:prstGeom prst="rect">
                <a:avLst/>
              </a:prstGeom>
              <a:blipFill rotWithShape="0"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1" name="TextBox 1420"/>
          <p:cNvSpPr txBox="1"/>
          <p:nvPr/>
        </p:nvSpPr>
        <p:spPr>
          <a:xfrm rot="5400000">
            <a:off x="5200857" y="4589061"/>
            <a:ext cx="46274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>
                <a:solidFill>
                  <a:schemeClr val="accent1"/>
                </a:solidFill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2" name="TextBox 1421"/>
              <p:cNvSpPr txBox="1"/>
              <p:nvPr/>
            </p:nvSpPr>
            <p:spPr>
              <a:xfrm>
                <a:off x="4575613" y="4344740"/>
                <a:ext cx="1653455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22" name="TextBox 14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613" y="4344740"/>
                <a:ext cx="1653455" cy="338554"/>
              </a:xfrm>
              <a:prstGeom prst="rect">
                <a:avLst/>
              </a:prstGeom>
              <a:blipFill rotWithShape="0"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3" name="TextBox 1422"/>
              <p:cNvSpPr txBox="1"/>
              <p:nvPr/>
            </p:nvSpPr>
            <p:spPr>
              <a:xfrm>
                <a:off x="4612185" y="5209536"/>
                <a:ext cx="1653455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23" name="TextBox 14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185" y="5209536"/>
                <a:ext cx="1653455" cy="338554"/>
              </a:xfrm>
              <a:prstGeom prst="rect">
                <a:avLst/>
              </a:prstGeom>
              <a:blipFill rotWithShape="0">
                <a:blip r:embed="rId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4" name="TextBox 1423"/>
          <p:cNvSpPr txBox="1"/>
          <p:nvPr/>
        </p:nvSpPr>
        <p:spPr>
          <a:xfrm>
            <a:off x="5238687" y="4065773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1425" name="TextBox 1424"/>
          <p:cNvSpPr txBox="1"/>
          <p:nvPr/>
        </p:nvSpPr>
        <p:spPr>
          <a:xfrm>
            <a:off x="5245785" y="5479788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1426" name="TextBox 1425"/>
          <p:cNvSpPr txBox="1"/>
          <p:nvPr/>
        </p:nvSpPr>
        <p:spPr>
          <a:xfrm>
            <a:off x="5238687" y="6398632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427" name="TextBox 1426"/>
          <p:cNvSpPr txBox="1"/>
          <p:nvPr/>
        </p:nvSpPr>
        <p:spPr>
          <a:xfrm>
            <a:off x="5166297" y="5471015"/>
            <a:ext cx="458715" cy="109411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>
                <a:solidFill>
                  <a:srgbClr val="0070C0"/>
                </a:solidFill>
              </a:rPr>
              <a:t>...</a:t>
            </a:r>
          </a:p>
        </p:txBody>
      </p:sp>
      <p:sp>
        <p:nvSpPr>
          <p:cNvPr id="1429" name="TextBox 1428"/>
          <p:cNvSpPr txBox="1"/>
          <p:nvPr/>
        </p:nvSpPr>
        <p:spPr>
          <a:xfrm>
            <a:off x="4162997" y="1579488"/>
            <a:ext cx="292338" cy="25544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050" dirty="0"/>
              <a:t>1</a:t>
            </a:r>
            <a:endParaRPr lang="pt-BR" sz="21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0" name="TextBox 1429"/>
              <p:cNvSpPr txBox="1"/>
              <p:nvPr/>
            </p:nvSpPr>
            <p:spPr>
              <a:xfrm>
                <a:off x="4086865" y="2738739"/>
                <a:ext cx="454487" cy="40812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430" name="TextBox 14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865" y="2738739"/>
                <a:ext cx="454487" cy="408125"/>
              </a:xfrm>
              <a:prstGeom prst="rect">
                <a:avLst/>
              </a:prstGeom>
              <a:blipFill rotWithShape="0">
                <a:blip r:embed="rId9"/>
                <a:stretch>
                  <a:fillRect r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3" name="TextBox 1432"/>
          <p:cNvSpPr txBox="1"/>
          <p:nvPr/>
        </p:nvSpPr>
        <p:spPr>
          <a:xfrm>
            <a:off x="3298201" y="1580360"/>
            <a:ext cx="292338" cy="25544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016" dirty="0"/>
              <a:t>1</a:t>
            </a:r>
            <a:endParaRPr lang="pt-BR" sz="2032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4" name="TextBox 1433"/>
              <p:cNvSpPr txBox="1"/>
              <p:nvPr/>
            </p:nvSpPr>
            <p:spPr>
              <a:xfrm>
                <a:off x="1511844" y="3309078"/>
                <a:ext cx="1653455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434" name="TextBox 14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844" y="3309078"/>
                <a:ext cx="1653455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5" name="TextBox 1434"/>
          <p:cNvSpPr txBox="1"/>
          <p:nvPr/>
        </p:nvSpPr>
        <p:spPr>
          <a:xfrm rot="5400000">
            <a:off x="2107662" y="3617921"/>
            <a:ext cx="46274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>
                <a:solidFill>
                  <a:schemeClr val="accent1"/>
                </a:solidFill>
              </a:rPr>
              <a:t>...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6" name="TextBox 1435"/>
              <p:cNvSpPr txBox="1"/>
              <p:nvPr/>
            </p:nvSpPr>
            <p:spPr>
              <a:xfrm>
                <a:off x="1511844" y="3030881"/>
                <a:ext cx="1653455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501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pt-BR" sz="1501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501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501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1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501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501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501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436" name="TextBox 14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844" y="3030881"/>
                <a:ext cx="1653455" cy="328396"/>
              </a:xfrm>
              <a:prstGeom prst="rect">
                <a:avLst/>
              </a:prstGeom>
              <a:blipFill rotWithShape="0">
                <a:blip r:embed="rId11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7" name="TextBox 1436"/>
              <p:cNvSpPr txBox="1"/>
              <p:nvPr/>
            </p:nvSpPr>
            <p:spPr>
              <a:xfrm>
                <a:off x="1485841" y="3817298"/>
                <a:ext cx="1653455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pt-BR" sz="1600" b="1" i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437" name="TextBox 14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841" y="3817298"/>
                <a:ext cx="1653455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8" name="TextBox 1437"/>
          <p:cNvSpPr txBox="1"/>
          <p:nvPr/>
        </p:nvSpPr>
        <p:spPr>
          <a:xfrm>
            <a:off x="2200661" y="1496847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1439" name="TextBox 1438"/>
          <p:cNvSpPr txBox="1"/>
          <p:nvPr/>
        </p:nvSpPr>
        <p:spPr>
          <a:xfrm>
            <a:off x="2136422" y="2685944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1440" name="TextBox 1439"/>
          <p:cNvSpPr txBox="1"/>
          <p:nvPr/>
        </p:nvSpPr>
        <p:spPr>
          <a:xfrm>
            <a:off x="2085470" y="1650275"/>
            <a:ext cx="458715" cy="109411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>
                <a:solidFill>
                  <a:schemeClr val="accent1"/>
                </a:solidFill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1" name="TextBox 1440"/>
              <p:cNvSpPr txBox="1"/>
              <p:nvPr/>
            </p:nvSpPr>
            <p:spPr>
              <a:xfrm>
                <a:off x="3995663" y="3834284"/>
                <a:ext cx="454487" cy="40812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441" name="TextBox 14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663" y="3834284"/>
                <a:ext cx="454487" cy="408125"/>
              </a:xfrm>
              <a:prstGeom prst="rect">
                <a:avLst/>
              </a:prstGeom>
              <a:blipFill rotWithShape="0">
                <a:blip r:embed="rId13"/>
                <a:stretch>
                  <a:fillRect r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2" name="TextBox 1441"/>
              <p:cNvSpPr txBox="1"/>
              <p:nvPr/>
            </p:nvSpPr>
            <p:spPr>
              <a:xfrm>
                <a:off x="3796431" y="4119814"/>
                <a:ext cx="852327" cy="40812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100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442" name="TextBox 14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431" y="4119814"/>
                <a:ext cx="852327" cy="40812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3" name="TextBox 1442"/>
              <p:cNvSpPr txBox="1"/>
              <p:nvPr/>
            </p:nvSpPr>
            <p:spPr>
              <a:xfrm>
                <a:off x="3170248" y="2738738"/>
                <a:ext cx="454487" cy="40812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443" name="TextBox 14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248" y="2738738"/>
                <a:ext cx="454487" cy="408125"/>
              </a:xfrm>
              <a:prstGeom prst="rect">
                <a:avLst/>
              </a:prstGeom>
              <a:blipFill rotWithShape="0">
                <a:blip r:embed="rId9"/>
                <a:stretch>
                  <a:fillRect r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4" name="TextBox 1443"/>
              <p:cNvSpPr txBox="1"/>
              <p:nvPr/>
            </p:nvSpPr>
            <p:spPr>
              <a:xfrm>
                <a:off x="3170248" y="3873786"/>
                <a:ext cx="454487" cy="40812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444" name="TextBox 14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248" y="3873786"/>
                <a:ext cx="454487" cy="408125"/>
              </a:xfrm>
              <a:prstGeom prst="rect">
                <a:avLst/>
              </a:prstGeom>
              <a:blipFill rotWithShape="0">
                <a:blip r:embed="rId15"/>
                <a:stretch>
                  <a:fillRect r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5" name="TextBox 1444"/>
              <p:cNvSpPr txBox="1"/>
              <p:nvPr/>
            </p:nvSpPr>
            <p:spPr>
              <a:xfrm>
                <a:off x="3680663" y="5200823"/>
                <a:ext cx="942752" cy="40921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3.</m:t>
                          </m:r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BR" sz="1100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445" name="TextBox 14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663" y="5200823"/>
                <a:ext cx="942752" cy="40921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6" name="Straight Connector 1445"/>
          <p:cNvCxnSpPr/>
          <p:nvPr/>
        </p:nvCxnSpPr>
        <p:spPr>
          <a:xfrm flipH="1">
            <a:off x="7245863" y="6606104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7" name="Rounded Rectangle 1446"/>
          <p:cNvSpPr/>
          <p:nvPr/>
        </p:nvSpPr>
        <p:spPr>
          <a:xfrm>
            <a:off x="6350038" y="1655137"/>
            <a:ext cx="1154444" cy="50266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1448" name="TextBox 1447"/>
          <p:cNvSpPr txBox="1"/>
          <p:nvPr/>
        </p:nvSpPr>
        <p:spPr>
          <a:xfrm rot="10800000">
            <a:off x="6950082" y="1645794"/>
            <a:ext cx="465961" cy="503597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828" b="1" spc="900" dirty="0"/>
              <a:t>IFFT</a:t>
            </a:r>
            <a:endParaRPr lang="pt-BR" sz="2101" b="1" spc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1" name="TextBox 1450"/>
              <p:cNvSpPr txBox="1"/>
              <p:nvPr/>
            </p:nvSpPr>
            <p:spPr>
              <a:xfrm>
                <a:off x="6299373" y="6390788"/>
                <a:ext cx="493854" cy="26161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𝐼𝐹𝐹𝑇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451" name="TextBox 14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373" y="6390788"/>
                <a:ext cx="493854" cy="26161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2" name="TextBox 1451"/>
          <p:cNvSpPr txBox="1"/>
          <p:nvPr/>
        </p:nvSpPr>
        <p:spPr>
          <a:xfrm>
            <a:off x="6346999" y="1579488"/>
            <a:ext cx="292338" cy="25544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050" dirty="0"/>
              <a:t>1</a:t>
            </a:r>
            <a:endParaRPr lang="pt-BR" sz="21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3" name="TextBox 1452"/>
              <p:cNvSpPr txBox="1"/>
              <p:nvPr/>
            </p:nvSpPr>
            <p:spPr>
              <a:xfrm>
                <a:off x="6284690" y="2738739"/>
                <a:ext cx="454487" cy="40812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453" name="TextBox 14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690" y="2738739"/>
                <a:ext cx="454487" cy="408125"/>
              </a:xfrm>
              <a:prstGeom prst="rect">
                <a:avLst/>
              </a:prstGeom>
              <a:blipFill rotWithShape="0">
                <a:blip r:embed="rId9"/>
                <a:stretch>
                  <a:fillRect r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4" name="TextBox 1453"/>
              <p:cNvSpPr txBox="1"/>
              <p:nvPr/>
            </p:nvSpPr>
            <p:spPr>
              <a:xfrm>
                <a:off x="6284690" y="3798280"/>
                <a:ext cx="454487" cy="40812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454" name="TextBox 14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690" y="3798280"/>
                <a:ext cx="454487" cy="408125"/>
              </a:xfrm>
              <a:prstGeom prst="rect">
                <a:avLst/>
              </a:prstGeom>
              <a:blipFill rotWithShape="0">
                <a:blip r:embed="rId15"/>
                <a:stretch>
                  <a:fillRect r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5" name="TextBox 1454"/>
              <p:cNvSpPr txBox="1"/>
              <p:nvPr/>
            </p:nvSpPr>
            <p:spPr>
              <a:xfrm>
                <a:off x="6280260" y="4194324"/>
                <a:ext cx="879079" cy="40812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100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455" name="TextBox 14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260" y="4194324"/>
                <a:ext cx="879079" cy="40812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6" name="TextBox 1455"/>
              <p:cNvSpPr txBox="1"/>
              <p:nvPr/>
            </p:nvSpPr>
            <p:spPr>
              <a:xfrm>
                <a:off x="6278765" y="5200823"/>
                <a:ext cx="1018769" cy="40921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3.</m:t>
                          </m:r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BR" sz="1100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456" name="TextBox 14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765" y="5200823"/>
                <a:ext cx="1018769" cy="409215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7" name="Rectangle 1456"/>
          <p:cNvSpPr/>
          <p:nvPr/>
        </p:nvSpPr>
        <p:spPr>
          <a:xfrm>
            <a:off x="85911" y="5124831"/>
            <a:ext cx="1429157" cy="20704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1458" name="TextBox 1457"/>
          <p:cNvSpPr txBox="1"/>
          <p:nvPr/>
        </p:nvSpPr>
        <p:spPr>
          <a:xfrm>
            <a:off x="35223" y="5065604"/>
            <a:ext cx="1742800" cy="30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00101100101110</a:t>
            </a:r>
          </a:p>
        </p:txBody>
      </p:sp>
      <p:sp>
        <p:nvSpPr>
          <p:cNvPr id="1459" name="TextBox 1458"/>
          <p:cNvSpPr txBox="1"/>
          <p:nvPr/>
        </p:nvSpPr>
        <p:spPr>
          <a:xfrm>
            <a:off x="85911" y="5310538"/>
            <a:ext cx="1429157" cy="31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22" b="1" i="1" dirty="0" smtClean="0"/>
              <a:t>Bits</a:t>
            </a:r>
            <a:r>
              <a:rPr lang="pt-BR" sz="1422" b="1" dirty="0" smtClean="0"/>
              <a:t> de dados</a:t>
            </a:r>
            <a:endParaRPr lang="pt-BR" sz="1422" b="1" i="1" dirty="0"/>
          </a:p>
        </p:txBody>
      </p:sp>
      <p:sp>
        <p:nvSpPr>
          <p:cNvPr id="1460" name="Rounded Rectangle 1459"/>
          <p:cNvSpPr/>
          <p:nvPr/>
        </p:nvSpPr>
        <p:spPr>
          <a:xfrm>
            <a:off x="360074" y="3090100"/>
            <a:ext cx="1003303" cy="1045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1461" name="TextBox 1460"/>
          <p:cNvSpPr txBox="1"/>
          <p:nvPr/>
        </p:nvSpPr>
        <p:spPr>
          <a:xfrm>
            <a:off x="395126" y="2770542"/>
            <a:ext cx="917058" cy="355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76" b="1" dirty="0"/>
              <a:t>M-QAM</a:t>
            </a:r>
          </a:p>
        </p:txBody>
      </p:sp>
      <p:cxnSp>
        <p:nvCxnSpPr>
          <p:cNvPr id="1462" name="Straight Connector 1461"/>
          <p:cNvCxnSpPr>
            <a:stCxn id="1460" idx="0"/>
            <a:endCxn id="1460" idx="2"/>
          </p:cNvCxnSpPr>
          <p:nvPr/>
        </p:nvCxnSpPr>
        <p:spPr>
          <a:xfrm>
            <a:off x="861715" y="3090100"/>
            <a:ext cx="0" cy="10450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Straight Connector 1462"/>
          <p:cNvCxnSpPr>
            <a:stCxn id="1460" idx="3"/>
            <a:endCxn id="1460" idx="1"/>
          </p:cNvCxnSpPr>
          <p:nvPr/>
        </p:nvCxnSpPr>
        <p:spPr>
          <a:xfrm flipH="1">
            <a:off x="360074" y="3612623"/>
            <a:ext cx="1003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4" name="Oval 1463"/>
          <p:cNvSpPr/>
          <p:nvPr/>
        </p:nvSpPr>
        <p:spPr>
          <a:xfrm>
            <a:off x="576576" y="3327484"/>
            <a:ext cx="68633" cy="68633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1465" name="Oval 1464"/>
          <p:cNvSpPr/>
          <p:nvPr/>
        </p:nvSpPr>
        <p:spPr>
          <a:xfrm>
            <a:off x="1058287" y="3327484"/>
            <a:ext cx="68633" cy="68633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1466" name="Oval 1465"/>
          <p:cNvSpPr/>
          <p:nvPr/>
        </p:nvSpPr>
        <p:spPr>
          <a:xfrm>
            <a:off x="1058287" y="3839577"/>
            <a:ext cx="68633" cy="68633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1467" name="Oval 1466"/>
          <p:cNvSpPr/>
          <p:nvPr/>
        </p:nvSpPr>
        <p:spPr>
          <a:xfrm>
            <a:off x="576574" y="3834105"/>
            <a:ext cx="68633" cy="68633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1468" name="TextBox 1467"/>
          <p:cNvSpPr txBox="1"/>
          <p:nvPr/>
        </p:nvSpPr>
        <p:spPr>
          <a:xfrm rot="16200000">
            <a:off x="-376748" y="3438517"/>
            <a:ext cx="1207125" cy="31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22" b="1" dirty="0" smtClean="0"/>
              <a:t>Mapeamento</a:t>
            </a:r>
            <a:endParaRPr lang="pt-BR" sz="1437" b="1" dirty="0"/>
          </a:p>
        </p:txBody>
      </p:sp>
      <p:cxnSp>
        <p:nvCxnSpPr>
          <p:cNvPr id="1469" name="Straight Arrow Connector 1468"/>
          <p:cNvCxnSpPr>
            <a:stCxn id="1460" idx="3"/>
          </p:cNvCxnSpPr>
          <p:nvPr/>
        </p:nvCxnSpPr>
        <p:spPr>
          <a:xfrm flipV="1">
            <a:off x="1363377" y="3612623"/>
            <a:ext cx="274110" cy="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Straight Arrow Connector 1469"/>
          <p:cNvCxnSpPr/>
          <p:nvPr/>
        </p:nvCxnSpPr>
        <p:spPr>
          <a:xfrm flipH="1" flipV="1">
            <a:off x="800484" y="4131490"/>
            <a:ext cx="2117" cy="98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1" name="TextBox 1470"/>
              <p:cNvSpPr txBox="1"/>
              <p:nvPr/>
            </p:nvSpPr>
            <p:spPr>
              <a:xfrm>
                <a:off x="7607077" y="1512357"/>
                <a:ext cx="471759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71" name="TextBox 14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077" y="1512357"/>
                <a:ext cx="471759" cy="338554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2" name="TextBox 1471"/>
          <p:cNvSpPr txBox="1"/>
          <p:nvPr/>
        </p:nvSpPr>
        <p:spPr>
          <a:xfrm>
            <a:off x="7454494" y="2174034"/>
            <a:ext cx="458715" cy="432379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b="1" dirty="0">
                <a:solidFill>
                  <a:srgbClr val="0070C0"/>
                </a:solidFill>
              </a:rPr>
              <a:t>...............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3" name="TextBox 1472"/>
              <p:cNvSpPr txBox="1"/>
              <p:nvPr/>
            </p:nvSpPr>
            <p:spPr>
              <a:xfrm>
                <a:off x="7607077" y="1750351"/>
                <a:ext cx="471759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73" name="TextBox 14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077" y="1750351"/>
                <a:ext cx="471759" cy="338554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4" name="TextBox 1473"/>
              <p:cNvSpPr txBox="1"/>
              <p:nvPr/>
            </p:nvSpPr>
            <p:spPr>
              <a:xfrm>
                <a:off x="7607077" y="2020598"/>
                <a:ext cx="471759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74" name="TextBox 14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077" y="2020598"/>
                <a:ext cx="471759" cy="338554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5" name="TextBox 1474"/>
              <p:cNvSpPr txBox="1"/>
              <p:nvPr/>
            </p:nvSpPr>
            <p:spPr>
              <a:xfrm>
                <a:off x="7484283" y="6448476"/>
                <a:ext cx="987191" cy="35971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𝑰𝑭𝑭𝑻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75" name="TextBox 14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283" y="6448476"/>
                <a:ext cx="987191" cy="359714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6" name="Straight Arrow Connector 1475"/>
          <p:cNvCxnSpPr/>
          <p:nvPr/>
        </p:nvCxnSpPr>
        <p:spPr>
          <a:xfrm>
            <a:off x="8304494" y="1527087"/>
            <a:ext cx="0" cy="52968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7" name="TextBox 1476"/>
          <p:cNvSpPr txBox="1"/>
          <p:nvPr/>
        </p:nvSpPr>
        <p:spPr>
          <a:xfrm rot="10800000">
            <a:off x="8283912" y="1638040"/>
            <a:ext cx="465961" cy="503597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828" b="1" spc="450" dirty="0" smtClean="0"/>
              <a:t>Amostras no Domínio do Tempo</a:t>
            </a:r>
            <a:endParaRPr lang="pt-BR" sz="1828" b="1" spc="450" dirty="0"/>
          </a:p>
        </p:txBody>
      </p:sp>
      <p:pic>
        <p:nvPicPr>
          <p:cNvPr id="1478" name="Picture 1477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12901" r="37172" b="20320"/>
          <a:stretch/>
        </p:blipFill>
        <p:spPr>
          <a:xfrm rot="5400000">
            <a:off x="6485319" y="3840873"/>
            <a:ext cx="5026629" cy="620963"/>
          </a:xfrm>
          <a:prstGeom prst="rect">
            <a:avLst/>
          </a:prstGeom>
        </p:spPr>
      </p:pic>
      <p:sp>
        <p:nvSpPr>
          <p:cNvPr id="1530" name="Rectangle 1529"/>
          <p:cNvSpPr/>
          <p:nvPr/>
        </p:nvSpPr>
        <p:spPr>
          <a:xfrm>
            <a:off x="-14425177" y="-9011414"/>
            <a:ext cx="636423" cy="3037053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cxnSp>
        <p:nvCxnSpPr>
          <p:cNvPr id="1531" name="Straight Connector 1530"/>
          <p:cNvCxnSpPr/>
          <p:nvPr/>
        </p:nvCxnSpPr>
        <p:spPr>
          <a:xfrm>
            <a:off x="-13896282" y="-9011414"/>
            <a:ext cx="0" cy="3037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Straight Connector 1531"/>
          <p:cNvCxnSpPr/>
          <p:nvPr/>
        </p:nvCxnSpPr>
        <p:spPr>
          <a:xfrm>
            <a:off x="-14001779" y="-9011414"/>
            <a:ext cx="0" cy="3037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Straight Connector 1532"/>
          <p:cNvCxnSpPr/>
          <p:nvPr/>
        </p:nvCxnSpPr>
        <p:spPr>
          <a:xfrm>
            <a:off x="-14112480" y="-9011414"/>
            <a:ext cx="0" cy="3037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Straight Connector 1533"/>
          <p:cNvCxnSpPr/>
          <p:nvPr/>
        </p:nvCxnSpPr>
        <p:spPr>
          <a:xfrm>
            <a:off x="-14326077" y="-9011414"/>
            <a:ext cx="0" cy="3037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5" name="Straight Connector 1534"/>
          <p:cNvCxnSpPr/>
          <p:nvPr/>
        </p:nvCxnSpPr>
        <p:spPr>
          <a:xfrm>
            <a:off x="-14220580" y="-9011414"/>
            <a:ext cx="0" cy="3037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6" name="Straight Connector 1535"/>
          <p:cNvCxnSpPr/>
          <p:nvPr/>
        </p:nvCxnSpPr>
        <p:spPr>
          <a:xfrm>
            <a:off x="-14425177" y="-7487755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7" name="Straight Connector 1536"/>
          <p:cNvCxnSpPr/>
          <p:nvPr/>
        </p:nvCxnSpPr>
        <p:spPr>
          <a:xfrm>
            <a:off x="-14425177" y="-7595855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8" name="Straight Connector 1537"/>
          <p:cNvCxnSpPr/>
          <p:nvPr/>
        </p:nvCxnSpPr>
        <p:spPr>
          <a:xfrm>
            <a:off x="-14425177" y="-7703955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9" name="Straight Connector 1538"/>
          <p:cNvCxnSpPr/>
          <p:nvPr/>
        </p:nvCxnSpPr>
        <p:spPr>
          <a:xfrm>
            <a:off x="-14425177" y="-7379656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0" name="Straight Connector 1539"/>
          <p:cNvCxnSpPr/>
          <p:nvPr/>
        </p:nvCxnSpPr>
        <p:spPr>
          <a:xfrm>
            <a:off x="-14425177" y="-7055357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1" name="Straight Connector 1540"/>
          <p:cNvCxnSpPr/>
          <p:nvPr/>
        </p:nvCxnSpPr>
        <p:spPr>
          <a:xfrm>
            <a:off x="-14425177" y="-7163457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2" name="Straight Connector 1541"/>
          <p:cNvCxnSpPr/>
          <p:nvPr/>
        </p:nvCxnSpPr>
        <p:spPr>
          <a:xfrm>
            <a:off x="-14425177" y="-7271556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3" name="Straight Connector 1542"/>
          <p:cNvCxnSpPr/>
          <p:nvPr/>
        </p:nvCxnSpPr>
        <p:spPr>
          <a:xfrm>
            <a:off x="-14425177" y="-6947259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4" name="Straight Connector 1543"/>
          <p:cNvCxnSpPr/>
          <p:nvPr/>
        </p:nvCxnSpPr>
        <p:spPr>
          <a:xfrm>
            <a:off x="-14425177" y="-6622959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5" name="Straight Connector 1544"/>
          <p:cNvCxnSpPr/>
          <p:nvPr/>
        </p:nvCxnSpPr>
        <p:spPr>
          <a:xfrm>
            <a:off x="-14425177" y="-6731060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6" name="Straight Connector 1545"/>
          <p:cNvCxnSpPr/>
          <p:nvPr/>
        </p:nvCxnSpPr>
        <p:spPr>
          <a:xfrm>
            <a:off x="-14425177" y="-6839158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7" name="Straight Connector 1546"/>
          <p:cNvCxnSpPr/>
          <p:nvPr/>
        </p:nvCxnSpPr>
        <p:spPr>
          <a:xfrm>
            <a:off x="-14425177" y="-6514859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8" name="Straight Connector 1547"/>
          <p:cNvCxnSpPr/>
          <p:nvPr/>
        </p:nvCxnSpPr>
        <p:spPr>
          <a:xfrm>
            <a:off x="-14425177" y="-6190561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9" name="Straight Connector 1548"/>
          <p:cNvCxnSpPr/>
          <p:nvPr/>
        </p:nvCxnSpPr>
        <p:spPr>
          <a:xfrm>
            <a:off x="-14425177" y="-6298660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0" name="Straight Connector 1549"/>
          <p:cNvCxnSpPr/>
          <p:nvPr/>
        </p:nvCxnSpPr>
        <p:spPr>
          <a:xfrm>
            <a:off x="-14425177" y="-6406759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1" name="Straight Connector 1550"/>
          <p:cNvCxnSpPr/>
          <p:nvPr/>
        </p:nvCxnSpPr>
        <p:spPr>
          <a:xfrm>
            <a:off x="-14425177" y="-6082462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2" name="Straight Connector 1551"/>
          <p:cNvCxnSpPr/>
          <p:nvPr/>
        </p:nvCxnSpPr>
        <p:spPr>
          <a:xfrm>
            <a:off x="-14425177" y="-8458938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3" name="Straight Connector 1552"/>
          <p:cNvCxnSpPr/>
          <p:nvPr/>
        </p:nvCxnSpPr>
        <p:spPr>
          <a:xfrm>
            <a:off x="-14425177" y="-8567038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4" name="Straight Connector 1553"/>
          <p:cNvCxnSpPr/>
          <p:nvPr/>
        </p:nvCxnSpPr>
        <p:spPr>
          <a:xfrm>
            <a:off x="-14425177" y="-8675138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5" name="Straight Connector 1554"/>
          <p:cNvCxnSpPr/>
          <p:nvPr/>
        </p:nvCxnSpPr>
        <p:spPr>
          <a:xfrm>
            <a:off x="-14425177" y="-8350839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6" name="Straight Connector 1555"/>
          <p:cNvCxnSpPr/>
          <p:nvPr/>
        </p:nvCxnSpPr>
        <p:spPr>
          <a:xfrm>
            <a:off x="-14425177" y="-7920154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7" name="Straight Connector 1556"/>
          <p:cNvCxnSpPr/>
          <p:nvPr/>
        </p:nvCxnSpPr>
        <p:spPr>
          <a:xfrm>
            <a:off x="-14425177" y="-8028253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8" name="Straight Connector 1557"/>
          <p:cNvCxnSpPr/>
          <p:nvPr/>
        </p:nvCxnSpPr>
        <p:spPr>
          <a:xfrm>
            <a:off x="-14425177" y="-8136353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9" name="Straight Connector 1558"/>
          <p:cNvCxnSpPr/>
          <p:nvPr/>
        </p:nvCxnSpPr>
        <p:spPr>
          <a:xfrm>
            <a:off x="-14425177" y="-7812054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0" name="Straight Connector 1559"/>
          <p:cNvCxnSpPr/>
          <p:nvPr/>
        </p:nvCxnSpPr>
        <p:spPr>
          <a:xfrm>
            <a:off x="-14425177" y="-8891337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1" name="Straight Connector 1560"/>
          <p:cNvCxnSpPr/>
          <p:nvPr/>
        </p:nvCxnSpPr>
        <p:spPr>
          <a:xfrm>
            <a:off x="-14425177" y="-8999435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2" name="Straight Connector 1561"/>
          <p:cNvCxnSpPr/>
          <p:nvPr/>
        </p:nvCxnSpPr>
        <p:spPr>
          <a:xfrm>
            <a:off x="-14425177" y="-8783236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9" name="TextBox 1598"/>
          <p:cNvSpPr txBox="1"/>
          <p:nvPr/>
        </p:nvSpPr>
        <p:spPr>
          <a:xfrm>
            <a:off x="13193893" y="-8465416"/>
            <a:ext cx="1037552" cy="257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OFDM </a:t>
            </a:r>
            <a:r>
              <a:rPr lang="pt-BR" sz="1050" dirty="0" err="1"/>
              <a:t>Symbols</a:t>
            </a:r>
            <a:endParaRPr lang="pt-BR" sz="1050" dirty="0"/>
          </a:p>
        </p:txBody>
      </p:sp>
      <p:pic>
        <p:nvPicPr>
          <p:cNvPr id="1606" name="Picture 1605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88" t="18238" r="10775" b="13613"/>
          <a:stretch/>
        </p:blipFill>
        <p:spPr>
          <a:xfrm>
            <a:off x="4247691" y="773944"/>
            <a:ext cx="1080000" cy="656601"/>
          </a:xfrm>
          <a:prstGeom prst="rect">
            <a:avLst/>
          </a:prstGeom>
        </p:spPr>
      </p:pic>
      <p:sp>
        <p:nvSpPr>
          <p:cNvPr id="1607" name="TextBox 1606"/>
          <p:cNvSpPr txBox="1"/>
          <p:nvPr/>
        </p:nvSpPr>
        <p:spPr>
          <a:xfrm rot="16200000">
            <a:off x="5151798" y="-3958"/>
            <a:ext cx="405817" cy="302630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437" b="1" dirty="0" smtClean="0"/>
              <a:t>Amostras no </a:t>
            </a:r>
            <a:r>
              <a:rPr lang="pt-BR" sz="1437" b="1" dirty="0" smtClean="0"/>
              <a:t>Domínio da Frequência</a:t>
            </a:r>
            <a:endParaRPr lang="pt-BR" sz="1437" b="1" dirty="0"/>
          </a:p>
        </p:txBody>
      </p:sp>
      <p:grpSp>
        <p:nvGrpSpPr>
          <p:cNvPr id="1608" name="Group 1607"/>
          <p:cNvGrpSpPr/>
          <p:nvPr/>
        </p:nvGrpSpPr>
        <p:grpSpPr>
          <a:xfrm>
            <a:off x="-8433966" y="-8384791"/>
            <a:ext cx="514953" cy="5048236"/>
            <a:chOff x="8315222" y="1335715"/>
            <a:chExt cx="423939" cy="2023062"/>
          </a:xfrm>
        </p:grpSpPr>
        <p:sp>
          <p:nvSpPr>
            <p:cNvPr id="1609" name="Rectangle 1608"/>
            <p:cNvSpPr/>
            <p:nvPr/>
          </p:nvSpPr>
          <p:spPr>
            <a:xfrm>
              <a:off x="8315222" y="1335715"/>
              <a:ext cx="423939" cy="202306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319"/>
            </a:p>
          </p:txBody>
        </p:sp>
        <p:cxnSp>
          <p:nvCxnSpPr>
            <p:cNvPr id="1610" name="Straight Connector 1609"/>
            <p:cNvCxnSpPr/>
            <p:nvPr/>
          </p:nvCxnSpPr>
          <p:spPr>
            <a:xfrm>
              <a:off x="8667534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1" name="Straight Connector 1610"/>
            <p:cNvCxnSpPr/>
            <p:nvPr/>
          </p:nvCxnSpPr>
          <p:spPr>
            <a:xfrm>
              <a:off x="8597260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2" name="Straight Connector 1611"/>
            <p:cNvCxnSpPr/>
            <p:nvPr/>
          </p:nvCxnSpPr>
          <p:spPr>
            <a:xfrm>
              <a:off x="8523518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3" name="Straight Connector 1612"/>
            <p:cNvCxnSpPr/>
            <p:nvPr/>
          </p:nvCxnSpPr>
          <p:spPr>
            <a:xfrm>
              <a:off x="8381236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4" name="Straight Connector 1613"/>
            <p:cNvCxnSpPr/>
            <p:nvPr/>
          </p:nvCxnSpPr>
          <p:spPr>
            <a:xfrm>
              <a:off x="8451510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5" name="Straight Connector 1614"/>
            <p:cNvCxnSpPr/>
            <p:nvPr/>
          </p:nvCxnSpPr>
          <p:spPr>
            <a:xfrm>
              <a:off x="8315222" y="235066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6" name="Straight Connector 1615"/>
            <p:cNvCxnSpPr/>
            <p:nvPr/>
          </p:nvCxnSpPr>
          <p:spPr>
            <a:xfrm>
              <a:off x="8315222" y="227865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7" name="Straight Connector 1616"/>
            <p:cNvCxnSpPr/>
            <p:nvPr/>
          </p:nvCxnSpPr>
          <p:spPr>
            <a:xfrm>
              <a:off x="8315222" y="220664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8" name="Straight Connector 1617"/>
            <p:cNvCxnSpPr/>
            <p:nvPr/>
          </p:nvCxnSpPr>
          <p:spPr>
            <a:xfrm>
              <a:off x="8315222" y="242267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9" name="Straight Connector 1618"/>
            <p:cNvCxnSpPr/>
            <p:nvPr/>
          </p:nvCxnSpPr>
          <p:spPr>
            <a:xfrm>
              <a:off x="8315222" y="263869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0" name="Straight Connector 1619"/>
            <p:cNvCxnSpPr/>
            <p:nvPr/>
          </p:nvCxnSpPr>
          <p:spPr>
            <a:xfrm>
              <a:off x="8315222" y="256668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1" name="Straight Connector 1620"/>
            <p:cNvCxnSpPr/>
            <p:nvPr/>
          </p:nvCxnSpPr>
          <p:spPr>
            <a:xfrm>
              <a:off x="8315222" y="249468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2" name="Straight Connector 1621"/>
            <p:cNvCxnSpPr/>
            <p:nvPr/>
          </p:nvCxnSpPr>
          <p:spPr>
            <a:xfrm>
              <a:off x="8315222" y="271070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3" name="Straight Connector 1622"/>
            <p:cNvCxnSpPr/>
            <p:nvPr/>
          </p:nvCxnSpPr>
          <p:spPr>
            <a:xfrm>
              <a:off x="8315222" y="292672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4" name="Straight Connector 1623"/>
            <p:cNvCxnSpPr/>
            <p:nvPr/>
          </p:nvCxnSpPr>
          <p:spPr>
            <a:xfrm>
              <a:off x="8315222" y="285472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5" name="Straight Connector 1624"/>
            <p:cNvCxnSpPr/>
            <p:nvPr/>
          </p:nvCxnSpPr>
          <p:spPr>
            <a:xfrm>
              <a:off x="8315222" y="278271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6" name="Straight Connector 1625"/>
            <p:cNvCxnSpPr/>
            <p:nvPr/>
          </p:nvCxnSpPr>
          <p:spPr>
            <a:xfrm>
              <a:off x="8315222" y="299873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7" name="Straight Connector 1626"/>
            <p:cNvCxnSpPr/>
            <p:nvPr/>
          </p:nvCxnSpPr>
          <p:spPr>
            <a:xfrm>
              <a:off x="8315222" y="321476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8" name="Straight Connector 1627"/>
            <p:cNvCxnSpPr/>
            <p:nvPr/>
          </p:nvCxnSpPr>
          <p:spPr>
            <a:xfrm>
              <a:off x="8315222" y="314275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9" name="Straight Connector 1628"/>
            <p:cNvCxnSpPr/>
            <p:nvPr/>
          </p:nvCxnSpPr>
          <p:spPr>
            <a:xfrm>
              <a:off x="8315222" y="307074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0" name="Straight Connector 1629"/>
            <p:cNvCxnSpPr/>
            <p:nvPr/>
          </p:nvCxnSpPr>
          <p:spPr>
            <a:xfrm>
              <a:off x="8315222" y="328676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1" name="Straight Connector 1630"/>
            <p:cNvCxnSpPr/>
            <p:nvPr/>
          </p:nvCxnSpPr>
          <p:spPr>
            <a:xfrm>
              <a:off x="8315222" y="177460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2" name="Straight Connector 1631"/>
            <p:cNvCxnSpPr/>
            <p:nvPr/>
          </p:nvCxnSpPr>
          <p:spPr>
            <a:xfrm>
              <a:off x="8315222" y="170259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3" name="Straight Connector 1632"/>
            <p:cNvCxnSpPr/>
            <p:nvPr/>
          </p:nvCxnSpPr>
          <p:spPr>
            <a:xfrm>
              <a:off x="8315222" y="163058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4" name="Straight Connector 1633"/>
            <p:cNvCxnSpPr/>
            <p:nvPr/>
          </p:nvCxnSpPr>
          <p:spPr>
            <a:xfrm>
              <a:off x="8315222" y="184660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5" name="Straight Connector 1634"/>
            <p:cNvCxnSpPr/>
            <p:nvPr/>
          </p:nvCxnSpPr>
          <p:spPr>
            <a:xfrm>
              <a:off x="8315222" y="206263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6" name="Straight Connector 1635"/>
            <p:cNvCxnSpPr/>
            <p:nvPr/>
          </p:nvCxnSpPr>
          <p:spPr>
            <a:xfrm>
              <a:off x="8315222" y="199062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7" name="Straight Connector 1636"/>
            <p:cNvCxnSpPr/>
            <p:nvPr/>
          </p:nvCxnSpPr>
          <p:spPr>
            <a:xfrm>
              <a:off x="8315222" y="191861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8" name="Straight Connector 1637"/>
            <p:cNvCxnSpPr/>
            <p:nvPr/>
          </p:nvCxnSpPr>
          <p:spPr>
            <a:xfrm>
              <a:off x="8315222" y="213464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9" name="Straight Connector 1638"/>
            <p:cNvCxnSpPr/>
            <p:nvPr/>
          </p:nvCxnSpPr>
          <p:spPr>
            <a:xfrm>
              <a:off x="8315222" y="148656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0" name="Straight Connector 1639"/>
            <p:cNvCxnSpPr/>
            <p:nvPr/>
          </p:nvCxnSpPr>
          <p:spPr>
            <a:xfrm>
              <a:off x="8315222" y="141456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1" name="Straight Connector 1640"/>
            <p:cNvCxnSpPr/>
            <p:nvPr/>
          </p:nvCxnSpPr>
          <p:spPr>
            <a:xfrm>
              <a:off x="8315222" y="155857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2" name="Rectangle 1641"/>
          <p:cNvSpPr/>
          <p:nvPr/>
        </p:nvSpPr>
        <p:spPr>
          <a:xfrm>
            <a:off x="-8433964" y="-4953715"/>
            <a:ext cx="514950" cy="71874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271" tIns="68633" rIns="137271" bIns="686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319"/>
          </a:p>
        </p:txBody>
      </p:sp>
      <p:sp>
        <p:nvSpPr>
          <p:cNvPr id="1643" name="TextBox 1642"/>
          <p:cNvSpPr txBox="1"/>
          <p:nvPr/>
        </p:nvSpPr>
        <p:spPr>
          <a:xfrm>
            <a:off x="-8433968" y="-5162467"/>
            <a:ext cx="458715" cy="97872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p:sp>
        <p:nvSpPr>
          <p:cNvPr id="1644" name="TextBox 1643"/>
          <p:cNvSpPr txBox="1"/>
          <p:nvPr/>
        </p:nvSpPr>
        <p:spPr>
          <a:xfrm>
            <a:off x="-9492434" y="-9115890"/>
            <a:ext cx="1037552" cy="257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OFDM </a:t>
            </a:r>
            <a:r>
              <a:rPr lang="pt-BR" sz="1050" dirty="0" err="1"/>
              <a:t>Symbols</a:t>
            </a:r>
            <a:endParaRPr lang="pt-BR" sz="1050" dirty="0"/>
          </a:p>
        </p:txBody>
      </p:sp>
      <p:sp>
        <p:nvSpPr>
          <p:cNvPr id="1645" name="TextBox 1644"/>
          <p:cNvSpPr txBox="1"/>
          <p:nvPr/>
        </p:nvSpPr>
        <p:spPr>
          <a:xfrm>
            <a:off x="-8473607" y="-8878831"/>
            <a:ext cx="304818" cy="281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2" dirty="0"/>
              <a:t>...</a:t>
            </a:r>
          </a:p>
        </p:txBody>
      </p:sp>
      <p:cxnSp>
        <p:nvCxnSpPr>
          <p:cNvPr id="1646" name="Curved Connector 1645"/>
          <p:cNvCxnSpPr/>
          <p:nvPr/>
        </p:nvCxnSpPr>
        <p:spPr>
          <a:xfrm>
            <a:off x="-8344078" y="-8900825"/>
            <a:ext cx="374456" cy="4024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7" name="Curved Connector 1646"/>
          <p:cNvCxnSpPr/>
          <p:nvPr/>
        </p:nvCxnSpPr>
        <p:spPr>
          <a:xfrm>
            <a:off x="-8765707" y="-8897763"/>
            <a:ext cx="374456" cy="4024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8" name="Curved Connector 1647"/>
          <p:cNvCxnSpPr/>
          <p:nvPr/>
        </p:nvCxnSpPr>
        <p:spPr>
          <a:xfrm>
            <a:off x="-8682142" y="-8901505"/>
            <a:ext cx="374456" cy="4024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9" name="Straight Connector 1648"/>
          <p:cNvCxnSpPr/>
          <p:nvPr/>
        </p:nvCxnSpPr>
        <p:spPr>
          <a:xfrm flipH="1">
            <a:off x="-9352524" y="-8900719"/>
            <a:ext cx="1016332" cy="2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0" name="Rectangle 1649"/>
          <p:cNvSpPr/>
          <p:nvPr/>
        </p:nvSpPr>
        <p:spPr>
          <a:xfrm>
            <a:off x="-10606984" y="-8365371"/>
            <a:ext cx="80184" cy="504449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cxnSp>
        <p:nvCxnSpPr>
          <p:cNvPr id="1651" name="Straight Connector 1650"/>
          <p:cNvCxnSpPr/>
          <p:nvPr/>
        </p:nvCxnSpPr>
        <p:spPr>
          <a:xfrm>
            <a:off x="-10179035" y="-8369112"/>
            <a:ext cx="0" cy="5048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2" name="Straight Connector 1651"/>
          <p:cNvCxnSpPr/>
          <p:nvPr/>
        </p:nvCxnSpPr>
        <p:spPr>
          <a:xfrm>
            <a:off x="-10264396" y="-8369112"/>
            <a:ext cx="0" cy="5048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3" name="Straight Connector 1652"/>
          <p:cNvCxnSpPr/>
          <p:nvPr/>
        </p:nvCxnSpPr>
        <p:spPr>
          <a:xfrm>
            <a:off x="-10353969" y="-8369112"/>
            <a:ext cx="0" cy="5048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Straight Connector 1653"/>
          <p:cNvCxnSpPr/>
          <p:nvPr/>
        </p:nvCxnSpPr>
        <p:spPr>
          <a:xfrm>
            <a:off x="-10526799" y="-8369112"/>
            <a:ext cx="0" cy="5048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5" name="Straight Connector 1654"/>
          <p:cNvCxnSpPr/>
          <p:nvPr/>
        </p:nvCxnSpPr>
        <p:spPr>
          <a:xfrm>
            <a:off x="-10441438" y="-8369112"/>
            <a:ext cx="0" cy="5048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Straight Connector 1655"/>
          <p:cNvCxnSpPr/>
          <p:nvPr/>
        </p:nvCxnSpPr>
        <p:spPr>
          <a:xfrm>
            <a:off x="-10606983" y="-5836465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7" name="Straight Connector 1656"/>
          <p:cNvCxnSpPr/>
          <p:nvPr/>
        </p:nvCxnSpPr>
        <p:spPr>
          <a:xfrm>
            <a:off x="-10606983" y="-6016150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8" name="Straight Connector 1657"/>
          <p:cNvCxnSpPr/>
          <p:nvPr/>
        </p:nvCxnSpPr>
        <p:spPr>
          <a:xfrm>
            <a:off x="-10606983" y="-6195835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9" name="Straight Connector 1658"/>
          <p:cNvCxnSpPr/>
          <p:nvPr/>
        </p:nvCxnSpPr>
        <p:spPr>
          <a:xfrm>
            <a:off x="-10606983" y="-5656781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0" name="Straight Connector 1659"/>
          <p:cNvCxnSpPr/>
          <p:nvPr/>
        </p:nvCxnSpPr>
        <p:spPr>
          <a:xfrm>
            <a:off x="-10606983" y="-5117727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1" name="Straight Connector 1660"/>
          <p:cNvCxnSpPr/>
          <p:nvPr/>
        </p:nvCxnSpPr>
        <p:spPr>
          <a:xfrm>
            <a:off x="-10606983" y="-5297411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2" name="Straight Connector 1661"/>
          <p:cNvCxnSpPr/>
          <p:nvPr/>
        </p:nvCxnSpPr>
        <p:spPr>
          <a:xfrm>
            <a:off x="-10606983" y="-5477096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3" name="Straight Connector 1662"/>
          <p:cNvCxnSpPr/>
          <p:nvPr/>
        </p:nvCxnSpPr>
        <p:spPr>
          <a:xfrm>
            <a:off x="-10606983" y="-4938042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4" name="Straight Connector 1663"/>
          <p:cNvCxnSpPr/>
          <p:nvPr/>
        </p:nvCxnSpPr>
        <p:spPr>
          <a:xfrm>
            <a:off x="-10606983" y="-4292603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5" name="Straight Connector 1664"/>
          <p:cNvCxnSpPr/>
          <p:nvPr/>
        </p:nvCxnSpPr>
        <p:spPr>
          <a:xfrm>
            <a:off x="-10606983" y="-4578672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6" name="Straight Connector 1665"/>
          <p:cNvCxnSpPr/>
          <p:nvPr/>
        </p:nvCxnSpPr>
        <p:spPr>
          <a:xfrm>
            <a:off x="-10606983" y="-4758357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7" name="Straight Connector 1666"/>
          <p:cNvCxnSpPr/>
          <p:nvPr/>
        </p:nvCxnSpPr>
        <p:spPr>
          <a:xfrm>
            <a:off x="-10606983" y="-4112919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8" name="Straight Connector 1667"/>
          <p:cNvCxnSpPr/>
          <p:nvPr/>
        </p:nvCxnSpPr>
        <p:spPr>
          <a:xfrm>
            <a:off x="-10606983" y="-3573865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" name="Straight Connector 1668"/>
          <p:cNvCxnSpPr/>
          <p:nvPr/>
        </p:nvCxnSpPr>
        <p:spPr>
          <a:xfrm>
            <a:off x="-10606983" y="-3753548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0" name="Straight Connector 1669"/>
          <p:cNvCxnSpPr/>
          <p:nvPr/>
        </p:nvCxnSpPr>
        <p:spPr>
          <a:xfrm>
            <a:off x="-10606983" y="-3933234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1" name="Straight Connector 1670"/>
          <p:cNvCxnSpPr/>
          <p:nvPr/>
        </p:nvCxnSpPr>
        <p:spPr>
          <a:xfrm>
            <a:off x="-10606983" y="-4205653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2" name="Straight Connector 1671"/>
          <p:cNvCxnSpPr/>
          <p:nvPr/>
        </p:nvCxnSpPr>
        <p:spPr>
          <a:xfrm>
            <a:off x="-10606983" y="-7273943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3" name="Straight Connector 1672"/>
          <p:cNvCxnSpPr/>
          <p:nvPr/>
        </p:nvCxnSpPr>
        <p:spPr>
          <a:xfrm>
            <a:off x="-10606983" y="-7453629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4" name="Straight Connector 1673"/>
          <p:cNvCxnSpPr/>
          <p:nvPr/>
        </p:nvCxnSpPr>
        <p:spPr>
          <a:xfrm>
            <a:off x="-10606983" y="-7633313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5" name="Straight Connector 1674"/>
          <p:cNvCxnSpPr/>
          <p:nvPr/>
        </p:nvCxnSpPr>
        <p:spPr>
          <a:xfrm>
            <a:off x="-10606983" y="-7094258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6" name="Straight Connector 1675"/>
          <p:cNvCxnSpPr/>
          <p:nvPr/>
        </p:nvCxnSpPr>
        <p:spPr>
          <a:xfrm>
            <a:off x="-10606983" y="-6555205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7" name="Straight Connector 1676"/>
          <p:cNvCxnSpPr/>
          <p:nvPr/>
        </p:nvCxnSpPr>
        <p:spPr>
          <a:xfrm>
            <a:off x="-10606983" y="-6734890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8" name="Straight Connector 1677"/>
          <p:cNvCxnSpPr/>
          <p:nvPr/>
        </p:nvCxnSpPr>
        <p:spPr>
          <a:xfrm>
            <a:off x="-10606983" y="-6914575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9" name="Straight Connector 1678"/>
          <p:cNvCxnSpPr/>
          <p:nvPr/>
        </p:nvCxnSpPr>
        <p:spPr>
          <a:xfrm>
            <a:off x="-10606983" y="-6375520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" name="Straight Connector 1679"/>
          <p:cNvCxnSpPr/>
          <p:nvPr/>
        </p:nvCxnSpPr>
        <p:spPr>
          <a:xfrm>
            <a:off x="-10606984" y="-7992678"/>
            <a:ext cx="126280" cy="4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1" name="Straight Connector 1680"/>
          <p:cNvCxnSpPr/>
          <p:nvPr/>
        </p:nvCxnSpPr>
        <p:spPr>
          <a:xfrm>
            <a:off x="-10606983" y="-8172357"/>
            <a:ext cx="7115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2" name="Straight Connector 1681"/>
          <p:cNvCxnSpPr/>
          <p:nvPr/>
        </p:nvCxnSpPr>
        <p:spPr>
          <a:xfrm>
            <a:off x="-10606983" y="-7812998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3" name="Rectangle 1682"/>
          <p:cNvSpPr/>
          <p:nvPr/>
        </p:nvSpPr>
        <p:spPr>
          <a:xfrm>
            <a:off x="-10606982" y="-4938037"/>
            <a:ext cx="514950" cy="71874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271" tIns="68633" rIns="137271" bIns="686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319"/>
          </a:p>
        </p:txBody>
      </p:sp>
      <p:sp>
        <p:nvSpPr>
          <p:cNvPr id="1684" name="TextBox 1683"/>
          <p:cNvSpPr txBox="1"/>
          <p:nvPr/>
        </p:nvSpPr>
        <p:spPr>
          <a:xfrm>
            <a:off x="-10606986" y="-5146788"/>
            <a:ext cx="458715" cy="97872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p:sp>
        <p:nvSpPr>
          <p:cNvPr id="1685" name="TextBox 1684"/>
          <p:cNvSpPr txBox="1"/>
          <p:nvPr/>
        </p:nvSpPr>
        <p:spPr>
          <a:xfrm>
            <a:off x="-11665452" y="-9100212"/>
            <a:ext cx="1037552" cy="257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OFDM </a:t>
            </a:r>
            <a:r>
              <a:rPr lang="pt-BR" sz="1050" dirty="0" err="1"/>
              <a:t>Symbols</a:t>
            </a:r>
            <a:endParaRPr lang="pt-BR" sz="1050" dirty="0"/>
          </a:p>
        </p:txBody>
      </p:sp>
      <p:sp>
        <p:nvSpPr>
          <p:cNvPr id="1686" name="TextBox 1685"/>
          <p:cNvSpPr txBox="1"/>
          <p:nvPr/>
        </p:nvSpPr>
        <p:spPr>
          <a:xfrm>
            <a:off x="-10646626" y="-8863153"/>
            <a:ext cx="304818" cy="281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2" dirty="0"/>
              <a:t>...</a:t>
            </a:r>
          </a:p>
        </p:txBody>
      </p:sp>
      <p:cxnSp>
        <p:nvCxnSpPr>
          <p:cNvPr id="1687" name="Curved Connector 1686"/>
          <p:cNvCxnSpPr/>
          <p:nvPr/>
        </p:nvCxnSpPr>
        <p:spPr>
          <a:xfrm>
            <a:off x="-10517097" y="-8885146"/>
            <a:ext cx="374456" cy="4024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8" name="Curved Connector 1687"/>
          <p:cNvCxnSpPr/>
          <p:nvPr/>
        </p:nvCxnSpPr>
        <p:spPr>
          <a:xfrm>
            <a:off x="-10938725" y="-8882084"/>
            <a:ext cx="374456" cy="4024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9" name="Curved Connector 1688"/>
          <p:cNvCxnSpPr/>
          <p:nvPr/>
        </p:nvCxnSpPr>
        <p:spPr>
          <a:xfrm>
            <a:off x="-10855160" y="-8885825"/>
            <a:ext cx="374456" cy="4024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0" name="Straight Connector 1689"/>
          <p:cNvCxnSpPr/>
          <p:nvPr/>
        </p:nvCxnSpPr>
        <p:spPr>
          <a:xfrm flipH="1">
            <a:off x="-11525543" y="-8885040"/>
            <a:ext cx="1016332" cy="2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1" name="TextBox 1690"/>
          <p:cNvSpPr txBox="1"/>
          <p:nvPr/>
        </p:nvSpPr>
        <p:spPr>
          <a:xfrm>
            <a:off x="1229786" y="4167077"/>
            <a:ext cx="2096203" cy="313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37" b="1" dirty="0" err="1" smtClean="0"/>
              <a:t>Subportadoras</a:t>
            </a:r>
            <a:r>
              <a:rPr lang="pt-BR" sz="1437" b="1" dirty="0" smtClean="0"/>
              <a:t> de dados</a:t>
            </a:r>
            <a:endParaRPr lang="pt-BR" sz="1437" b="1" dirty="0"/>
          </a:p>
        </p:txBody>
      </p:sp>
      <p:sp>
        <p:nvSpPr>
          <p:cNvPr id="1730" name="Retângulo de cantos arredondados 277"/>
          <p:cNvSpPr/>
          <p:nvPr/>
        </p:nvSpPr>
        <p:spPr>
          <a:xfrm>
            <a:off x="-13191740" y="13201234"/>
            <a:ext cx="11078791" cy="3771928"/>
          </a:xfrm>
          <a:prstGeom prst="roundRect">
            <a:avLst/>
          </a:prstGeom>
          <a:solidFill>
            <a:schemeClr val="lt1">
              <a:alpha val="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  <a:round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319" dirty="0"/>
          </a:p>
        </p:txBody>
      </p:sp>
      <p:cxnSp>
        <p:nvCxnSpPr>
          <p:cNvPr id="1731" name="Conector reto 279"/>
          <p:cNvCxnSpPr>
            <a:stCxn id="1733" idx="1"/>
            <a:endCxn id="1752" idx="1"/>
          </p:cNvCxnSpPr>
          <p:nvPr/>
        </p:nvCxnSpPr>
        <p:spPr>
          <a:xfrm>
            <a:off x="-10869012" y="16162430"/>
            <a:ext cx="5675226" cy="30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32" name="Grupo 280"/>
          <p:cNvGrpSpPr/>
          <p:nvPr/>
        </p:nvGrpSpPr>
        <p:grpSpPr>
          <a:xfrm>
            <a:off x="-10869006" y="15784083"/>
            <a:ext cx="2053892" cy="756696"/>
            <a:chOff x="2843807" y="2996952"/>
            <a:chExt cx="1152128" cy="57606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733" name="Retângulo de cantos arredondados 281"/>
            <p:cNvSpPr/>
            <p:nvPr/>
          </p:nvSpPr>
          <p:spPr>
            <a:xfrm>
              <a:off x="2843807" y="2996952"/>
              <a:ext cx="1152128" cy="576064"/>
            </a:xfrm>
            <a:prstGeom prst="round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MZM</a:t>
              </a:r>
            </a:p>
          </p:txBody>
        </p:sp>
        <p:cxnSp>
          <p:nvCxnSpPr>
            <p:cNvPr id="1734" name="Conector reto 282"/>
            <p:cNvCxnSpPr/>
            <p:nvPr/>
          </p:nvCxnSpPr>
          <p:spPr>
            <a:xfrm>
              <a:off x="2843808" y="3284984"/>
              <a:ext cx="21602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35" name="Conector reto 283"/>
            <p:cNvCxnSpPr/>
            <p:nvPr/>
          </p:nvCxnSpPr>
          <p:spPr>
            <a:xfrm rot="5400000" flipH="1" flipV="1">
              <a:off x="2990593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36" name="Conector reto 284"/>
            <p:cNvCxnSpPr/>
            <p:nvPr/>
          </p:nvCxnSpPr>
          <p:spPr>
            <a:xfrm rot="16200000" flipV="1">
              <a:off x="2990593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37" name="Conector reto 285"/>
            <p:cNvCxnSpPr/>
            <p:nvPr/>
          </p:nvCxnSpPr>
          <p:spPr>
            <a:xfrm>
              <a:off x="3131840" y="3068960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38" name="Conector reto 286"/>
            <p:cNvCxnSpPr/>
            <p:nvPr/>
          </p:nvCxnSpPr>
          <p:spPr>
            <a:xfrm>
              <a:off x="3131840" y="3501008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39" name="Conector reto 287"/>
            <p:cNvCxnSpPr/>
            <p:nvPr/>
          </p:nvCxnSpPr>
          <p:spPr>
            <a:xfrm>
              <a:off x="3779912" y="3284984"/>
              <a:ext cx="210483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40" name="Conector reto 288"/>
            <p:cNvCxnSpPr/>
            <p:nvPr/>
          </p:nvCxnSpPr>
          <p:spPr>
            <a:xfrm rot="5400000" flipH="1" flipV="1">
              <a:off x="3638665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41" name="Conector reto 289"/>
            <p:cNvCxnSpPr/>
            <p:nvPr/>
          </p:nvCxnSpPr>
          <p:spPr>
            <a:xfrm rot="16200000" flipV="1">
              <a:off x="3638665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1742" name="Grupo 311"/>
          <p:cNvGrpSpPr/>
          <p:nvPr/>
        </p:nvGrpSpPr>
        <p:grpSpPr>
          <a:xfrm>
            <a:off x="-11841902" y="15784083"/>
            <a:ext cx="648598" cy="756696"/>
            <a:chOff x="7020272" y="3212976"/>
            <a:chExt cx="432048" cy="504056"/>
          </a:xfrm>
        </p:grpSpPr>
        <p:sp>
          <p:nvSpPr>
            <p:cNvPr id="1743" name="Retângulo de cantos arredondados 312"/>
            <p:cNvSpPr/>
            <p:nvPr/>
          </p:nvSpPr>
          <p:spPr>
            <a:xfrm>
              <a:off x="7020272" y="3212976"/>
              <a:ext cx="432048" cy="5040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19" dirty="0">
                <a:solidFill>
                  <a:schemeClr val="tx1"/>
                </a:solidFill>
              </a:endParaRPr>
            </a:p>
          </p:txBody>
        </p:sp>
        <p:cxnSp>
          <p:nvCxnSpPr>
            <p:cNvPr id="1744" name="Conector reto 313"/>
            <p:cNvCxnSpPr/>
            <p:nvPr/>
          </p:nvCxnSpPr>
          <p:spPr>
            <a:xfrm rot="5400000">
              <a:off x="7056276" y="346500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5" name="Triângulo isósceles 314"/>
            <p:cNvSpPr/>
            <p:nvPr/>
          </p:nvSpPr>
          <p:spPr>
            <a:xfrm>
              <a:off x="7164288" y="3356992"/>
              <a:ext cx="144016" cy="144016"/>
            </a:xfrm>
            <a:prstGeom prst="triangl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19" dirty="0"/>
            </a:p>
          </p:txBody>
        </p:sp>
        <p:cxnSp>
          <p:nvCxnSpPr>
            <p:cNvPr id="1746" name="Conector reto 315"/>
            <p:cNvCxnSpPr/>
            <p:nvPr/>
          </p:nvCxnSpPr>
          <p:spPr>
            <a:xfrm rot="10800000">
              <a:off x="7164288" y="3356992"/>
              <a:ext cx="1440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7" name="Grupo 316"/>
          <p:cNvGrpSpPr/>
          <p:nvPr/>
        </p:nvGrpSpPr>
        <p:grpSpPr>
          <a:xfrm>
            <a:off x="-5409980" y="15692844"/>
            <a:ext cx="658901" cy="1004127"/>
            <a:chOff x="7092280" y="3573016"/>
            <a:chExt cx="651470" cy="919666"/>
          </a:xfrm>
        </p:grpSpPr>
        <p:grpSp>
          <p:nvGrpSpPr>
            <p:cNvPr id="1748" name="Grupo 141"/>
            <p:cNvGrpSpPr/>
            <p:nvPr/>
          </p:nvGrpSpPr>
          <p:grpSpPr>
            <a:xfrm>
              <a:off x="7236296" y="3633991"/>
              <a:ext cx="432048" cy="504056"/>
              <a:chOff x="7020272" y="3212976"/>
              <a:chExt cx="432048" cy="504056"/>
            </a:xfrm>
          </p:grpSpPr>
          <p:sp>
            <p:nvSpPr>
              <p:cNvPr id="1752" name="Retângulo de cantos arredondados 321"/>
              <p:cNvSpPr/>
              <p:nvPr/>
            </p:nvSpPr>
            <p:spPr>
              <a:xfrm>
                <a:off x="7020272" y="3212976"/>
                <a:ext cx="432048" cy="504056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319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53" name="Conector reto 322"/>
              <p:cNvCxnSpPr/>
              <p:nvPr/>
            </p:nvCxnSpPr>
            <p:spPr>
              <a:xfrm rot="5400000">
                <a:off x="7056276" y="3465004"/>
                <a:ext cx="3600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4" name="Triângulo isósceles 323"/>
              <p:cNvSpPr/>
              <p:nvPr/>
            </p:nvSpPr>
            <p:spPr>
              <a:xfrm>
                <a:off x="7164288" y="3356992"/>
                <a:ext cx="144016" cy="144016"/>
              </a:xfrm>
              <a:prstGeom prst="triangl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319" dirty="0"/>
              </a:p>
            </p:txBody>
          </p:sp>
          <p:cxnSp>
            <p:nvCxnSpPr>
              <p:cNvPr id="1755" name="Conector reto 324"/>
              <p:cNvCxnSpPr/>
              <p:nvPr/>
            </p:nvCxnSpPr>
            <p:spPr>
              <a:xfrm rot="10800000">
                <a:off x="7164288" y="3356992"/>
                <a:ext cx="1440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9" name="CaixaDeTexto 318"/>
            <p:cNvSpPr txBox="1"/>
            <p:nvPr/>
          </p:nvSpPr>
          <p:spPr>
            <a:xfrm>
              <a:off x="7236297" y="4149078"/>
              <a:ext cx="507453" cy="343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00" b="1" dirty="0">
                  <a:latin typeface="Arial" pitchFamily="34" charset="0"/>
                  <a:cs typeface="Arial" pitchFamily="34" charset="0"/>
                </a:rPr>
                <a:t>PD</a:t>
              </a:r>
            </a:p>
          </p:txBody>
        </p:sp>
        <p:cxnSp>
          <p:nvCxnSpPr>
            <p:cNvPr id="1750" name="Conector de seta reta 319"/>
            <p:cNvCxnSpPr/>
            <p:nvPr/>
          </p:nvCxnSpPr>
          <p:spPr>
            <a:xfrm>
              <a:off x="7092280" y="3717032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51" name="Conector de seta reta 320"/>
            <p:cNvCxnSpPr/>
            <p:nvPr/>
          </p:nvCxnSpPr>
          <p:spPr>
            <a:xfrm>
              <a:off x="7164288" y="3573016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56" name="CaixaDeTexto 330"/>
          <p:cNvSpPr txBox="1"/>
          <p:nvPr/>
        </p:nvSpPr>
        <p:spPr>
          <a:xfrm>
            <a:off x="-12112160" y="16527702"/>
            <a:ext cx="578372" cy="37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>
                <a:latin typeface="Arial" pitchFamily="34" charset="0"/>
                <a:cs typeface="Arial" pitchFamily="34" charset="0"/>
              </a:rPr>
              <a:t>CW</a:t>
            </a:r>
          </a:p>
        </p:txBody>
      </p:sp>
      <p:sp>
        <p:nvSpPr>
          <p:cNvPr id="1757" name="Elipse 335"/>
          <p:cNvSpPr/>
          <p:nvPr/>
        </p:nvSpPr>
        <p:spPr>
          <a:xfrm>
            <a:off x="-7708443" y="15459775"/>
            <a:ext cx="432399" cy="7026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 dirty="0"/>
          </a:p>
        </p:txBody>
      </p:sp>
      <p:sp>
        <p:nvSpPr>
          <p:cNvPr id="1758" name="Elipse 336"/>
          <p:cNvSpPr/>
          <p:nvPr/>
        </p:nvSpPr>
        <p:spPr>
          <a:xfrm>
            <a:off x="-7654392" y="15459775"/>
            <a:ext cx="432399" cy="7026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 dirty="0"/>
          </a:p>
        </p:txBody>
      </p:sp>
      <p:sp>
        <p:nvSpPr>
          <p:cNvPr id="1759" name="Elipse 337"/>
          <p:cNvSpPr/>
          <p:nvPr/>
        </p:nvSpPr>
        <p:spPr>
          <a:xfrm>
            <a:off x="-7600341" y="15459775"/>
            <a:ext cx="432399" cy="7026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 dirty="0"/>
          </a:p>
        </p:txBody>
      </p:sp>
      <p:sp>
        <p:nvSpPr>
          <p:cNvPr id="1760" name="Elipse 338"/>
          <p:cNvSpPr/>
          <p:nvPr/>
        </p:nvSpPr>
        <p:spPr>
          <a:xfrm>
            <a:off x="-7546294" y="15459775"/>
            <a:ext cx="432399" cy="7026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 dirty="0"/>
          </a:p>
        </p:txBody>
      </p:sp>
      <p:cxnSp>
        <p:nvCxnSpPr>
          <p:cNvPr id="1761" name="Conector de seta reta 341"/>
          <p:cNvCxnSpPr>
            <a:stCxn id="1743" idx="3"/>
            <a:endCxn id="1733" idx="1"/>
          </p:cNvCxnSpPr>
          <p:nvPr/>
        </p:nvCxnSpPr>
        <p:spPr>
          <a:xfrm>
            <a:off x="-11193302" y="16162409"/>
            <a:ext cx="3243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2" name="CaixaDeTexto 354"/>
          <p:cNvSpPr txBox="1"/>
          <p:nvPr/>
        </p:nvSpPr>
        <p:spPr>
          <a:xfrm>
            <a:off x="-12697005" y="13511364"/>
            <a:ext cx="1644453" cy="750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101" b="1" dirty="0">
                <a:latin typeface="Arial" pitchFamily="34" charset="0"/>
                <a:cs typeface="Arial" pitchFamily="34" charset="0"/>
              </a:rPr>
              <a:t>AWG7122C</a:t>
            </a:r>
          </a:p>
          <a:p>
            <a:pPr algn="ctr"/>
            <a:r>
              <a:rPr lang="pt-BR" sz="2101" b="1" dirty="0">
                <a:latin typeface="Arial" pitchFamily="34" charset="0"/>
                <a:cs typeface="Arial" pitchFamily="34" charset="0"/>
              </a:rPr>
              <a:t>24GS/s</a:t>
            </a:r>
          </a:p>
        </p:txBody>
      </p:sp>
      <p:sp>
        <p:nvSpPr>
          <p:cNvPr id="1763" name="CaixaDeTexto 377"/>
          <p:cNvSpPr txBox="1"/>
          <p:nvPr/>
        </p:nvSpPr>
        <p:spPr>
          <a:xfrm>
            <a:off x="-4278789" y="13457315"/>
            <a:ext cx="1734466" cy="750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101" b="1" dirty="0">
                <a:latin typeface="Arial" pitchFamily="34" charset="0"/>
                <a:cs typeface="Arial" pitchFamily="34" charset="0"/>
              </a:rPr>
              <a:t>DPO71604C</a:t>
            </a:r>
          </a:p>
          <a:p>
            <a:pPr algn="ctr"/>
            <a:r>
              <a:rPr lang="pt-BR" sz="2101" b="1" dirty="0">
                <a:latin typeface="Arial" pitchFamily="34" charset="0"/>
                <a:cs typeface="Arial" pitchFamily="34" charset="0"/>
              </a:rPr>
              <a:t>100GS/s</a:t>
            </a:r>
          </a:p>
        </p:txBody>
      </p:sp>
      <p:sp>
        <p:nvSpPr>
          <p:cNvPr id="1764" name="CaixaDeTexto 386"/>
          <p:cNvSpPr txBox="1"/>
          <p:nvPr/>
        </p:nvSpPr>
        <p:spPr>
          <a:xfrm>
            <a:off x="-12439087" y="15083941"/>
            <a:ext cx="1052338" cy="328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1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1501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65" name="CaixaDeTexto 387"/>
          <p:cNvSpPr txBox="1"/>
          <p:nvPr/>
        </p:nvSpPr>
        <p:spPr>
          <a:xfrm>
            <a:off x="-3843670" y="15214801"/>
            <a:ext cx="1052338" cy="328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1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1501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66" name="Grupo 27"/>
          <p:cNvGrpSpPr/>
          <p:nvPr/>
        </p:nvGrpSpPr>
        <p:grpSpPr>
          <a:xfrm>
            <a:off x="-10544729" y="14419752"/>
            <a:ext cx="1073018" cy="675621"/>
            <a:chOff x="6621580" y="3139544"/>
            <a:chExt cx="790570" cy="450050"/>
          </a:xfrm>
        </p:grpSpPr>
        <p:sp>
          <p:nvSpPr>
            <p:cNvPr id="1767" name="Retângulo de cantos arredondados 166"/>
            <p:cNvSpPr/>
            <p:nvPr/>
          </p:nvSpPr>
          <p:spPr>
            <a:xfrm>
              <a:off x="6800082" y="3139544"/>
              <a:ext cx="612068" cy="4320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68" name="Conector reto 167"/>
            <p:cNvCxnSpPr/>
            <p:nvPr/>
          </p:nvCxnSpPr>
          <p:spPr>
            <a:xfrm>
              <a:off x="6933347" y="3247556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69" name="Conector reto 168"/>
            <p:cNvCxnSpPr/>
            <p:nvPr/>
          </p:nvCxnSpPr>
          <p:spPr>
            <a:xfrm>
              <a:off x="6895304" y="3499584"/>
              <a:ext cx="42162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70" name="Arco 169"/>
            <p:cNvSpPr/>
            <p:nvPr/>
          </p:nvSpPr>
          <p:spPr>
            <a:xfrm>
              <a:off x="6621580" y="3373570"/>
              <a:ext cx="599605" cy="216024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2319"/>
            </a:p>
          </p:txBody>
        </p:sp>
        <p:sp>
          <p:nvSpPr>
            <p:cNvPr id="1771" name="Retângulo 170"/>
            <p:cNvSpPr/>
            <p:nvPr/>
          </p:nvSpPr>
          <p:spPr>
            <a:xfrm>
              <a:off x="6934906" y="3145352"/>
              <a:ext cx="409333" cy="2187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501" b="1" dirty="0">
                  <a:latin typeface="Arial" pitchFamily="34" charset="0"/>
                  <a:cs typeface="Arial" pitchFamily="34" charset="0"/>
                </a:rPr>
                <a:t>LPF</a:t>
              </a:r>
            </a:p>
          </p:txBody>
        </p:sp>
      </p:grpSp>
      <p:sp>
        <p:nvSpPr>
          <p:cNvPr id="1772" name="CaixaDeTexto 174"/>
          <p:cNvSpPr txBox="1"/>
          <p:nvPr/>
        </p:nvSpPr>
        <p:spPr>
          <a:xfrm>
            <a:off x="-8408288" y="14778920"/>
            <a:ext cx="2133399" cy="422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101" b="1" dirty="0">
                <a:latin typeface="Arial" pitchFamily="34" charset="0"/>
                <a:cs typeface="Arial" pitchFamily="34" charset="0"/>
              </a:rPr>
              <a:t>40 km </a:t>
            </a:r>
            <a:r>
              <a:rPr lang="en-US" sz="2101" b="1" dirty="0">
                <a:latin typeface="Arial" pitchFamily="34" charset="0"/>
                <a:cs typeface="Arial" pitchFamily="34" charset="0"/>
              </a:rPr>
              <a:t>of</a:t>
            </a:r>
            <a:r>
              <a:rPr lang="pt-BR" sz="2101" b="1" dirty="0">
                <a:latin typeface="Arial" pitchFamily="34" charset="0"/>
                <a:cs typeface="Arial" pitchFamily="34" charset="0"/>
              </a:rPr>
              <a:t> SSMF</a:t>
            </a:r>
          </a:p>
        </p:txBody>
      </p:sp>
      <p:cxnSp>
        <p:nvCxnSpPr>
          <p:cNvPr id="1773" name="Conector reto 86"/>
          <p:cNvCxnSpPr>
            <a:stCxn id="1767" idx="1"/>
          </p:cNvCxnSpPr>
          <p:nvPr/>
        </p:nvCxnSpPr>
        <p:spPr>
          <a:xfrm flipH="1" flipV="1">
            <a:off x="-11301406" y="14744050"/>
            <a:ext cx="1024646" cy="1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4" name="Conector reto 87"/>
          <p:cNvCxnSpPr/>
          <p:nvPr/>
        </p:nvCxnSpPr>
        <p:spPr>
          <a:xfrm flipH="1" flipV="1">
            <a:off x="-11262261" y="14747260"/>
            <a:ext cx="983585" cy="1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5" name="Conector reto 94"/>
          <p:cNvCxnSpPr>
            <a:endCxn id="1767" idx="2"/>
          </p:cNvCxnSpPr>
          <p:nvPr/>
        </p:nvCxnSpPr>
        <p:spPr>
          <a:xfrm flipV="1">
            <a:off x="-9817324" y="15068346"/>
            <a:ext cx="0" cy="715725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6" name="Conector reto 95"/>
          <p:cNvCxnSpPr>
            <a:endCxn id="1767" idx="2"/>
          </p:cNvCxnSpPr>
          <p:nvPr/>
        </p:nvCxnSpPr>
        <p:spPr>
          <a:xfrm flipV="1">
            <a:off x="-9817324" y="15068346"/>
            <a:ext cx="0" cy="715725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7" name="Conector reto 104"/>
          <p:cNvCxnSpPr/>
          <p:nvPr/>
        </p:nvCxnSpPr>
        <p:spPr>
          <a:xfrm flipH="1">
            <a:off x="-4869494" y="14744037"/>
            <a:ext cx="526419" cy="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8" name="Conector reto 105"/>
          <p:cNvCxnSpPr/>
          <p:nvPr/>
        </p:nvCxnSpPr>
        <p:spPr>
          <a:xfrm flipH="1">
            <a:off x="-4869494" y="14744037"/>
            <a:ext cx="526419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9" name="Conector reto 114"/>
          <p:cNvCxnSpPr>
            <a:endCxn id="1752" idx="0"/>
          </p:cNvCxnSpPr>
          <p:nvPr/>
        </p:nvCxnSpPr>
        <p:spPr>
          <a:xfrm>
            <a:off x="-4869500" y="14744056"/>
            <a:ext cx="15" cy="1040328"/>
          </a:xfrm>
          <a:prstGeom prst="line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80" name="Conector reto 115"/>
          <p:cNvCxnSpPr/>
          <p:nvPr/>
        </p:nvCxnSpPr>
        <p:spPr>
          <a:xfrm>
            <a:off x="-4869501" y="14744056"/>
            <a:ext cx="15" cy="1040328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1" name="CaixaDeTexto 145"/>
          <p:cNvSpPr txBox="1"/>
          <p:nvPr/>
        </p:nvSpPr>
        <p:spPr>
          <a:xfrm>
            <a:off x="-3916627" y="16592192"/>
            <a:ext cx="1444628" cy="3521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53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Physical Part</a:t>
            </a:r>
          </a:p>
        </p:txBody>
      </p:sp>
      <p:pic>
        <p:nvPicPr>
          <p:cNvPr id="1782" name="Picture 178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-4347261" y="14152871"/>
            <a:ext cx="2059520" cy="1182349"/>
          </a:xfrm>
          <a:prstGeom prst="rect">
            <a:avLst/>
          </a:prstGeom>
        </p:spPr>
      </p:pic>
      <p:pic>
        <p:nvPicPr>
          <p:cNvPr id="1783" name="Picture 178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-12909783" y="14200438"/>
            <a:ext cx="2021381" cy="1010718"/>
          </a:xfrm>
          <a:prstGeom prst="rect">
            <a:avLst/>
          </a:prstGeom>
        </p:spPr>
      </p:pic>
      <p:sp>
        <p:nvSpPr>
          <p:cNvPr id="2130" name="TextBox 2129"/>
          <p:cNvSpPr txBox="1"/>
          <p:nvPr/>
        </p:nvSpPr>
        <p:spPr>
          <a:xfrm rot="16200000">
            <a:off x="1373077" y="2113237"/>
            <a:ext cx="1194846" cy="318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37" b="1" dirty="0"/>
              <a:t>Zero </a:t>
            </a:r>
            <a:r>
              <a:rPr lang="pt-BR" sz="1422" b="1" dirty="0" err="1"/>
              <a:t>Padding</a:t>
            </a:r>
            <a:endParaRPr lang="pt-BR" sz="1437" b="1" dirty="0"/>
          </a:p>
        </p:txBody>
      </p:sp>
      <p:sp>
        <p:nvSpPr>
          <p:cNvPr id="3" name="Left Brace 2"/>
          <p:cNvSpPr/>
          <p:nvPr/>
        </p:nvSpPr>
        <p:spPr>
          <a:xfrm>
            <a:off x="2077750" y="1586049"/>
            <a:ext cx="186102" cy="135704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9471" tIns="54738" rIns="109471" bIns="547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82"/>
          </a:p>
        </p:txBody>
      </p:sp>
      <p:grpSp>
        <p:nvGrpSpPr>
          <p:cNvPr id="2131" name="Group 2130"/>
          <p:cNvGrpSpPr/>
          <p:nvPr/>
        </p:nvGrpSpPr>
        <p:grpSpPr>
          <a:xfrm>
            <a:off x="14353455" y="-7809397"/>
            <a:ext cx="514954" cy="5048236"/>
            <a:chOff x="8315222" y="1335715"/>
            <a:chExt cx="423939" cy="2023062"/>
          </a:xfrm>
        </p:grpSpPr>
        <p:sp>
          <p:nvSpPr>
            <p:cNvPr id="2132" name="Rectangle 2131"/>
            <p:cNvSpPr/>
            <p:nvPr/>
          </p:nvSpPr>
          <p:spPr>
            <a:xfrm>
              <a:off x="8315222" y="1335715"/>
              <a:ext cx="423939" cy="202306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319"/>
            </a:p>
          </p:txBody>
        </p:sp>
        <p:cxnSp>
          <p:nvCxnSpPr>
            <p:cNvPr id="2133" name="Straight Connector 2132"/>
            <p:cNvCxnSpPr/>
            <p:nvPr/>
          </p:nvCxnSpPr>
          <p:spPr>
            <a:xfrm>
              <a:off x="8667534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4" name="Straight Connector 2133"/>
            <p:cNvCxnSpPr/>
            <p:nvPr/>
          </p:nvCxnSpPr>
          <p:spPr>
            <a:xfrm>
              <a:off x="8597260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5" name="Straight Connector 2134"/>
            <p:cNvCxnSpPr/>
            <p:nvPr/>
          </p:nvCxnSpPr>
          <p:spPr>
            <a:xfrm>
              <a:off x="8523518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6" name="Straight Connector 2135"/>
            <p:cNvCxnSpPr/>
            <p:nvPr/>
          </p:nvCxnSpPr>
          <p:spPr>
            <a:xfrm>
              <a:off x="8381236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7" name="Straight Connector 2136"/>
            <p:cNvCxnSpPr/>
            <p:nvPr/>
          </p:nvCxnSpPr>
          <p:spPr>
            <a:xfrm>
              <a:off x="8451510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8" name="Straight Connector 2137"/>
            <p:cNvCxnSpPr/>
            <p:nvPr/>
          </p:nvCxnSpPr>
          <p:spPr>
            <a:xfrm>
              <a:off x="8315222" y="235066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9" name="Straight Connector 2138"/>
            <p:cNvCxnSpPr/>
            <p:nvPr/>
          </p:nvCxnSpPr>
          <p:spPr>
            <a:xfrm>
              <a:off x="8315222" y="227865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0" name="Straight Connector 2139"/>
            <p:cNvCxnSpPr/>
            <p:nvPr/>
          </p:nvCxnSpPr>
          <p:spPr>
            <a:xfrm>
              <a:off x="8315222" y="220664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1" name="Straight Connector 2140"/>
            <p:cNvCxnSpPr/>
            <p:nvPr/>
          </p:nvCxnSpPr>
          <p:spPr>
            <a:xfrm>
              <a:off x="8315222" y="242267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2" name="Straight Connector 2141"/>
            <p:cNvCxnSpPr/>
            <p:nvPr/>
          </p:nvCxnSpPr>
          <p:spPr>
            <a:xfrm>
              <a:off x="8315222" y="263869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3" name="Straight Connector 2142"/>
            <p:cNvCxnSpPr/>
            <p:nvPr/>
          </p:nvCxnSpPr>
          <p:spPr>
            <a:xfrm>
              <a:off x="8315222" y="256668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4" name="Straight Connector 2143"/>
            <p:cNvCxnSpPr/>
            <p:nvPr/>
          </p:nvCxnSpPr>
          <p:spPr>
            <a:xfrm>
              <a:off x="8315222" y="249468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5" name="Straight Connector 2144"/>
            <p:cNvCxnSpPr/>
            <p:nvPr/>
          </p:nvCxnSpPr>
          <p:spPr>
            <a:xfrm>
              <a:off x="8315222" y="271070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6" name="Straight Connector 2145"/>
            <p:cNvCxnSpPr/>
            <p:nvPr/>
          </p:nvCxnSpPr>
          <p:spPr>
            <a:xfrm>
              <a:off x="8315222" y="292672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7" name="Straight Connector 2146"/>
            <p:cNvCxnSpPr/>
            <p:nvPr/>
          </p:nvCxnSpPr>
          <p:spPr>
            <a:xfrm>
              <a:off x="8315222" y="285472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8" name="Straight Connector 2147"/>
            <p:cNvCxnSpPr/>
            <p:nvPr/>
          </p:nvCxnSpPr>
          <p:spPr>
            <a:xfrm>
              <a:off x="8315222" y="278271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9" name="Straight Connector 2148"/>
            <p:cNvCxnSpPr/>
            <p:nvPr/>
          </p:nvCxnSpPr>
          <p:spPr>
            <a:xfrm>
              <a:off x="8315222" y="299873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0" name="Straight Connector 2149"/>
            <p:cNvCxnSpPr/>
            <p:nvPr/>
          </p:nvCxnSpPr>
          <p:spPr>
            <a:xfrm>
              <a:off x="8315222" y="321476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1" name="Straight Connector 2150"/>
            <p:cNvCxnSpPr/>
            <p:nvPr/>
          </p:nvCxnSpPr>
          <p:spPr>
            <a:xfrm>
              <a:off x="8315222" y="314275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2" name="Straight Connector 2151"/>
            <p:cNvCxnSpPr/>
            <p:nvPr/>
          </p:nvCxnSpPr>
          <p:spPr>
            <a:xfrm>
              <a:off x="8315222" y="307074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3" name="Straight Connector 2152"/>
            <p:cNvCxnSpPr/>
            <p:nvPr/>
          </p:nvCxnSpPr>
          <p:spPr>
            <a:xfrm>
              <a:off x="8315222" y="328676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4" name="Straight Connector 2153"/>
            <p:cNvCxnSpPr/>
            <p:nvPr/>
          </p:nvCxnSpPr>
          <p:spPr>
            <a:xfrm>
              <a:off x="8315222" y="177460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5" name="Straight Connector 2154"/>
            <p:cNvCxnSpPr/>
            <p:nvPr/>
          </p:nvCxnSpPr>
          <p:spPr>
            <a:xfrm>
              <a:off x="8315222" y="170259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6" name="Straight Connector 2155"/>
            <p:cNvCxnSpPr/>
            <p:nvPr/>
          </p:nvCxnSpPr>
          <p:spPr>
            <a:xfrm>
              <a:off x="8315222" y="163058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7" name="Straight Connector 2156"/>
            <p:cNvCxnSpPr/>
            <p:nvPr/>
          </p:nvCxnSpPr>
          <p:spPr>
            <a:xfrm>
              <a:off x="8315222" y="184660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8" name="Straight Connector 2157"/>
            <p:cNvCxnSpPr/>
            <p:nvPr/>
          </p:nvCxnSpPr>
          <p:spPr>
            <a:xfrm>
              <a:off x="8315222" y="206263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9" name="Straight Connector 2158"/>
            <p:cNvCxnSpPr/>
            <p:nvPr/>
          </p:nvCxnSpPr>
          <p:spPr>
            <a:xfrm>
              <a:off x="8315222" y="199062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0" name="Straight Connector 2159"/>
            <p:cNvCxnSpPr/>
            <p:nvPr/>
          </p:nvCxnSpPr>
          <p:spPr>
            <a:xfrm>
              <a:off x="8315222" y="191861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1" name="Straight Connector 2160"/>
            <p:cNvCxnSpPr/>
            <p:nvPr/>
          </p:nvCxnSpPr>
          <p:spPr>
            <a:xfrm>
              <a:off x="8315222" y="213464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2" name="Straight Connector 2161"/>
            <p:cNvCxnSpPr/>
            <p:nvPr/>
          </p:nvCxnSpPr>
          <p:spPr>
            <a:xfrm>
              <a:off x="8315222" y="148656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3" name="Straight Connector 2162"/>
            <p:cNvCxnSpPr/>
            <p:nvPr/>
          </p:nvCxnSpPr>
          <p:spPr>
            <a:xfrm>
              <a:off x="8315222" y="141456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4" name="Straight Connector 2163"/>
            <p:cNvCxnSpPr/>
            <p:nvPr/>
          </p:nvCxnSpPr>
          <p:spPr>
            <a:xfrm>
              <a:off x="8315222" y="155857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65" name="Rectangle 2164"/>
          <p:cNvSpPr/>
          <p:nvPr/>
        </p:nvSpPr>
        <p:spPr>
          <a:xfrm>
            <a:off x="14353460" y="-4378326"/>
            <a:ext cx="514950" cy="71874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271" tIns="68633" rIns="137271" bIns="686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319"/>
          </a:p>
        </p:txBody>
      </p:sp>
      <p:sp>
        <p:nvSpPr>
          <p:cNvPr id="2166" name="TextBox 2165"/>
          <p:cNvSpPr txBox="1"/>
          <p:nvPr/>
        </p:nvSpPr>
        <p:spPr>
          <a:xfrm>
            <a:off x="14353458" y="-4587081"/>
            <a:ext cx="458715" cy="97872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p:sp>
        <p:nvSpPr>
          <p:cNvPr id="2167" name="TextBox 2166"/>
          <p:cNvSpPr txBox="1"/>
          <p:nvPr/>
        </p:nvSpPr>
        <p:spPr>
          <a:xfrm>
            <a:off x="15212498" y="-8558680"/>
            <a:ext cx="1371342" cy="656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 err="1"/>
              <a:t>Adding</a:t>
            </a:r>
            <a:r>
              <a:rPr lang="pt-BR" sz="1800" dirty="0"/>
              <a:t> </a:t>
            </a:r>
            <a:r>
              <a:rPr lang="pt-BR" sz="1800" dirty="0" err="1"/>
              <a:t>Ciclic</a:t>
            </a:r>
            <a:r>
              <a:rPr lang="pt-BR" sz="1800" dirty="0"/>
              <a:t> </a:t>
            </a:r>
            <a:r>
              <a:rPr lang="pt-BR" sz="1800" dirty="0" err="1"/>
              <a:t>Prefix</a:t>
            </a:r>
            <a:endParaRPr lang="pt-BR" sz="1800" dirty="0"/>
          </a:p>
        </p:txBody>
      </p:sp>
      <p:sp>
        <p:nvSpPr>
          <p:cNvPr id="2168" name="TextBox 2167"/>
          <p:cNvSpPr txBox="1"/>
          <p:nvPr/>
        </p:nvSpPr>
        <p:spPr>
          <a:xfrm>
            <a:off x="14313816" y="-8197056"/>
            <a:ext cx="304818" cy="281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2" dirty="0"/>
              <a:t>...</a:t>
            </a:r>
          </a:p>
        </p:txBody>
      </p:sp>
      <p:cxnSp>
        <p:nvCxnSpPr>
          <p:cNvPr id="2169" name="Curved Connector 2168"/>
          <p:cNvCxnSpPr/>
          <p:nvPr/>
        </p:nvCxnSpPr>
        <p:spPr>
          <a:xfrm>
            <a:off x="14443346" y="-8219045"/>
            <a:ext cx="374455" cy="4024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0" name="Curved Connector 2169"/>
          <p:cNvCxnSpPr/>
          <p:nvPr/>
        </p:nvCxnSpPr>
        <p:spPr>
          <a:xfrm>
            <a:off x="14021715" y="-8215982"/>
            <a:ext cx="374455" cy="4024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1" name="Curved Connector 2170"/>
          <p:cNvCxnSpPr/>
          <p:nvPr/>
        </p:nvCxnSpPr>
        <p:spPr>
          <a:xfrm>
            <a:off x="14105283" y="-8219723"/>
            <a:ext cx="374455" cy="4024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2" name="Straight Connector 2171"/>
          <p:cNvCxnSpPr/>
          <p:nvPr/>
        </p:nvCxnSpPr>
        <p:spPr>
          <a:xfrm flipH="1">
            <a:off x="13434900" y="-8218943"/>
            <a:ext cx="1016332" cy="27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3" name="Curved Connector 2172"/>
          <p:cNvCxnSpPr>
            <a:stCxn id="2166" idx="3"/>
            <a:endCxn id="2209" idx="1"/>
          </p:cNvCxnSpPr>
          <p:nvPr/>
        </p:nvCxnSpPr>
        <p:spPr>
          <a:xfrm flipV="1">
            <a:off x="14812173" y="-4103131"/>
            <a:ext cx="922866" cy="54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74" name="Group 2173"/>
          <p:cNvGrpSpPr/>
          <p:nvPr/>
        </p:nvGrpSpPr>
        <p:grpSpPr>
          <a:xfrm>
            <a:off x="15735039" y="-7814812"/>
            <a:ext cx="514954" cy="5048236"/>
            <a:chOff x="8315222" y="1335715"/>
            <a:chExt cx="423939" cy="2023062"/>
          </a:xfrm>
        </p:grpSpPr>
        <p:sp>
          <p:nvSpPr>
            <p:cNvPr id="2175" name="Rectangle 2174"/>
            <p:cNvSpPr/>
            <p:nvPr/>
          </p:nvSpPr>
          <p:spPr>
            <a:xfrm>
              <a:off x="8315222" y="1335715"/>
              <a:ext cx="423939" cy="202306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319"/>
            </a:p>
          </p:txBody>
        </p:sp>
        <p:cxnSp>
          <p:nvCxnSpPr>
            <p:cNvPr id="2176" name="Straight Connector 2175"/>
            <p:cNvCxnSpPr/>
            <p:nvPr/>
          </p:nvCxnSpPr>
          <p:spPr>
            <a:xfrm>
              <a:off x="8667534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7" name="Straight Connector 2176"/>
            <p:cNvCxnSpPr/>
            <p:nvPr/>
          </p:nvCxnSpPr>
          <p:spPr>
            <a:xfrm>
              <a:off x="8597260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8" name="Straight Connector 2177"/>
            <p:cNvCxnSpPr/>
            <p:nvPr/>
          </p:nvCxnSpPr>
          <p:spPr>
            <a:xfrm>
              <a:off x="8523518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9" name="Straight Connector 2178"/>
            <p:cNvCxnSpPr/>
            <p:nvPr/>
          </p:nvCxnSpPr>
          <p:spPr>
            <a:xfrm>
              <a:off x="8381236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0" name="Straight Connector 2179"/>
            <p:cNvCxnSpPr/>
            <p:nvPr/>
          </p:nvCxnSpPr>
          <p:spPr>
            <a:xfrm>
              <a:off x="8451510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1" name="Straight Connector 2180"/>
            <p:cNvCxnSpPr/>
            <p:nvPr/>
          </p:nvCxnSpPr>
          <p:spPr>
            <a:xfrm>
              <a:off x="8315222" y="235066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2" name="Straight Connector 2181"/>
            <p:cNvCxnSpPr/>
            <p:nvPr/>
          </p:nvCxnSpPr>
          <p:spPr>
            <a:xfrm>
              <a:off x="8315222" y="227865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3" name="Straight Connector 2182"/>
            <p:cNvCxnSpPr/>
            <p:nvPr/>
          </p:nvCxnSpPr>
          <p:spPr>
            <a:xfrm>
              <a:off x="8315222" y="220664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4" name="Straight Connector 2183"/>
            <p:cNvCxnSpPr/>
            <p:nvPr/>
          </p:nvCxnSpPr>
          <p:spPr>
            <a:xfrm>
              <a:off x="8315222" y="242267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5" name="Straight Connector 2184"/>
            <p:cNvCxnSpPr/>
            <p:nvPr/>
          </p:nvCxnSpPr>
          <p:spPr>
            <a:xfrm>
              <a:off x="8315222" y="263869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6" name="Straight Connector 2185"/>
            <p:cNvCxnSpPr/>
            <p:nvPr/>
          </p:nvCxnSpPr>
          <p:spPr>
            <a:xfrm>
              <a:off x="8315222" y="256668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7" name="Straight Connector 2186"/>
            <p:cNvCxnSpPr/>
            <p:nvPr/>
          </p:nvCxnSpPr>
          <p:spPr>
            <a:xfrm>
              <a:off x="8315222" y="249468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8" name="Straight Connector 2187"/>
            <p:cNvCxnSpPr/>
            <p:nvPr/>
          </p:nvCxnSpPr>
          <p:spPr>
            <a:xfrm>
              <a:off x="8315222" y="271070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9" name="Straight Connector 2188"/>
            <p:cNvCxnSpPr/>
            <p:nvPr/>
          </p:nvCxnSpPr>
          <p:spPr>
            <a:xfrm>
              <a:off x="8315222" y="292672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0" name="Straight Connector 2189"/>
            <p:cNvCxnSpPr/>
            <p:nvPr/>
          </p:nvCxnSpPr>
          <p:spPr>
            <a:xfrm>
              <a:off x="8315222" y="285472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1" name="Straight Connector 2190"/>
            <p:cNvCxnSpPr/>
            <p:nvPr/>
          </p:nvCxnSpPr>
          <p:spPr>
            <a:xfrm>
              <a:off x="8315222" y="278271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2" name="Straight Connector 2191"/>
            <p:cNvCxnSpPr/>
            <p:nvPr/>
          </p:nvCxnSpPr>
          <p:spPr>
            <a:xfrm>
              <a:off x="8315222" y="299873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3" name="Straight Connector 2192"/>
            <p:cNvCxnSpPr/>
            <p:nvPr/>
          </p:nvCxnSpPr>
          <p:spPr>
            <a:xfrm>
              <a:off x="8315222" y="321476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4" name="Straight Connector 2193"/>
            <p:cNvCxnSpPr/>
            <p:nvPr/>
          </p:nvCxnSpPr>
          <p:spPr>
            <a:xfrm>
              <a:off x="8315222" y="314275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5" name="Straight Connector 2194"/>
            <p:cNvCxnSpPr/>
            <p:nvPr/>
          </p:nvCxnSpPr>
          <p:spPr>
            <a:xfrm>
              <a:off x="8315222" y="307074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6" name="Straight Connector 2195"/>
            <p:cNvCxnSpPr/>
            <p:nvPr/>
          </p:nvCxnSpPr>
          <p:spPr>
            <a:xfrm>
              <a:off x="8315222" y="328676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7" name="Straight Connector 2196"/>
            <p:cNvCxnSpPr/>
            <p:nvPr/>
          </p:nvCxnSpPr>
          <p:spPr>
            <a:xfrm>
              <a:off x="8315222" y="177460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8" name="Straight Connector 2197"/>
            <p:cNvCxnSpPr/>
            <p:nvPr/>
          </p:nvCxnSpPr>
          <p:spPr>
            <a:xfrm>
              <a:off x="8315222" y="170259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9" name="Straight Connector 2198"/>
            <p:cNvCxnSpPr/>
            <p:nvPr/>
          </p:nvCxnSpPr>
          <p:spPr>
            <a:xfrm>
              <a:off x="8315222" y="163058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0" name="Straight Connector 2199"/>
            <p:cNvCxnSpPr/>
            <p:nvPr/>
          </p:nvCxnSpPr>
          <p:spPr>
            <a:xfrm>
              <a:off x="8315222" y="184660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1" name="Straight Connector 2200"/>
            <p:cNvCxnSpPr/>
            <p:nvPr/>
          </p:nvCxnSpPr>
          <p:spPr>
            <a:xfrm>
              <a:off x="8315222" y="206263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2" name="Straight Connector 2201"/>
            <p:cNvCxnSpPr/>
            <p:nvPr/>
          </p:nvCxnSpPr>
          <p:spPr>
            <a:xfrm>
              <a:off x="8315222" y="199062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3" name="Straight Connector 2202"/>
            <p:cNvCxnSpPr/>
            <p:nvPr/>
          </p:nvCxnSpPr>
          <p:spPr>
            <a:xfrm>
              <a:off x="8315222" y="191861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4" name="Straight Connector 2203"/>
            <p:cNvCxnSpPr/>
            <p:nvPr/>
          </p:nvCxnSpPr>
          <p:spPr>
            <a:xfrm>
              <a:off x="8315222" y="213464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5" name="Straight Connector 2204"/>
            <p:cNvCxnSpPr/>
            <p:nvPr/>
          </p:nvCxnSpPr>
          <p:spPr>
            <a:xfrm>
              <a:off x="8315222" y="148656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6" name="Straight Connector 2205"/>
            <p:cNvCxnSpPr/>
            <p:nvPr/>
          </p:nvCxnSpPr>
          <p:spPr>
            <a:xfrm>
              <a:off x="8315222" y="141456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7" name="Straight Connector 2206"/>
            <p:cNvCxnSpPr/>
            <p:nvPr/>
          </p:nvCxnSpPr>
          <p:spPr>
            <a:xfrm>
              <a:off x="8315222" y="155857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8" name="Rectangle 2207"/>
          <p:cNvSpPr/>
          <p:nvPr/>
        </p:nvSpPr>
        <p:spPr>
          <a:xfrm>
            <a:off x="15735042" y="-4383740"/>
            <a:ext cx="514950" cy="71874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271" tIns="68633" rIns="137271" bIns="686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319"/>
          </a:p>
        </p:txBody>
      </p:sp>
      <p:sp>
        <p:nvSpPr>
          <p:cNvPr id="2209" name="TextBox 2208"/>
          <p:cNvSpPr txBox="1"/>
          <p:nvPr/>
        </p:nvSpPr>
        <p:spPr>
          <a:xfrm>
            <a:off x="15735039" y="-4592494"/>
            <a:ext cx="458715" cy="97872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p:sp>
        <p:nvSpPr>
          <p:cNvPr id="2210" name="Rectangle 2209"/>
          <p:cNvSpPr/>
          <p:nvPr/>
        </p:nvSpPr>
        <p:spPr>
          <a:xfrm>
            <a:off x="16402114" y="-5710673"/>
            <a:ext cx="514950" cy="71874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271" tIns="68633" rIns="137271" bIns="686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319"/>
          </a:p>
        </p:txBody>
      </p:sp>
      <p:sp>
        <p:nvSpPr>
          <p:cNvPr id="2249" name="Rectangle 2248"/>
          <p:cNvSpPr/>
          <p:nvPr/>
        </p:nvSpPr>
        <p:spPr>
          <a:xfrm>
            <a:off x="8034262" y="1562383"/>
            <a:ext cx="92691" cy="504823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cxnSp>
        <p:nvCxnSpPr>
          <p:cNvPr id="2280" name="Straight Connector 2279"/>
          <p:cNvCxnSpPr/>
          <p:nvPr/>
        </p:nvCxnSpPr>
        <p:spPr>
          <a:xfrm>
            <a:off x="8034256" y="1691688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5" name="Straight Connector 2284"/>
          <p:cNvCxnSpPr/>
          <p:nvPr/>
        </p:nvCxnSpPr>
        <p:spPr>
          <a:xfrm>
            <a:off x="8034256" y="1821000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6" name="Straight Connector 2285"/>
          <p:cNvCxnSpPr/>
          <p:nvPr/>
        </p:nvCxnSpPr>
        <p:spPr>
          <a:xfrm>
            <a:off x="8035516" y="195031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7" name="Straight Connector 2286"/>
          <p:cNvCxnSpPr/>
          <p:nvPr/>
        </p:nvCxnSpPr>
        <p:spPr>
          <a:xfrm>
            <a:off x="8034256" y="2079623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8" name="Straight Connector 2287"/>
          <p:cNvCxnSpPr/>
          <p:nvPr/>
        </p:nvCxnSpPr>
        <p:spPr>
          <a:xfrm>
            <a:off x="8034256" y="2208937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9" name="Straight Connector 2288"/>
          <p:cNvCxnSpPr/>
          <p:nvPr/>
        </p:nvCxnSpPr>
        <p:spPr>
          <a:xfrm>
            <a:off x="8035516" y="2338249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0" name="Straight Connector 2289"/>
          <p:cNvCxnSpPr/>
          <p:nvPr/>
        </p:nvCxnSpPr>
        <p:spPr>
          <a:xfrm>
            <a:off x="8034256" y="2467561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1" name="Straight Connector 2290"/>
          <p:cNvCxnSpPr/>
          <p:nvPr/>
        </p:nvCxnSpPr>
        <p:spPr>
          <a:xfrm>
            <a:off x="8034256" y="2596873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2" name="Straight Connector 2291"/>
          <p:cNvCxnSpPr/>
          <p:nvPr/>
        </p:nvCxnSpPr>
        <p:spPr>
          <a:xfrm>
            <a:off x="8035516" y="2726185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3" name="Straight Connector 2292"/>
          <p:cNvCxnSpPr/>
          <p:nvPr/>
        </p:nvCxnSpPr>
        <p:spPr>
          <a:xfrm>
            <a:off x="8034256" y="2855497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4" name="Straight Connector 2293"/>
          <p:cNvCxnSpPr/>
          <p:nvPr/>
        </p:nvCxnSpPr>
        <p:spPr>
          <a:xfrm>
            <a:off x="8034256" y="2984808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5" name="Straight Connector 2294"/>
          <p:cNvCxnSpPr/>
          <p:nvPr/>
        </p:nvCxnSpPr>
        <p:spPr>
          <a:xfrm>
            <a:off x="8035516" y="3114120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6" name="Straight Connector 2295"/>
          <p:cNvCxnSpPr/>
          <p:nvPr/>
        </p:nvCxnSpPr>
        <p:spPr>
          <a:xfrm>
            <a:off x="8034256" y="3243432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7" name="Straight Connector 2296"/>
          <p:cNvCxnSpPr/>
          <p:nvPr/>
        </p:nvCxnSpPr>
        <p:spPr>
          <a:xfrm>
            <a:off x="8034256" y="337274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8" name="Straight Connector 2297"/>
          <p:cNvCxnSpPr/>
          <p:nvPr/>
        </p:nvCxnSpPr>
        <p:spPr>
          <a:xfrm>
            <a:off x="8035516" y="3502058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9" name="Straight Connector 2298"/>
          <p:cNvCxnSpPr/>
          <p:nvPr/>
        </p:nvCxnSpPr>
        <p:spPr>
          <a:xfrm>
            <a:off x="8034256" y="3631368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0" name="Straight Connector 2299"/>
          <p:cNvCxnSpPr/>
          <p:nvPr/>
        </p:nvCxnSpPr>
        <p:spPr>
          <a:xfrm>
            <a:off x="8034256" y="3760681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1" name="Straight Connector 2300"/>
          <p:cNvCxnSpPr/>
          <p:nvPr/>
        </p:nvCxnSpPr>
        <p:spPr>
          <a:xfrm>
            <a:off x="8035516" y="3889993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2" name="Straight Connector 2301"/>
          <p:cNvCxnSpPr/>
          <p:nvPr/>
        </p:nvCxnSpPr>
        <p:spPr>
          <a:xfrm>
            <a:off x="8034256" y="4019305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3" name="Straight Connector 2302"/>
          <p:cNvCxnSpPr/>
          <p:nvPr/>
        </p:nvCxnSpPr>
        <p:spPr>
          <a:xfrm>
            <a:off x="8034256" y="4148617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4" name="Straight Connector 2303"/>
          <p:cNvCxnSpPr/>
          <p:nvPr/>
        </p:nvCxnSpPr>
        <p:spPr>
          <a:xfrm>
            <a:off x="8035516" y="4277929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5" name="Straight Connector 2304"/>
          <p:cNvCxnSpPr/>
          <p:nvPr/>
        </p:nvCxnSpPr>
        <p:spPr>
          <a:xfrm>
            <a:off x="8034256" y="4407241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6" name="Straight Connector 2305"/>
          <p:cNvCxnSpPr/>
          <p:nvPr/>
        </p:nvCxnSpPr>
        <p:spPr>
          <a:xfrm>
            <a:off x="8034256" y="4536553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7" name="Straight Connector 2306"/>
          <p:cNvCxnSpPr/>
          <p:nvPr/>
        </p:nvCxnSpPr>
        <p:spPr>
          <a:xfrm>
            <a:off x="8035516" y="4665865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8" name="Straight Connector 2307"/>
          <p:cNvCxnSpPr/>
          <p:nvPr/>
        </p:nvCxnSpPr>
        <p:spPr>
          <a:xfrm>
            <a:off x="8032994" y="4795177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9" name="Straight Connector 2308"/>
          <p:cNvCxnSpPr/>
          <p:nvPr/>
        </p:nvCxnSpPr>
        <p:spPr>
          <a:xfrm>
            <a:off x="8034256" y="4924490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0" name="Straight Connector 2309"/>
          <p:cNvCxnSpPr/>
          <p:nvPr/>
        </p:nvCxnSpPr>
        <p:spPr>
          <a:xfrm>
            <a:off x="8032994" y="505380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1" name="Straight Connector 2310"/>
          <p:cNvCxnSpPr/>
          <p:nvPr/>
        </p:nvCxnSpPr>
        <p:spPr>
          <a:xfrm>
            <a:off x="8032994" y="5183113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2" name="Straight Connector 2311"/>
          <p:cNvCxnSpPr/>
          <p:nvPr/>
        </p:nvCxnSpPr>
        <p:spPr>
          <a:xfrm>
            <a:off x="8034256" y="5312426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3" name="Straight Connector 2312"/>
          <p:cNvCxnSpPr/>
          <p:nvPr/>
        </p:nvCxnSpPr>
        <p:spPr>
          <a:xfrm>
            <a:off x="8032994" y="5441738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4" name="Straight Connector 2313"/>
          <p:cNvCxnSpPr/>
          <p:nvPr/>
        </p:nvCxnSpPr>
        <p:spPr>
          <a:xfrm>
            <a:off x="8032994" y="5571050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5" name="Straight Connector 2314"/>
          <p:cNvCxnSpPr/>
          <p:nvPr/>
        </p:nvCxnSpPr>
        <p:spPr>
          <a:xfrm>
            <a:off x="8034256" y="5700362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6" name="Straight Connector 2315"/>
          <p:cNvCxnSpPr/>
          <p:nvPr/>
        </p:nvCxnSpPr>
        <p:spPr>
          <a:xfrm>
            <a:off x="8032994" y="582967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7" name="Straight Connector 2316"/>
          <p:cNvCxnSpPr/>
          <p:nvPr/>
        </p:nvCxnSpPr>
        <p:spPr>
          <a:xfrm>
            <a:off x="8032994" y="5958986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8" name="Straight Connector 2317"/>
          <p:cNvCxnSpPr/>
          <p:nvPr/>
        </p:nvCxnSpPr>
        <p:spPr>
          <a:xfrm>
            <a:off x="8034256" y="6088298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9" name="Straight Connector 2318"/>
          <p:cNvCxnSpPr/>
          <p:nvPr/>
        </p:nvCxnSpPr>
        <p:spPr>
          <a:xfrm>
            <a:off x="8032994" y="6217610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0" name="Straight Connector 2319"/>
          <p:cNvCxnSpPr/>
          <p:nvPr/>
        </p:nvCxnSpPr>
        <p:spPr>
          <a:xfrm>
            <a:off x="8032994" y="6346922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1" name="Straight Connector 2320"/>
          <p:cNvCxnSpPr/>
          <p:nvPr/>
        </p:nvCxnSpPr>
        <p:spPr>
          <a:xfrm>
            <a:off x="8034256" y="647623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2" name="Rectangle 2281"/>
          <p:cNvSpPr/>
          <p:nvPr/>
        </p:nvSpPr>
        <p:spPr>
          <a:xfrm>
            <a:off x="8032994" y="5053807"/>
            <a:ext cx="92815" cy="77587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271" tIns="68633" rIns="137271" bIns="686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319"/>
          </a:p>
        </p:txBody>
      </p:sp>
      <p:sp>
        <p:nvSpPr>
          <p:cNvPr id="2283" name="TextBox 2282"/>
          <p:cNvSpPr txBox="1"/>
          <p:nvPr/>
        </p:nvSpPr>
        <p:spPr>
          <a:xfrm>
            <a:off x="7928599" y="4924493"/>
            <a:ext cx="315536" cy="97872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717" b="1" dirty="0"/>
              <a:t>...</a:t>
            </a:r>
          </a:p>
        </p:txBody>
      </p:sp>
      <p:sp>
        <p:nvSpPr>
          <p:cNvPr id="2322" name="TextBox 2321"/>
          <p:cNvSpPr txBox="1"/>
          <p:nvPr/>
        </p:nvSpPr>
        <p:spPr>
          <a:xfrm>
            <a:off x="8208131" y="868789"/>
            <a:ext cx="1797608" cy="313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37" b="1" dirty="0" smtClean="0"/>
              <a:t>Vetor Símbolo OFDM</a:t>
            </a:r>
            <a:endParaRPr lang="pt-BR" sz="1437" b="1" dirty="0"/>
          </a:p>
        </p:txBody>
      </p:sp>
      <p:cxnSp>
        <p:nvCxnSpPr>
          <p:cNvPr id="2323" name="Curved Connector 2322"/>
          <p:cNvCxnSpPr/>
          <p:nvPr/>
        </p:nvCxnSpPr>
        <p:spPr>
          <a:xfrm flipH="1">
            <a:off x="8079435" y="1124194"/>
            <a:ext cx="374455" cy="4024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4" name="Straight Connector 2323"/>
          <p:cNvCxnSpPr/>
          <p:nvPr/>
        </p:nvCxnSpPr>
        <p:spPr>
          <a:xfrm>
            <a:off x="8423168" y="1121823"/>
            <a:ext cx="1444068" cy="47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5" name="Rounded Rectangle 2324"/>
          <p:cNvSpPr/>
          <p:nvPr/>
        </p:nvSpPr>
        <p:spPr>
          <a:xfrm>
            <a:off x="9400623" y="3804777"/>
            <a:ext cx="718819" cy="6312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cxnSp>
        <p:nvCxnSpPr>
          <p:cNvPr id="2326" name="Straight Arrow Connector 2325"/>
          <p:cNvCxnSpPr>
            <a:endCxn id="2325" idx="1"/>
          </p:cNvCxnSpPr>
          <p:nvPr/>
        </p:nvCxnSpPr>
        <p:spPr>
          <a:xfrm>
            <a:off x="9199399" y="4117101"/>
            <a:ext cx="201221" cy="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7" name="TextBox 2326"/>
          <p:cNvSpPr txBox="1"/>
          <p:nvPr/>
        </p:nvSpPr>
        <p:spPr>
          <a:xfrm>
            <a:off x="9556211" y="3942296"/>
            <a:ext cx="524128" cy="37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CP</a:t>
            </a:r>
          </a:p>
        </p:txBody>
      </p:sp>
      <p:cxnSp>
        <p:nvCxnSpPr>
          <p:cNvPr id="2328" name="Straight Arrow Connector 2327"/>
          <p:cNvCxnSpPr>
            <a:stCxn id="2325" idx="3"/>
            <a:endCxn id="34" idx="3"/>
          </p:cNvCxnSpPr>
          <p:nvPr/>
        </p:nvCxnSpPr>
        <p:spPr>
          <a:xfrm flipV="1">
            <a:off x="10119444" y="4117098"/>
            <a:ext cx="160259" cy="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33"/>
          <p:cNvSpPr/>
          <p:nvPr/>
        </p:nvSpPr>
        <p:spPr>
          <a:xfrm rot="5400000">
            <a:off x="10108589" y="3865060"/>
            <a:ext cx="846301" cy="50407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471" tIns="54738" rIns="109471" bIns="547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82"/>
          </a:p>
        </p:txBody>
      </p:sp>
      <p:sp>
        <p:nvSpPr>
          <p:cNvPr id="2330" name="TextBox 2329"/>
          <p:cNvSpPr txBox="1"/>
          <p:nvPr/>
        </p:nvSpPr>
        <p:spPr>
          <a:xfrm>
            <a:off x="10223420" y="3942900"/>
            <a:ext cx="524128" cy="37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P/S</a:t>
            </a:r>
          </a:p>
        </p:txBody>
      </p:sp>
      <p:cxnSp>
        <p:nvCxnSpPr>
          <p:cNvPr id="2331" name="Straight Arrow Connector 2330"/>
          <p:cNvCxnSpPr/>
          <p:nvPr/>
        </p:nvCxnSpPr>
        <p:spPr>
          <a:xfrm>
            <a:off x="10783777" y="4117096"/>
            <a:ext cx="236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2" name="Rounded Rectangle 2331"/>
          <p:cNvSpPr/>
          <p:nvPr/>
        </p:nvSpPr>
        <p:spPr>
          <a:xfrm>
            <a:off x="-759836" y="-9838070"/>
            <a:ext cx="11561678" cy="6184361"/>
          </a:xfrm>
          <a:prstGeom prst="roundRect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cxnSp>
        <p:nvCxnSpPr>
          <p:cNvPr id="2333" name="Straight Connector 2332"/>
          <p:cNvCxnSpPr/>
          <p:nvPr/>
        </p:nvCxnSpPr>
        <p:spPr>
          <a:xfrm flipH="1">
            <a:off x="6706966" y="-8875157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4" name="Straight Connector 2333"/>
          <p:cNvCxnSpPr/>
          <p:nvPr/>
        </p:nvCxnSpPr>
        <p:spPr>
          <a:xfrm flipH="1">
            <a:off x="6793165" y="-8356265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5" name="Straight Connector 2334"/>
          <p:cNvCxnSpPr/>
          <p:nvPr/>
        </p:nvCxnSpPr>
        <p:spPr>
          <a:xfrm flipH="1">
            <a:off x="6750066" y="-8626513"/>
            <a:ext cx="3921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6" name="Rounded Rectangle 2335"/>
          <p:cNvSpPr/>
          <p:nvPr/>
        </p:nvSpPr>
        <p:spPr>
          <a:xfrm>
            <a:off x="-1998286" y="-7545511"/>
            <a:ext cx="1372709" cy="1144424"/>
          </a:xfrm>
          <a:prstGeom prst="roundRect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2337" name="Rounded Rectangle 2336"/>
          <p:cNvSpPr/>
          <p:nvPr/>
        </p:nvSpPr>
        <p:spPr>
          <a:xfrm>
            <a:off x="4058163" y="-7554227"/>
            <a:ext cx="1372709" cy="1144424"/>
          </a:xfrm>
          <a:prstGeom prst="roundRect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cxnSp>
        <p:nvCxnSpPr>
          <p:cNvPr id="2338" name="Straight Connector 2337"/>
          <p:cNvCxnSpPr/>
          <p:nvPr/>
        </p:nvCxnSpPr>
        <p:spPr>
          <a:xfrm flipH="1">
            <a:off x="5430866" y="-7653618"/>
            <a:ext cx="3921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9" name="Straight Connector 2338"/>
          <p:cNvCxnSpPr/>
          <p:nvPr/>
        </p:nvCxnSpPr>
        <p:spPr>
          <a:xfrm flipH="1">
            <a:off x="5376823" y="-3978234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0" name="Straight Connector 2339"/>
          <p:cNvCxnSpPr/>
          <p:nvPr/>
        </p:nvCxnSpPr>
        <p:spPr>
          <a:xfrm flipH="1">
            <a:off x="5376823" y="-8875157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1" name="Straight Connector 2340"/>
          <p:cNvCxnSpPr/>
          <p:nvPr/>
        </p:nvCxnSpPr>
        <p:spPr>
          <a:xfrm flipH="1">
            <a:off x="5439475" y="-5172747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2" name="Straight Connector 2341"/>
          <p:cNvCxnSpPr/>
          <p:nvPr/>
        </p:nvCxnSpPr>
        <p:spPr>
          <a:xfrm flipH="1">
            <a:off x="5439475" y="-6518573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3" name="Straight Connector 2342"/>
          <p:cNvCxnSpPr/>
          <p:nvPr/>
        </p:nvCxnSpPr>
        <p:spPr>
          <a:xfrm flipH="1">
            <a:off x="5439475" y="-6302373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4" name="Straight Connector 2343"/>
          <p:cNvCxnSpPr/>
          <p:nvPr/>
        </p:nvCxnSpPr>
        <p:spPr>
          <a:xfrm flipH="1">
            <a:off x="3701278" y="-3978234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5" name="Grupo 378"/>
          <p:cNvGrpSpPr/>
          <p:nvPr/>
        </p:nvGrpSpPr>
        <p:grpSpPr>
          <a:xfrm>
            <a:off x="-3714697" y="-10550351"/>
            <a:ext cx="1381225" cy="1136965"/>
            <a:chOff x="2519404" y="7204275"/>
            <a:chExt cx="1596289" cy="1357865"/>
          </a:xfrm>
        </p:grpSpPr>
        <p:sp>
          <p:nvSpPr>
            <p:cNvPr id="2346" name="Retângulo de cantos arredondados 379"/>
            <p:cNvSpPr/>
            <p:nvPr/>
          </p:nvSpPr>
          <p:spPr>
            <a:xfrm>
              <a:off x="2531517" y="7204275"/>
              <a:ext cx="1584176" cy="135786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319"/>
            </a:p>
          </p:txBody>
        </p:sp>
        <p:sp>
          <p:nvSpPr>
            <p:cNvPr id="2347" name="CaixaDeTexto 380"/>
            <p:cNvSpPr txBox="1"/>
            <p:nvPr/>
          </p:nvSpPr>
          <p:spPr>
            <a:xfrm>
              <a:off x="2519404" y="7385162"/>
              <a:ext cx="1596289" cy="1148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800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sz="1800" b="1" dirty="0" err="1">
                  <a:latin typeface="Arial" pitchFamily="34" charset="0"/>
                  <a:cs typeface="Arial" pitchFamily="34" charset="0"/>
                </a:rPr>
                <a:t>Tx</a:t>
              </a:r>
              <a:endParaRPr lang="pt-BR" sz="1800" b="1" dirty="0">
                <a:latin typeface="Arial" pitchFamily="34" charset="0"/>
                <a:cs typeface="Arial" pitchFamily="34" charset="0"/>
              </a:endParaRPr>
            </a:p>
            <a:p>
              <a:endParaRPr lang="pt-BR" sz="751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501" i="1" dirty="0">
                  <a:latin typeface="Arial" pitchFamily="34" charset="0"/>
                  <a:cs typeface="Arial" pitchFamily="34" charset="0"/>
                </a:rPr>
                <a:t>Defined</a:t>
              </a:r>
            </a:p>
            <a:p>
              <a:pPr algn="ctr"/>
              <a:r>
                <a:rPr lang="pt-BR" sz="1501" i="1" dirty="0" err="1">
                  <a:latin typeface="Arial" pitchFamily="34" charset="0"/>
                  <a:cs typeface="Arial" pitchFamily="34" charset="0"/>
                </a:rPr>
                <a:t>by</a:t>
              </a:r>
              <a:r>
                <a:rPr lang="pt-BR" sz="1501" i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50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</a:p>
          </p:txBody>
        </p:sp>
      </p:grpSp>
      <p:cxnSp>
        <p:nvCxnSpPr>
          <p:cNvPr id="2348" name="Straight Connector 2347"/>
          <p:cNvCxnSpPr/>
          <p:nvPr/>
        </p:nvCxnSpPr>
        <p:spPr>
          <a:xfrm flipH="1">
            <a:off x="-690412" y="-6518573"/>
            <a:ext cx="378342" cy="21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9" name="Rounded Rectangle 2348"/>
          <p:cNvSpPr/>
          <p:nvPr/>
        </p:nvSpPr>
        <p:spPr>
          <a:xfrm>
            <a:off x="2609489" y="-8929204"/>
            <a:ext cx="1154444" cy="50266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2350" name="TextBox 2349"/>
          <p:cNvSpPr txBox="1"/>
          <p:nvPr/>
        </p:nvSpPr>
        <p:spPr>
          <a:xfrm>
            <a:off x="2923064" y="-8938547"/>
            <a:ext cx="507960" cy="503597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2101" b="1" spc="450" dirty="0" err="1"/>
              <a:t>Hermitian</a:t>
            </a:r>
            <a:r>
              <a:rPr lang="pt-BR" sz="2101" b="1" spc="450" dirty="0"/>
              <a:t> </a:t>
            </a:r>
            <a:r>
              <a:rPr lang="pt-BR" sz="2101" b="1" spc="450" dirty="0" err="1"/>
              <a:t>Symmetry</a:t>
            </a:r>
            <a:endParaRPr lang="pt-BR" sz="2101" b="1" spc="450" dirty="0"/>
          </a:p>
        </p:txBody>
      </p:sp>
      <p:cxnSp>
        <p:nvCxnSpPr>
          <p:cNvPr id="2351" name="Straight Connector 2350"/>
          <p:cNvCxnSpPr/>
          <p:nvPr/>
        </p:nvCxnSpPr>
        <p:spPr>
          <a:xfrm flipH="1">
            <a:off x="-690406" y="-8875157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2" name="TextBox 2351"/>
              <p:cNvSpPr txBox="1"/>
              <p:nvPr/>
            </p:nvSpPr>
            <p:spPr>
              <a:xfrm>
                <a:off x="3939566" y="-7275259"/>
                <a:ext cx="1653455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352" name="TextBox 23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99" y="-7596114"/>
                <a:ext cx="1726376" cy="333617"/>
              </a:xfrm>
              <a:prstGeom prst="rect">
                <a:avLst/>
              </a:prstGeom>
              <a:blipFill rotWithShape="0">
                <a:blip r:embed="rId3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3" name="TextBox 2352"/>
          <p:cNvSpPr txBox="1"/>
          <p:nvPr/>
        </p:nvSpPr>
        <p:spPr>
          <a:xfrm rot="5400000">
            <a:off x="4506147" y="-6937833"/>
            <a:ext cx="46274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4" name="TextBox 2353"/>
              <p:cNvSpPr txBox="1"/>
              <p:nvPr/>
            </p:nvSpPr>
            <p:spPr>
              <a:xfrm>
                <a:off x="3939566" y="-7599561"/>
                <a:ext cx="1653455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354" name="TextBox 23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99" y="-7934718"/>
                <a:ext cx="1726376" cy="333617"/>
              </a:xfrm>
              <a:prstGeom prst="rect">
                <a:avLst/>
              </a:prstGeom>
              <a:blipFill rotWithShape="0">
                <a:blip r:embed="rId3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5" name="TextBox 2354"/>
              <p:cNvSpPr txBox="1"/>
              <p:nvPr/>
            </p:nvSpPr>
            <p:spPr>
              <a:xfrm>
                <a:off x="3939566" y="-6734763"/>
                <a:ext cx="1653455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355" name="TextBox 23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99" y="-7031780"/>
                <a:ext cx="1726376" cy="333617"/>
              </a:xfrm>
              <a:prstGeom prst="rect">
                <a:avLst/>
              </a:prstGeom>
              <a:blipFill rotWithShape="0">
                <a:blip r:embed="rId3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6" name="TextBox 2355"/>
          <p:cNvSpPr txBox="1"/>
          <p:nvPr/>
        </p:nvSpPr>
        <p:spPr>
          <a:xfrm>
            <a:off x="4573166" y="-9058905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2357" name="TextBox 2356"/>
          <p:cNvSpPr txBox="1"/>
          <p:nvPr/>
        </p:nvSpPr>
        <p:spPr>
          <a:xfrm>
            <a:off x="4566068" y="-7869807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2358" name="TextBox 2357"/>
          <p:cNvSpPr txBox="1"/>
          <p:nvPr/>
        </p:nvSpPr>
        <p:spPr>
          <a:xfrm>
            <a:off x="4457972" y="-8905479"/>
            <a:ext cx="458715" cy="109411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p:cxnSp>
        <p:nvCxnSpPr>
          <p:cNvPr id="2359" name="Straight Connector 2358"/>
          <p:cNvCxnSpPr/>
          <p:nvPr/>
        </p:nvCxnSpPr>
        <p:spPr>
          <a:xfrm flipH="1">
            <a:off x="3701278" y="-8875157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0" name="Straight Connector 2359"/>
          <p:cNvCxnSpPr/>
          <p:nvPr/>
        </p:nvCxnSpPr>
        <p:spPr>
          <a:xfrm flipH="1">
            <a:off x="3755324" y="-7653618"/>
            <a:ext cx="3921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1" name="Straight Connector 2360"/>
          <p:cNvCxnSpPr/>
          <p:nvPr/>
        </p:nvCxnSpPr>
        <p:spPr>
          <a:xfrm flipH="1">
            <a:off x="-693451" y="-7653618"/>
            <a:ext cx="3921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2" name="Straight Connector 2361"/>
          <p:cNvCxnSpPr/>
          <p:nvPr/>
        </p:nvCxnSpPr>
        <p:spPr>
          <a:xfrm flipH="1">
            <a:off x="3763931" y="-5172747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63" name="TextBox 2362"/>
              <p:cNvSpPr txBox="1"/>
              <p:nvPr/>
            </p:nvSpPr>
            <p:spPr>
              <a:xfrm>
                <a:off x="3939566" y="-5807198"/>
                <a:ext cx="1653455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363" name="TextBox 23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99" y="-6063309"/>
                <a:ext cx="1726376" cy="333617"/>
              </a:xfrm>
              <a:prstGeom prst="rect">
                <a:avLst/>
              </a:prstGeom>
              <a:blipFill rotWithShape="0">
                <a:blip r:embed="rId3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4" name="TextBox 2363"/>
          <p:cNvSpPr txBox="1"/>
          <p:nvPr/>
        </p:nvSpPr>
        <p:spPr>
          <a:xfrm rot="5400000">
            <a:off x="4528238" y="-5995279"/>
            <a:ext cx="46274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5" name="TextBox 2364"/>
              <p:cNvSpPr txBox="1"/>
              <p:nvPr/>
            </p:nvSpPr>
            <p:spPr>
              <a:xfrm>
                <a:off x="3939566" y="-6239597"/>
                <a:ext cx="1653455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365" name="TextBox 23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99" y="-6514777"/>
                <a:ext cx="1726376" cy="333617"/>
              </a:xfrm>
              <a:prstGeom prst="rect">
                <a:avLst/>
              </a:prstGeom>
              <a:blipFill rotWithShape="0">
                <a:blip r:embed="rId3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6" name="TextBox 2365"/>
              <p:cNvSpPr txBox="1"/>
              <p:nvPr/>
            </p:nvSpPr>
            <p:spPr>
              <a:xfrm>
                <a:off x="3939566" y="-5374802"/>
                <a:ext cx="1653455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366" name="TextBox 23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99" y="-5611842"/>
                <a:ext cx="1726376" cy="333617"/>
              </a:xfrm>
              <a:prstGeom prst="rect">
                <a:avLst/>
              </a:prstGeom>
              <a:blipFill rotWithShape="0">
                <a:blip r:embed="rId3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7" name="TextBox 2366"/>
          <p:cNvSpPr txBox="1"/>
          <p:nvPr/>
        </p:nvSpPr>
        <p:spPr>
          <a:xfrm>
            <a:off x="4566068" y="-6518564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2368" name="TextBox 2367"/>
          <p:cNvSpPr txBox="1"/>
          <p:nvPr/>
        </p:nvSpPr>
        <p:spPr>
          <a:xfrm>
            <a:off x="4573166" y="-5104549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2369" name="TextBox 2368"/>
          <p:cNvSpPr txBox="1"/>
          <p:nvPr/>
        </p:nvSpPr>
        <p:spPr>
          <a:xfrm>
            <a:off x="4566068" y="-4185705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2370" name="TextBox 2369"/>
          <p:cNvSpPr txBox="1"/>
          <p:nvPr/>
        </p:nvSpPr>
        <p:spPr>
          <a:xfrm>
            <a:off x="4457972" y="-5072348"/>
            <a:ext cx="458715" cy="109411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p:sp>
        <p:nvSpPr>
          <p:cNvPr id="2371" name="TextBox 2370"/>
          <p:cNvSpPr txBox="1"/>
          <p:nvPr/>
        </p:nvSpPr>
        <p:spPr>
          <a:xfrm>
            <a:off x="3378185" y="-4193553"/>
            <a:ext cx="493854" cy="25544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050" dirty="0"/>
              <a:t>N</a:t>
            </a:r>
            <a:r>
              <a:rPr lang="pt-BR" sz="450" dirty="0"/>
              <a:t>IFFT</a:t>
            </a:r>
            <a:endParaRPr lang="pt-BR" sz="1202" dirty="0"/>
          </a:p>
        </p:txBody>
      </p:sp>
      <p:sp>
        <p:nvSpPr>
          <p:cNvPr id="2372" name="TextBox 2371"/>
          <p:cNvSpPr txBox="1"/>
          <p:nvPr/>
        </p:nvSpPr>
        <p:spPr>
          <a:xfrm>
            <a:off x="3431019" y="-9004855"/>
            <a:ext cx="292338" cy="25544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050" dirty="0"/>
              <a:t>1</a:t>
            </a:r>
            <a:endParaRPr lang="pt-BR" sz="21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3" name="TextBox 2372"/>
              <p:cNvSpPr txBox="1"/>
              <p:nvPr/>
            </p:nvSpPr>
            <p:spPr>
              <a:xfrm>
                <a:off x="3354890" y="-7845602"/>
                <a:ext cx="454487" cy="31256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5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5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51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5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51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73" name="TextBox 23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40" y="-8191610"/>
                <a:ext cx="474531" cy="317587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4" name="Straight Connector 2373"/>
          <p:cNvCxnSpPr/>
          <p:nvPr/>
        </p:nvCxnSpPr>
        <p:spPr>
          <a:xfrm flipH="1">
            <a:off x="3763931" y="-6518573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5" name="Straight Connector 2374"/>
          <p:cNvCxnSpPr/>
          <p:nvPr/>
        </p:nvCxnSpPr>
        <p:spPr>
          <a:xfrm flipH="1">
            <a:off x="3763931" y="-6302373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6" name="TextBox 2375"/>
          <p:cNvSpPr txBox="1"/>
          <p:nvPr/>
        </p:nvSpPr>
        <p:spPr>
          <a:xfrm>
            <a:off x="-355332" y="-9003982"/>
            <a:ext cx="292338" cy="25544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050" dirty="0"/>
              <a:t>1</a:t>
            </a:r>
            <a:endParaRPr lang="pt-BR" sz="21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7" name="TextBox 2376"/>
              <p:cNvSpPr txBox="1"/>
              <p:nvPr/>
            </p:nvSpPr>
            <p:spPr>
              <a:xfrm>
                <a:off x="-2116877" y="-7275259"/>
                <a:ext cx="1653455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377" name="TextBox 23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10236" y="-7596114"/>
                <a:ext cx="1726376" cy="333617"/>
              </a:xfrm>
              <a:prstGeom prst="rect">
                <a:avLst/>
              </a:prstGeom>
              <a:blipFill rotWithShape="0">
                <a:blip r:embed="rId3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8" name="TextBox 2377"/>
          <p:cNvSpPr txBox="1"/>
          <p:nvPr/>
        </p:nvSpPr>
        <p:spPr>
          <a:xfrm rot="5400000">
            <a:off x="-1550296" y="-6937833"/>
            <a:ext cx="46274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9" name="TextBox 2378"/>
              <p:cNvSpPr txBox="1"/>
              <p:nvPr/>
            </p:nvSpPr>
            <p:spPr>
              <a:xfrm>
                <a:off x="-2116877" y="-7599561"/>
                <a:ext cx="1653455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379" name="TextBox 23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10236" y="-7934718"/>
                <a:ext cx="1726376" cy="333617"/>
              </a:xfrm>
              <a:prstGeom prst="rect">
                <a:avLst/>
              </a:prstGeom>
              <a:blipFill rotWithShape="0">
                <a:blip r:embed="rId3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0" name="TextBox 2379"/>
              <p:cNvSpPr txBox="1"/>
              <p:nvPr/>
            </p:nvSpPr>
            <p:spPr>
              <a:xfrm>
                <a:off x="-2116877" y="-6734763"/>
                <a:ext cx="1653455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380" name="TextBox 23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10236" y="-7031780"/>
                <a:ext cx="1726376" cy="333617"/>
              </a:xfrm>
              <a:prstGeom prst="rect">
                <a:avLst/>
              </a:prstGeom>
              <a:blipFill rotWithShape="0">
                <a:blip r:embed="rId3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1" name="TextBox 2380"/>
          <p:cNvSpPr txBox="1"/>
          <p:nvPr/>
        </p:nvSpPr>
        <p:spPr>
          <a:xfrm>
            <a:off x="-1483281" y="-9058905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2382" name="TextBox 2381"/>
          <p:cNvSpPr txBox="1"/>
          <p:nvPr/>
        </p:nvSpPr>
        <p:spPr>
          <a:xfrm>
            <a:off x="-1490377" y="-7869807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2383" name="TextBox 2382"/>
          <p:cNvSpPr txBox="1"/>
          <p:nvPr/>
        </p:nvSpPr>
        <p:spPr>
          <a:xfrm>
            <a:off x="-1598469" y="-8905479"/>
            <a:ext cx="458715" cy="109411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4" name="TextBox 2383"/>
              <p:cNvSpPr txBox="1"/>
              <p:nvPr/>
            </p:nvSpPr>
            <p:spPr>
              <a:xfrm>
                <a:off x="3300840" y="-6710555"/>
                <a:ext cx="454487" cy="31256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5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5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51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5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51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84" name="TextBox 23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06" y="-7006505"/>
                <a:ext cx="474531" cy="317587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5" name="TextBox 2384"/>
              <p:cNvSpPr txBox="1"/>
              <p:nvPr/>
            </p:nvSpPr>
            <p:spPr>
              <a:xfrm>
                <a:off x="3206217" y="-6464520"/>
                <a:ext cx="711258" cy="31256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5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5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51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5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51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751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85" name="TextBox 23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11" y="-6749619"/>
                <a:ext cx="742626" cy="317587"/>
              </a:xfrm>
              <a:prstGeom prst="rect">
                <a:avLst/>
              </a:prstGeom>
              <a:blipFill rotWithShape="0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6" name="TextBox 2385"/>
              <p:cNvSpPr txBox="1"/>
              <p:nvPr/>
            </p:nvSpPr>
            <p:spPr>
              <a:xfrm>
                <a:off x="2512180" y="-7845602"/>
                <a:ext cx="454487" cy="31256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5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5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51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5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51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86" name="TextBox 23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7735" y="-8191610"/>
                <a:ext cx="474531" cy="317587"/>
              </a:xfrm>
              <a:prstGeom prst="rect">
                <a:avLst/>
              </a:prstGeom>
              <a:blipFill rotWithShape="0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7" name="TextBox 2386"/>
              <p:cNvSpPr txBox="1"/>
              <p:nvPr/>
            </p:nvSpPr>
            <p:spPr>
              <a:xfrm>
                <a:off x="2544141" y="-6710555"/>
                <a:ext cx="454487" cy="31256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5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5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51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5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51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87" name="TextBox 23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365" y="-7006505"/>
                <a:ext cx="474531" cy="317587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8" name="TextBox 2387"/>
              <p:cNvSpPr txBox="1"/>
              <p:nvPr/>
            </p:nvSpPr>
            <p:spPr>
              <a:xfrm>
                <a:off x="3106729" y="-5383517"/>
                <a:ext cx="784709" cy="31335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5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751" i="1">
                              <a:latin typeface="Cambria Math" panose="02040503050406030204" pitchFamily="18" charset="0"/>
                            </a:rPr>
                            <m:t>3.</m:t>
                          </m:r>
                          <m:sSub>
                            <m:sSubPr>
                              <m:ctrlPr>
                                <a:rPr lang="pt-BR" sz="75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51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5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51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751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88" name="TextBox 23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36" y="-5620942"/>
                <a:ext cx="819316" cy="318357"/>
              </a:xfrm>
              <a:prstGeom prst="rect">
                <a:avLst/>
              </a:prstGeom>
              <a:blipFill rotWithShape="0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9" name="Straight Connector 2388"/>
          <p:cNvCxnSpPr/>
          <p:nvPr/>
        </p:nvCxnSpPr>
        <p:spPr>
          <a:xfrm flipH="1">
            <a:off x="6620757" y="-3978234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0" name="Rounded Rectangle 2389"/>
          <p:cNvSpPr/>
          <p:nvPr/>
        </p:nvSpPr>
        <p:spPr>
          <a:xfrm>
            <a:off x="5724932" y="-8929204"/>
            <a:ext cx="1154444" cy="50266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2391" name="TextBox 2390"/>
          <p:cNvSpPr txBox="1"/>
          <p:nvPr/>
        </p:nvSpPr>
        <p:spPr>
          <a:xfrm>
            <a:off x="6146606" y="-8938547"/>
            <a:ext cx="507960" cy="503597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2101" b="1" spc="900" dirty="0"/>
              <a:t>IFFT</a:t>
            </a:r>
          </a:p>
        </p:txBody>
      </p:sp>
      <p:sp>
        <p:nvSpPr>
          <p:cNvPr id="2392" name="TextBox 2391"/>
          <p:cNvSpPr txBox="1"/>
          <p:nvPr/>
        </p:nvSpPr>
        <p:spPr>
          <a:xfrm>
            <a:off x="5674268" y="-4193553"/>
            <a:ext cx="493854" cy="25544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050" dirty="0"/>
              <a:t>N</a:t>
            </a:r>
            <a:r>
              <a:rPr lang="pt-BR" sz="450" dirty="0"/>
              <a:t>IFFT</a:t>
            </a:r>
            <a:endParaRPr lang="pt-BR" sz="1202" dirty="0"/>
          </a:p>
        </p:txBody>
      </p:sp>
      <p:sp>
        <p:nvSpPr>
          <p:cNvPr id="2393" name="TextBox 2392"/>
          <p:cNvSpPr txBox="1"/>
          <p:nvPr/>
        </p:nvSpPr>
        <p:spPr>
          <a:xfrm>
            <a:off x="5721894" y="-9004855"/>
            <a:ext cx="292338" cy="25544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050" dirty="0"/>
              <a:t>1</a:t>
            </a:r>
            <a:endParaRPr lang="pt-BR" sz="21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4" name="TextBox 2393"/>
              <p:cNvSpPr txBox="1"/>
              <p:nvPr/>
            </p:nvSpPr>
            <p:spPr>
              <a:xfrm>
                <a:off x="5659588" y="-7845602"/>
                <a:ext cx="454487" cy="31256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5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5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51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5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51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94" name="TextBox 23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480" y="-8191610"/>
                <a:ext cx="474531" cy="317587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5" name="TextBox 2394"/>
              <p:cNvSpPr txBox="1"/>
              <p:nvPr/>
            </p:nvSpPr>
            <p:spPr>
              <a:xfrm>
                <a:off x="5659588" y="-6710555"/>
                <a:ext cx="454487" cy="31256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5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5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51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5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51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95" name="TextBox 23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480" y="-7006505"/>
                <a:ext cx="474531" cy="317587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6" name="TextBox 2395"/>
              <p:cNvSpPr txBox="1"/>
              <p:nvPr/>
            </p:nvSpPr>
            <p:spPr>
              <a:xfrm>
                <a:off x="5627624" y="-6464520"/>
                <a:ext cx="711258" cy="31256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5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5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51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5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51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751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96" name="TextBox 23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107" y="-6749619"/>
                <a:ext cx="742626" cy="317587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7" name="TextBox 2396"/>
              <p:cNvSpPr txBox="1"/>
              <p:nvPr/>
            </p:nvSpPr>
            <p:spPr>
              <a:xfrm>
                <a:off x="5653662" y="-5383517"/>
                <a:ext cx="784709" cy="31335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5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751" i="1">
                              <a:latin typeface="Cambria Math" panose="02040503050406030204" pitchFamily="18" charset="0"/>
                            </a:rPr>
                            <m:t>3.</m:t>
                          </m:r>
                          <m:sSub>
                            <m:sSubPr>
                              <m:ctrlPr>
                                <a:rPr lang="pt-BR" sz="75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51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5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51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751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97" name="TextBox 23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293" y="-5620942"/>
                <a:ext cx="819316" cy="318357"/>
              </a:xfrm>
              <a:prstGeom prst="rect">
                <a:avLst/>
              </a:prstGeom>
              <a:blipFill rotWithShape="0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8" name="Rectangle 2397"/>
          <p:cNvSpPr/>
          <p:nvPr/>
        </p:nvSpPr>
        <p:spPr>
          <a:xfrm>
            <a:off x="-3526215" y="-5430921"/>
            <a:ext cx="1429157" cy="20704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2399" name="TextBox 2398"/>
          <p:cNvSpPr txBox="1"/>
          <p:nvPr/>
        </p:nvSpPr>
        <p:spPr>
          <a:xfrm>
            <a:off x="-3667471" y="-5500665"/>
            <a:ext cx="1742800" cy="30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00101100101110</a:t>
            </a:r>
          </a:p>
        </p:txBody>
      </p:sp>
      <p:sp>
        <p:nvSpPr>
          <p:cNvPr id="2400" name="TextBox 2399"/>
          <p:cNvSpPr txBox="1"/>
          <p:nvPr/>
        </p:nvSpPr>
        <p:spPr>
          <a:xfrm>
            <a:off x="-3526215" y="-5307436"/>
            <a:ext cx="1429157" cy="30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50" dirty="0"/>
              <a:t>Data bits</a:t>
            </a:r>
          </a:p>
        </p:txBody>
      </p:sp>
      <p:sp>
        <p:nvSpPr>
          <p:cNvPr id="2401" name="Rounded Rectangle 2400"/>
          <p:cNvSpPr/>
          <p:nvPr/>
        </p:nvSpPr>
        <p:spPr>
          <a:xfrm>
            <a:off x="-3311169" y="-7495779"/>
            <a:ext cx="1003303" cy="1045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2402" name="TextBox 2401"/>
          <p:cNvSpPr txBox="1"/>
          <p:nvPr/>
        </p:nvSpPr>
        <p:spPr>
          <a:xfrm>
            <a:off x="-3276120" y="-7815337"/>
            <a:ext cx="917058" cy="355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76" b="1" dirty="0"/>
              <a:t>M-QAM</a:t>
            </a:r>
          </a:p>
        </p:txBody>
      </p:sp>
      <p:cxnSp>
        <p:nvCxnSpPr>
          <p:cNvPr id="2403" name="Straight Connector 2402"/>
          <p:cNvCxnSpPr>
            <a:stCxn id="2401" idx="0"/>
            <a:endCxn id="2401" idx="2"/>
          </p:cNvCxnSpPr>
          <p:nvPr/>
        </p:nvCxnSpPr>
        <p:spPr>
          <a:xfrm>
            <a:off x="-2809528" y="-7495779"/>
            <a:ext cx="0" cy="10450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4" name="Straight Connector 2403"/>
          <p:cNvCxnSpPr>
            <a:stCxn id="2401" idx="3"/>
            <a:endCxn id="2401" idx="1"/>
          </p:cNvCxnSpPr>
          <p:nvPr/>
        </p:nvCxnSpPr>
        <p:spPr>
          <a:xfrm flipH="1">
            <a:off x="-3311169" y="-6973253"/>
            <a:ext cx="1003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5" name="Oval 2404"/>
          <p:cNvSpPr/>
          <p:nvPr/>
        </p:nvSpPr>
        <p:spPr>
          <a:xfrm>
            <a:off x="-3094671" y="-7258395"/>
            <a:ext cx="68633" cy="68633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2406" name="Oval 2405"/>
          <p:cNvSpPr/>
          <p:nvPr/>
        </p:nvSpPr>
        <p:spPr>
          <a:xfrm>
            <a:off x="-2612960" y="-7258395"/>
            <a:ext cx="68633" cy="68633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2407" name="Oval 2406"/>
          <p:cNvSpPr/>
          <p:nvPr/>
        </p:nvSpPr>
        <p:spPr>
          <a:xfrm>
            <a:off x="-2612960" y="-6746303"/>
            <a:ext cx="68633" cy="68633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2408" name="Oval 2407"/>
          <p:cNvSpPr/>
          <p:nvPr/>
        </p:nvSpPr>
        <p:spPr>
          <a:xfrm>
            <a:off x="-3094672" y="-6751775"/>
            <a:ext cx="68633" cy="68633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2409" name="TextBox 2408"/>
          <p:cNvSpPr txBox="1"/>
          <p:nvPr/>
        </p:nvSpPr>
        <p:spPr>
          <a:xfrm rot="5400000">
            <a:off x="-3885049" y="-7150988"/>
            <a:ext cx="881236" cy="318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37" b="1" dirty="0" err="1"/>
              <a:t>Mapping</a:t>
            </a:r>
            <a:endParaRPr lang="pt-BR" sz="1437" b="1" dirty="0"/>
          </a:p>
        </p:txBody>
      </p:sp>
      <p:cxnSp>
        <p:nvCxnSpPr>
          <p:cNvPr id="2410" name="Straight Arrow Connector 2409"/>
          <p:cNvCxnSpPr>
            <a:stCxn id="2401" idx="3"/>
            <a:endCxn id="2336" idx="1"/>
          </p:cNvCxnSpPr>
          <p:nvPr/>
        </p:nvCxnSpPr>
        <p:spPr>
          <a:xfrm flipV="1">
            <a:off x="-2307869" y="-6973297"/>
            <a:ext cx="309583" cy="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1" name="Straight Arrow Connector 2410"/>
          <p:cNvCxnSpPr/>
          <p:nvPr/>
        </p:nvCxnSpPr>
        <p:spPr>
          <a:xfrm flipH="1" flipV="1">
            <a:off x="-2811644" y="-6424266"/>
            <a:ext cx="2117" cy="98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2" name="TextBox 2411"/>
              <p:cNvSpPr txBox="1"/>
              <p:nvPr/>
            </p:nvSpPr>
            <p:spPr>
              <a:xfrm>
                <a:off x="7097209" y="-9071980"/>
                <a:ext cx="471759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412" name="TextBox 24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504" y="-9472074"/>
                <a:ext cx="492565" cy="333617"/>
              </a:xfrm>
              <a:prstGeom prst="rect">
                <a:avLst/>
              </a:prstGeom>
              <a:blipFill rotWithShape="0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3" name="TextBox 2412"/>
          <p:cNvSpPr txBox="1"/>
          <p:nvPr/>
        </p:nvSpPr>
        <p:spPr>
          <a:xfrm>
            <a:off x="7028471" y="-8410304"/>
            <a:ext cx="458715" cy="432379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/>
              <a:t>...............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4" name="TextBox 2413"/>
              <p:cNvSpPr txBox="1"/>
              <p:nvPr/>
            </p:nvSpPr>
            <p:spPr>
              <a:xfrm>
                <a:off x="7097209" y="-8833986"/>
                <a:ext cx="471759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414" name="TextBox 24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504" y="-9223584"/>
                <a:ext cx="492565" cy="333617"/>
              </a:xfrm>
              <a:prstGeom prst="rect">
                <a:avLst/>
              </a:prstGeom>
              <a:blipFill rotWithShape="0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5" name="TextBox 2414"/>
              <p:cNvSpPr txBox="1"/>
              <p:nvPr/>
            </p:nvSpPr>
            <p:spPr>
              <a:xfrm>
                <a:off x="7097209" y="-8563739"/>
                <a:ext cx="471759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415" name="TextBox 24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504" y="-8941419"/>
                <a:ext cx="492565" cy="333617"/>
              </a:xfrm>
              <a:prstGeom prst="rect">
                <a:avLst/>
              </a:prstGeom>
              <a:blipFill rotWithShape="0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6" name="TextBox 2415"/>
              <p:cNvSpPr txBox="1"/>
              <p:nvPr/>
            </p:nvSpPr>
            <p:spPr>
              <a:xfrm>
                <a:off x="6974415" y="-4185716"/>
                <a:ext cx="987191" cy="34839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416" name="TextBox 24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295" y="-4370314"/>
                <a:ext cx="1030728" cy="354649"/>
              </a:xfrm>
              <a:prstGeom prst="rect">
                <a:avLst/>
              </a:prstGeom>
              <a:blipFill rotWithShape="0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7" name="Straight Arrow Connector 2416"/>
          <p:cNvCxnSpPr/>
          <p:nvPr/>
        </p:nvCxnSpPr>
        <p:spPr>
          <a:xfrm>
            <a:off x="7883645" y="-9004863"/>
            <a:ext cx="0" cy="52968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8" name="TextBox 2417"/>
          <p:cNvSpPr txBox="1"/>
          <p:nvPr/>
        </p:nvSpPr>
        <p:spPr>
          <a:xfrm>
            <a:off x="7880061" y="-8766404"/>
            <a:ext cx="507960" cy="503597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2101" b="1" spc="450" dirty="0"/>
              <a:t>Time Domain </a:t>
            </a:r>
            <a:r>
              <a:rPr lang="pt-BR" sz="2101" b="1" spc="450" dirty="0" err="1"/>
              <a:t>Samples</a:t>
            </a:r>
            <a:endParaRPr lang="pt-BR" sz="2101" b="1" spc="450" dirty="0"/>
          </a:p>
        </p:txBody>
      </p:sp>
      <p:pic>
        <p:nvPicPr>
          <p:cNvPr id="2419" name="Picture 2418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12901" r="37172" b="20320"/>
          <a:stretch/>
        </p:blipFill>
        <p:spPr>
          <a:xfrm rot="5400000">
            <a:off x="9046132" y="-6747971"/>
            <a:ext cx="5026629" cy="620963"/>
          </a:xfrm>
          <a:prstGeom prst="rect">
            <a:avLst/>
          </a:prstGeom>
        </p:spPr>
      </p:pic>
      <p:pic>
        <p:nvPicPr>
          <p:cNvPr id="2420" name="Picture 2419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9" t="18238" r="11843" b="13613"/>
          <a:stretch/>
        </p:blipFill>
        <p:spPr>
          <a:xfrm>
            <a:off x="3646583" y="-9774634"/>
            <a:ext cx="2197779" cy="656601"/>
          </a:xfrm>
          <a:prstGeom prst="rect">
            <a:avLst/>
          </a:prstGeom>
        </p:spPr>
      </p:pic>
      <p:sp>
        <p:nvSpPr>
          <p:cNvPr id="2421" name="TextBox 2420"/>
          <p:cNvSpPr txBox="1"/>
          <p:nvPr/>
        </p:nvSpPr>
        <p:spPr>
          <a:xfrm rot="16200000">
            <a:off x="4564379" y="-10187885"/>
            <a:ext cx="405817" cy="224140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437" b="1" dirty="0" err="1"/>
              <a:t>Frequency</a:t>
            </a:r>
            <a:r>
              <a:rPr lang="pt-BR" sz="1437" b="1" dirty="0"/>
              <a:t> Domain </a:t>
            </a:r>
            <a:r>
              <a:rPr lang="pt-BR" sz="1437" b="1" dirty="0" err="1"/>
              <a:t>Samples</a:t>
            </a:r>
            <a:endParaRPr lang="pt-BR" sz="1437" b="1" dirty="0"/>
          </a:p>
        </p:txBody>
      </p:sp>
      <p:sp>
        <p:nvSpPr>
          <p:cNvPr id="2422" name="TextBox 2421"/>
          <p:cNvSpPr txBox="1"/>
          <p:nvPr/>
        </p:nvSpPr>
        <p:spPr>
          <a:xfrm>
            <a:off x="-2448776" y="-6426670"/>
            <a:ext cx="2096203" cy="318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37" b="1" dirty="0" err="1"/>
              <a:t>Subcarriers</a:t>
            </a:r>
            <a:r>
              <a:rPr lang="pt-BR" sz="1437" b="1" dirty="0"/>
              <a:t> </a:t>
            </a:r>
            <a:r>
              <a:rPr lang="pt-BR" sz="1437" b="1" dirty="0" err="1"/>
              <a:t>Information</a:t>
            </a:r>
            <a:endParaRPr lang="pt-BR" sz="1437" b="1" dirty="0"/>
          </a:p>
        </p:txBody>
      </p:sp>
      <p:sp>
        <p:nvSpPr>
          <p:cNvPr id="2423" name="TextBox 2422"/>
          <p:cNvSpPr txBox="1"/>
          <p:nvPr/>
        </p:nvSpPr>
        <p:spPr>
          <a:xfrm rot="5400000">
            <a:off x="-2314935" y="-8442518"/>
            <a:ext cx="1202989" cy="318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37" b="1" dirty="0"/>
              <a:t>Zero </a:t>
            </a:r>
            <a:r>
              <a:rPr lang="pt-BR" sz="1437" b="1" dirty="0" err="1"/>
              <a:t>Padding</a:t>
            </a:r>
            <a:endParaRPr lang="pt-BR" sz="1437" b="1" dirty="0"/>
          </a:p>
        </p:txBody>
      </p:sp>
      <p:sp>
        <p:nvSpPr>
          <p:cNvPr id="2424" name="Left Brace 2423"/>
          <p:cNvSpPr/>
          <p:nvPr/>
        </p:nvSpPr>
        <p:spPr>
          <a:xfrm>
            <a:off x="-1606192" y="-8969704"/>
            <a:ext cx="186102" cy="135704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9471" tIns="54738" rIns="109471" bIns="547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82"/>
          </a:p>
        </p:txBody>
      </p:sp>
      <p:sp>
        <p:nvSpPr>
          <p:cNvPr id="2425" name="Rectangle 2424"/>
          <p:cNvSpPr/>
          <p:nvPr/>
        </p:nvSpPr>
        <p:spPr>
          <a:xfrm>
            <a:off x="7613417" y="-9062195"/>
            <a:ext cx="92691" cy="504823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cxnSp>
        <p:nvCxnSpPr>
          <p:cNvPr id="2426" name="Straight Connector 2425"/>
          <p:cNvCxnSpPr/>
          <p:nvPr/>
        </p:nvCxnSpPr>
        <p:spPr>
          <a:xfrm>
            <a:off x="7613410" y="-8932889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7" name="Straight Connector 2426"/>
          <p:cNvCxnSpPr/>
          <p:nvPr/>
        </p:nvCxnSpPr>
        <p:spPr>
          <a:xfrm>
            <a:off x="7613410" y="-8803577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8" name="Straight Connector 2427"/>
          <p:cNvCxnSpPr/>
          <p:nvPr/>
        </p:nvCxnSpPr>
        <p:spPr>
          <a:xfrm>
            <a:off x="7614671" y="-867426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9" name="Straight Connector 2428"/>
          <p:cNvCxnSpPr/>
          <p:nvPr/>
        </p:nvCxnSpPr>
        <p:spPr>
          <a:xfrm>
            <a:off x="7613410" y="-854495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0" name="Straight Connector 2429"/>
          <p:cNvCxnSpPr/>
          <p:nvPr/>
        </p:nvCxnSpPr>
        <p:spPr>
          <a:xfrm>
            <a:off x="7613410" y="-8415641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1" name="Straight Connector 2430"/>
          <p:cNvCxnSpPr/>
          <p:nvPr/>
        </p:nvCxnSpPr>
        <p:spPr>
          <a:xfrm>
            <a:off x="7614671" y="-8286329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2" name="Straight Connector 2431"/>
          <p:cNvCxnSpPr/>
          <p:nvPr/>
        </p:nvCxnSpPr>
        <p:spPr>
          <a:xfrm>
            <a:off x="7613410" y="-8157016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3" name="Straight Connector 2432"/>
          <p:cNvCxnSpPr/>
          <p:nvPr/>
        </p:nvCxnSpPr>
        <p:spPr>
          <a:xfrm>
            <a:off x="7613410" y="-802770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4" name="Straight Connector 2433"/>
          <p:cNvCxnSpPr/>
          <p:nvPr/>
        </p:nvCxnSpPr>
        <p:spPr>
          <a:xfrm>
            <a:off x="7614671" y="-7898392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5" name="Straight Connector 2434"/>
          <p:cNvCxnSpPr/>
          <p:nvPr/>
        </p:nvCxnSpPr>
        <p:spPr>
          <a:xfrm>
            <a:off x="7613410" y="-7769081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6" name="Straight Connector 2435"/>
          <p:cNvCxnSpPr/>
          <p:nvPr/>
        </p:nvCxnSpPr>
        <p:spPr>
          <a:xfrm>
            <a:off x="7613410" y="-7639769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7" name="Straight Connector 2436"/>
          <p:cNvCxnSpPr/>
          <p:nvPr/>
        </p:nvCxnSpPr>
        <p:spPr>
          <a:xfrm>
            <a:off x="7614671" y="-7510457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8" name="Straight Connector 2437"/>
          <p:cNvCxnSpPr/>
          <p:nvPr/>
        </p:nvCxnSpPr>
        <p:spPr>
          <a:xfrm>
            <a:off x="7613410" y="-7381145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9" name="Straight Connector 2438"/>
          <p:cNvCxnSpPr/>
          <p:nvPr/>
        </p:nvCxnSpPr>
        <p:spPr>
          <a:xfrm>
            <a:off x="7613410" y="-7251833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0" name="Straight Connector 2439"/>
          <p:cNvCxnSpPr/>
          <p:nvPr/>
        </p:nvCxnSpPr>
        <p:spPr>
          <a:xfrm>
            <a:off x="7614671" y="-7122520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1" name="Straight Connector 2440"/>
          <p:cNvCxnSpPr/>
          <p:nvPr/>
        </p:nvCxnSpPr>
        <p:spPr>
          <a:xfrm>
            <a:off x="7613410" y="-6993210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2" name="Straight Connector 2441"/>
          <p:cNvCxnSpPr/>
          <p:nvPr/>
        </p:nvCxnSpPr>
        <p:spPr>
          <a:xfrm>
            <a:off x="7613410" y="-6863896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3" name="Straight Connector 2442"/>
          <p:cNvCxnSpPr/>
          <p:nvPr/>
        </p:nvCxnSpPr>
        <p:spPr>
          <a:xfrm>
            <a:off x="7614671" y="-673458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4" name="Straight Connector 2443"/>
          <p:cNvCxnSpPr/>
          <p:nvPr/>
        </p:nvCxnSpPr>
        <p:spPr>
          <a:xfrm>
            <a:off x="7613410" y="-6605272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5" name="Straight Connector 2444"/>
          <p:cNvCxnSpPr/>
          <p:nvPr/>
        </p:nvCxnSpPr>
        <p:spPr>
          <a:xfrm>
            <a:off x="7613410" y="-6475960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6" name="Straight Connector 2445"/>
          <p:cNvCxnSpPr/>
          <p:nvPr/>
        </p:nvCxnSpPr>
        <p:spPr>
          <a:xfrm>
            <a:off x="7614671" y="-6346648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7" name="Straight Connector 2446"/>
          <p:cNvCxnSpPr/>
          <p:nvPr/>
        </p:nvCxnSpPr>
        <p:spPr>
          <a:xfrm>
            <a:off x="7613410" y="-6217336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8" name="Straight Connector 2447"/>
          <p:cNvCxnSpPr/>
          <p:nvPr/>
        </p:nvCxnSpPr>
        <p:spPr>
          <a:xfrm>
            <a:off x="7613410" y="-608802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9" name="Straight Connector 2448"/>
          <p:cNvCxnSpPr/>
          <p:nvPr/>
        </p:nvCxnSpPr>
        <p:spPr>
          <a:xfrm>
            <a:off x="7614671" y="-5958712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0" name="Straight Connector 2449"/>
          <p:cNvCxnSpPr/>
          <p:nvPr/>
        </p:nvCxnSpPr>
        <p:spPr>
          <a:xfrm>
            <a:off x="7612149" y="-5829400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1" name="Straight Connector 2450"/>
          <p:cNvCxnSpPr/>
          <p:nvPr/>
        </p:nvCxnSpPr>
        <p:spPr>
          <a:xfrm>
            <a:off x="7613410" y="-5700088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2" name="Straight Connector 2451"/>
          <p:cNvCxnSpPr/>
          <p:nvPr/>
        </p:nvCxnSpPr>
        <p:spPr>
          <a:xfrm>
            <a:off x="7612149" y="-5570775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3" name="Straight Connector 2452"/>
          <p:cNvCxnSpPr/>
          <p:nvPr/>
        </p:nvCxnSpPr>
        <p:spPr>
          <a:xfrm>
            <a:off x="7612149" y="-544146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4" name="Straight Connector 2453"/>
          <p:cNvCxnSpPr/>
          <p:nvPr/>
        </p:nvCxnSpPr>
        <p:spPr>
          <a:xfrm>
            <a:off x="7613410" y="-5312151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5" name="Straight Connector 2454"/>
          <p:cNvCxnSpPr/>
          <p:nvPr/>
        </p:nvCxnSpPr>
        <p:spPr>
          <a:xfrm>
            <a:off x="7612149" y="-5182839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6" name="Straight Connector 2455"/>
          <p:cNvCxnSpPr/>
          <p:nvPr/>
        </p:nvCxnSpPr>
        <p:spPr>
          <a:xfrm>
            <a:off x="7612149" y="-5053527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7" name="Straight Connector 2456"/>
          <p:cNvCxnSpPr/>
          <p:nvPr/>
        </p:nvCxnSpPr>
        <p:spPr>
          <a:xfrm>
            <a:off x="7613410" y="-4924215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8" name="Straight Connector 2457"/>
          <p:cNvCxnSpPr/>
          <p:nvPr/>
        </p:nvCxnSpPr>
        <p:spPr>
          <a:xfrm>
            <a:off x="7612149" y="-4794903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9" name="Straight Connector 2458"/>
          <p:cNvCxnSpPr/>
          <p:nvPr/>
        </p:nvCxnSpPr>
        <p:spPr>
          <a:xfrm>
            <a:off x="7612149" y="-4665591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0" name="Straight Connector 2459"/>
          <p:cNvCxnSpPr/>
          <p:nvPr/>
        </p:nvCxnSpPr>
        <p:spPr>
          <a:xfrm>
            <a:off x="7613410" y="-4536280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1" name="Straight Connector 2460"/>
          <p:cNvCxnSpPr/>
          <p:nvPr/>
        </p:nvCxnSpPr>
        <p:spPr>
          <a:xfrm>
            <a:off x="7612149" y="-4406968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2" name="Straight Connector 2461"/>
          <p:cNvCxnSpPr/>
          <p:nvPr/>
        </p:nvCxnSpPr>
        <p:spPr>
          <a:xfrm>
            <a:off x="7612149" y="-4277656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3" name="Straight Connector 2462"/>
          <p:cNvCxnSpPr/>
          <p:nvPr/>
        </p:nvCxnSpPr>
        <p:spPr>
          <a:xfrm>
            <a:off x="7613410" y="-4148343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4" name="Rectangle 2463"/>
          <p:cNvSpPr/>
          <p:nvPr/>
        </p:nvSpPr>
        <p:spPr>
          <a:xfrm>
            <a:off x="7612146" y="-5570771"/>
            <a:ext cx="92815" cy="77587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271" tIns="68633" rIns="137271" bIns="686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319"/>
          </a:p>
        </p:txBody>
      </p:sp>
      <p:sp>
        <p:nvSpPr>
          <p:cNvPr id="2465" name="TextBox 2464"/>
          <p:cNvSpPr txBox="1"/>
          <p:nvPr/>
        </p:nvSpPr>
        <p:spPr>
          <a:xfrm>
            <a:off x="7482832" y="-5700088"/>
            <a:ext cx="315536" cy="97872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717" b="1" dirty="0"/>
              <a:t>...</a:t>
            </a:r>
          </a:p>
        </p:txBody>
      </p:sp>
      <p:sp>
        <p:nvSpPr>
          <p:cNvPr id="2466" name="TextBox 2465"/>
          <p:cNvSpPr txBox="1"/>
          <p:nvPr/>
        </p:nvSpPr>
        <p:spPr>
          <a:xfrm>
            <a:off x="7784054" y="-9724422"/>
            <a:ext cx="1844147" cy="318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37" b="1" dirty="0"/>
              <a:t>OFDM </a:t>
            </a:r>
            <a:r>
              <a:rPr lang="pt-BR" sz="1437" b="1" dirty="0" err="1"/>
              <a:t>Symbol</a:t>
            </a:r>
            <a:r>
              <a:rPr lang="pt-BR" sz="1437" b="1" dirty="0"/>
              <a:t> Vector</a:t>
            </a:r>
          </a:p>
        </p:txBody>
      </p:sp>
      <p:cxnSp>
        <p:nvCxnSpPr>
          <p:cNvPr id="2467" name="Curved Connector 2466"/>
          <p:cNvCxnSpPr/>
          <p:nvPr/>
        </p:nvCxnSpPr>
        <p:spPr>
          <a:xfrm flipH="1">
            <a:off x="7658587" y="-9469019"/>
            <a:ext cx="374455" cy="4024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8" name="Straight Connector 2467"/>
          <p:cNvCxnSpPr/>
          <p:nvPr/>
        </p:nvCxnSpPr>
        <p:spPr>
          <a:xfrm>
            <a:off x="8002320" y="-9471388"/>
            <a:ext cx="1444068" cy="47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9" name="Rounded Rectangle 2468"/>
          <p:cNvSpPr/>
          <p:nvPr/>
        </p:nvSpPr>
        <p:spPr>
          <a:xfrm>
            <a:off x="12099751" y="-6846106"/>
            <a:ext cx="718819" cy="6312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cxnSp>
        <p:nvCxnSpPr>
          <p:cNvPr id="2470" name="Straight Arrow Connector 2469"/>
          <p:cNvCxnSpPr>
            <a:endCxn id="2469" idx="1"/>
          </p:cNvCxnSpPr>
          <p:nvPr/>
        </p:nvCxnSpPr>
        <p:spPr>
          <a:xfrm>
            <a:off x="11898525" y="-6533787"/>
            <a:ext cx="201221" cy="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1" name="TextBox 2470"/>
          <p:cNvSpPr txBox="1"/>
          <p:nvPr/>
        </p:nvSpPr>
        <p:spPr>
          <a:xfrm>
            <a:off x="12208227" y="-6724296"/>
            <a:ext cx="524128" cy="37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CP</a:t>
            </a:r>
          </a:p>
        </p:txBody>
      </p:sp>
      <p:cxnSp>
        <p:nvCxnSpPr>
          <p:cNvPr id="2472" name="Straight Arrow Connector 2471"/>
          <p:cNvCxnSpPr>
            <a:stCxn id="2469" idx="3"/>
            <a:endCxn id="2473" idx="3"/>
          </p:cNvCxnSpPr>
          <p:nvPr/>
        </p:nvCxnSpPr>
        <p:spPr>
          <a:xfrm flipV="1">
            <a:off x="12818566" y="-6533794"/>
            <a:ext cx="242640" cy="3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3" name="Isosceles Triangle 2472"/>
          <p:cNvSpPr/>
          <p:nvPr/>
        </p:nvSpPr>
        <p:spPr>
          <a:xfrm rot="5400000">
            <a:off x="12890099" y="-6785829"/>
            <a:ext cx="846301" cy="50407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471" tIns="54738" rIns="109471" bIns="547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82"/>
          </a:p>
        </p:txBody>
      </p:sp>
      <p:sp>
        <p:nvSpPr>
          <p:cNvPr id="2474" name="TextBox 2473"/>
          <p:cNvSpPr txBox="1"/>
          <p:nvPr/>
        </p:nvSpPr>
        <p:spPr>
          <a:xfrm>
            <a:off x="13004926" y="-6707982"/>
            <a:ext cx="524128" cy="37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P/S</a:t>
            </a:r>
          </a:p>
        </p:txBody>
      </p:sp>
      <p:cxnSp>
        <p:nvCxnSpPr>
          <p:cNvPr id="2475" name="Straight Arrow Connector 2474"/>
          <p:cNvCxnSpPr>
            <a:stCxn id="2473" idx="0"/>
          </p:cNvCxnSpPr>
          <p:nvPr/>
        </p:nvCxnSpPr>
        <p:spPr>
          <a:xfrm>
            <a:off x="13565277" y="-6533790"/>
            <a:ext cx="381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6" name="Rounded Rectangle 2475"/>
          <p:cNvSpPr/>
          <p:nvPr/>
        </p:nvSpPr>
        <p:spPr>
          <a:xfrm>
            <a:off x="-4002527" y="-7052621"/>
            <a:ext cx="718819" cy="6312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cxnSp>
        <p:nvCxnSpPr>
          <p:cNvPr id="2477" name="Straight Arrow Connector 2476"/>
          <p:cNvCxnSpPr>
            <a:endCxn id="2476" idx="1"/>
          </p:cNvCxnSpPr>
          <p:nvPr/>
        </p:nvCxnSpPr>
        <p:spPr>
          <a:xfrm>
            <a:off x="-4203753" y="-6740301"/>
            <a:ext cx="201221" cy="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8" name="TextBox 2477"/>
          <p:cNvSpPr txBox="1"/>
          <p:nvPr/>
        </p:nvSpPr>
        <p:spPr>
          <a:xfrm>
            <a:off x="-3894051" y="-6930810"/>
            <a:ext cx="524128" cy="37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CP</a:t>
            </a:r>
          </a:p>
        </p:txBody>
      </p:sp>
      <p:cxnSp>
        <p:nvCxnSpPr>
          <p:cNvPr id="2479" name="Straight Arrow Connector 2478"/>
          <p:cNvCxnSpPr>
            <a:stCxn id="2476" idx="3"/>
            <a:endCxn id="2480" idx="3"/>
          </p:cNvCxnSpPr>
          <p:nvPr/>
        </p:nvCxnSpPr>
        <p:spPr>
          <a:xfrm flipV="1">
            <a:off x="-3283713" y="-6740307"/>
            <a:ext cx="242640" cy="3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0" name="Isosceles Triangle 2479"/>
          <p:cNvSpPr/>
          <p:nvPr/>
        </p:nvSpPr>
        <p:spPr>
          <a:xfrm rot="5400000">
            <a:off x="-3212180" y="-6992343"/>
            <a:ext cx="846301" cy="50407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471" tIns="54738" rIns="109471" bIns="547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82"/>
          </a:p>
        </p:txBody>
      </p:sp>
      <p:sp>
        <p:nvSpPr>
          <p:cNvPr id="2481" name="TextBox 2480"/>
          <p:cNvSpPr txBox="1"/>
          <p:nvPr/>
        </p:nvSpPr>
        <p:spPr>
          <a:xfrm>
            <a:off x="-3097352" y="-6914497"/>
            <a:ext cx="524128" cy="37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P/S</a:t>
            </a:r>
          </a:p>
        </p:txBody>
      </p:sp>
      <p:cxnSp>
        <p:nvCxnSpPr>
          <p:cNvPr id="2482" name="Straight Arrow Connector 2481"/>
          <p:cNvCxnSpPr/>
          <p:nvPr/>
        </p:nvCxnSpPr>
        <p:spPr>
          <a:xfrm>
            <a:off x="-2577026" y="-6740306"/>
            <a:ext cx="381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9" name="Straight Connector 2578"/>
          <p:cNvCxnSpPr/>
          <p:nvPr/>
        </p:nvCxnSpPr>
        <p:spPr>
          <a:xfrm rot="5400000" flipH="1">
            <a:off x="24381069" y="-5014318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0" name="Straight Connector 2579"/>
          <p:cNvCxnSpPr/>
          <p:nvPr/>
        </p:nvCxnSpPr>
        <p:spPr>
          <a:xfrm rot="5400000" flipH="1">
            <a:off x="23893499" y="-4976683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1" name="Straight Connector 2580"/>
          <p:cNvCxnSpPr/>
          <p:nvPr/>
        </p:nvCxnSpPr>
        <p:spPr>
          <a:xfrm rot="5400000" flipH="1">
            <a:off x="24152531" y="-4979426"/>
            <a:ext cx="3921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3" name="Straight Connector 2582"/>
          <p:cNvCxnSpPr/>
          <p:nvPr/>
        </p:nvCxnSpPr>
        <p:spPr>
          <a:xfrm rot="5400000" flipH="1">
            <a:off x="23099620" y="-6264145"/>
            <a:ext cx="3921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4" name="Straight Connector 2583"/>
          <p:cNvCxnSpPr/>
          <p:nvPr/>
        </p:nvCxnSpPr>
        <p:spPr>
          <a:xfrm rot="5400000" flipH="1">
            <a:off x="19458772" y="-6298072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5" name="Straight Connector 2584"/>
          <p:cNvCxnSpPr/>
          <p:nvPr/>
        </p:nvCxnSpPr>
        <p:spPr>
          <a:xfrm rot="5400000" flipH="1">
            <a:off x="24381069" y="-6239828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6" name="Straight Connector 2585"/>
          <p:cNvCxnSpPr/>
          <p:nvPr/>
        </p:nvCxnSpPr>
        <p:spPr>
          <a:xfrm rot="5400000" flipH="1">
            <a:off x="20709981" y="-6266749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7" name="Straight Connector 2586"/>
          <p:cNvCxnSpPr/>
          <p:nvPr/>
        </p:nvCxnSpPr>
        <p:spPr>
          <a:xfrm rot="5400000" flipH="1">
            <a:off x="22110824" y="-6266749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8" name="Straight Connector 2587"/>
          <p:cNvCxnSpPr/>
          <p:nvPr/>
        </p:nvCxnSpPr>
        <p:spPr>
          <a:xfrm rot="5400000" flipH="1">
            <a:off x="21839607" y="-6266749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2" name="Rounded Rectangle 2581"/>
          <p:cNvSpPr/>
          <p:nvPr/>
        </p:nvSpPr>
        <p:spPr>
          <a:xfrm rot="16200000">
            <a:off x="20857890" y="-7722253"/>
            <a:ext cx="1372709" cy="1205143"/>
          </a:xfrm>
          <a:prstGeom prst="roundRect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0" name="TextBox 2589"/>
              <p:cNvSpPr txBox="1"/>
              <p:nvPr/>
            </p:nvSpPr>
            <p:spPr>
              <a:xfrm rot="16200000">
                <a:off x="20594233" y="-7305660"/>
                <a:ext cx="1653457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590" name="TextBox 25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0594233" y="-7305660"/>
                <a:ext cx="1653457" cy="328396"/>
              </a:xfrm>
              <a:prstGeom prst="rect">
                <a:avLst/>
              </a:prstGeom>
              <a:blipFill rotWithShape="0">
                <a:blip r:embed="rId50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1" name="TextBox 2590"/>
          <p:cNvSpPr txBox="1"/>
          <p:nvPr/>
        </p:nvSpPr>
        <p:spPr>
          <a:xfrm>
            <a:off x="21502576" y="-7283485"/>
            <a:ext cx="46274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2" name="TextBox 2591"/>
              <p:cNvSpPr txBox="1"/>
              <p:nvPr/>
            </p:nvSpPr>
            <p:spPr>
              <a:xfrm rot="16200000">
                <a:off x="20274707" y="-7305660"/>
                <a:ext cx="1653457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592" name="TextBox 25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0274707" y="-7305660"/>
                <a:ext cx="1653457" cy="328396"/>
              </a:xfrm>
              <a:prstGeom prst="rect">
                <a:avLst/>
              </a:prstGeom>
              <a:blipFill rotWithShape="0">
                <a:blip r:embed="rId51"/>
                <a:stretch>
                  <a:fillRect r="-94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3" name="TextBox 2592"/>
              <p:cNvSpPr txBox="1"/>
              <p:nvPr/>
            </p:nvSpPr>
            <p:spPr>
              <a:xfrm rot="16200000">
                <a:off x="21165926" y="-7305660"/>
                <a:ext cx="1653457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593" name="TextBox 25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165926" y="-7305660"/>
                <a:ext cx="1653457" cy="328396"/>
              </a:xfrm>
              <a:prstGeom prst="rect">
                <a:avLst/>
              </a:prstGeom>
              <a:blipFill rotWithShape="0">
                <a:blip r:embed="rId52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4" name="TextBox 2593"/>
          <p:cNvSpPr txBox="1"/>
          <p:nvPr/>
        </p:nvSpPr>
        <p:spPr>
          <a:xfrm rot="5400000">
            <a:off x="20746171" y="-7268073"/>
            <a:ext cx="31720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2595" name="TextBox 2594"/>
          <p:cNvSpPr txBox="1"/>
          <p:nvPr/>
        </p:nvSpPr>
        <p:spPr>
          <a:xfrm rot="5400000">
            <a:off x="19503713" y="-7275169"/>
            <a:ext cx="31720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2596" name="TextBox 2595"/>
          <p:cNvSpPr txBox="1"/>
          <p:nvPr/>
        </p:nvSpPr>
        <p:spPr>
          <a:xfrm rot="5400000">
            <a:off x="20145729" y="-7677086"/>
            <a:ext cx="458715" cy="109411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0" name="TextBox 2599"/>
              <p:cNvSpPr txBox="1"/>
              <p:nvPr/>
            </p:nvSpPr>
            <p:spPr>
              <a:xfrm rot="16200000">
                <a:off x="22145978" y="-7327496"/>
                <a:ext cx="1653457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600" name="TextBox 25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145978" y="-7327496"/>
                <a:ext cx="1653457" cy="328396"/>
              </a:xfrm>
              <a:prstGeom prst="rect">
                <a:avLst/>
              </a:prstGeom>
              <a:blipFill rotWithShape="0">
                <a:blip r:embed="rId53"/>
                <a:stretch>
                  <a:fillRect r="-94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1" name="TextBox 2600"/>
          <p:cNvSpPr txBox="1"/>
          <p:nvPr/>
        </p:nvSpPr>
        <p:spPr>
          <a:xfrm>
            <a:off x="22557098" y="-7327417"/>
            <a:ext cx="46274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2" name="TextBox 2601"/>
              <p:cNvSpPr txBox="1"/>
              <p:nvPr/>
            </p:nvSpPr>
            <p:spPr>
              <a:xfrm rot="16200000">
                <a:off x="21680456" y="-7327498"/>
                <a:ext cx="1653457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602" name="TextBox 26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680456" y="-7327498"/>
                <a:ext cx="1653457" cy="328396"/>
              </a:xfrm>
              <a:prstGeom prst="rect">
                <a:avLst/>
              </a:prstGeom>
              <a:blipFill rotWithShape="0">
                <a:blip r:embed="rId54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3" name="TextBox 2602"/>
              <p:cNvSpPr txBox="1"/>
              <p:nvPr/>
            </p:nvSpPr>
            <p:spPr>
              <a:xfrm rot="16200000">
                <a:off x="22421843" y="-7327499"/>
                <a:ext cx="1653457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603" name="TextBox 26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421843" y="-7327499"/>
                <a:ext cx="1653457" cy="328396"/>
              </a:xfrm>
              <a:prstGeom prst="rect">
                <a:avLst/>
              </a:prstGeom>
              <a:blipFill rotWithShape="0">
                <a:blip r:embed="rId55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4" name="TextBox 2603"/>
          <p:cNvSpPr txBox="1"/>
          <p:nvPr/>
        </p:nvSpPr>
        <p:spPr>
          <a:xfrm rot="5400000">
            <a:off x="22093182" y="-7278327"/>
            <a:ext cx="31720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2605" name="TextBox 2604"/>
          <p:cNvSpPr txBox="1"/>
          <p:nvPr/>
        </p:nvSpPr>
        <p:spPr>
          <a:xfrm rot="5400000">
            <a:off x="24428139" y="-7251844"/>
            <a:ext cx="31720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2606" name="TextBox 2605"/>
          <p:cNvSpPr txBox="1"/>
          <p:nvPr/>
        </p:nvSpPr>
        <p:spPr>
          <a:xfrm rot="5400000">
            <a:off x="23356517" y="-7211027"/>
            <a:ext cx="31720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2607" name="TextBox 2606"/>
          <p:cNvSpPr txBox="1"/>
          <p:nvPr/>
        </p:nvSpPr>
        <p:spPr>
          <a:xfrm rot="5400000">
            <a:off x="23948923" y="-7660856"/>
            <a:ext cx="458715" cy="109411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p:cxnSp>
        <p:nvCxnSpPr>
          <p:cNvPr id="2616" name="Straight Connector 2615"/>
          <p:cNvCxnSpPr/>
          <p:nvPr/>
        </p:nvCxnSpPr>
        <p:spPr>
          <a:xfrm rot="5400000" flipH="1">
            <a:off x="19484144" y="-5054138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7" name="Rounded Rectangle 2616"/>
          <p:cNvSpPr/>
          <p:nvPr/>
        </p:nvSpPr>
        <p:spPr>
          <a:xfrm rot="5400000">
            <a:off x="21560777" y="-8102247"/>
            <a:ext cx="1154445" cy="50266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2618" name="TextBox 2617"/>
          <p:cNvSpPr txBox="1"/>
          <p:nvPr/>
        </p:nvSpPr>
        <p:spPr>
          <a:xfrm rot="16200000">
            <a:off x="21888690" y="-7843293"/>
            <a:ext cx="507960" cy="5035969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2101" b="1" spc="900" dirty="0"/>
              <a:t>IFFT</a:t>
            </a:r>
          </a:p>
        </p:txBody>
      </p:sp>
      <p:sp>
        <p:nvSpPr>
          <p:cNvPr id="2620" name="TextBox 2619"/>
          <p:cNvSpPr txBox="1"/>
          <p:nvPr/>
        </p:nvSpPr>
        <p:spPr>
          <a:xfrm rot="16200000">
            <a:off x="19576151" y="-6125107"/>
            <a:ext cx="292339" cy="25544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050" dirty="0"/>
              <a:t>1</a:t>
            </a:r>
            <a:endParaRPr lang="pt-BR" sz="21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1" name="TextBox 2620"/>
              <p:cNvSpPr txBox="1"/>
              <p:nvPr/>
            </p:nvSpPr>
            <p:spPr>
              <a:xfrm rot="16200000">
                <a:off x="20651007" y="-6092807"/>
                <a:ext cx="454486" cy="37353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958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95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958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958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958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3448" dirty="0"/>
              </a:p>
            </p:txBody>
          </p:sp>
        </mc:Choice>
        <mc:Fallback xmlns="">
          <p:sp>
            <p:nvSpPr>
              <p:cNvPr id="2621" name="TextBox 26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0651007" y="-6092807"/>
                <a:ext cx="454486" cy="373532"/>
              </a:xfrm>
              <a:prstGeom prst="rect">
                <a:avLst/>
              </a:prstGeom>
              <a:blipFill rotWithShape="0"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2" name="TextBox 2621"/>
              <p:cNvSpPr txBox="1"/>
              <p:nvPr/>
            </p:nvSpPr>
            <p:spPr>
              <a:xfrm rot="16200000">
                <a:off x="21732921" y="-6092807"/>
                <a:ext cx="454486" cy="37353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958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95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958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958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958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622" name="TextBox 26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732921" y="-6092807"/>
                <a:ext cx="454486" cy="373532"/>
              </a:xfrm>
              <a:prstGeom prst="rect">
                <a:avLst/>
              </a:prstGeom>
              <a:blipFill rotWithShape="0"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3" name="TextBox 2622"/>
              <p:cNvSpPr txBox="1"/>
              <p:nvPr/>
            </p:nvSpPr>
            <p:spPr>
              <a:xfrm rot="16200000">
                <a:off x="21855424" y="-6015813"/>
                <a:ext cx="852228" cy="37353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958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95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958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958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958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958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3448" dirty="0"/>
              </a:p>
            </p:txBody>
          </p:sp>
        </mc:Choice>
        <mc:Fallback xmlns="">
          <p:sp>
            <p:nvSpPr>
              <p:cNvPr id="2623" name="TextBox 26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855424" y="-6015813"/>
                <a:ext cx="852228" cy="373532"/>
              </a:xfrm>
              <a:prstGeom prst="rect">
                <a:avLst/>
              </a:prstGeom>
              <a:blipFill rotWithShape="0"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4" name="TextBox 2623"/>
              <p:cNvSpPr txBox="1"/>
              <p:nvPr/>
            </p:nvSpPr>
            <p:spPr>
              <a:xfrm rot="16200000">
                <a:off x="22839426" y="-6021779"/>
                <a:ext cx="863183" cy="37450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958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958" i="1">
                              <a:latin typeface="Cambria Math" panose="02040503050406030204" pitchFamily="18" charset="0"/>
                            </a:rPr>
                            <m:t>3.</m:t>
                          </m:r>
                          <m:sSub>
                            <m:sSubPr>
                              <m:ctrlPr>
                                <a:rPr lang="pt-BR" sz="95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958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958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958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958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3448" dirty="0"/>
              </a:p>
            </p:txBody>
          </p:sp>
        </mc:Choice>
        <mc:Fallback xmlns="">
          <p:sp>
            <p:nvSpPr>
              <p:cNvPr id="2624" name="TextBox 26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839426" y="-6021779"/>
                <a:ext cx="863183" cy="374509"/>
              </a:xfrm>
              <a:prstGeom prst="rect">
                <a:avLst/>
              </a:prstGeom>
              <a:blipFill rotWithShape="0"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5" name="TextBox 2624"/>
              <p:cNvSpPr txBox="1"/>
              <p:nvPr/>
            </p:nvSpPr>
            <p:spPr>
              <a:xfrm rot="16200000">
                <a:off x="19426434" y="-4848485"/>
                <a:ext cx="471759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625" name="TextBox 26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9426434" y="-4848485"/>
                <a:ext cx="471759" cy="328396"/>
              </a:xfrm>
              <a:prstGeom prst="rect">
                <a:avLst/>
              </a:prstGeom>
              <a:blipFill rotWithShape="0"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6" name="TextBox 2625"/>
          <p:cNvSpPr txBox="1"/>
          <p:nvPr/>
        </p:nvSpPr>
        <p:spPr>
          <a:xfrm rot="16200000">
            <a:off x="22085727" y="-6790382"/>
            <a:ext cx="458715" cy="432379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/>
              <a:t>...............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7" name="TextBox 2626"/>
              <p:cNvSpPr txBox="1"/>
              <p:nvPr/>
            </p:nvSpPr>
            <p:spPr>
              <a:xfrm rot="16200000">
                <a:off x="19664429" y="-4848485"/>
                <a:ext cx="471759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627" name="TextBox 26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9664429" y="-4848485"/>
                <a:ext cx="471759" cy="328396"/>
              </a:xfrm>
              <a:prstGeom prst="rect">
                <a:avLst/>
              </a:prstGeom>
              <a:blipFill rotWithShape="0"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8" name="TextBox 2627"/>
              <p:cNvSpPr txBox="1"/>
              <p:nvPr/>
            </p:nvSpPr>
            <p:spPr>
              <a:xfrm rot="16200000">
                <a:off x="19934673" y="-4848485"/>
                <a:ext cx="471759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628" name="TextBox 26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9934673" y="-4848485"/>
                <a:ext cx="471759" cy="328396"/>
              </a:xfrm>
              <a:prstGeom prst="rect">
                <a:avLst/>
              </a:prstGeom>
              <a:blipFill rotWithShape="0"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9" name="TextBox 2628"/>
              <p:cNvSpPr txBox="1"/>
              <p:nvPr/>
            </p:nvSpPr>
            <p:spPr>
              <a:xfrm rot="16200000">
                <a:off x="24105256" y="-4977009"/>
                <a:ext cx="987191" cy="34839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629" name="TextBox 26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4105256" y="-4977009"/>
                <a:ext cx="987191" cy="348392"/>
              </a:xfrm>
              <a:prstGeom prst="rect">
                <a:avLst/>
              </a:prstGeom>
              <a:blipFill rotWithShape="0"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1" name="Group 260"/>
          <p:cNvGrpSpPr/>
          <p:nvPr/>
        </p:nvGrpSpPr>
        <p:grpSpPr>
          <a:xfrm flipH="1">
            <a:off x="19639486" y="-4576665"/>
            <a:ext cx="5048235" cy="315536"/>
            <a:chOff x="356901" y="4771387"/>
            <a:chExt cx="4216699" cy="263560"/>
          </a:xfrm>
        </p:grpSpPr>
        <p:sp>
          <p:nvSpPr>
            <p:cNvPr id="2632" name="Rectangle 2631"/>
            <p:cNvSpPr/>
            <p:nvPr/>
          </p:nvSpPr>
          <p:spPr>
            <a:xfrm rot="5400000">
              <a:off x="2426539" y="2791524"/>
              <a:ext cx="77423" cy="4216699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319"/>
            </a:p>
          </p:txBody>
        </p:sp>
        <p:cxnSp>
          <p:nvCxnSpPr>
            <p:cNvPr id="2633" name="Straight Connector 2632"/>
            <p:cNvCxnSpPr/>
            <p:nvPr/>
          </p:nvCxnSpPr>
          <p:spPr>
            <a:xfrm rot="5400000">
              <a:off x="4430117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4" name="Straight Connector 2633"/>
            <p:cNvCxnSpPr/>
            <p:nvPr/>
          </p:nvCxnSpPr>
          <p:spPr>
            <a:xfrm rot="5400000">
              <a:off x="432210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5" name="Straight Connector 2634"/>
            <p:cNvCxnSpPr/>
            <p:nvPr/>
          </p:nvCxnSpPr>
          <p:spPr>
            <a:xfrm rot="5400000">
              <a:off x="4214092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6" name="Straight Connector 2635"/>
            <p:cNvCxnSpPr/>
            <p:nvPr/>
          </p:nvCxnSpPr>
          <p:spPr>
            <a:xfrm rot="5400000">
              <a:off x="4106082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7" name="Straight Connector 2636"/>
            <p:cNvCxnSpPr/>
            <p:nvPr/>
          </p:nvCxnSpPr>
          <p:spPr>
            <a:xfrm rot="5400000">
              <a:off x="3998069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8" name="Straight Connector 2637"/>
            <p:cNvCxnSpPr/>
            <p:nvPr/>
          </p:nvCxnSpPr>
          <p:spPr>
            <a:xfrm rot="5400000">
              <a:off x="3890057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9" name="Straight Connector 2638"/>
            <p:cNvCxnSpPr/>
            <p:nvPr/>
          </p:nvCxnSpPr>
          <p:spPr>
            <a:xfrm rot="5400000">
              <a:off x="378204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0" name="Straight Connector 2639"/>
            <p:cNvCxnSpPr/>
            <p:nvPr/>
          </p:nvCxnSpPr>
          <p:spPr>
            <a:xfrm rot="5400000">
              <a:off x="3674033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1" name="Straight Connector 2640"/>
            <p:cNvCxnSpPr/>
            <p:nvPr/>
          </p:nvCxnSpPr>
          <p:spPr>
            <a:xfrm rot="5400000">
              <a:off x="3566021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2" name="Straight Connector 2641"/>
            <p:cNvCxnSpPr/>
            <p:nvPr/>
          </p:nvCxnSpPr>
          <p:spPr>
            <a:xfrm rot="5400000">
              <a:off x="3458009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3" name="Straight Connector 2642"/>
            <p:cNvCxnSpPr/>
            <p:nvPr/>
          </p:nvCxnSpPr>
          <p:spPr>
            <a:xfrm rot="5400000">
              <a:off x="3349997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4" name="Straight Connector 2643"/>
            <p:cNvCxnSpPr/>
            <p:nvPr/>
          </p:nvCxnSpPr>
          <p:spPr>
            <a:xfrm rot="5400000">
              <a:off x="3241985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5" name="Straight Connector 2644"/>
            <p:cNvCxnSpPr/>
            <p:nvPr/>
          </p:nvCxnSpPr>
          <p:spPr>
            <a:xfrm rot="5400000">
              <a:off x="3133973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6" name="Straight Connector 2645"/>
            <p:cNvCxnSpPr/>
            <p:nvPr/>
          </p:nvCxnSpPr>
          <p:spPr>
            <a:xfrm rot="5400000">
              <a:off x="3025961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7" name="Straight Connector 2646"/>
            <p:cNvCxnSpPr/>
            <p:nvPr/>
          </p:nvCxnSpPr>
          <p:spPr>
            <a:xfrm rot="5400000">
              <a:off x="2917948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8" name="Straight Connector 2647"/>
            <p:cNvCxnSpPr/>
            <p:nvPr/>
          </p:nvCxnSpPr>
          <p:spPr>
            <a:xfrm rot="5400000">
              <a:off x="2809938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9" name="Straight Connector 2648"/>
            <p:cNvCxnSpPr/>
            <p:nvPr/>
          </p:nvCxnSpPr>
          <p:spPr>
            <a:xfrm rot="5400000">
              <a:off x="270192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0" name="Straight Connector 2649"/>
            <p:cNvCxnSpPr/>
            <p:nvPr/>
          </p:nvCxnSpPr>
          <p:spPr>
            <a:xfrm rot="5400000">
              <a:off x="2593913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1" name="Straight Connector 2650"/>
            <p:cNvCxnSpPr/>
            <p:nvPr/>
          </p:nvCxnSpPr>
          <p:spPr>
            <a:xfrm rot="5400000">
              <a:off x="2485901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2" name="Straight Connector 2651"/>
            <p:cNvCxnSpPr/>
            <p:nvPr/>
          </p:nvCxnSpPr>
          <p:spPr>
            <a:xfrm rot="5400000">
              <a:off x="2377889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3" name="Straight Connector 2652"/>
            <p:cNvCxnSpPr/>
            <p:nvPr/>
          </p:nvCxnSpPr>
          <p:spPr>
            <a:xfrm rot="5400000">
              <a:off x="2269877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4" name="Straight Connector 2653"/>
            <p:cNvCxnSpPr/>
            <p:nvPr/>
          </p:nvCxnSpPr>
          <p:spPr>
            <a:xfrm rot="5400000">
              <a:off x="216186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5" name="Straight Connector 2654"/>
            <p:cNvCxnSpPr/>
            <p:nvPr/>
          </p:nvCxnSpPr>
          <p:spPr>
            <a:xfrm rot="5400000">
              <a:off x="2053853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6" name="Straight Connector 2655"/>
            <p:cNvCxnSpPr/>
            <p:nvPr/>
          </p:nvCxnSpPr>
          <p:spPr>
            <a:xfrm rot="5400000">
              <a:off x="1945841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7" name="Straight Connector 2656"/>
            <p:cNvCxnSpPr/>
            <p:nvPr/>
          </p:nvCxnSpPr>
          <p:spPr>
            <a:xfrm rot="5400000">
              <a:off x="1837829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8" name="Straight Connector 2657"/>
            <p:cNvCxnSpPr/>
            <p:nvPr/>
          </p:nvCxnSpPr>
          <p:spPr>
            <a:xfrm rot="5400000">
              <a:off x="1729817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9" name="Straight Connector 2658"/>
            <p:cNvCxnSpPr/>
            <p:nvPr/>
          </p:nvCxnSpPr>
          <p:spPr>
            <a:xfrm rot="5400000">
              <a:off x="1621804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0" name="Straight Connector 2659"/>
            <p:cNvCxnSpPr/>
            <p:nvPr/>
          </p:nvCxnSpPr>
          <p:spPr>
            <a:xfrm rot="5400000">
              <a:off x="1513794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1" name="Straight Connector 2660"/>
            <p:cNvCxnSpPr/>
            <p:nvPr/>
          </p:nvCxnSpPr>
          <p:spPr>
            <a:xfrm rot="5400000">
              <a:off x="1405781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2" name="Straight Connector 2661"/>
            <p:cNvCxnSpPr/>
            <p:nvPr/>
          </p:nvCxnSpPr>
          <p:spPr>
            <a:xfrm rot="5400000">
              <a:off x="1297769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3" name="Straight Connector 2662"/>
            <p:cNvCxnSpPr/>
            <p:nvPr/>
          </p:nvCxnSpPr>
          <p:spPr>
            <a:xfrm rot="5400000">
              <a:off x="1189757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4" name="Straight Connector 2663"/>
            <p:cNvCxnSpPr/>
            <p:nvPr/>
          </p:nvCxnSpPr>
          <p:spPr>
            <a:xfrm rot="5400000">
              <a:off x="108174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5" name="Straight Connector 2664"/>
            <p:cNvCxnSpPr/>
            <p:nvPr/>
          </p:nvCxnSpPr>
          <p:spPr>
            <a:xfrm rot="5400000">
              <a:off x="973733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6" name="Straight Connector 2665"/>
            <p:cNvCxnSpPr/>
            <p:nvPr/>
          </p:nvCxnSpPr>
          <p:spPr>
            <a:xfrm rot="5400000">
              <a:off x="865721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7" name="Straight Connector 2666"/>
            <p:cNvCxnSpPr/>
            <p:nvPr/>
          </p:nvCxnSpPr>
          <p:spPr>
            <a:xfrm rot="5400000">
              <a:off x="757709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8" name="Straight Connector 2667"/>
            <p:cNvCxnSpPr/>
            <p:nvPr/>
          </p:nvCxnSpPr>
          <p:spPr>
            <a:xfrm rot="5400000">
              <a:off x="649697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9" name="Straight Connector 2668"/>
            <p:cNvCxnSpPr/>
            <p:nvPr/>
          </p:nvCxnSpPr>
          <p:spPr>
            <a:xfrm rot="5400000">
              <a:off x="541685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0" name="Straight Connector 2669"/>
            <p:cNvCxnSpPr/>
            <p:nvPr/>
          </p:nvCxnSpPr>
          <p:spPr>
            <a:xfrm rot="5400000">
              <a:off x="433673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1" name="Rectangle 2670"/>
            <p:cNvSpPr/>
            <p:nvPr/>
          </p:nvSpPr>
          <p:spPr>
            <a:xfrm rot="5400000">
              <a:off x="1294478" y="4574829"/>
              <a:ext cx="77526" cy="64807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271" tIns="68633" rIns="137271" bIns="6863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2319"/>
            </a:p>
          </p:txBody>
        </p:sp>
        <p:sp>
          <p:nvSpPr>
            <p:cNvPr id="2672" name="TextBox 2671"/>
            <p:cNvSpPr txBox="1"/>
            <p:nvPr/>
          </p:nvSpPr>
          <p:spPr>
            <a:xfrm rot="5400000">
              <a:off x="1245803" y="4494411"/>
              <a:ext cx="263560" cy="817512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pt-BR" sz="717" b="1" dirty="0"/>
                <a:t>...</a:t>
              </a:r>
            </a:p>
          </p:txBody>
        </p:sp>
      </p:grpSp>
      <p:pic>
        <p:nvPicPr>
          <p:cNvPr id="2674" name="Picture 2673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4" t="18238" r="47300" b="13613"/>
          <a:stretch/>
        </p:blipFill>
        <p:spPr>
          <a:xfrm>
            <a:off x="22110612" y="-9278034"/>
            <a:ext cx="2542854" cy="1047201"/>
          </a:xfrm>
          <a:prstGeom prst="rect">
            <a:avLst/>
          </a:prstGeom>
        </p:spPr>
      </p:pic>
      <p:pic>
        <p:nvPicPr>
          <p:cNvPr id="2675" name="Picture 2674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22" t="18238" r="10100" b="13613"/>
          <a:stretch/>
        </p:blipFill>
        <p:spPr>
          <a:xfrm>
            <a:off x="19643196" y="-9278034"/>
            <a:ext cx="2542854" cy="1047201"/>
          </a:xfrm>
          <a:prstGeom prst="rect">
            <a:avLst/>
          </a:prstGeom>
        </p:spPr>
      </p:pic>
      <p:cxnSp>
        <p:nvCxnSpPr>
          <p:cNvPr id="2677" name="Straight Arrow Connector 2676"/>
          <p:cNvCxnSpPr/>
          <p:nvPr/>
        </p:nvCxnSpPr>
        <p:spPr>
          <a:xfrm>
            <a:off x="22230570" y="-8205798"/>
            <a:ext cx="25339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8" name="Straight Arrow Connector 2677"/>
          <p:cNvCxnSpPr/>
          <p:nvPr/>
        </p:nvCxnSpPr>
        <p:spPr>
          <a:xfrm>
            <a:off x="19548929" y="-8207252"/>
            <a:ext cx="25339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9" name="TextBox 2678"/>
          <p:cNvSpPr txBox="1"/>
          <p:nvPr/>
        </p:nvSpPr>
        <p:spPr>
          <a:xfrm>
            <a:off x="19534617" y="-8210338"/>
            <a:ext cx="317200" cy="2622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078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80" name="TextBox 2679"/>
              <p:cNvSpPr txBox="1"/>
              <p:nvPr/>
            </p:nvSpPr>
            <p:spPr>
              <a:xfrm>
                <a:off x="21747229" y="-8208934"/>
                <a:ext cx="473756" cy="26228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7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078" dirty="0"/>
              </a:p>
            </p:txBody>
          </p:sp>
        </mc:Choice>
        <mc:Fallback xmlns="">
          <p:sp>
            <p:nvSpPr>
              <p:cNvPr id="2680" name="TextBox 26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7229" y="-8208934"/>
                <a:ext cx="473756" cy="262287"/>
              </a:xfrm>
              <a:prstGeom prst="rect">
                <a:avLst/>
              </a:prstGeom>
              <a:blipFill rotWithShape="0"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2" name="TextBox 2681"/>
              <p:cNvSpPr txBox="1"/>
              <p:nvPr/>
            </p:nvSpPr>
            <p:spPr>
              <a:xfrm>
                <a:off x="22087853" y="-8208934"/>
                <a:ext cx="473756" cy="26228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7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078" dirty="0"/>
              </a:p>
            </p:txBody>
          </p:sp>
        </mc:Choice>
        <mc:Fallback xmlns="">
          <p:sp>
            <p:nvSpPr>
              <p:cNvPr id="2682" name="TextBox 26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7853" y="-8208934"/>
                <a:ext cx="473756" cy="262287"/>
              </a:xfrm>
              <a:prstGeom prst="rect">
                <a:avLst/>
              </a:prstGeom>
              <a:blipFill rotWithShape="0"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3" name="TextBox 2682"/>
          <p:cNvSpPr txBox="1"/>
          <p:nvPr/>
        </p:nvSpPr>
        <p:spPr>
          <a:xfrm>
            <a:off x="24505893" y="-8217755"/>
            <a:ext cx="317200" cy="2622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078" dirty="0"/>
              <a:t>0</a:t>
            </a:r>
          </a:p>
        </p:txBody>
      </p:sp>
      <p:sp>
        <p:nvSpPr>
          <p:cNvPr id="2684" name="TextBox 2683"/>
          <p:cNvSpPr txBox="1"/>
          <p:nvPr/>
        </p:nvSpPr>
        <p:spPr>
          <a:xfrm>
            <a:off x="22082872" y="-9983963"/>
            <a:ext cx="317200" cy="2622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078" b="1" dirty="0"/>
              <a:t>A</a:t>
            </a:r>
          </a:p>
        </p:txBody>
      </p:sp>
      <p:cxnSp>
        <p:nvCxnSpPr>
          <p:cNvPr id="2686" name="Straight Arrow Connector 2685"/>
          <p:cNvCxnSpPr/>
          <p:nvPr/>
        </p:nvCxnSpPr>
        <p:spPr>
          <a:xfrm flipH="1" flipV="1">
            <a:off x="22159181" y="-9838386"/>
            <a:ext cx="109" cy="1697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Left Brace 280"/>
          <p:cNvSpPr/>
          <p:nvPr/>
        </p:nvSpPr>
        <p:spPr>
          <a:xfrm rot="5400000">
            <a:off x="20145039" y="-10103973"/>
            <a:ext cx="260031" cy="122224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9471" tIns="54736" rIns="109471" bIns="547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84" dirty="0"/>
          </a:p>
        </p:txBody>
      </p:sp>
      <p:sp>
        <p:nvSpPr>
          <p:cNvPr id="2690" name="Left Brace 2689"/>
          <p:cNvSpPr/>
          <p:nvPr/>
        </p:nvSpPr>
        <p:spPr>
          <a:xfrm rot="5400000">
            <a:off x="21395057" y="-10103973"/>
            <a:ext cx="260031" cy="122224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9471" tIns="54736" rIns="109471" bIns="547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84" dirty="0"/>
          </a:p>
        </p:txBody>
      </p:sp>
      <p:sp>
        <p:nvSpPr>
          <p:cNvPr id="2691" name="TextBox 2690"/>
          <p:cNvSpPr txBox="1"/>
          <p:nvPr/>
        </p:nvSpPr>
        <p:spPr>
          <a:xfrm>
            <a:off x="20085799" y="-9967700"/>
            <a:ext cx="511109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501" b="1" i="1" dirty="0"/>
              <a:t>GB</a:t>
            </a:r>
          </a:p>
        </p:txBody>
      </p:sp>
      <p:sp>
        <p:nvSpPr>
          <p:cNvPr id="2692" name="TextBox 2691"/>
          <p:cNvSpPr txBox="1"/>
          <p:nvPr/>
        </p:nvSpPr>
        <p:spPr>
          <a:xfrm>
            <a:off x="20886985" y="-10023901"/>
            <a:ext cx="937877" cy="43078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078" b="1" i="1" dirty="0"/>
              <a:t>Data </a:t>
            </a:r>
            <a:r>
              <a:rPr lang="pt-BR" sz="1078" b="1" i="1" dirty="0" err="1"/>
              <a:t>Subcarriers</a:t>
            </a:r>
            <a:endParaRPr lang="pt-BR" sz="1078" b="1" i="1" dirty="0"/>
          </a:p>
        </p:txBody>
      </p:sp>
      <p:sp>
        <p:nvSpPr>
          <p:cNvPr id="2693" name="Left Brace 2692"/>
          <p:cNvSpPr/>
          <p:nvPr/>
        </p:nvSpPr>
        <p:spPr>
          <a:xfrm rot="5400000">
            <a:off x="23293554" y="-10739780"/>
            <a:ext cx="253527" cy="248735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9471" tIns="54736" rIns="109471" bIns="547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84" dirty="0"/>
          </a:p>
        </p:txBody>
      </p:sp>
      <p:sp>
        <p:nvSpPr>
          <p:cNvPr id="2696" name="TextBox 2695"/>
          <p:cNvSpPr txBox="1"/>
          <p:nvPr/>
        </p:nvSpPr>
        <p:spPr>
          <a:xfrm>
            <a:off x="22293269" y="-9881491"/>
            <a:ext cx="2257723" cy="2622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078" b="1" i="1" dirty="0" err="1"/>
              <a:t>inverted</a:t>
            </a:r>
            <a:r>
              <a:rPr lang="pt-BR" sz="1078" b="1" i="1" dirty="0"/>
              <a:t> </a:t>
            </a:r>
            <a:r>
              <a:rPr lang="pt-BR" sz="1078" b="1" i="1" dirty="0" err="1"/>
              <a:t>conjugated</a:t>
            </a:r>
            <a:r>
              <a:rPr lang="pt-BR" sz="1078" b="1" i="1" dirty="0"/>
              <a:t> </a:t>
            </a:r>
            <a:r>
              <a:rPr lang="pt-BR" sz="1078" b="1" i="1" dirty="0" err="1"/>
              <a:t>sequence</a:t>
            </a:r>
            <a:endParaRPr lang="pt-BR" sz="1078" b="1" i="1" dirty="0"/>
          </a:p>
        </p:txBody>
      </p:sp>
      <p:sp>
        <p:nvSpPr>
          <p:cNvPr id="2537" name="TextBox 2536"/>
          <p:cNvSpPr txBox="1"/>
          <p:nvPr/>
        </p:nvSpPr>
        <p:spPr>
          <a:xfrm rot="16200000">
            <a:off x="21937612" y="-11310929"/>
            <a:ext cx="405817" cy="224140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437" b="1" dirty="0" err="1"/>
              <a:t>Frequency</a:t>
            </a:r>
            <a:r>
              <a:rPr lang="pt-BR" sz="1437" b="1" dirty="0"/>
              <a:t> Domain </a:t>
            </a:r>
            <a:r>
              <a:rPr lang="pt-BR" sz="1437" b="1" dirty="0" err="1"/>
              <a:t>Samples</a:t>
            </a:r>
            <a:endParaRPr lang="pt-BR" sz="1437" b="1" dirty="0"/>
          </a:p>
        </p:txBody>
      </p:sp>
      <p:pic>
        <p:nvPicPr>
          <p:cNvPr id="2699" name="Picture 2698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12901" r="37172" b="20320"/>
          <a:stretch/>
        </p:blipFill>
        <p:spPr>
          <a:xfrm>
            <a:off x="19630061" y="-4161536"/>
            <a:ext cx="5026629" cy="6209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02" name="TextBox 2701"/>
              <p:cNvSpPr txBox="1"/>
              <p:nvPr/>
            </p:nvSpPr>
            <p:spPr>
              <a:xfrm>
                <a:off x="21915535" y="-3575321"/>
                <a:ext cx="473756" cy="26228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7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pt-BR" sz="1078" dirty="0"/>
              </a:p>
            </p:txBody>
          </p:sp>
        </mc:Choice>
        <mc:Fallback xmlns="">
          <p:sp>
            <p:nvSpPr>
              <p:cNvPr id="2702" name="TextBox 27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5535" y="-3575321"/>
                <a:ext cx="473756" cy="262287"/>
              </a:xfrm>
              <a:prstGeom prst="rect">
                <a:avLst/>
              </a:prstGeom>
              <a:blipFill rotWithShape="0"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35" name="Picture 2734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9" t="18238" r="11843" b="13613"/>
          <a:stretch/>
        </p:blipFill>
        <p:spPr>
          <a:xfrm>
            <a:off x="-20824291" y="12938443"/>
            <a:ext cx="5016606" cy="1026134"/>
          </a:xfrm>
          <a:prstGeom prst="rect">
            <a:avLst/>
          </a:prstGeom>
        </p:spPr>
      </p:pic>
      <p:pic>
        <p:nvPicPr>
          <p:cNvPr id="2736" name="Picture 2735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4" t="18238" r="47300" b="13613"/>
          <a:stretch/>
        </p:blipFill>
        <p:spPr>
          <a:xfrm>
            <a:off x="-17975864" y="15614926"/>
            <a:ext cx="2542854" cy="1047201"/>
          </a:xfrm>
          <a:prstGeom prst="rect">
            <a:avLst/>
          </a:prstGeom>
        </p:spPr>
      </p:pic>
      <p:pic>
        <p:nvPicPr>
          <p:cNvPr id="2737" name="Picture 2736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22" t="18238" r="10100" b="13613"/>
          <a:stretch/>
        </p:blipFill>
        <p:spPr>
          <a:xfrm>
            <a:off x="-20443285" y="15614926"/>
            <a:ext cx="2542854" cy="1047201"/>
          </a:xfrm>
          <a:prstGeom prst="rect">
            <a:avLst/>
          </a:prstGeom>
        </p:spPr>
      </p:pic>
      <p:cxnSp>
        <p:nvCxnSpPr>
          <p:cNvPr id="2738" name="Straight Arrow Connector 2737"/>
          <p:cNvCxnSpPr/>
          <p:nvPr/>
        </p:nvCxnSpPr>
        <p:spPr>
          <a:xfrm>
            <a:off x="-17855912" y="16687165"/>
            <a:ext cx="25339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9" name="Straight Arrow Connector 2738"/>
          <p:cNvCxnSpPr/>
          <p:nvPr/>
        </p:nvCxnSpPr>
        <p:spPr>
          <a:xfrm>
            <a:off x="-20537555" y="16685711"/>
            <a:ext cx="25339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0" name="TextBox 2739"/>
          <p:cNvSpPr txBox="1"/>
          <p:nvPr/>
        </p:nvSpPr>
        <p:spPr>
          <a:xfrm>
            <a:off x="-20551867" y="16682622"/>
            <a:ext cx="317201" cy="2622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078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1" name="TextBox 2740"/>
              <p:cNvSpPr txBox="1"/>
              <p:nvPr/>
            </p:nvSpPr>
            <p:spPr>
              <a:xfrm>
                <a:off x="-18339249" y="16684026"/>
                <a:ext cx="473756" cy="26228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7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078" dirty="0"/>
              </a:p>
            </p:txBody>
          </p:sp>
        </mc:Choice>
        <mc:Fallback xmlns="">
          <p:sp>
            <p:nvSpPr>
              <p:cNvPr id="2741" name="TextBox 27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148050" y="17724571"/>
                <a:ext cx="494650" cy="265457"/>
              </a:xfrm>
              <a:prstGeom prst="rect">
                <a:avLst/>
              </a:prstGeom>
              <a:blipFill rotWithShape="0">
                <a:blip r:embed="rId6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2" name="TextBox 2741"/>
              <p:cNvSpPr txBox="1"/>
              <p:nvPr/>
            </p:nvSpPr>
            <p:spPr>
              <a:xfrm>
                <a:off x="-17998625" y="16684026"/>
                <a:ext cx="473756" cy="26228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7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078" dirty="0"/>
              </a:p>
            </p:txBody>
          </p:sp>
        </mc:Choice>
        <mc:Fallback xmlns="">
          <p:sp>
            <p:nvSpPr>
              <p:cNvPr id="2742" name="TextBox 27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792404" y="17724571"/>
                <a:ext cx="494650" cy="265457"/>
              </a:xfrm>
              <a:prstGeom prst="rect">
                <a:avLst/>
              </a:prstGeom>
              <a:blipFill rotWithShape="0">
                <a:blip r:embed="rId68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43" name="TextBox 2742"/>
          <p:cNvSpPr txBox="1"/>
          <p:nvPr/>
        </p:nvSpPr>
        <p:spPr>
          <a:xfrm>
            <a:off x="-15580592" y="16675202"/>
            <a:ext cx="317201" cy="2622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078" dirty="0"/>
              <a:t>0</a:t>
            </a:r>
          </a:p>
        </p:txBody>
      </p:sp>
      <p:sp>
        <p:nvSpPr>
          <p:cNvPr id="2744" name="TextBox 2743"/>
          <p:cNvSpPr txBox="1"/>
          <p:nvPr/>
        </p:nvSpPr>
        <p:spPr>
          <a:xfrm>
            <a:off x="-18185207" y="14962551"/>
            <a:ext cx="317201" cy="2622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078" b="1" dirty="0"/>
              <a:t>A</a:t>
            </a:r>
          </a:p>
        </p:txBody>
      </p:sp>
      <p:cxnSp>
        <p:nvCxnSpPr>
          <p:cNvPr id="2745" name="Straight Arrow Connector 2744"/>
          <p:cNvCxnSpPr/>
          <p:nvPr/>
        </p:nvCxnSpPr>
        <p:spPr>
          <a:xfrm flipH="1" flipV="1">
            <a:off x="-17927305" y="15054573"/>
            <a:ext cx="107" cy="1697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6" name="Left Brace 2745"/>
          <p:cNvSpPr/>
          <p:nvPr/>
        </p:nvSpPr>
        <p:spPr>
          <a:xfrm rot="5400000">
            <a:off x="-19941440" y="14788996"/>
            <a:ext cx="260031" cy="122224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9471" tIns="54736" rIns="109471" bIns="547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84" dirty="0"/>
          </a:p>
        </p:txBody>
      </p:sp>
      <p:sp>
        <p:nvSpPr>
          <p:cNvPr id="2747" name="Left Brace 2746"/>
          <p:cNvSpPr/>
          <p:nvPr/>
        </p:nvSpPr>
        <p:spPr>
          <a:xfrm rot="5400000">
            <a:off x="-18691423" y="14788996"/>
            <a:ext cx="260031" cy="122224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9471" tIns="54736" rIns="109471" bIns="547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84" dirty="0"/>
          </a:p>
        </p:txBody>
      </p:sp>
      <p:sp>
        <p:nvSpPr>
          <p:cNvPr id="2748" name="TextBox 2747"/>
          <p:cNvSpPr txBox="1"/>
          <p:nvPr/>
        </p:nvSpPr>
        <p:spPr>
          <a:xfrm>
            <a:off x="-20000679" y="14925261"/>
            <a:ext cx="511109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501" b="1" i="1" dirty="0"/>
              <a:t>GI</a:t>
            </a:r>
          </a:p>
        </p:txBody>
      </p:sp>
      <p:sp>
        <p:nvSpPr>
          <p:cNvPr id="2749" name="TextBox 2748"/>
          <p:cNvSpPr txBox="1"/>
          <p:nvPr/>
        </p:nvSpPr>
        <p:spPr>
          <a:xfrm>
            <a:off x="-19067696" y="14882157"/>
            <a:ext cx="982001" cy="43078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078" b="1" i="1" dirty="0" err="1"/>
              <a:t>Subcarries</a:t>
            </a:r>
            <a:r>
              <a:rPr lang="pt-BR" sz="1078" b="1" i="1" dirty="0"/>
              <a:t> </a:t>
            </a:r>
            <a:r>
              <a:rPr lang="pt-BR" sz="1078" b="1" i="1" dirty="0" err="1"/>
              <a:t>Information</a:t>
            </a:r>
            <a:endParaRPr lang="pt-BR" sz="1078" b="1" i="1" dirty="0"/>
          </a:p>
        </p:txBody>
      </p:sp>
      <p:sp>
        <p:nvSpPr>
          <p:cNvPr id="2750" name="Left Brace 2749"/>
          <p:cNvSpPr/>
          <p:nvPr/>
        </p:nvSpPr>
        <p:spPr>
          <a:xfrm rot="5400000">
            <a:off x="-16792925" y="14153183"/>
            <a:ext cx="253527" cy="248735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9471" tIns="54736" rIns="109471" bIns="547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84" dirty="0"/>
          </a:p>
        </p:txBody>
      </p:sp>
      <p:sp>
        <p:nvSpPr>
          <p:cNvPr id="2751" name="TextBox 2750"/>
          <p:cNvSpPr txBox="1"/>
          <p:nvPr/>
        </p:nvSpPr>
        <p:spPr>
          <a:xfrm>
            <a:off x="-17793209" y="15011470"/>
            <a:ext cx="2257722" cy="2622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078" b="1" i="1" dirty="0" err="1"/>
              <a:t>Conjugate</a:t>
            </a:r>
            <a:r>
              <a:rPr lang="pt-BR" sz="1078" b="1" i="1" dirty="0"/>
              <a:t> </a:t>
            </a:r>
            <a:r>
              <a:rPr lang="pt-BR" sz="1078" b="1" i="1" dirty="0" err="1"/>
              <a:t>with</a:t>
            </a:r>
            <a:r>
              <a:rPr lang="pt-BR" sz="1078" b="1" i="1" dirty="0"/>
              <a:t> </a:t>
            </a:r>
            <a:r>
              <a:rPr lang="pt-BR" sz="1078" b="1" i="1" dirty="0" err="1"/>
              <a:t>inverted</a:t>
            </a:r>
            <a:r>
              <a:rPr lang="pt-BR" sz="1078" b="1" i="1" dirty="0"/>
              <a:t> </a:t>
            </a:r>
            <a:r>
              <a:rPr lang="pt-BR" sz="1078" b="1" i="1" dirty="0" err="1"/>
              <a:t>sequence</a:t>
            </a:r>
            <a:endParaRPr lang="pt-BR" sz="1078" b="1" i="1" dirty="0"/>
          </a:p>
        </p:txBody>
      </p:sp>
      <p:sp>
        <p:nvSpPr>
          <p:cNvPr id="2752" name="TextBox 2751"/>
          <p:cNvSpPr txBox="1"/>
          <p:nvPr/>
        </p:nvSpPr>
        <p:spPr>
          <a:xfrm rot="16200000">
            <a:off x="-18070911" y="13583482"/>
            <a:ext cx="405817" cy="224140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437" b="1" dirty="0" err="1"/>
              <a:t>Frequency</a:t>
            </a:r>
            <a:r>
              <a:rPr lang="pt-BR" sz="1437" b="1" dirty="0"/>
              <a:t> Domain </a:t>
            </a:r>
            <a:r>
              <a:rPr lang="pt-BR" sz="1437" b="1" dirty="0" err="1"/>
              <a:t>Samples</a:t>
            </a:r>
            <a:endParaRPr lang="pt-BR" sz="1437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54" name="TextBox 2753"/>
              <p:cNvSpPr txBox="1"/>
              <p:nvPr/>
            </p:nvSpPr>
            <p:spPr>
              <a:xfrm>
                <a:off x="21571543" y="-9954716"/>
                <a:ext cx="449986" cy="59928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78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78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078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pt-BR" sz="1078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sub>
                      </m:sSub>
                      <m:r>
                        <a:rPr lang="pt-BR" sz="1078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078" b="1" i="1" dirty="0"/>
              </a:p>
              <a:p>
                <a:pPr algn="ctr"/>
                <a:endParaRPr lang="pt-BR" sz="1078" b="1" i="1" dirty="0"/>
              </a:p>
              <a:p>
                <a:pPr algn="ctr"/>
                <a:endParaRPr lang="pt-BR" sz="1078" b="1" i="1" dirty="0"/>
              </a:p>
            </p:txBody>
          </p:sp>
        </mc:Choice>
        <mc:Fallback xmlns="">
          <p:sp>
            <p:nvSpPr>
              <p:cNvPr id="2754" name="TextBox 27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1543" y="-9954716"/>
                <a:ext cx="449986" cy="599280"/>
              </a:xfrm>
              <a:prstGeom prst="rect">
                <a:avLst/>
              </a:prstGeom>
              <a:blipFill rotWithShape="0">
                <a:blip r:embed="rId69"/>
                <a:stretch>
                  <a:fillRect r="-68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24630221" y="-9370325"/>
            <a:ext cx="0" cy="3681210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4" name="TextBox 753"/>
              <p:cNvSpPr txBox="1"/>
              <p:nvPr/>
            </p:nvSpPr>
            <p:spPr>
              <a:xfrm rot="16200000">
                <a:off x="24302179" y="-6031454"/>
                <a:ext cx="445465" cy="24118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95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958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pt-BR" sz="958" i="1">
                              <a:latin typeface="Cambria Math" panose="02040503050406030204" pitchFamily="18" charset="0"/>
                            </a:rPr>
                            <m:t>𝐼𝐹𝐹𝑇</m:t>
                          </m:r>
                        </m:sub>
                      </m:sSub>
                    </m:oMath>
                  </m:oMathPara>
                </a14:m>
                <a:endParaRPr lang="pt-BR" sz="3448" dirty="0"/>
              </a:p>
            </p:txBody>
          </p:sp>
        </mc:Choice>
        <mc:Fallback xmlns="">
          <p:sp>
            <p:nvSpPr>
              <p:cNvPr id="754" name="TextBox 7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4302179" y="-6031454"/>
                <a:ext cx="445465" cy="241184"/>
              </a:xfrm>
              <a:prstGeom prst="rect">
                <a:avLst/>
              </a:prstGeom>
              <a:blipFill rotWithShape="0"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5" name="TextBox 754"/>
          <p:cNvSpPr txBox="1"/>
          <p:nvPr/>
        </p:nvSpPr>
        <p:spPr>
          <a:xfrm>
            <a:off x="21188631" y="-3244264"/>
            <a:ext cx="1840500" cy="24118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958" b="1" dirty="0"/>
              <a:t>OFDM </a:t>
            </a:r>
            <a:r>
              <a:rPr lang="pt-BR" sz="958" b="1" dirty="0" err="1"/>
              <a:t>Symbol</a:t>
            </a:r>
            <a:r>
              <a:rPr lang="pt-BR" sz="958" b="1" dirty="0"/>
              <a:t> </a:t>
            </a:r>
            <a:r>
              <a:rPr lang="pt-BR" sz="958" b="1" dirty="0" err="1"/>
              <a:t>Without</a:t>
            </a:r>
            <a:r>
              <a:rPr lang="pt-BR" sz="958" b="1" dirty="0"/>
              <a:t> CP</a:t>
            </a:r>
          </a:p>
        </p:txBody>
      </p:sp>
      <p:sp>
        <p:nvSpPr>
          <p:cNvPr id="8" name="Right Brace 7"/>
          <p:cNvSpPr/>
          <p:nvPr/>
        </p:nvSpPr>
        <p:spPr>
          <a:xfrm rot="5400000" flipV="1">
            <a:off x="22068994" y="-5779499"/>
            <a:ext cx="139302" cy="5027682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3823"/>
          </a:p>
        </p:txBody>
      </p:sp>
      <p:cxnSp>
        <p:nvCxnSpPr>
          <p:cNvPr id="761" name="Straight Connector 760"/>
          <p:cNvCxnSpPr/>
          <p:nvPr/>
        </p:nvCxnSpPr>
        <p:spPr>
          <a:xfrm>
            <a:off x="23330186" y="-9369340"/>
            <a:ext cx="0" cy="3681210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Straight Connector 761"/>
          <p:cNvCxnSpPr/>
          <p:nvPr/>
        </p:nvCxnSpPr>
        <p:spPr>
          <a:xfrm>
            <a:off x="22159181" y="-9356553"/>
            <a:ext cx="0" cy="3681210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Straight Connector 762"/>
          <p:cNvCxnSpPr/>
          <p:nvPr/>
        </p:nvCxnSpPr>
        <p:spPr>
          <a:xfrm>
            <a:off x="20894848" y="-9356553"/>
            <a:ext cx="0" cy="3681210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Straight Connector 763"/>
          <p:cNvCxnSpPr/>
          <p:nvPr/>
        </p:nvCxnSpPr>
        <p:spPr>
          <a:xfrm>
            <a:off x="19648553" y="-9369340"/>
            <a:ext cx="0" cy="3681210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261194" y="-4402919"/>
            <a:ext cx="1913578" cy="318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36" b="1" dirty="0"/>
              <a:t>Time Domain </a:t>
            </a:r>
            <a:r>
              <a:rPr lang="pt-BR" sz="1436" b="1" dirty="0" err="1"/>
              <a:t>Samples</a:t>
            </a:r>
            <a:endParaRPr lang="pt-BR" sz="1436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9624681" y="-3516239"/>
            <a:ext cx="50266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Straight Connector 769"/>
          <p:cNvCxnSpPr/>
          <p:nvPr/>
        </p:nvCxnSpPr>
        <p:spPr>
          <a:xfrm>
            <a:off x="24651340" y="-3555901"/>
            <a:ext cx="0" cy="7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/>
          <p:cNvCxnSpPr/>
          <p:nvPr/>
        </p:nvCxnSpPr>
        <p:spPr>
          <a:xfrm>
            <a:off x="19631610" y="-3555901"/>
            <a:ext cx="0" cy="7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5" name="TextBox 764"/>
              <p:cNvSpPr txBox="1"/>
              <p:nvPr/>
            </p:nvSpPr>
            <p:spPr>
              <a:xfrm>
                <a:off x="4039296" y="6401481"/>
                <a:ext cx="493854" cy="26161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𝐼𝐹𝐹𝑇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65" name="TextBox 7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296" y="6401481"/>
                <a:ext cx="493854" cy="26161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6" name="Picture 765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88" t="18238" r="10775" b="13613"/>
          <a:stretch/>
        </p:blipFill>
        <p:spPr>
          <a:xfrm flipH="1">
            <a:off x="5320364" y="776601"/>
            <a:ext cx="1080000" cy="6566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4509</TotalTime>
  <Words>226</Words>
  <Application>Microsoft Office PowerPoint</Application>
  <PresentationFormat>Custom</PresentationFormat>
  <Paragraphs>228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Courier New</vt:lpstr>
      <vt:lpstr>Tema do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win7</dc:creator>
  <cp:lastModifiedBy>thiago</cp:lastModifiedBy>
  <cp:revision>134</cp:revision>
  <cp:lastPrinted>2012-11-05T16:45:49Z</cp:lastPrinted>
  <dcterms:created xsi:type="dcterms:W3CDTF">2012-08-10T12:57:24Z</dcterms:created>
  <dcterms:modified xsi:type="dcterms:W3CDTF">2014-03-14T15:59:44Z</dcterms:modified>
</cp:coreProperties>
</file>