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DE"/>
    <a:srgbClr val="2F528F"/>
    <a:srgbClr val="88C9B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8783-7B30-454E-B9D7-6AB06E9F2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5208C-D80F-49C9-9E76-9FE29FA02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83CCB-CFF8-4FFB-81F8-1193F8F2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8F38-963B-4F87-8F25-9A4CBEEA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2A366-A685-4B51-ADE0-78189C24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9233-9762-46AE-A4E6-AD12B035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95FFF-AFEB-4B56-A0B7-2DB294EC3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E31FE-B194-4821-A278-C13DB89D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9E19-19FD-4F99-A15D-FC6C53DC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599E8-B4A5-439C-A7F3-656172BB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5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35B06-6313-495B-8437-6FCFD1C07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20800-D127-4458-AAB8-63524DC54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902E-28C2-444C-BDE2-3891D04D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E794E-1357-4FB5-A9D6-C916BB1D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A616F-A398-4F6B-BF3E-89298A4F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4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AD21-F276-497D-871E-C9317AD8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ABEE-778E-4B2A-BEBF-BD732B51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C796-9481-431A-9440-2374AFB9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CDDA4-0B15-4415-BB85-0BC85E1B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FABE1-DC1A-41A2-803E-9928C49B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51A7-8B69-4340-B60F-4481D19B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7B391-0C60-4208-BA0B-2BB15B8E8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1BA0-0B5E-4CD0-84FE-9497F099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E1DD-8299-43F9-BAE2-0D3498C5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54AA-9591-4476-AD45-B284EFFA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682B-7F15-4100-998D-8E5C7BF6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F1B00-CF6C-42CA-A700-C133CC7F6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58E71-1D42-4AB9-A0EC-63CF0C688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36C38-C9B9-49CC-BFF3-AC9137CD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2B017-8FD7-4713-A120-DE2CA627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4877-E7C7-44C6-8962-97B51932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D0E6-01FC-434C-B7A1-286CD2CE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08FBD-165A-40B5-85AD-9B259EC8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6A2AE-7166-4D84-954D-074D1FFF8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045CE-E1D8-46A9-AC8E-F30E3AE04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3A877-A386-4FB4-9E03-982E73427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FDAF7-84F7-4CA4-8483-C8EADABA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26544-9BBB-407D-9C89-F3F994FE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A2CD8-BE53-4FF6-ACF9-588AFD21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6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229E-E8E2-4DE1-A90F-59A6C020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B4D3F-B658-4D58-ABE3-4E961DF9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D4EC4-7FF8-495B-90CD-B224F35F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F6B47-A45E-4253-8547-398051EE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20342-BC9D-4104-BA2C-25684236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776DF-1827-45D2-B4B7-2134A16C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26045-8375-4684-8E67-21595F23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E360-B0DF-4FF8-AE25-3F113241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79B8-888E-4302-B917-A99FEA23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F7B53-E335-4B20-8785-20DD1E07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A458B-6CFE-4C6F-9552-A6491755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60BBD-6813-441F-970E-9E10A55A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E41FE-764E-424F-AD47-E088D4F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1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8EAA-AB5D-426F-B5BF-691B78AA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23C2F-D71F-4827-9953-542890354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69B2B-B061-4EFA-84C2-5DACB147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30539-0A42-4BBD-95EA-2B5FC44A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902CE-2CE2-4223-9B27-657EC586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9A151-BC18-4A0B-945D-7CB0BD7A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2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D96D0-F774-4C17-96B6-F6AC1455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6F857-BE0B-48EF-B1C2-EABB666D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F10F-2CE2-4887-BE62-FDEA51797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DFBB-E0C3-45D1-A341-C1DC383E7C2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A41B-DFF2-4207-AD0C-1266AC10F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73085-C6C3-426E-8262-40920D5F5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306A9-A98D-4938-A2BA-BB05CA803F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7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machine learning png">
            <a:extLst>
              <a:ext uri="{FF2B5EF4-FFF2-40B4-BE49-F238E27FC236}">
                <a16:creationId xmlns:a16="http://schemas.microsoft.com/office/drawing/2014/main" id="{9CB047C7-DB6C-4641-92BD-A5318B90F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8889" y1="33000" x2="68889" y2="33000"/>
                        <a14:foregroundMark x1="55778" y1="41200" x2="55778" y2="41200"/>
                        <a14:foregroundMark x1="57333" y1="49400" x2="57333" y2="49400"/>
                        <a14:foregroundMark x1="57556" y1="48000" x2="57556" y2="48000"/>
                        <a14:foregroundMark x1="62667" y1="50000" x2="62667" y2="50000"/>
                        <a14:foregroundMark x1="61444" y1="60000" x2="61444" y2="60000"/>
                        <a14:foregroundMark x1="59667" y1="75000" x2="59667" y2="75000"/>
                        <a14:foregroundMark x1="55000" y1="56400" x2="55000" y2="56400"/>
                        <a14:backgroundMark x1="57667" y1="45800" x2="57667" y2="45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13" y="4339619"/>
            <a:ext cx="3342226" cy="185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4">
            <a:extLst>
              <a:ext uri="{FF2B5EF4-FFF2-40B4-BE49-F238E27FC236}">
                <a16:creationId xmlns:a16="http://schemas.microsoft.com/office/drawing/2014/main" id="{47FDB79D-04AF-4D05-ABFA-F546A1B2C569}"/>
              </a:ext>
            </a:extLst>
          </p:cNvPr>
          <p:cNvSpPr/>
          <p:nvPr/>
        </p:nvSpPr>
        <p:spPr>
          <a:xfrm>
            <a:off x="-1" y="1418253"/>
            <a:ext cx="9144001" cy="265922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326907C-220F-43BF-B682-3BFBE9433006}"/>
              </a:ext>
            </a:extLst>
          </p:cNvPr>
          <p:cNvSpPr txBox="1">
            <a:spLocks/>
          </p:cNvSpPr>
          <p:nvPr/>
        </p:nvSpPr>
        <p:spPr>
          <a:xfrm>
            <a:off x="0" y="1418253"/>
            <a:ext cx="9144000" cy="18567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Task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3: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Predictive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Models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3748219-DBF6-4C12-9AE6-A7C5BEA794E8}"/>
              </a:ext>
            </a:extLst>
          </p:cNvPr>
          <p:cNvSpPr txBox="1">
            <a:spLocks/>
          </p:cNvSpPr>
          <p:nvPr/>
        </p:nvSpPr>
        <p:spPr>
          <a:xfrm>
            <a:off x="5832628" y="4851919"/>
            <a:ext cx="2625571" cy="1180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800" i="1" dirty="0"/>
              <a:t>Pablo Alcázar Morales</a:t>
            </a:r>
          </a:p>
          <a:p>
            <a:pPr algn="r"/>
            <a:r>
              <a:rPr lang="es-ES" sz="1800" i="1" dirty="0"/>
              <a:t>Diego Pedregal Hidalgo</a:t>
            </a:r>
          </a:p>
          <a:p>
            <a:pPr algn="r"/>
            <a:r>
              <a:rPr lang="es-ES" sz="1800" i="1" dirty="0"/>
              <a:t>Alberto Velasco Mata</a:t>
            </a:r>
          </a:p>
        </p:txBody>
      </p:sp>
      <p:pic>
        <p:nvPicPr>
          <p:cNvPr id="7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AB32B2F8-E742-4B93-A52C-BE15A09C8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4" y="0"/>
            <a:ext cx="1198056" cy="998380"/>
          </a:xfrm>
          <a:prstGeom prst="rect">
            <a:avLst/>
          </a:prstGeom>
        </p:spPr>
      </p:pic>
      <p:pic>
        <p:nvPicPr>
          <p:cNvPr id="8" name="Imagen 13">
            <a:extLst>
              <a:ext uri="{FF2B5EF4-FFF2-40B4-BE49-F238E27FC236}">
                <a16:creationId xmlns:a16="http://schemas.microsoft.com/office/drawing/2014/main" id="{33D39145-432D-4624-8F66-18646582A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30" y="77014"/>
            <a:ext cx="2724539" cy="860828"/>
          </a:xfrm>
          <a:prstGeom prst="rect">
            <a:avLst/>
          </a:prstGeom>
        </p:spPr>
      </p:pic>
      <p:sp>
        <p:nvSpPr>
          <p:cNvPr id="12" name="CuadroTexto 15">
            <a:extLst>
              <a:ext uri="{FF2B5EF4-FFF2-40B4-BE49-F238E27FC236}">
                <a16:creationId xmlns:a16="http://schemas.microsoft.com/office/drawing/2014/main" id="{ECA423DF-6294-49AD-A243-7B3779B91B80}"/>
              </a:ext>
            </a:extLst>
          </p:cNvPr>
          <p:cNvSpPr txBox="1"/>
          <p:nvPr/>
        </p:nvSpPr>
        <p:spPr>
          <a:xfrm>
            <a:off x="-2" y="360798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3" name="Conector recto 17">
            <a:extLst>
              <a:ext uri="{FF2B5EF4-FFF2-40B4-BE49-F238E27FC236}">
                <a16:creationId xmlns:a16="http://schemas.microsoft.com/office/drawing/2014/main" id="{9C2169F6-86A6-4EB8-8EF0-495AF3C0BF24}"/>
              </a:ext>
            </a:extLst>
          </p:cNvPr>
          <p:cNvCxnSpPr/>
          <p:nvPr/>
        </p:nvCxnSpPr>
        <p:spPr>
          <a:xfrm>
            <a:off x="1512000" y="3447662"/>
            <a:ext cx="612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20">
            <a:extLst>
              <a:ext uri="{FF2B5EF4-FFF2-40B4-BE49-F238E27FC236}">
                <a16:creationId xmlns:a16="http://schemas.microsoft.com/office/drawing/2014/main" id="{7B8C3513-D280-4396-8C87-0A6D26553A2A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pic>
        <p:nvPicPr>
          <p:cNvPr id="1026" name="Picture 2" descr="Image result for virus smartphone png">
            <a:extLst>
              <a:ext uri="{FF2B5EF4-FFF2-40B4-BE49-F238E27FC236}">
                <a16:creationId xmlns:a16="http://schemas.microsoft.com/office/drawing/2014/main" id="{608E13C6-B42D-40CB-91B7-D28A9EDEE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88" y="4449131"/>
            <a:ext cx="1069285" cy="147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69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D750A2F-7FE4-4E4D-88D1-63BD3B3E3215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4613F17-BE77-4F66-A9E0-B878A2EAD421}"/>
              </a:ext>
            </a:extLst>
          </p:cNvPr>
          <p:cNvSpPr txBox="1">
            <a:spLocks/>
          </p:cNvSpPr>
          <p:nvPr/>
        </p:nvSpPr>
        <p:spPr>
          <a:xfrm>
            <a:off x="0" y="100576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Observations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56D1CCF6-6F9C-4A91-AC18-F1F6C9CA7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8" name="Imagen 13">
            <a:extLst>
              <a:ext uri="{FF2B5EF4-FFF2-40B4-BE49-F238E27FC236}">
                <a16:creationId xmlns:a16="http://schemas.microsoft.com/office/drawing/2014/main" id="{D1904A29-4F8B-4D87-97E3-7555731447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sp>
        <p:nvSpPr>
          <p:cNvPr id="9" name="Rectángulo 20">
            <a:extLst>
              <a:ext uri="{FF2B5EF4-FFF2-40B4-BE49-F238E27FC236}">
                <a16:creationId xmlns:a16="http://schemas.microsoft.com/office/drawing/2014/main" id="{DEDF7E39-4220-4C59-A15C-012BE59734C7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0" name="CuadroTexto 15">
            <a:extLst>
              <a:ext uri="{FF2B5EF4-FFF2-40B4-BE49-F238E27FC236}">
                <a16:creationId xmlns:a16="http://schemas.microsoft.com/office/drawing/2014/main" id="{14B88EA0-E157-409C-9432-D384EE3302BF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4D79F90F-987A-4185-9B27-1B8BAF9C8047}"/>
              </a:ext>
            </a:extLst>
          </p:cNvPr>
          <p:cNvSpPr txBox="1">
            <a:spLocks/>
          </p:cNvSpPr>
          <p:nvPr/>
        </p:nvSpPr>
        <p:spPr>
          <a:xfrm>
            <a:off x="628650" y="162281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1" dirty="0" err="1"/>
              <a:t>Balancing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key</a:t>
            </a:r>
            <a:endParaRPr lang="es-E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1" i="1" dirty="0" err="1"/>
              <a:t>Random</a:t>
            </a:r>
            <a:r>
              <a:rPr lang="es-ES" b="1" i="1" dirty="0"/>
              <a:t> Forest </a:t>
            </a:r>
            <a:r>
              <a:rPr lang="es-ES" dirty="0" err="1"/>
              <a:t>gives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results</a:t>
            </a:r>
            <a:endParaRPr lang="es-E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err="1"/>
              <a:t>However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might</a:t>
            </a:r>
            <a:r>
              <a:rPr lang="es-ES" dirty="0"/>
              <a:t> be </a:t>
            </a:r>
            <a:r>
              <a:rPr lang="es-ES" dirty="0" err="1"/>
              <a:t>interesting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</a:t>
            </a:r>
            <a:r>
              <a:rPr lang="es-ES" b="1" dirty="0" err="1"/>
              <a:t>btain</a:t>
            </a:r>
            <a:r>
              <a:rPr lang="es-ES" b="1" dirty="0"/>
              <a:t> more false positives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leads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b="1" dirty="0" err="1"/>
              <a:t>detect</a:t>
            </a:r>
            <a:r>
              <a:rPr lang="es-ES" b="1" dirty="0"/>
              <a:t> </a:t>
            </a:r>
            <a:r>
              <a:rPr lang="es-ES" b="1" dirty="0" err="1"/>
              <a:t>all</a:t>
            </a:r>
            <a:r>
              <a:rPr lang="es-ES" b="1" dirty="0"/>
              <a:t> </a:t>
            </a:r>
            <a:r>
              <a:rPr lang="es-ES" b="1" dirty="0" err="1"/>
              <a:t>attacks</a:t>
            </a:r>
            <a:endParaRPr lang="es-E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err="1"/>
              <a:t>To</a:t>
            </a:r>
            <a:r>
              <a:rPr lang="es-ES" dirty="0"/>
              <a:t> do so,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try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</a:t>
            </a:r>
            <a:r>
              <a:rPr lang="es-ES" b="1" dirty="0" err="1"/>
              <a:t>lect</a:t>
            </a:r>
            <a:r>
              <a:rPr lang="es-ES" b="1" dirty="0"/>
              <a:t> </a:t>
            </a:r>
            <a:r>
              <a:rPr lang="es-ES" b="1" dirty="0" err="1"/>
              <a:t>those</a:t>
            </a:r>
            <a:r>
              <a:rPr lang="es-ES" b="1" dirty="0"/>
              <a:t> </a:t>
            </a:r>
            <a:r>
              <a:rPr lang="es-ES" b="1" dirty="0" err="1"/>
              <a:t>features</a:t>
            </a:r>
            <a:r>
              <a:rPr lang="es-ES" b="1" dirty="0"/>
              <a:t> RF </a:t>
            </a:r>
            <a:r>
              <a:rPr lang="es-ES" b="1" dirty="0" err="1"/>
              <a:t>gives</a:t>
            </a:r>
            <a:r>
              <a:rPr lang="es-ES" b="1" dirty="0"/>
              <a:t> more </a:t>
            </a:r>
            <a:r>
              <a:rPr lang="es-ES" b="1" dirty="0" err="1"/>
              <a:t>relevance</a:t>
            </a:r>
            <a:r>
              <a:rPr lang="es-ES" dirty="0"/>
              <a:t> (</a:t>
            </a:r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iteration</a:t>
            </a:r>
            <a:r>
              <a:rPr lang="es-ES" dirty="0"/>
              <a:t> </a:t>
            </a:r>
            <a:r>
              <a:rPr lang="es-ES" dirty="0" err="1"/>
              <a:t>focusing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selection</a:t>
            </a:r>
            <a:r>
              <a:rPr lang="es-E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621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4">
            <a:extLst>
              <a:ext uri="{FF2B5EF4-FFF2-40B4-BE49-F238E27FC236}">
                <a16:creationId xmlns:a16="http://schemas.microsoft.com/office/drawing/2014/main" id="{9182D66C-7DDA-49CE-81AC-053B0DA14F06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F89DD8B-731B-488F-AB4C-5E5F5F6CD8EF}"/>
              </a:ext>
            </a:extLst>
          </p:cNvPr>
          <p:cNvSpPr txBox="1">
            <a:spLocks/>
          </p:cNvSpPr>
          <p:nvPr/>
        </p:nvSpPr>
        <p:spPr>
          <a:xfrm>
            <a:off x="0" y="100300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First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00E8FE23-A615-45C2-8C48-7A58381B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15" name="Imagen 13">
            <a:extLst>
              <a:ext uri="{FF2B5EF4-FFF2-40B4-BE49-F238E27FC236}">
                <a16:creationId xmlns:a16="http://schemas.microsoft.com/office/drawing/2014/main" id="{D995BD1D-2A2B-4E14-BB81-7DCF349B6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sp>
        <p:nvSpPr>
          <p:cNvPr id="17" name="Rectángulo 20">
            <a:extLst>
              <a:ext uri="{FF2B5EF4-FFF2-40B4-BE49-F238E27FC236}">
                <a16:creationId xmlns:a16="http://schemas.microsoft.com/office/drawing/2014/main" id="{297637CE-23D9-45D1-807D-82BE49DDC59B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8" name="CuadroTexto 15">
            <a:extLst>
              <a:ext uri="{FF2B5EF4-FFF2-40B4-BE49-F238E27FC236}">
                <a16:creationId xmlns:a16="http://schemas.microsoft.com/office/drawing/2014/main" id="{17F86AB9-BAAF-48E5-829C-4CA95143022E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1F032A-81C2-4AF7-A609-FFCB5591CEAD}"/>
              </a:ext>
            </a:extLst>
          </p:cNvPr>
          <p:cNvSpPr txBox="1"/>
          <p:nvPr/>
        </p:nvSpPr>
        <p:spPr>
          <a:xfrm>
            <a:off x="462150" y="3154689"/>
            <a:ext cx="5255159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UserID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UUID</a:t>
            </a: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Version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TimeStemp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s-ES" dirty="0" err="1"/>
              <a:t>Gyroscope</a:t>
            </a:r>
            <a:r>
              <a:rPr lang="es-ES" dirty="0"/>
              <a:t> (X mean, Z mean, z-x </a:t>
            </a:r>
            <a:r>
              <a:rPr lang="es-ES" dirty="0" err="1"/>
              <a:t>cov</a:t>
            </a:r>
            <a:r>
              <a:rPr lang="es-ES" dirty="0"/>
              <a:t>, z-y </a:t>
            </a:r>
            <a:r>
              <a:rPr lang="es-ES" dirty="0" err="1"/>
              <a:t>cov</a:t>
            </a:r>
            <a:r>
              <a:rPr lang="es-ES" dirty="0"/>
              <a:t>)</a:t>
            </a:r>
          </a:p>
          <a:p>
            <a:r>
              <a:rPr lang="es-ES" dirty="0" err="1"/>
              <a:t>Magnetic</a:t>
            </a:r>
            <a:r>
              <a:rPr lang="es-ES" dirty="0"/>
              <a:t> Field (X mean, Z mean, z-x </a:t>
            </a:r>
            <a:r>
              <a:rPr lang="es-ES" dirty="0" err="1"/>
              <a:t>cov</a:t>
            </a:r>
            <a:r>
              <a:rPr lang="es-ES" dirty="0"/>
              <a:t>, z-y </a:t>
            </a:r>
            <a:r>
              <a:rPr lang="es-ES" dirty="0" err="1"/>
              <a:t>cov</a:t>
            </a:r>
            <a:r>
              <a:rPr lang="es-ES" dirty="0"/>
              <a:t>)</a:t>
            </a:r>
          </a:p>
          <a:p>
            <a:r>
              <a:rPr lang="es-ES" dirty="0" err="1"/>
              <a:t>Pressure</a:t>
            </a:r>
            <a:r>
              <a:rPr lang="es-ES" dirty="0"/>
              <a:t> (mean)</a:t>
            </a:r>
          </a:p>
          <a:p>
            <a:r>
              <a:rPr lang="es-ES" dirty="0"/>
              <a:t>Linear </a:t>
            </a:r>
            <a:r>
              <a:rPr lang="es-ES" dirty="0" err="1"/>
              <a:t>Acceleration</a:t>
            </a:r>
            <a:r>
              <a:rPr lang="es-ES" dirty="0"/>
              <a:t> (X mean, Z mean, z-x </a:t>
            </a:r>
            <a:r>
              <a:rPr lang="es-ES" dirty="0" err="1"/>
              <a:t>cov</a:t>
            </a:r>
            <a:r>
              <a:rPr lang="es-ES" dirty="0"/>
              <a:t>, z-y </a:t>
            </a:r>
            <a:r>
              <a:rPr lang="es-ES" dirty="0" err="1"/>
              <a:t>cov</a:t>
            </a:r>
            <a:r>
              <a:rPr lang="es-ES" dirty="0"/>
              <a:t>)</a:t>
            </a:r>
          </a:p>
          <a:p>
            <a:endParaRPr lang="es-ES" sz="1100" dirty="0"/>
          </a:p>
          <a:p>
            <a:r>
              <a:rPr lang="es-ES" b="1" dirty="0" err="1"/>
              <a:t>attack</a:t>
            </a:r>
            <a:endParaRPr lang="es-ES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5D75497-F35E-4471-9709-791BD82864E7}"/>
              </a:ext>
            </a:extLst>
          </p:cNvPr>
          <p:cNvSpPr/>
          <p:nvPr/>
        </p:nvSpPr>
        <p:spPr>
          <a:xfrm>
            <a:off x="462150" y="4408502"/>
            <a:ext cx="5136387" cy="1256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E7EFB76F-106A-4786-A950-C672885CA4A7}"/>
              </a:ext>
            </a:extLst>
          </p:cNvPr>
          <p:cNvSpPr/>
          <p:nvPr/>
        </p:nvSpPr>
        <p:spPr>
          <a:xfrm>
            <a:off x="0" y="1089884"/>
            <a:ext cx="2733964" cy="499199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>
                <a:solidFill>
                  <a:schemeClr val="tx1"/>
                </a:solidFill>
              </a:rPr>
              <a:t>Feature</a:t>
            </a:r>
            <a:r>
              <a:rPr lang="es-ES" sz="2400" b="1" dirty="0">
                <a:solidFill>
                  <a:schemeClr val="tx1"/>
                </a:solidFill>
              </a:rPr>
              <a:t> </a:t>
            </a:r>
            <a:r>
              <a:rPr lang="es-ES" sz="2400" b="1" dirty="0" err="1">
                <a:solidFill>
                  <a:schemeClr val="tx1"/>
                </a:solidFill>
              </a:rPr>
              <a:t>Selection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786AA1-004C-423C-81FF-EA3B348DFD9E}"/>
              </a:ext>
            </a:extLst>
          </p:cNvPr>
          <p:cNvSpPr txBox="1"/>
          <p:nvPr/>
        </p:nvSpPr>
        <p:spPr>
          <a:xfrm>
            <a:off x="1565729" y="1810212"/>
            <a:ext cx="5698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 </a:t>
            </a:r>
            <a:r>
              <a:rPr lang="es-ES" dirty="0" err="1"/>
              <a:t>clue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physical</a:t>
            </a:r>
            <a:r>
              <a:rPr lang="es-ES" dirty="0"/>
              <a:t> </a:t>
            </a:r>
            <a:r>
              <a:rPr lang="es-ES" dirty="0" err="1"/>
              <a:t>sensors</a:t>
            </a:r>
            <a:r>
              <a:rPr lang="es-ES" dirty="0"/>
              <a:t> are </a:t>
            </a:r>
            <a:r>
              <a:rPr lang="es-ES" dirty="0" err="1"/>
              <a:t>affected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attacks</a:t>
            </a:r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 err="1"/>
              <a:t>Initially</a:t>
            </a:r>
            <a:r>
              <a:rPr lang="es-ES" dirty="0"/>
              <a:t>, </a:t>
            </a:r>
            <a:r>
              <a:rPr lang="es-ES" b="1" dirty="0" err="1"/>
              <a:t>all</a:t>
            </a:r>
            <a:r>
              <a:rPr lang="es-ES" b="1" dirty="0"/>
              <a:t> “</a:t>
            </a:r>
            <a:r>
              <a:rPr lang="es-ES" b="1" dirty="0" err="1"/>
              <a:t>meaningful</a:t>
            </a:r>
            <a:r>
              <a:rPr lang="es-ES" b="1" dirty="0"/>
              <a:t>” </a:t>
            </a:r>
            <a:r>
              <a:rPr lang="es-ES" b="1" dirty="0" err="1"/>
              <a:t>features</a:t>
            </a:r>
            <a:r>
              <a:rPr lang="es-ES" b="1" dirty="0"/>
              <a:t> </a:t>
            </a:r>
            <a:r>
              <a:rPr lang="es-ES" b="1" dirty="0" err="1"/>
              <a:t>selected</a:t>
            </a:r>
            <a:endParaRPr lang="es-ES" b="1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9282A8F-5F3F-4FEB-9A52-5C35C2CDAD20}"/>
              </a:ext>
            </a:extLst>
          </p:cNvPr>
          <p:cNvSpPr/>
          <p:nvPr/>
        </p:nvSpPr>
        <p:spPr>
          <a:xfrm>
            <a:off x="6529975" y="3530670"/>
            <a:ext cx="965366" cy="324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80%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0B06BE-1E77-421B-B852-3957A7D180BF}"/>
              </a:ext>
            </a:extLst>
          </p:cNvPr>
          <p:cNvSpPr txBox="1"/>
          <p:nvPr/>
        </p:nvSpPr>
        <p:spPr>
          <a:xfrm rot="16200000">
            <a:off x="5860399" y="3533094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ATTACK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CEDAB08-8F30-41B6-8FFF-E5FE1BBA970E}"/>
              </a:ext>
            </a:extLst>
          </p:cNvPr>
          <p:cNvSpPr txBox="1"/>
          <p:nvPr/>
        </p:nvSpPr>
        <p:spPr>
          <a:xfrm rot="16200000">
            <a:off x="5707620" y="4963186"/>
            <a:ext cx="127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NO-ATTACK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E27F2FA-1931-4F65-9681-2A577D224E8E}"/>
              </a:ext>
            </a:extLst>
          </p:cNvPr>
          <p:cNvSpPr/>
          <p:nvPr/>
        </p:nvSpPr>
        <p:spPr>
          <a:xfrm>
            <a:off x="6529976" y="4449008"/>
            <a:ext cx="965366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80%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474A4C8-CBE3-4EF0-8D9F-7358922CAF13}"/>
              </a:ext>
            </a:extLst>
          </p:cNvPr>
          <p:cNvSpPr/>
          <p:nvPr/>
        </p:nvSpPr>
        <p:spPr>
          <a:xfrm>
            <a:off x="6529974" y="3849970"/>
            <a:ext cx="965366" cy="148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F3AE17C-1C1D-4AB3-B744-AD57EA8AC562}"/>
              </a:ext>
            </a:extLst>
          </p:cNvPr>
          <p:cNvSpPr/>
          <p:nvPr/>
        </p:nvSpPr>
        <p:spPr>
          <a:xfrm>
            <a:off x="6529976" y="5493606"/>
            <a:ext cx="965366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2842734-1F3F-4FD7-BC21-F09CBA8AF930}"/>
              </a:ext>
            </a:extLst>
          </p:cNvPr>
          <p:cNvSpPr txBox="1"/>
          <p:nvPr/>
        </p:nvSpPr>
        <p:spPr>
          <a:xfrm>
            <a:off x="7495340" y="3619137"/>
            <a:ext cx="123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Train: 30 simples</a:t>
            </a:r>
          </a:p>
          <a:p>
            <a:r>
              <a:rPr lang="es-ES" sz="1200" dirty="0"/>
              <a:t>Test: 8 </a:t>
            </a:r>
            <a:r>
              <a:rPr lang="es-ES" sz="1200" dirty="0" err="1"/>
              <a:t>samples</a:t>
            </a:r>
            <a:endParaRPr lang="es-ES" sz="12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E945C30-7DA4-49DC-8B30-0043638C5C1A}"/>
              </a:ext>
            </a:extLst>
          </p:cNvPr>
          <p:cNvSpPr txBox="1"/>
          <p:nvPr/>
        </p:nvSpPr>
        <p:spPr>
          <a:xfrm>
            <a:off x="7495340" y="5258988"/>
            <a:ext cx="1467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Train: 19584 simples</a:t>
            </a:r>
          </a:p>
          <a:p>
            <a:r>
              <a:rPr lang="es-ES" sz="1200" dirty="0"/>
              <a:t>Test: 4896 </a:t>
            </a:r>
            <a:r>
              <a:rPr lang="es-ES" sz="1200" dirty="0" err="1"/>
              <a:t>samples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7651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4">
            <a:extLst>
              <a:ext uri="{FF2B5EF4-FFF2-40B4-BE49-F238E27FC236}">
                <a16:creationId xmlns:a16="http://schemas.microsoft.com/office/drawing/2014/main" id="{9182D66C-7DDA-49CE-81AC-053B0DA14F06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F89DD8B-731B-488F-AB4C-5E5F5F6CD8EF}"/>
              </a:ext>
            </a:extLst>
          </p:cNvPr>
          <p:cNvSpPr txBox="1">
            <a:spLocks/>
          </p:cNvSpPr>
          <p:nvPr/>
        </p:nvSpPr>
        <p:spPr>
          <a:xfrm>
            <a:off x="0" y="100300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First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00E8FE23-A615-45C2-8C48-7A58381B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15" name="Imagen 13">
            <a:extLst>
              <a:ext uri="{FF2B5EF4-FFF2-40B4-BE49-F238E27FC236}">
                <a16:creationId xmlns:a16="http://schemas.microsoft.com/office/drawing/2014/main" id="{D995BD1D-2A2B-4E14-BB81-7DCF349B6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sp>
        <p:nvSpPr>
          <p:cNvPr id="17" name="Rectángulo 20">
            <a:extLst>
              <a:ext uri="{FF2B5EF4-FFF2-40B4-BE49-F238E27FC236}">
                <a16:creationId xmlns:a16="http://schemas.microsoft.com/office/drawing/2014/main" id="{297637CE-23D9-45D1-807D-82BE49DDC59B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8" name="CuadroTexto 15">
            <a:extLst>
              <a:ext uri="{FF2B5EF4-FFF2-40B4-BE49-F238E27FC236}">
                <a16:creationId xmlns:a16="http://schemas.microsoft.com/office/drawing/2014/main" id="{17F86AB9-BAAF-48E5-829C-4CA95143022E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E7EFB76F-106A-4786-A950-C672885CA4A7}"/>
              </a:ext>
            </a:extLst>
          </p:cNvPr>
          <p:cNvSpPr/>
          <p:nvPr/>
        </p:nvSpPr>
        <p:spPr>
          <a:xfrm>
            <a:off x="0" y="1089884"/>
            <a:ext cx="2733964" cy="499199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>
                <a:solidFill>
                  <a:schemeClr val="tx1"/>
                </a:solidFill>
              </a:rPr>
              <a:t>Naïve</a:t>
            </a:r>
            <a:r>
              <a:rPr lang="es-ES" sz="2400" b="1" dirty="0">
                <a:solidFill>
                  <a:schemeClr val="tx1"/>
                </a:solidFill>
              </a:rPr>
              <a:t> Bayes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E02F369-5211-4D0B-AA8E-8B1AE13396A5}"/>
              </a:ext>
            </a:extLst>
          </p:cNvPr>
          <p:cNvSpPr txBox="1"/>
          <p:nvPr/>
        </p:nvSpPr>
        <p:spPr>
          <a:xfrm>
            <a:off x="1722581" y="1530408"/>
            <a:ext cx="5698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Tried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classifier</a:t>
            </a:r>
            <a:r>
              <a:rPr lang="es-ES" dirty="0"/>
              <a:t> </a:t>
            </a:r>
            <a:r>
              <a:rPr lang="es-ES" dirty="0" err="1"/>
              <a:t>models</a:t>
            </a:r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really</a:t>
            </a:r>
            <a:r>
              <a:rPr lang="es-ES" dirty="0"/>
              <a:t> </a:t>
            </a:r>
            <a:r>
              <a:rPr lang="es-ES" dirty="0" err="1"/>
              <a:t>bad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due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b="1" dirty="0" err="1"/>
              <a:t>unbalanced</a:t>
            </a:r>
            <a:r>
              <a:rPr lang="es-ES" b="1" dirty="0"/>
              <a:t> data</a:t>
            </a:r>
          </a:p>
        </p:txBody>
      </p:sp>
      <p:pic>
        <p:nvPicPr>
          <p:cNvPr id="19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5C107F-FE93-46AD-B25A-5ECB973FB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3" y="3067238"/>
            <a:ext cx="3475090" cy="2700878"/>
          </a:xfrm>
          <a:prstGeom prst="rect">
            <a:avLst/>
          </a:prstGeom>
        </p:spPr>
      </p:pic>
      <p:pic>
        <p:nvPicPr>
          <p:cNvPr id="3076" name="Picture 4" descr="Resultado de imagen de person talking icon">
            <a:extLst>
              <a:ext uri="{FF2B5EF4-FFF2-40B4-BE49-F238E27FC236}">
                <a16:creationId xmlns:a16="http://schemas.microsoft.com/office/drawing/2014/main" id="{BC92DE2A-53CF-4286-8A18-08B2C44B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063" y="370037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70924810-25B8-4538-81F7-F43240FA8858}"/>
              </a:ext>
            </a:extLst>
          </p:cNvPr>
          <p:cNvSpPr/>
          <p:nvPr/>
        </p:nvSpPr>
        <p:spPr>
          <a:xfrm>
            <a:off x="7373068" y="4718596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CB9FF90-D1A4-4B37-939E-62D830C3F402}"/>
              </a:ext>
            </a:extLst>
          </p:cNvPr>
          <p:cNvSpPr/>
          <p:nvPr/>
        </p:nvSpPr>
        <p:spPr>
          <a:xfrm>
            <a:off x="7525468" y="4870996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4BB8F5F-18E5-42D2-B78E-BEDF893B6F8A}"/>
              </a:ext>
            </a:extLst>
          </p:cNvPr>
          <p:cNvSpPr/>
          <p:nvPr/>
        </p:nvSpPr>
        <p:spPr>
          <a:xfrm>
            <a:off x="7650160" y="4580053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1973752F-6EC3-416E-AA05-A87EB5367008}"/>
              </a:ext>
            </a:extLst>
          </p:cNvPr>
          <p:cNvSpPr/>
          <p:nvPr/>
        </p:nvSpPr>
        <p:spPr>
          <a:xfrm>
            <a:off x="7797940" y="4838671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8D223BE-6025-4C75-8DD4-AEBE08E0866E}"/>
              </a:ext>
            </a:extLst>
          </p:cNvPr>
          <p:cNvSpPr/>
          <p:nvPr/>
        </p:nvSpPr>
        <p:spPr>
          <a:xfrm>
            <a:off x="7733285" y="5060341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5BA1C17-B013-4DA3-A2BC-291D7203A03A}"/>
              </a:ext>
            </a:extLst>
          </p:cNvPr>
          <p:cNvSpPr/>
          <p:nvPr/>
        </p:nvSpPr>
        <p:spPr>
          <a:xfrm>
            <a:off x="7363829" y="5088050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F2571A2-C164-45BA-BE9D-1E9574C1E896}"/>
              </a:ext>
            </a:extLst>
          </p:cNvPr>
          <p:cNvSpPr/>
          <p:nvPr/>
        </p:nvSpPr>
        <p:spPr>
          <a:xfrm>
            <a:off x="7594741" y="528201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26003DF-0496-49FA-B0B4-FA99E51075B9}"/>
              </a:ext>
            </a:extLst>
          </p:cNvPr>
          <p:cNvSpPr/>
          <p:nvPr/>
        </p:nvSpPr>
        <p:spPr>
          <a:xfrm>
            <a:off x="8019613" y="515270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81576F5-EBD4-4537-9D58-270CA064FB0F}"/>
              </a:ext>
            </a:extLst>
          </p:cNvPr>
          <p:cNvSpPr/>
          <p:nvPr/>
        </p:nvSpPr>
        <p:spPr>
          <a:xfrm>
            <a:off x="8010375" y="4598525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E32CA35-094D-4AA9-A300-A0A8F2B2635A}"/>
              </a:ext>
            </a:extLst>
          </p:cNvPr>
          <p:cNvSpPr/>
          <p:nvPr/>
        </p:nvSpPr>
        <p:spPr>
          <a:xfrm>
            <a:off x="7834884" y="5318957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8D13BD4-F950-4354-BF58-B6C3A099851A}"/>
              </a:ext>
            </a:extLst>
          </p:cNvPr>
          <p:cNvSpPr/>
          <p:nvPr/>
        </p:nvSpPr>
        <p:spPr>
          <a:xfrm>
            <a:off x="8130450" y="490332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12AEE64-6F5F-4784-8C2F-3CEC2DC53FCC}"/>
              </a:ext>
            </a:extLst>
          </p:cNvPr>
          <p:cNvSpPr/>
          <p:nvPr/>
        </p:nvSpPr>
        <p:spPr>
          <a:xfrm>
            <a:off x="8379836" y="505110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9C4B958-17ED-4433-8ED8-178A3AB37A26}"/>
              </a:ext>
            </a:extLst>
          </p:cNvPr>
          <p:cNvSpPr/>
          <p:nvPr/>
        </p:nvSpPr>
        <p:spPr>
          <a:xfrm>
            <a:off x="8361358" y="4737071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9485E26-5B93-4D2A-A707-0796D5F3FD5E}"/>
              </a:ext>
            </a:extLst>
          </p:cNvPr>
          <p:cNvSpPr/>
          <p:nvPr/>
        </p:nvSpPr>
        <p:spPr>
          <a:xfrm>
            <a:off x="8185866" y="5300482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6D225705-F2F8-45F9-98B3-8F25F98F1D58}"/>
              </a:ext>
            </a:extLst>
          </p:cNvPr>
          <p:cNvSpPr/>
          <p:nvPr/>
        </p:nvSpPr>
        <p:spPr>
          <a:xfrm>
            <a:off x="7548562" y="553139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5752ECA-1B8E-4F41-8BA0-E5E5BC2C169D}"/>
              </a:ext>
            </a:extLst>
          </p:cNvPr>
          <p:cNvSpPr/>
          <p:nvPr/>
        </p:nvSpPr>
        <p:spPr>
          <a:xfrm>
            <a:off x="7945720" y="4967979"/>
            <a:ext cx="147782" cy="145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E872D690-F4CF-4D0C-9743-81417B91494A}"/>
              </a:ext>
            </a:extLst>
          </p:cNvPr>
          <p:cNvSpPr/>
          <p:nvPr/>
        </p:nvSpPr>
        <p:spPr>
          <a:xfrm>
            <a:off x="7788704" y="5512921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3207343-5702-48F6-B87F-FAD4A2EAFF94}"/>
              </a:ext>
            </a:extLst>
          </p:cNvPr>
          <p:cNvSpPr/>
          <p:nvPr/>
        </p:nvSpPr>
        <p:spPr>
          <a:xfrm>
            <a:off x="8038085" y="5411319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BB79FA3-6328-49AE-8883-00530F743F27}"/>
              </a:ext>
            </a:extLst>
          </p:cNvPr>
          <p:cNvSpPr/>
          <p:nvPr/>
        </p:nvSpPr>
        <p:spPr>
          <a:xfrm>
            <a:off x="7299178" y="5402090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DC0F283-E63A-4E65-BBEE-23F67D3BE43A}"/>
              </a:ext>
            </a:extLst>
          </p:cNvPr>
          <p:cNvSpPr/>
          <p:nvPr/>
        </p:nvSpPr>
        <p:spPr>
          <a:xfrm>
            <a:off x="6175459" y="3694477"/>
            <a:ext cx="1243545" cy="705137"/>
          </a:xfrm>
          <a:prstGeom prst="roundRect">
            <a:avLst/>
          </a:prstGeom>
          <a:solidFill>
            <a:srgbClr val="88C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All</a:t>
            </a:r>
            <a:r>
              <a:rPr lang="es-ES" dirty="0">
                <a:solidFill>
                  <a:schemeClr val="tx1"/>
                </a:solidFill>
              </a:rPr>
              <a:t> are </a:t>
            </a:r>
            <a:r>
              <a:rPr lang="es-ES" dirty="0" err="1">
                <a:solidFill>
                  <a:schemeClr val="tx1"/>
                </a:solidFill>
              </a:rPr>
              <a:t>black</a:t>
            </a:r>
            <a:r>
              <a:rPr lang="es-ES" dirty="0">
                <a:solidFill>
                  <a:schemeClr val="tx1"/>
                </a:solidFill>
              </a:rPr>
              <a:t> :D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14C97630-20F2-49C2-94D9-C175280A26C3}"/>
              </a:ext>
            </a:extLst>
          </p:cNvPr>
          <p:cNvSpPr/>
          <p:nvPr/>
        </p:nvSpPr>
        <p:spPr>
          <a:xfrm>
            <a:off x="1198056" y="5955469"/>
            <a:ext cx="2505647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Accuracy: 99.84%</a:t>
            </a:r>
          </a:p>
        </p:txBody>
      </p:sp>
    </p:spTree>
    <p:extLst>
      <p:ext uri="{BB962C8B-B14F-4D97-AF65-F5344CB8AC3E}">
        <p14:creationId xmlns:p14="http://schemas.microsoft.com/office/powerpoint/2010/main" val="90802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4">
            <a:extLst>
              <a:ext uri="{FF2B5EF4-FFF2-40B4-BE49-F238E27FC236}">
                <a16:creationId xmlns:a16="http://schemas.microsoft.com/office/drawing/2014/main" id="{9182D66C-7DDA-49CE-81AC-053B0DA14F06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F89DD8B-731B-488F-AB4C-5E5F5F6CD8EF}"/>
              </a:ext>
            </a:extLst>
          </p:cNvPr>
          <p:cNvSpPr txBox="1">
            <a:spLocks/>
          </p:cNvSpPr>
          <p:nvPr/>
        </p:nvSpPr>
        <p:spPr>
          <a:xfrm>
            <a:off x="0" y="100300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First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00E8FE23-A615-45C2-8C48-7A58381B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15" name="Imagen 13">
            <a:extLst>
              <a:ext uri="{FF2B5EF4-FFF2-40B4-BE49-F238E27FC236}">
                <a16:creationId xmlns:a16="http://schemas.microsoft.com/office/drawing/2014/main" id="{D995BD1D-2A2B-4E14-BB81-7DCF349B6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sp>
        <p:nvSpPr>
          <p:cNvPr id="17" name="Rectángulo 20">
            <a:extLst>
              <a:ext uri="{FF2B5EF4-FFF2-40B4-BE49-F238E27FC236}">
                <a16:creationId xmlns:a16="http://schemas.microsoft.com/office/drawing/2014/main" id="{297637CE-23D9-45D1-807D-82BE49DDC59B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8" name="CuadroTexto 15">
            <a:extLst>
              <a:ext uri="{FF2B5EF4-FFF2-40B4-BE49-F238E27FC236}">
                <a16:creationId xmlns:a16="http://schemas.microsoft.com/office/drawing/2014/main" id="{17F86AB9-BAAF-48E5-829C-4CA95143022E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E7EFB76F-106A-4786-A950-C672885CA4A7}"/>
              </a:ext>
            </a:extLst>
          </p:cNvPr>
          <p:cNvSpPr/>
          <p:nvPr/>
        </p:nvSpPr>
        <p:spPr>
          <a:xfrm>
            <a:off x="0" y="1089884"/>
            <a:ext cx="2733964" cy="499199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>
                <a:solidFill>
                  <a:schemeClr val="tx1"/>
                </a:solidFill>
              </a:rPr>
              <a:t>Decision</a:t>
            </a:r>
            <a:r>
              <a:rPr lang="es-ES" sz="2400" b="1" dirty="0">
                <a:solidFill>
                  <a:schemeClr val="tx1"/>
                </a:solidFill>
              </a:rPr>
              <a:t> </a:t>
            </a:r>
            <a:r>
              <a:rPr lang="es-ES" sz="2400" b="1" dirty="0" err="1">
                <a:solidFill>
                  <a:schemeClr val="tx1"/>
                </a:solidFill>
              </a:rPr>
              <a:t>Trees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E02F369-5211-4D0B-AA8E-8B1AE13396A5}"/>
              </a:ext>
            </a:extLst>
          </p:cNvPr>
          <p:cNvSpPr txBox="1"/>
          <p:nvPr/>
        </p:nvSpPr>
        <p:spPr>
          <a:xfrm>
            <a:off x="1720168" y="1826284"/>
            <a:ext cx="569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Unbalanced</a:t>
            </a:r>
            <a:r>
              <a:rPr lang="es-ES" dirty="0"/>
              <a:t> data leads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practically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 err="1"/>
              <a:t>same</a:t>
            </a:r>
            <a:r>
              <a:rPr lang="es-ES" b="1" dirty="0"/>
              <a:t> </a:t>
            </a:r>
            <a:r>
              <a:rPr lang="es-ES" b="1" dirty="0" err="1"/>
              <a:t>result</a:t>
            </a:r>
            <a:endParaRPr lang="es-ES" b="1" dirty="0"/>
          </a:p>
        </p:txBody>
      </p:sp>
      <p:pic>
        <p:nvPicPr>
          <p:cNvPr id="19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5C107F-FE93-46AD-B25A-5ECB973FB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3" y="3067238"/>
            <a:ext cx="3475090" cy="270087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70924810-25B8-4538-81F7-F43240FA8858}"/>
              </a:ext>
            </a:extLst>
          </p:cNvPr>
          <p:cNvSpPr/>
          <p:nvPr/>
        </p:nvSpPr>
        <p:spPr>
          <a:xfrm>
            <a:off x="6163105" y="2986809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CB9FF90-D1A4-4B37-939E-62D830C3F402}"/>
              </a:ext>
            </a:extLst>
          </p:cNvPr>
          <p:cNvSpPr/>
          <p:nvPr/>
        </p:nvSpPr>
        <p:spPr>
          <a:xfrm>
            <a:off x="6315505" y="3139209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4BB8F5F-18E5-42D2-B78E-BEDF893B6F8A}"/>
              </a:ext>
            </a:extLst>
          </p:cNvPr>
          <p:cNvSpPr/>
          <p:nvPr/>
        </p:nvSpPr>
        <p:spPr>
          <a:xfrm>
            <a:off x="6440197" y="2848266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1973752F-6EC3-416E-AA05-A87EB5367008}"/>
              </a:ext>
            </a:extLst>
          </p:cNvPr>
          <p:cNvSpPr/>
          <p:nvPr/>
        </p:nvSpPr>
        <p:spPr>
          <a:xfrm>
            <a:off x="6587977" y="310688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8D223BE-6025-4C75-8DD4-AEBE08E0866E}"/>
              </a:ext>
            </a:extLst>
          </p:cNvPr>
          <p:cNvSpPr/>
          <p:nvPr/>
        </p:nvSpPr>
        <p:spPr>
          <a:xfrm>
            <a:off x="6523322" y="332855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5BA1C17-B013-4DA3-A2BC-291D7203A03A}"/>
              </a:ext>
            </a:extLst>
          </p:cNvPr>
          <p:cNvSpPr/>
          <p:nvPr/>
        </p:nvSpPr>
        <p:spPr>
          <a:xfrm>
            <a:off x="6153866" y="3356263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F2571A2-C164-45BA-BE9D-1E9574C1E896}"/>
              </a:ext>
            </a:extLst>
          </p:cNvPr>
          <p:cNvSpPr/>
          <p:nvPr/>
        </p:nvSpPr>
        <p:spPr>
          <a:xfrm>
            <a:off x="6384778" y="3550227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26003DF-0496-49FA-B0B4-FA99E51075B9}"/>
              </a:ext>
            </a:extLst>
          </p:cNvPr>
          <p:cNvSpPr/>
          <p:nvPr/>
        </p:nvSpPr>
        <p:spPr>
          <a:xfrm>
            <a:off x="6809650" y="3420917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81576F5-EBD4-4537-9D58-270CA064FB0F}"/>
              </a:ext>
            </a:extLst>
          </p:cNvPr>
          <p:cNvSpPr/>
          <p:nvPr/>
        </p:nvSpPr>
        <p:spPr>
          <a:xfrm>
            <a:off x="6800412" y="2866738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E32CA35-094D-4AA9-A300-A0A8F2B2635A}"/>
              </a:ext>
            </a:extLst>
          </p:cNvPr>
          <p:cNvSpPr/>
          <p:nvPr/>
        </p:nvSpPr>
        <p:spPr>
          <a:xfrm>
            <a:off x="6624921" y="3587170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8D13BD4-F950-4354-BF58-B6C3A099851A}"/>
              </a:ext>
            </a:extLst>
          </p:cNvPr>
          <p:cNvSpPr/>
          <p:nvPr/>
        </p:nvSpPr>
        <p:spPr>
          <a:xfrm>
            <a:off x="6920487" y="3171537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12AEE64-6F5F-4784-8C2F-3CEC2DC53FCC}"/>
              </a:ext>
            </a:extLst>
          </p:cNvPr>
          <p:cNvSpPr/>
          <p:nvPr/>
        </p:nvSpPr>
        <p:spPr>
          <a:xfrm>
            <a:off x="7169873" y="3319317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9C4B958-17ED-4433-8ED8-178A3AB37A26}"/>
              </a:ext>
            </a:extLst>
          </p:cNvPr>
          <p:cNvSpPr/>
          <p:nvPr/>
        </p:nvSpPr>
        <p:spPr>
          <a:xfrm>
            <a:off x="7151395" y="300528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9485E26-5B93-4D2A-A707-0796D5F3FD5E}"/>
              </a:ext>
            </a:extLst>
          </p:cNvPr>
          <p:cNvSpPr/>
          <p:nvPr/>
        </p:nvSpPr>
        <p:spPr>
          <a:xfrm>
            <a:off x="6975903" y="3568695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6D225705-F2F8-45F9-98B3-8F25F98F1D58}"/>
              </a:ext>
            </a:extLst>
          </p:cNvPr>
          <p:cNvSpPr/>
          <p:nvPr/>
        </p:nvSpPr>
        <p:spPr>
          <a:xfrm>
            <a:off x="6338599" y="3799607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5752ECA-1B8E-4F41-8BA0-E5E5BC2C169D}"/>
              </a:ext>
            </a:extLst>
          </p:cNvPr>
          <p:cNvSpPr/>
          <p:nvPr/>
        </p:nvSpPr>
        <p:spPr>
          <a:xfrm>
            <a:off x="6735757" y="3236192"/>
            <a:ext cx="147782" cy="145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E872D690-F4CF-4D0C-9743-81417B91494A}"/>
              </a:ext>
            </a:extLst>
          </p:cNvPr>
          <p:cNvSpPr/>
          <p:nvPr/>
        </p:nvSpPr>
        <p:spPr>
          <a:xfrm>
            <a:off x="6578741" y="378113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3207343-5702-48F6-B87F-FAD4A2EAFF94}"/>
              </a:ext>
            </a:extLst>
          </p:cNvPr>
          <p:cNvSpPr/>
          <p:nvPr/>
        </p:nvSpPr>
        <p:spPr>
          <a:xfrm>
            <a:off x="6828122" y="3679532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BB79FA3-6328-49AE-8883-00530F743F27}"/>
              </a:ext>
            </a:extLst>
          </p:cNvPr>
          <p:cNvSpPr/>
          <p:nvPr/>
        </p:nvSpPr>
        <p:spPr>
          <a:xfrm>
            <a:off x="6089215" y="3670303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9B0D7EC-5349-4244-991B-EAFEB597A862}"/>
              </a:ext>
            </a:extLst>
          </p:cNvPr>
          <p:cNvSpPr/>
          <p:nvPr/>
        </p:nvSpPr>
        <p:spPr>
          <a:xfrm>
            <a:off x="6467905" y="4232166"/>
            <a:ext cx="812796" cy="33052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B18B1D11-D7CA-4E66-953B-8A2331473D6C}"/>
              </a:ext>
            </a:extLst>
          </p:cNvPr>
          <p:cNvSpPr/>
          <p:nvPr/>
        </p:nvSpPr>
        <p:spPr>
          <a:xfrm>
            <a:off x="5393765" y="4776566"/>
            <a:ext cx="812796" cy="33052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1957F242-AF62-47C0-A135-7E7EA74DA500}"/>
              </a:ext>
            </a:extLst>
          </p:cNvPr>
          <p:cNvSpPr/>
          <p:nvPr/>
        </p:nvSpPr>
        <p:spPr>
          <a:xfrm>
            <a:off x="7547464" y="4759369"/>
            <a:ext cx="812796" cy="33052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56731A7-E402-4230-ADD0-EBDC652BED2B}"/>
              </a:ext>
            </a:extLst>
          </p:cNvPr>
          <p:cNvSpPr/>
          <p:nvPr/>
        </p:nvSpPr>
        <p:spPr>
          <a:xfrm>
            <a:off x="4643496" y="5424061"/>
            <a:ext cx="972213" cy="29046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No </a:t>
            </a:r>
            <a:r>
              <a:rPr lang="es-ES" sz="1400" dirty="0" err="1">
                <a:solidFill>
                  <a:schemeClr val="tx1"/>
                </a:solidFill>
              </a:rPr>
              <a:t>attack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C6D6DFBA-B5F1-4BC0-871F-B9A19006263D}"/>
              </a:ext>
            </a:extLst>
          </p:cNvPr>
          <p:cNvSpPr/>
          <p:nvPr/>
        </p:nvSpPr>
        <p:spPr>
          <a:xfrm>
            <a:off x="5802948" y="5421132"/>
            <a:ext cx="972213" cy="29046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No </a:t>
            </a:r>
            <a:r>
              <a:rPr lang="es-ES" sz="1400" dirty="0" err="1">
                <a:solidFill>
                  <a:schemeClr val="tx1"/>
                </a:solidFill>
              </a:rPr>
              <a:t>attack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FD89946B-32AF-4B52-8E7B-6D01641A2C23}"/>
              </a:ext>
            </a:extLst>
          </p:cNvPr>
          <p:cNvSpPr/>
          <p:nvPr/>
        </p:nvSpPr>
        <p:spPr>
          <a:xfrm>
            <a:off x="6932174" y="5432905"/>
            <a:ext cx="972213" cy="29046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No </a:t>
            </a:r>
            <a:r>
              <a:rPr lang="es-ES" sz="1400" dirty="0" err="1">
                <a:solidFill>
                  <a:schemeClr val="tx1"/>
                </a:solidFill>
              </a:rPr>
              <a:t>attack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B0793E20-38BE-4B20-A06A-04DD327B7270}"/>
              </a:ext>
            </a:extLst>
          </p:cNvPr>
          <p:cNvSpPr/>
          <p:nvPr/>
        </p:nvSpPr>
        <p:spPr>
          <a:xfrm>
            <a:off x="8091626" y="5429976"/>
            <a:ext cx="972213" cy="29046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No </a:t>
            </a:r>
            <a:r>
              <a:rPr lang="es-ES" sz="1400" dirty="0" err="1">
                <a:solidFill>
                  <a:schemeClr val="tx1"/>
                </a:solidFill>
              </a:rPr>
              <a:t>attack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34844D5-D978-46B3-AF5A-A0C49EE81922}"/>
              </a:ext>
            </a:extLst>
          </p:cNvPr>
          <p:cNvCxnSpPr>
            <a:cxnSpLocks/>
            <a:stCxn id="3" idx="3"/>
            <a:endCxn id="38" idx="7"/>
          </p:cNvCxnSpPr>
          <p:nvPr/>
        </p:nvCxnSpPr>
        <p:spPr>
          <a:xfrm flipH="1">
            <a:off x="6087530" y="4514288"/>
            <a:ext cx="499406" cy="31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A01A6E0-951A-4F57-AC37-2982397C1A06}"/>
              </a:ext>
            </a:extLst>
          </p:cNvPr>
          <p:cNvCxnSpPr>
            <a:stCxn id="3" idx="5"/>
            <a:endCxn id="39" idx="1"/>
          </p:cNvCxnSpPr>
          <p:nvPr/>
        </p:nvCxnSpPr>
        <p:spPr>
          <a:xfrm>
            <a:off x="7161670" y="4514288"/>
            <a:ext cx="504825" cy="29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B9D8CD9A-9059-4108-B23E-001B451AE095}"/>
              </a:ext>
            </a:extLst>
          </p:cNvPr>
          <p:cNvCxnSpPr>
            <a:stCxn id="38" idx="3"/>
            <a:endCxn id="40" idx="0"/>
          </p:cNvCxnSpPr>
          <p:nvPr/>
        </p:nvCxnSpPr>
        <p:spPr>
          <a:xfrm flipH="1">
            <a:off x="5129603" y="5058688"/>
            <a:ext cx="383193" cy="36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82431AF-1B9A-414F-A2F2-ED5274629B06}"/>
              </a:ext>
            </a:extLst>
          </p:cNvPr>
          <p:cNvCxnSpPr>
            <a:stCxn id="38" idx="5"/>
            <a:endCxn id="43" idx="0"/>
          </p:cNvCxnSpPr>
          <p:nvPr/>
        </p:nvCxnSpPr>
        <p:spPr>
          <a:xfrm>
            <a:off x="6087530" y="5058688"/>
            <a:ext cx="201525" cy="36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41EE8AC0-2D1F-46F9-9ACB-F41971EDDD1A}"/>
              </a:ext>
            </a:extLst>
          </p:cNvPr>
          <p:cNvCxnSpPr>
            <a:stCxn id="39" idx="3"/>
            <a:endCxn id="44" idx="0"/>
          </p:cNvCxnSpPr>
          <p:nvPr/>
        </p:nvCxnSpPr>
        <p:spPr>
          <a:xfrm flipH="1">
            <a:off x="7418281" y="5041491"/>
            <a:ext cx="248214" cy="39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60F6136-3DC4-4354-A1D0-29B6D4EBAB42}"/>
              </a:ext>
            </a:extLst>
          </p:cNvPr>
          <p:cNvCxnSpPr>
            <a:stCxn id="39" idx="5"/>
            <a:endCxn id="45" idx="0"/>
          </p:cNvCxnSpPr>
          <p:nvPr/>
        </p:nvCxnSpPr>
        <p:spPr>
          <a:xfrm>
            <a:off x="8241229" y="5041491"/>
            <a:ext cx="336504" cy="38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24">
            <a:extLst>
              <a:ext uri="{FF2B5EF4-FFF2-40B4-BE49-F238E27FC236}">
                <a16:creationId xmlns:a16="http://schemas.microsoft.com/office/drawing/2014/main" id="{8FBE2FA0-20E8-4555-AE80-58B110A90D9F}"/>
              </a:ext>
            </a:extLst>
          </p:cNvPr>
          <p:cNvSpPr/>
          <p:nvPr/>
        </p:nvSpPr>
        <p:spPr>
          <a:xfrm>
            <a:off x="1198056" y="5955469"/>
            <a:ext cx="2505647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Accuracy: 99.84%</a:t>
            </a:r>
          </a:p>
        </p:txBody>
      </p:sp>
    </p:spTree>
    <p:extLst>
      <p:ext uri="{BB962C8B-B14F-4D97-AF65-F5344CB8AC3E}">
        <p14:creationId xmlns:p14="http://schemas.microsoft.com/office/powerpoint/2010/main" val="25724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4">
            <a:extLst>
              <a:ext uri="{FF2B5EF4-FFF2-40B4-BE49-F238E27FC236}">
                <a16:creationId xmlns:a16="http://schemas.microsoft.com/office/drawing/2014/main" id="{9182D66C-7DDA-49CE-81AC-053B0DA14F06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F89DD8B-731B-488F-AB4C-5E5F5F6CD8EF}"/>
              </a:ext>
            </a:extLst>
          </p:cNvPr>
          <p:cNvSpPr txBox="1">
            <a:spLocks/>
          </p:cNvSpPr>
          <p:nvPr/>
        </p:nvSpPr>
        <p:spPr>
          <a:xfrm>
            <a:off x="0" y="100300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First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00E8FE23-A615-45C2-8C48-7A58381B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15" name="Imagen 13">
            <a:extLst>
              <a:ext uri="{FF2B5EF4-FFF2-40B4-BE49-F238E27FC236}">
                <a16:creationId xmlns:a16="http://schemas.microsoft.com/office/drawing/2014/main" id="{D995BD1D-2A2B-4E14-BB81-7DCF349B6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sp>
        <p:nvSpPr>
          <p:cNvPr id="17" name="Rectángulo 20">
            <a:extLst>
              <a:ext uri="{FF2B5EF4-FFF2-40B4-BE49-F238E27FC236}">
                <a16:creationId xmlns:a16="http://schemas.microsoft.com/office/drawing/2014/main" id="{297637CE-23D9-45D1-807D-82BE49DDC59B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8" name="CuadroTexto 15">
            <a:extLst>
              <a:ext uri="{FF2B5EF4-FFF2-40B4-BE49-F238E27FC236}">
                <a16:creationId xmlns:a16="http://schemas.microsoft.com/office/drawing/2014/main" id="{17F86AB9-BAAF-48E5-829C-4CA95143022E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E7EFB76F-106A-4786-A950-C672885CA4A7}"/>
              </a:ext>
            </a:extLst>
          </p:cNvPr>
          <p:cNvSpPr/>
          <p:nvPr/>
        </p:nvSpPr>
        <p:spPr>
          <a:xfrm>
            <a:off x="0" y="1089884"/>
            <a:ext cx="2733964" cy="499199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>
                <a:solidFill>
                  <a:schemeClr val="tx1"/>
                </a:solidFill>
              </a:rPr>
              <a:t>Random</a:t>
            </a:r>
            <a:r>
              <a:rPr lang="es-ES" sz="2400" b="1" dirty="0">
                <a:solidFill>
                  <a:schemeClr val="tx1"/>
                </a:solidFill>
              </a:rPr>
              <a:t> </a:t>
            </a:r>
            <a:r>
              <a:rPr lang="es-ES" sz="2400" b="1" dirty="0" err="1">
                <a:solidFill>
                  <a:schemeClr val="tx1"/>
                </a:solidFill>
              </a:rPr>
              <a:t>Forests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E02F369-5211-4D0B-AA8E-8B1AE13396A5}"/>
              </a:ext>
            </a:extLst>
          </p:cNvPr>
          <p:cNvSpPr txBox="1"/>
          <p:nvPr/>
        </p:nvSpPr>
        <p:spPr>
          <a:xfrm>
            <a:off x="-512845" y="2234360"/>
            <a:ext cx="569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Once </a:t>
            </a:r>
            <a:r>
              <a:rPr lang="es-ES" dirty="0" err="1"/>
              <a:t>again</a:t>
            </a:r>
            <a:r>
              <a:rPr lang="es-ES" dirty="0"/>
              <a:t>…</a:t>
            </a:r>
            <a:endParaRPr lang="es-ES" b="1" dirty="0"/>
          </a:p>
        </p:txBody>
      </p:sp>
      <p:pic>
        <p:nvPicPr>
          <p:cNvPr id="19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5C107F-FE93-46AD-B25A-5ECB973FB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8" y="2716516"/>
            <a:ext cx="3475090" cy="2700878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317C029B-CD06-4A79-BFB3-998BFB39FF8F}"/>
              </a:ext>
            </a:extLst>
          </p:cNvPr>
          <p:cNvSpPr txBox="1"/>
          <p:nvPr/>
        </p:nvSpPr>
        <p:spPr>
          <a:xfrm>
            <a:off x="5469037" y="3528346"/>
            <a:ext cx="3075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It’s</a:t>
            </a:r>
            <a:r>
              <a:rPr lang="es-ES" sz="2800" dirty="0"/>
              <a:t> time </a:t>
            </a:r>
            <a:r>
              <a:rPr lang="es-ES" sz="2800" dirty="0" err="1"/>
              <a:t>to</a:t>
            </a:r>
            <a:endParaRPr lang="es-ES" sz="2800" dirty="0"/>
          </a:p>
          <a:p>
            <a:pPr algn="ctr"/>
            <a:r>
              <a:rPr lang="es-ES" sz="3600" b="1" dirty="0"/>
              <a:t>BALANCE</a:t>
            </a:r>
            <a:endParaRPr lang="es-ES" sz="2800" b="1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E64C974A-66F1-4926-9EE6-AF0ACDFFB26C}"/>
              </a:ext>
            </a:extLst>
          </p:cNvPr>
          <p:cNvSpPr/>
          <p:nvPr/>
        </p:nvSpPr>
        <p:spPr>
          <a:xfrm>
            <a:off x="4572000" y="3916218"/>
            <a:ext cx="497884" cy="4618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angle 24">
            <a:extLst>
              <a:ext uri="{FF2B5EF4-FFF2-40B4-BE49-F238E27FC236}">
                <a16:creationId xmlns:a16="http://schemas.microsoft.com/office/drawing/2014/main" id="{F1FA63C4-CD4B-49C7-8D75-4904609D1295}"/>
              </a:ext>
            </a:extLst>
          </p:cNvPr>
          <p:cNvSpPr/>
          <p:nvPr/>
        </p:nvSpPr>
        <p:spPr>
          <a:xfrm>
            <a:off x="1198056" y="5827749"/>
            <a:ext cx="2505647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Accuracy: 99.84%</a:t>
            </a:r>
          </a:p>
        </p:txBody>
      </p:sp>
    </p:spTree>
    <p:extLst>
      <p:ext uri="{BB962C8B-B14F-4D97-AF65-F5344CB8AC3E}">
        <p14:creationId xmlns:p14="http://schemas.microsoft.com/office/powerpoint/2010/main" val="338313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4">
            <a:extLst>
              <a:ext uri="{FF2B5EF4-FFF2-40B4-BE49-F238E27FC236}">
                <a16:creationId xmlns:a16="http://schemas.microsoft.com/office/drawing/2014/main" id="{9182D66C-7DDA-49CE-81AC-053B0DA14F06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F89DD8B-731B-488F-AB4C-5E5F5F6CD8EF}"/>
              </a:ext>
            </a:extLst>
          </p:cNvPr>
          <p:cNvSpPr txBox="1">
            <a:spLocks/>
          </p:cNvSpPr>
          <p:nvPr/>
        </p:nvSpPr>
        <p:spPr>
          <a:xfrm>
            <a:off x="0" y="21615"/>
            <a:ext cx="9144000" cy="61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Second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00E8FE23-A615-45C2-8C48-7A58381B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15" name="Imagen 13">
            <a:extLst>
              <a:ext uri="{FF2B5EF4-FFF2-40B4-BE49-F238E27FC236}">
                <a16:creationId xmlns:a16="http://schemas.microsoft.com/office/drawing/2014/main" id="{D995BD1D-2A2B-4E14-BB81-7DCF349B6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sp>
        <p:nvSpPr>
          <p:cNvPr id="17" name="Rectángulo 20">
            <a:extLst>
              <a:ext uri="{FF2B5EF4-FFF2-40B4-BE49-F238E27FC236}">
                <a16:creationId xmlns:a16="http://schemas.microsoft.com/office/drawing/2014/main" id="{297637CE-23D9-45D1-807D-82BE49DDC59B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8" name="CuadroTexto 15">
            <a:extLst>
              <a:ext uri="{FF2B5EF4-FFF2-40B4-BE49-F238E27FC236}">
                <a16:creationId xmlns:a16="http://schemas.microsoft.com/office/drawing/2014/main" id="{17F86AB9-BAAF-48E5-829C-4CA95143022E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E7EFB76F-106A-4786-A950-C672885CA4A7}"/>
              </a:ext>
            </a:extLst>
          </p:cNvPr>
          <p:cNvSpPr/>
          <p:nvPr/>
        </p:nvSpPr>
        <p:spPr>
          <a:xfrm>
            <a:off x="0" y="1089884"/>
            <a:ext cx="2733964" cy="499199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Balance </a:t>
            </a:r>
            <a:r>
              <a:rPr lang="es-ES" sz="2400" b="1" dirty="0" err="1">
                <a:solidFill>
                  <a:schemeClr val="tx1"/>
                </a:solidFill>
              </a:rPr>
              <a:t>Dataset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A48864A-4703-4235-A0D0-0D027FE402E9}"/>
              </a:ext>
            </a:extLst>
          </p:cNvPr>
          <p:cNvSpPr txBox="1">
            <a:spLocks/>
          </p:cNvSpPr>
          <p:nvPr/>
        </p:nvSpPr>
        <p:spPr>
          <a:xfrm>
            <a:off x="19354" y="443074"/>
            <a:ext cx="9144000" cy="61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Improvement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Marcador de contenido 2">
                <a:extLst>
                  <a:ext uri="{FF2B5EF4-FFF2-40B4-BE49-F238E27FC236}">
                    <a16:creationId xmlns:a16="http://schemas.microsoft.com/office/drawing/2014/main" id="{4FD43EC6-44A6-4CAF-8732-4D92AE02C3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964" y="2465018"/>
                <a:ext cx="7592291" cy="11673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ES" b="1" dirty="0">
                    <a:ea typeface="Cambria Math" panose="02040503050406030204" pitchFamily="18" charset="0"/>
                  </a:rPr>
                  <a:t>K-</a:t>
                </a:r>
                <a:r>
                  <a:rPr lang="es-ES" b="1" dirty="0" err="1">
                    <a:ea typeface="Cambria Math" panose="02040503050406030204" pitchFamily="18" charset="0"/>
                  </a:rPr>
                  <a:t>Means</a:t>
                </a:r>
                <a:r>
                  <a:rPr lang="es-ES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20000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>
                    <a:sym typeface="Wingdings" panose="05000000000000000000" pitchFamily="2" charset="2"/>
                  </a:rPr>
                  <a:t> </a:t>
                </a:r>
                <a:r>
                  <a:rPr lang="es-ES" dirty="0" err="1"/>
                  <a:t>group</a:t>
                </a:r>
                <a:r>
                  <a:rPr lang="es-ES" dirty="0"/>
                  <a:t> 0s in 141 </a:t>
                </a:r>
                <a:r>
                  <a:rPr lang="es-ES" dirty="0" err="1"/>
                  <a:t>clusters</a:t>
                </a:r>
                <a:endParaRPr lang="es-E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s-ES" sz="2000" dirty="0"/>
                  <a:t>New </a:t>
                </a:r>
                <a:r>
                  <a:rPr lang="es-ES" sz="2000" dirty="0" err="1"/>
                  <a:t>dataset</a:t>
                </a:r>
                <a:r>
                  <a:rPr lang="es-ES" sz="2000" dirty="0"/>
                  <a:t>: 141 no-</a:t>
                </a:r>
                <a:r>
                  <a:rPr lang="es-ES" sz="2000" dirty="0" err="1"/>
                  <a:t>attacks</a:t>
                </a:r>
                <a:r>
                  <a:rPr lang="es-ES" sz="2000" dirty="0"/>
                  <a:t> (</a:t>
                </a:r>
                <a:r>
                  <a:rPr lang="es-ES" sz="2000" dirty="0" err="1"/>
                  <a:t>cluster</a:t>
                </a:r>
                <a:r>
                  <a:rPr lang="es-ES" sz="2000" dirty="0"/>
                  <a:t> centers)</a:t>
                </a:r>
                <a:r>
                  <a:rPr lang="es-ES" sz="2000" dirty="0">
                    <a:sym typeface="Wingdings" panose="05000000000000000000" pitchFamily="2" charset="2"/>
                  </a:rPr>
                  <a:t> and (</a:t>
                </a:r>
                <a:r>
                  <a:rPr lang="es-ES" sz="2000" dirty="0" err="1">
                    <a:sym typeface="Wingdings" panose="05000000000000000000" pitchFamily="2" charset="2"/>
                  </a:rPr>
                  <a:t>initial</a:t>
                </a:r>
                <a:r>
                  <a:rPr lang="es-ES" sz="2000" dirty="0">
                    <a:sym typeface="Wingdings" panose="05000000000000000000" pitchFamily="2" charset="2"/>
                  </a:rPr>
                  <a:t>) 30 </a:t>
                </a:r>
                <a:r>
                  <a:rPr lang="es-ES" sz="2000" dirty="0" err="1">
                    <a:sym typeface="Wingdings" panose="05000000000000000000" pitchFamily="2" charset="2"/>
                  </a:rPr>
                  <a:t>attacks</a:t>
                </a:r>
                <a:endParaRPr lang="es-ES" sz="2000" dirty="0"/>
              </a:p>
              <a:p>
                <a:pPr algn="l"/>
                <a:endParaRPr lang="es-ES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lvl="1" algn="l"/>
                <a:endParaRPr lang="es-ES" dirty="0"/>
              </a:p>
            </p:txBody>
          </p:sp>
        </mc:Choice>
        <mc:Fallback>
          <p:sp>
            <p:nvSpPr>
              <p:cNvPr id="21" name="Marcador de contenido 2">
                <a:extLst>
                  <a:ext uri="{FF2B5EF4-FFF2-40B4-BE49-F238E27FC236}">
                    <a16:creationId xmlns:a16="http://schemas.microsoft.com/office/drawing/2014/main" id="{4FD43EC6-44A6-4CAF-8732-4D92AE02C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64" y="2465018"/>
                <a:ext cx="7592291" cy="1167305"/>
              </a:xfrm>
              <a:prstGeom prst="rect">
                <a:avLst/>
              </a:prstGeom>
              <a:blipFill>
                <a:blip r:embed="rId5"/>
                <a:stretch>
                  <a:fillRect l="-1204" t="-52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iagrama de flujo: proceso 1">
            <a:extLst>
              <a:ext uri="{FF2B5EF4-FFF2-40B4-BE49-F238E27FC236}">
                <a16:creationId xmlns:a16="http://schemas.microsoft.com/office/drawing/2014/main" id="{2E036698-773D-408B-9B3A-2C8FA3FE0D96}"/>
              </a:ext>
            </a:extLst>
          </p:cNvPr>
          <p:cNvSpPr/>
          <p:nvPr/>
        </p:nvSpPr>
        <p:spPr>
          <a:xfrm>
            <a:off x="571499" y="1922062"/>
            <a:ext cx="2660073" cy="31361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tx1"/>
                </a:solidFill>
              </a:rPr>
              <a:t>Clustering</a:t>
            </a:r>
            <a:r>
              <a:rPr lang="es-ES" b="1" dirty="0">
                <a:solidFill>
                  <a:schemeClr val="tx1"/>
                </a:solidFill>
              </a:rPr>
              <a:t> 0s</a:t>
            </a:r>
          </a:p>
        </p:txBody>
      </p:sp>
      <p:sp>
        <p:nvSpPr>
          <p:cNvPr id="22" name="Diagrama de flujo: proceso 21">
            <a:extLst>
              <a:ext uri="{FF2B5EF4-FFF2-40B4-BE49-F238E27FC236}">
                <a16:creationId xmlns:a16="http://schemas.microsoft.com/office/drawing/2014/main" id="{EC7A4E7A-52C8-4745-8636-AF74B44DA3EC}"/>
              </a:ext>
            </a:extLst>
          </p:cNvPr>
          <p:cNvSpPr/>
          <p:nvPr/>
        </p:nvSpPr>
        <p:spPr>
          <a:xfrm>
            <a:off x="584774" y="4257066"/>
            <a:ext cx="2660073" cy="31361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tx1"/>
                </a:solidFill>
              </a:rPr>
              <a:t>Random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selection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of</a:t>
            </a:r>
            <a:r>
              <a:rPr lang="es-ES" b="1" dirty="0">
                <a:solidFill>
                  <a:schemeClr val="tx1"/>
                </a:solidFill>
              </a:rPr>
              <a:t> 0s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547B64C-3FDE-4123-964D-ECA6F561EEC2}"/>
              </a:ext>
            </a:extLst>
          </p:cNvPr>
          <p:cNvSpPr/>
          <p:nvPr/>
        </p:nvSpPr>
        <p:spPr>
          <a:xfrm>
            <a:off x="849166" y="4771580"/>
            <a:ext cx="64238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s-ES" sz="2000" dirty="0" err="1"/>
              <a:t>Downsample</a:t>
            </a:r>
            <a:r>
              <a:rPr lang="es-ES" sz="2000" dirty="0"/>
              <a:t> no-</a:t>
            </a:r>
            <a:r>
              <a:rPr lang="es-ES" sz="2000" dirty="0" err="1"/>
              <a:t>attacks</a:t>
            </a:r>
            <a:r>
              <a:rPr lang="es-ES" sz="2000" dirty="0"/>
              <a:t> </a:t>
            </a:r>
            <a:r>
              <a:rPr lang="es-ES" sz="2000" dirty="0" err="1"/>
              <a:t>by</a:t>
            </a:r>
            <a:r>
              <a:rPr lang="es-ES" sz="2000" dirty="0"/>
              <a:t> </a:t>
            </a:r>
            <a:r>
              <a:rPr lang="es-ES" sz="2000" dirty="0" err="1"/>
              <a:t>randomly</a:t>
            </a:r>
            <a:r>
              <a:rPr lang="es-ES" sz="2000" dirty="0"/>
              <a:t> </a:t>
            </a:r>
            <a:r>
              <a:rPr lang="es-ES" sz="2000" dirty="0" err="1"/>
              <a:t>selecting</a:t>
            </a:r>
            <a:r>
              <a:rPr lang="es-ES" sz="2000" dirty="0"/>
              <a:t> </a:t>
            </a:r>
            <a:r>
              <a:rPr lang="es-ES" sz="2000" dirty="0" err="1"/>
              <a:t>samples</a:t>
            </a:r>
            <a:endParaRPr lang="es-ES" sz="2000" dirty="0"/>
          </a:p>
          <a:p>
            <a:pPr marL="360363" lvl="1" indent="-342900">
              <a:buFont typeface="Arial" panose="020B0604020202020204" pitchFamily="34" charset="0"/>
              <a:buChar char="•"/>
            </a:pPr>
            <a:r>
              <a:rPr lang="es-ES" sz="2000" dirty="0"/>
              <a:t>New </a:t>
            </a:r>
            <a:r>
              <a:rPr lang="es-ES" sz="2000" dirty="0" err="1"/>
              <a:t>dataset</a:t>
            </a:r>
            <a:r>
              <a:rPr lang="es-ES" sz="2000" dirty="0"/>
              <a:t>: ~200 </a:t>
            </a:r>
            <a:r>
              <a:rPr lang="es-ES" sz="2000" dirty="0">
                <a:sym typeface="Wingdings" panose="05000000000000000000" pitchFamily="2" charset="2"/>
              </a:rPr>
              <a:t>no-</a:t>
            </a:r>
            <a:r>
              <a:rPr lang="es-ES" sz="2000" dirty="0" err="1">
                <a:sym typeface="Wingdings" panose="05000000000000000000" pitchFamily="2" charset="2"/>
              </a:rPr>
              <a:t>attacks</a:t>
            </a:r>
            <a:r>
              <a:rPr lang="es-ES" sz="2000" dirty="0">
                <a:sym typeface="Wingdings" panose="05000000000000000000" pitchFamily="2" charset="2"/>
              </a:rPr>
              <a:t> and 30 </a:t>
            </a:r>
            <a:r>
              <a:rPr lang="es-ES" sz="2000" dirty="0" err="1">
                <a:sym typeface="Wingdings" panose="05000000000000000000" pitchFamily="2" charset="2"/>
              </a:rPr>
              <a:t>attacks</a:t>
            </a:r>
            <a:endParaRPr lang="es-ES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0D64872-2B8E-4ED5-81CA-ABEC83BE033F}"/>
              </a:ext>
            </a:extLst>
          </p:cNvPr>
          <p:cNvSpPr/>
          <p:nvPr/>
        </p:nvSpPr>
        <p:spPr>
          <a:xfrm>
            <a:off x="410440" y="4104743"/>
            <a:ext cx="8175338" cy="160039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F86FF8-FDED-4FB9-BB3E-C3FA4FD9893F}"/>
              </a:ext>
            </a:extLst>
          </p:cNvPr>
          <p:cNvSpPr txBox="1"/>
          <p:nvPr/>
        </p:nvSpPr>
        <p:spPr>
          <a:xfrm>
            <a:off x="410440" y="3766431"/>
            <a:ext cx="272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2F528F"/>
                </a:solidFill>
              </a:rPr>
              <a:t>Better</a:t>
            </a:r>
            <a:r>
              <a:rPr lang="es-ES" dirty="0">
                <a:solidFill>
                  <a:srgbClr val="2F528F"/>
                </a:solidFill>
              </a:rPr>
              <a:t> </a:t>
            </a:r>
            <a:r>
              <a:rPr lang="es-ES" dirty="0" err="1">
                <a:solidFill>
                  <a:srgbClr val="2F528F"/>
                </a:solidFill>
              </a:rPr>
              <a:t>results</a:t>
            </a:r>
            <a:r>
              <a:rPr lang="es-ES" dirty="0">
                <a:solidFill>
                  <a:srgbClr val="2F528F"/>
                </a:solidFill>
              </a:rPr>
              <a:t> </a:t>
            </a:r>
            <a:r>
              <a:rPr lang="es-ES" dirty="0" err="1">
                <a:solidFill>
                  <a:srgbClr val="2F528F"/>
                </a:solidFill>
              </a:rPr>
              <a:t>with</a:t>
            </a:r>
            <a:r>
              <a:rPr lang="es-ES" dirty="0">
                <a:solidFill>
                  <a:srgbClr val="2F528F"/>
                </a:solidFill>
              </a:rPr>
              <a:t> </a:t>
            </a:r>
            <a:r>
              <a:rPr lang="es-ES" dirty="0" err="1">
                <a:solidFill>
                  <a:srgbClr val="2F528F"/>
                </a:solidFill>
              </a:rPr>
              <a:t>this</a:t>
            </a:r>
            <a:r>
              <a:rPr lang="es-ES" dirty="0">
                <a:solidFill>
                  <a:srgbClr val="2F528F"/>
                </a:solidFill>
              </a:rPr>
              <a:t> </a:t>
            </a:r>
            <a:r>
              <a:rPr lang="es-ES" dirty="0" err="1">
                <a:solidFill>
                  <a:srgbClr val="2F528F"/>
                </a:solidFill>
              </a:rPr>
              <a:t>one</a:t>
            </a:r>
            <a:endParaRPr lang="es-ES" dirty="0">
              <a:solidFill>
                <a:srgbClr val="2F52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6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4">
            <a:extLst>
              <a:ext uri="{FF2B5EF4-FFF2-40B4-BE49-F238E27FC236}">
                <a16:creationId xmlns:a16="http://schemas.microsoft.com/office/drawing/2014/main" id="{9182D66C-7DDA-49CE-81AC-053B0DA14F06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F89DD8B-731B-488F-AB4C-5E5F5F6CD8EF}"/>
              </a:ext>
            </a:extLst>
          </p:cNvPr>
          <p:cNvSpPr txBox="1">
            <a:spLocks/>
          </p:cNvSpPr>
          <p:nvPr/>
        </p:nvSpPr>
        <p:spPr>
          <a:xfrm>
            <a:off x="0" y="100300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Second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00E8FE23-A615-45C2-8C48-7A58381B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15" name="Imagen 13">
            <a:extLst>
              <a:ext uri="{FF2B5EF4-FFF2-40B4-BE49-F238E27FC236}">
                <a16:creationId xmlns:a16="http://schemas.microsoft.com/office/drawing/2014/main" id="{D995BD1D-2A2B-4E14-BB81-7DCF349B6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sp>
        <p:nvSpPr>
          <p:cNvPr id="17" name="Rectángulo 20">
            <a:extLst>
              <a:ext uri="{FF2B5EF4-FFF2-40B4-BE49-F238E27FC236}">
                <a16:creationId xmlns:a16="http://schemas.microsoft.com/office/drawing/2014/main" id="{297637CE-23D9-45D1-807D-82BE49DDC59B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8" name="CuadroTexto 15">
            <a:extLst>
              <a:ext uri="{FF2B5EF4-FFF2-40B4-BE49-F238E27FC236}">
                <a16:creationId xmlns:a16="http://schemas.microsoft.com/office/drawing/2014/main" id="{17F86AB9-BAAF-48E5-829C-4CA95143022E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E7EFB76F-106A-4786-A950-C672885CA4A7}"/>
              </a:ext>
            </a:extLst>
          </p:cNvPr>
          <p:cNvSpPr/>
          <p:nvPr/>
        </p:nvSpPr>
        <p:spPr>
          <a:xfrm>
            <a:off x="0" y="1089884"/>
            <a:ext cx="2733964" cy="499199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>
                <a:solidFill>
                  <a:schemeClr val="tx1"/>
                </a:solidFill>
              </a:rPr>
              <a:t>Naïve</a:t>
            </a:r>
            <a:r>
              <a:rPr lang="es-ES" sz="2400" b="1" dirty="0">
                <a:solidFill>
                  <a:schemeClr val="tx1"/>
                </a:solidFill>
              </a:rPr>
              <a:t> Bayes</a:t>
            </a:r>
          </a:p>
        </p:txBody>
      </p:sp>
      <p:pic>
        <p:nvPicPr>
          <p:cNvPr id="3076" name="Picture 4" descr="Resultado de imagen de person talking icon">
            <a:extLst>
              <a:ext uri="{FF2B5EF4-FFF2-40B4-BE49-F238E27FC236}">
                <a16:creationId xmlns:a16="http://schemas.microsoft.com/office/drawing/2014/main" id="{BC92DE2A-53CF-4286-8A18-08B2C44B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063" y="370037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70924810-25B8-4538-81F7-F43240FA8858}"/>
              </a:ext>
            </a:extLst>
          </p:cNvPr>
          <p:cNvSpPr/>
          <p:nvPr/>
        </p:nvSpPr>
        <p:spPr>
          <a:xfrm>
            <a:off x="7373068" y="4718596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CB9FF90-D1A4-4B37-939E-62D830C3F402}"/>
              </a:ext>
            </a:extLst>
          </p:cNvPr>
          <p:cNvSpPr/>
          <p:nvPr/>
        </p:nvSpPr>
        <p:spPr>
          <a:xfrm>
            <a:off x="7525468" y="4870996"/>
            <a:ext cx="147782" cy="145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4BB8F5F-18E5-42D2-B78E-BEDF893B6F8A}"/>
              </a:ext>
            </a:extLst>
          </p:cNvPr>
          <p:cNvSpPr/>
          <p:nvPr/>
        </p:nvSpPr>
        <p:spPr>
          <a:xfrm>
            <a:off x="7650160" y="4580053"/>
            <a:ext cx="147782" cy="145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1973752F-6EC3-416E-AA05-A87EB5367008}"/>
              </a:ext>
            </a:extLst>
          </p:cNvPr>
          <p:cNvSpPr/>
          <p:nvPr/>
        </p:nvSpPr>
        <p:spPr>
          <a:xfrm>
            <a:off x="7797940" y="4838671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8D223BE-6025-4C75-8DD4-AEBE08E0866E}"/>
              </a:ext>
            </a:extLst>
          </p:cNvPr>
          <p:cNvSpPr/>
          <p:nvPr/>
        </p:nvSpPr>
        <p:spPr>
          <a:xfrm>
            <a:off x="7733285" y="5060341"/>
            <a:ext cx="147782" cy="145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5BA1C17-B013-4DA3-A2BC-291D7203A03A}"/>
              </a:ext>
            </a:extLst>
          </p:cNvPr>
          <p:cNvSpPr/>
          <p:nvPr/>
        </p:nvSpPr>
        <p:spPr>
          <a:xfrm>
            <a:off x="7363829" y="5088050"/>
            <a:ext cx="147782" cy="145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F2571A2-C164-45BA-BE9D-1E9574C1E896}"/>
              </a:ext>
            </a:extLst>
          </p:cNvPr>
          <p:cNvSpPr/>
          <p:nvPr/>
        </p:nvSpPr>
        <p:spPr>
          <a:xfrm>
            <a:off x="7594741" y="5282014"/>
            <a:ext cx="147782" cy="145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26003DF-0496-49FA-B0B4-FA99E51075B9}"/>
              </a:ext>
            </a:extLst>
          </p:cNvPr>
          <p:cNvSpPr/>
          <p:nvPr/>
        </p:nvSpPr>
        <p:spPr>
          <a:xfrm>
            <a:off x="8019613" y="515270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81576F5-EBD4-4537-9D58-270CA064FB0F}"/>
              </a:ext>
            </a:extLst>
          </p:cNvPr>
          <p:cNvSpPr/>
          <p:nvPr/>
        </p:nvSpPr>
        <p:spPr>
          <a:xfrm>
            <a:off x="8010375" y="4598525"/>
            <a:ext cx="147782" cy="145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E32CA35-094D-4AA9-A300-A0A8F2B2635A}"/>
              </a:ext>
            </a:extLst>
          </p:cNvPr>
          <p:cNvSpPr/>
          <p:nvPr/>
        </p:nvSpPr>
        <p:spPr>
          <a:xfrm>
            <a:off x="7834884" y="5318957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8D13BD4-F950-4354-BF58-B6C3A099851A}"/>
              </a:ext>
            </a:extLst>
          </p:cNvPr>
          <p:cNvSpPr/>
          <p:nvPr/>
        </p:nvSpPr>
        <p:spPr>
          <a:xfrm>
            <a:off x="8130450" y="490332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12AEE64-6F5F-4784-8C2F-3CEC2DC53FCC}"/>
              </a:ext>
            </a:extLst>
          </p:cNvPr>
          <p:cNvSpPr/>
          <p:nvPr/>
        </p:nvSpPr>
        <p:spPr>
          <a:xfrm>
            <a:off x="8379836" y="505110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9C4B958-17ED-4433-8ED8-178A3AB37A26}"/>
              </a:ext>
            </a:extLst>
          </p:cNvPr>
          <p:cNvSpPr/>
          <p:nvPr/>
        </p:nvSpPr>
        <p:spPr>
          <a:xfrm>
            <a:off x="8361358" y="4737071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9485E26-5B93-4D2A-A707-0796D5F3FD5E}"/>
              </a:ext>
            </a:extLst>
          </p:cNvPr>
          <p:cNvSpPr/>
          <p:nvPr/>
        </p:nvSpPr>
        <p:spPr>
          <a:xfrm>
            <a:off x="8185866" y="5300482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6D225705-F2F8-45F9-98B3-8F25F98F1D58}"/>
              </a:ext>
            </a:extLst>
          </p:cNvPr>
          <p:cNvSpPr/>
          <p:nvPr/>
        </p:nvSpPr>
        <p:spPr>
          <a:xfrm>
            <a:off x="7548562" y="5531394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5752ECA-1B8E-4F41-8BA0-E5E5BC2C169D}"/>
              </a:ext>
            </a:extLst>
          </p:cNvPr>
          <p:cNvSpPr/>
          <p:nvPr/>
        </p:nvSpPr>
        <p:spPr>
          <a:xfrm>
            <a:off x="7945720" y="4967979"/>
            <a:ext cx="147782" cy="145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E872D690-F4CF-4D0C-9743-81417B91494A}"/>
              </a:ext>
            </a:extLst>
          </p:cNvPr>
          <p:cNvSpPr/>
          <p:nvPr/>
        </p:nvSpPr>
        <p:spPr>
          <a:xfrm>
            <a:off x="7788704" y="5512921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3207343-5702-48F6-B87F-FAD4A2EAFF94}"/>
              </a:ext>
            </a:extLst>
          </p:cNvPr>
          <p:cNvSpPr/>
          <p:nvPr/>
        </p:nvSpPr>
        <p:spPr>
          <a:xfrm>
            <a:off x="8038085" y="5411319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BB79FA3-6328-49AE-8883-00530F743F27}"/>
              </a:ext>
            </a:extLst>
          </p:cNvPr>
          <p:cNvSpPr/>
          <p:nvPr/>
        </p:nvSpPr>
        <p:spPr>
          <a:xfrm>
            <a:off x="7299178" y="5402090"/>
            <a:ext cx="147782" cy="145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DC0F283-E63A-4E65-BBEE-23F67D3BE43A}"/>
              </a:ext>
            </a:extLst>
          </p:cNvPr>
          <p:cNvSpPr/>
          <p:nvPr/>
        </p:nvSpPr>
        <p:spPr>
          <a:xfrm>
            <a:off x="6175459" y="3694477"/>
            <a:ext cx="1243545" cy="705137"/>
          </a:xfrm>
          <a:prstGeom prst="roundRect">
            <a:avLst/>
          </a:prstGeom>
          <a:solidFill>
            <a:srgbClr val="88C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Hm…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14C97630-20F2-49C2-94D9-C175280A26C3}"/>
              </a:ext>
            </a:extLst>
          </p:cNvPr>
          <p:cNvSpPr/>
          <p:nvPr/>
        </p:nvSpPr>
        <p:spPr>
          <a:xfrm>
            <a:off x="1198056" y="5955469"/>
            <a:ext cx="2505647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Accuracy: 18.8%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DDDD809-1179-4231-A504-9A7686B34F1F}"/>
              </a:ext>
            </a:extLst>
          </p:cNvPr>
          <p:cNvSpPr txBox="1"/>
          <p:nvPr/>
        </p:nvSpPr>
        <p:spPr>
          <a:xfrm>
            <a:off x="1681020" y="1347180"/>
            <a:ext cx="5237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Tends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predict</a:t>
            </a:r>
            <a:r>
              <a:rPr lang="es-ES" dirty="0"/>
              <a:t> </a:t>
            </a:r>
            <a:r>
              <a:rPr lang="es-ES" dirty="0" err="1"/>
              <a:t>attacks</a:t>
            </a:r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 err="1"/>
              <a:t>However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seems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balancing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did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job</a:t>
            </a:r>
            <a:endParaRPr lang="es-ES" dirty="0"/>
          </a:p>
        </p:txBody>
      </p:sp>
      <p:pic>
        <p:nvPicPr>
          <p:cNvPr id="40" name="Imagen 3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9D546A7-23EC-4D07-9832-EB9B24E47C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35" y="2357365"/>
            <a:ext cx="3928477" cy="2946358"/>
          </a:xfrm>
          <a:prstGeom prst="rect">
            <a:avLst/>
          </a:prstGeom>
        </p:spPr>
      </p:pic>
      <p:sp>
        <p:nvSpPr>
          <p:cNvPr id="3" name="Diagrama de flujo: proceso 2">
            <a:extLst>
              <a:ext uri="{FF2B5EF4-FFF2-40B4-BE49-F238E27FC236}">
                <a16:creationId xmlns:a16="http://schemas.microsoft.com/office/drawing/2014/main" id="{3C8742AC-AACC-4536-9DAD-AC0A57F729C9}"/>
              </a:ext>
            </a:extLst>
          </p:cNvPr>
          <p:cNvSpPr/>
          <p:nvPr/>
        </p:nvSpPr>
        <p:spPr>
          <a:xfrm>
            <a:off x="5779397" y="4774520"/>
            <a:ext cx="299232" cy="179097"/>
          </a:xfrm>
          <a:prstGeom prst="flowChartProcess">
            <a:avLst/>
          </a:prstGeom>
          <a:solidFill>
            <a:srgbClr val="FCF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CADE794-4885-4B11-AA7F-757FD7064390}"/>
              </a:ext>
            </a:extLst>
          </p:cNvPr>
          <p:cNvCxnSpPr>
            <a:endCxn id="3" idx="3"/>
          </p:cNvCxnSpPr>
          <p:nvPr/>
        </p:nvCxnSpPr>
        <p:spPr>
          <a:xfrm flipV="1">
            <a:off x="5730486" y="4864069"/>
            <a:ext cx="348143" cy="39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07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4">
            <a:extLst>
              <a:ext uri="{FF2B5EF4-FFF2-40B4-BE49-F238E27FC236}">
                <a16:creationId xmlns:a16="http://schemas.microsoft.com/office/drawing/2014/main" id="{9182D66C-7DDA-49CE-81AC-053B0DA14F06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F89DD8B-731B-488F-AB4C-5E5F5F6CD8EF}"/>
              </a:ext>
            </a:extLst>
          </p:cNvPr>
          <p:cNvSpPr txBox="1">
            <a:spLocks/>
          </p:cNvSpPr>
          <p:nvPr/>
        </p:nvSpPr>
        <p:spPr>
          <a:xfrm>
            <a:off x="0" y="100300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Second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00E8FE23-A615-45C2-8C48-7A58381B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15" name="Imagen 13">
            <a:extLst>
              <a:ext uri="{FF2B5EF4-FFF2-40B4-BE49-F238E27FC236}">
                <a16:creationId xmlns:a16="http://schemas.microsoft.com/office/drawing/2014/main" id="{D995BD1D-2A2B-4E14-BB81-7DCF349B6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sp>
        <p:nvSpPr>
          <p:cNvPr id="17" name="Rectángulo 20">
            <a:extLst>
              <a:ext uri="{FF2B5EF4-FFF2-40B4-BE49-F238E27FC236}">
                <a16:creationId xmlns:a16="http://schemas.microsoft.com/office/drawing/2014/main" id="{297637CE-23D9-45D1-807D-82BE49DDC59B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8" name="CuadroTexto 15">
            <a:extLst>
              <a:ext uri="{FF2B5EF4-FFF2-40B4-BE49-F238E27FC236}">
                <a16:creationId xmlns:a16="http://schemas.microsoft.com/office/drawing/2014/main" id="{17F86AB9-BAAF-48E5-829C-4CA95143022E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E7EFB76F-106A-4786-A950-C672885CA4A7}"/>
              </a:ext>
            </a:extLst>
          </p:cNvPr>
          <p:cNvSpPr/>
          <p:nvPr/>
        </p:nvSpPr>
        <p:spPr>
          <a:xfrm>
            <a:off x="0" y="1089884"/>
            <a:ext cx="2733964" cy="499199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>
                <a:solidFill>
                  <a:schemeClr val="tx1"/>
                </a:solidFill>
              </a:rPr>
              <a:t>Decision</a:t>
            </a:r>
            <a:r>
              <a:rPr lang="es-ES" sz="2400" b="1" dirty="0">
                <a:solidFill>
                  <a:schemeClr val="tx1"/>
                </a:solidFill>
              </a:rPr>
              <a:t> </a:t>
            </a:r>
            <a:r>
              <a:rPr lang="es-ES" sz="2400" b="1" dirty="0" err="1">
                <a:solidFill>
                  <a:schemeClr val="tx1"/>
                </a:solidFill>
              </a:rPr>
              <a:t>Trees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14C97630-20F2-49C2-94D9-C175280A26C3}"/>
              </a:ext>
            </a:extLst>
          </p:cNvPr>
          <p:cNvSpPr/>
          <p:nvPr/>
        </p:nvSpPr>
        <p:spPr>
          <a:xfrm>
            <a:off x="1198056" y="5955469"/>
            <a:ext cx="2505647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Accuracy: 90.07%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DDDD809-1179-4231-A504-9A7686B34F1F}"/>
              </a:ext>
            </a:extLst>
          </p:cNvPr>
          <p:cNvSpPr txBox="1"/>
          <p:nvPr/>
        </p:nvSpPr>
        <p:spPr>
          <a:xfrm>
            <a:off x="4950691" y="2578321"/>
            <a:ext cx="3838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75%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attacks</a:t>
            </a:r>
            <a:r>
              <a:rPr lang="es-ES" b="1" dirty="0"/>
              <a:t> </a:t>
            </a:r>
            <a:r>
              <a:rPr lang="es-ES" dirty="0"/>
              <a:t>in test are </a:t>
            </a:r>
            <a:r>
              <a:rPr lang="es-ES" dirty="0" err="1"/>
              <a:t>detected</a:t>
            </a:r>
            <a:endParaRPr lang="es-ES" dirty="0"/>
          </a:p>
          <a:p>
            <a:endParaRPr lang="es-ES" dirty="0"/>
          </a:p>
          <a:p>
            <a:r>
              <a:rPr lang="es-ES" dirty="0"/>
              <a:t>In </a:t>
            </a:r>
            <a:r>
              <a:rPr lang="es-ES" dirty="0" err="1"/>
              <a:t>this</a:t>
            </a:r>
            <a:r>
              <a:rPr lang="es-ES" dirty="0"/>
              <a:t> cases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might</a:t>
            </a:r>
            <a:r>
              <a:rPr lang="es-ES" dirty="0"/>
              <a:t> be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b="1" dirty="0"/>
              <a:t>false positives </a:t>
            </a:r>
            <a:r>
              <a:rPr lang="es-ES" dirty="0" err="1"/>
              <a:t>rather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b="1" dirty="0"/>
              <a:t>false </a:t>
            </a:r>
            <a:r>
              <a:rPr lang="es-ES" b="1" dirty="0" err="1"/>
              <a:t>negatives</a:t>
            </a:r>
            <a:endParaRPr lang="es-ES" b="1" dirty="0"/>
          </a:p>
          <a:p>
            <a:endParaRPr lang="es-ES" b="1" dirty="0"/>
          </a:p>
          <a:p>
            <a:r>
              <a:rPr lang="es-ES" dirty="0" err="1"/>
              <a:t>Maybe</a:t>
            </a:r>
            <a:r>
              <a:rPr lang="es-ES" dirty="0"/>
              <a:t>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Forests</a:t>
            </a:r>
            <a:r>
              <a:rPr lang="es-ES" dirty="0"/>
              <a:t> can do </a:t>
            </a:r>
            <a:r>
              <a:rPr lang="es-ES" dirty="0" err="1"/>
              <a:t>better</a:t>
            </a:r>
            <a:r>
              <a:rPr lang="es-ES" dirty="0"/>
              <a:t> (as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usually</a:t>
            </a:r>
            <a:r>
              <a:rPr lang="es-ES" dirty="0"/>
              <a:t> do…)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68450FF-B682-4DC7-8D75-DDEC9049E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28" y="2549679"/>
            <a:ext cx="38385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37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4">
            <a:extLst>
              <a:ext uri="{FF2B5EF4-FFF2-40B4-BE49-F238E27FC236}">
                <a16:creationId xmlns:a16="http://schemas.microsoft.com/office/drawing/2014/main" id="{9182D66C-7DDA-49CE-81AC-053B0DA14F06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F89DD8B-731B-488F-AB4C-5E5F5F6CD8EF}"/>
              </a:ext>
            </a:extLst>
          </p:cNvPr>
          <p:cNvSpPr txBox="1">
            <a:spLocks/>
          </p:cNvSpPr>
          <p:nvPr/>
        </p:nvSpPr>
        <p:spPr>
          <a:xfrm>
            <a:off x="0" y="100300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Second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00E8FE23-A615-45C2-8C48-7A58381B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15" name="Imagen 13">
            <a:extLst>
              <a:ext uri="{FF2B5EF4-FFF2-40B4-BE49-F238E27FC236}">
                <a16:creationId xmlns:a16="http://schemas.microsoft.com/office/drawing/2014/main" id="{D995BD1D-2A2B-4E14-BB81-7DCF349B6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sp>
        <p:nvSpPr>
          <p:cNvPr id="17" name="Rectángulo 20">
            <a:extLst>
              <a:ext uri="{FF2B5EF4-FFF2-40B4-BE49-F238E27FC236}">
                <a16:creationId xmlns:a16="http://schemas.microsoft.com/office/drawing/2014/main" id="{297637CE-23D9-45D1-807D-82BE49DDC59B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8" name="CuadroTexto 15">
            <a:extLst>
              <a:ext uri="{FF2B5EF4-FFF2-40B4-BE49-F238E27FC236}">
                <a16:creationId xmlns:a16="http://schemas.microsoft.com/office/drawing/2014/main" id="{17F86AB9-BAAF-48E5-829C-4CA95143022E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E7EFB76F-106A-4786-A950-C672885CA4A7}"/>
              </a:ext>
            </a:extLst>
          </p:cNvPr>
          <p:cNvSpPr/>
          <p:nvPr/>
        </p:nvSpPr>
        <p:spPr>
          <a:xfrm>
            <a:off x="0" y="1089884"/>
            <a:ext cx="2733964" cy="499199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>
                <a:solidFill>
                  <a:schemeClr val="tx1"/>
                </a:solidFill>
              </a:rPr>
              <a:t>Random</a:t>
            </a:r>
            <a:r>
              <a:rPr lang="es-ES" sz="2400" b="1" dirty="0">
                <a:solidFill>
                  <a:schemeClr val="tx1"/>
                </a:solidFill>
              </a:rPr>
              <a:t> </a:t>
            </a:r>
            <a:r>
              <a:rPr lang="es-ES" sz="2400" b="1" dirty="0" err="1">
                <a:solidFill>
                  <a:schemeClr val="tx1"/>
                </a:solidFill>
              </a:rPr>
              <a:t>Forests</a:t>
            </a:r>
            <a:endParaRPr lang="es-ES" sz="2400" b="1" dirty="0">
              <a:solidFill>
                <a:schemeClr val="tx1"/>
              </a:solidFill>
            </a:endParaRP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BC59D214-36B8-4634-9096-E9047007B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28" y="2383716"/>
            <a:ext cx="4460993" cy="3041188"/>
          </a:xfrm>
          <a:prstGeom prst="rect">
            <a:avLst/>
          </a:prstGeom>
        </p:spPr>
      </p:pic>
      <p:graphicFrame>
        <p:nvGraphicFramePr>
          <p:cNvPr id="22" name="Table 18">
            <a:extLst>
              <a:ext uri="{FF2B5EF4-FFF2-40B4-BE49-F238E27FC236}">
                <a16:creationId xmlns:a16="http://schemas.microsoft.com/office/drawing/2014/main" id="{E8AA9DC9-FE53-4631-A4AE-EDB0FA962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38889"/>
              </p:ext>
            </p:extLst>
          </p:nvPr>
        </p:nvGraphicFramePr>
        <p:xfrm>
          <a:off x="6074856" y="3162630"/>
          <a:ext cx="20348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417">
                  <a:extLst>
                    <a:ext uri="{9D8B030D-6E8A-4147-A177-3AD203B41FA5}">
                      <a16:colId xmlns:a16="http://schemas.microsoft.com/office/drawing/2014/main" val="365665556"/>
                    </a:ext>
                  </a:extLst>
                </a:gridCol>
                <a:gridCol w="308293">
                  <a:extLst>
                    <a:ext uri="{9D8B030D-6E8A-4147-A177-3AD203B41FA5}">
                      <a16:colId xmlns:a16="http://schemas.microsoft.com/office/drawing/2014/main" val="2589252102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271225193"/>
                    </a:ext>
                  </a:extLst>
                </a:gridCol>
                <a:gridCol w="482917">
                  <a:extLst>
                    <a:ext uri="{9D8B030D-6E8A-4147-A177-3AD203B41FA5}">
                      <a16:colId xmlns:a16="http://schemas.microsoft.com/office/drawing/2014/main" val="20399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9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896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6292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732753"/>
                  </a:ext>
                </a:extLst>
              </a:tr>
            </a:tbl>
          </a:graphicData>
        </a:graphic>
      </p:graphicFrame>
      <p:sp>
        <p:nvSpPr>
          <p:cNvPr id="23" name="Rectangle 13">
            <a:extLst>
              <a:ext uri="{FF2B5EF4-FFF2-40B4-BE49-F238E27FC236}">
                <a16:creationId xmlns:a16="http://schemas.microsoft.com/office/drawing/2014/main" id="{916DD4DF-F5BE-4619-AED6-722518CFE990}"/>
              </a:ext>
            </a:extLst>
          </p:cNvPr>
          <p:cNvSpPr/>
          <p:nvPr/>
        </p:nvSpPr>
        <p:spPr>
          <a:xfrm>
            <a:off x="3205278" y="5785337"/>
            <a:ext cx="2733442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Accuracy: 96.0%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15B41DA-9D39-474D-8BC0-6B4E6752753F}"/>
              </a:ext>
            </a:extLst>
          </p:cNvPr>
          <p:cNvSpPr txBox="1"/>
          <p:nvPr/>
        </p:nvSpPr>
        <p:spPr>
          <a:xfrm>
            <a:off x="1854874" y="1711173"/>
            <a:ext cx="523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They</a:t>
            </a:r>
            <a:r>
              <a:rPr lang="es-ES" dirty="0"/>
              <a:t> do!</a:t>
            </a:r>
          </a:p>
        </p:txBody>
      </p:sp>
    </p:spTree>
    <p:extLst>
      <p:ext uri="{BB962C8B-B14F-4D97-AF65-F5344CB8AC3E}">
        <p14:creationId xmlns:p14="http://schemas.microsoft.com/office/powerpoint/2010/main" val="393528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410</Words>
  <Application>Microsoft Office PowerPoint</Application>
  <PresentationFormat>Presentación en pantalla (4:3)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Cambria Math</vt:lpstr>
      <vt:lpstr>Consolas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Pedregal</dc:creator>
  <cp:lastModifiedBy>ALBERTO VELASCO MATA</cp:lastModifiedBy>
  <cp:revision>34</cp:revision>
  <dcterms:created xsi:type="dcterms:W3CDTF">2019-12-17T10:57:16Z</dcterms:created>
  <dcterms:modified xsi:type="dcterms:W3CDTF">2019-12-18T06:06:39Z</dcterms:modified>
</cp:coreProperties>
</file>