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3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135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68783-7B30-454E-B9D7-6AB06E9F23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B5208C-D80F-49C9-9E76-9FE29FA024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83CCB-CFF8-4FFB-81F8-1193F8F2E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7DFBB-E0C3-45D1-A341-C1DC383E7C21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18F38-963B-4F87-8F25-9A4CBEEA4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62A366-A685-4B51-ADE0-78189C244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306A9-A98D-4938-A2BA-BB05CA803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944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69233-9762-46AE-A4E6-AD12B035A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895FFF-AFEB-4B56-A0B7-2DB294EC3B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E31FE-B194-4821-A278-C13DB89DE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7DFBB-E0C3-45D1-A341-C1DC383E7C21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99E19-19FD-4F99-A15D-FC6C53DC7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8599E8-B4A5-439C-A7F3-656172BBE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306A9-A98D-4938-A2BA-BB05CA803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759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235B06-6313-495B-8437-6FCFD1C07F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020800-D127-4458-AAB8-63524DC54C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D902E-28C2-444C-BDE2-3891D04D5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7DFBB-E0C3-45D1-A341-C1DC383E7C21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E794E-1357-4FB5-A9D6-C916BB1D3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A616F-A398-4F6B-BF3E-89298A4F1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306A9-A98D-4938-A2BA-BB05CA803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041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AAD21-F276-497D-871E-C9317AD83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3ABEE-778E-4B2A-BEBF-BD732B518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90C796-9481-431A-9440-2374AFB9C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7DFBB-E0C3-45D1-A341-C1DC383E7C21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4CDDA4-0B15-4415-BB85-0BC85E1BC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EFABE1-DC1A-41A2-803E-9928C49BE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306A9-A98D-4938-A2BA-BB05CA803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412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751A7-8B69-4340-B60F-4481D19BA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07B391-0C60-4208-BA0B-2BB15B8E88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71BA0-0B5E-4CD0-84FE-9497F0991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7DFBB-E0C3-45D1-A341-C1DC383E7C21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F6E1DD-8299-43F9-BAE2-0D3498C51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C54AA-9591-4476-AD45-B284EFFA2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306A9-A98D-4938-A2BA-BB05CA803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429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A682B-7F15-4100-998D-8E5C7BF6C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F1B00-CF6C-42CA-A700-C133CC7F67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B58E71-1D42-4AB9-A0EC-63CF0C6880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936C38-C9B9-49CC-BFF3-AC9137CD5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7DFBB-E0C3-45D1-A341-C1DC383E7C21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F2B017-8FD7-4713-A120-DE2CA6276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4877-E7C7-44C6-8962-97B519322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306A9-A98D-4938-A2BA-BB05CA803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401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AD0E6-01FC-434C-B7A1-286CD2CED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508FBD-165A-40B5-85AD-9B259EC8B3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C6A2AE-7166-4D84-954D-074D1FFF8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6045CE-E1D8-46A9-AC8E-F30E3AE042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13A877-A386-4FB4-9E03-982E734270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8FDAF7-84F7-4CA4-8483-C8EADABAC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7DFBB-E0C3-45D1-A341-C1DC383E7C21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326544-9BBB-407D-9C89-F3F994FED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5A2CD8-BE53-4FF6-ACF9-588AFD214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306A9-A98D-4938-A2BA-BB05CA803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368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2229E-E8E2-4DE1-A90F-59A6C020A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2B4D3F-B658-4D58-ABE3-4E961DF90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7DFBB-E0C3-45D1-A341-C1DC383E7C21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CD4EC4-7FF8-495B-90CD-B224F35F9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1F6B47-A45E-4253-8547-398051EE9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306A9-A98D-4938-A2BA-BB05CA803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72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420342-BC9D-4104-BA2C-25684236C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7DFBB-E0C3-45D1-A341-C1DC383E7C21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F776DF-1827-45D2-B4B7-2134A16C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126045-8375-4684-8E67-21595F23F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306A9-A98D-4938-A2BA-BB05CA803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366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AE360-B0DF-4FF8-AE25-3F1132411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E79B8-888E-4302-B917-A99FEA235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F7B53-E335-4B20-8785-20DD1E0760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2A458B-6CFE-4C6F-9552-A6491755D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7DFBB-E0C3-45D1-A341-C1DC383E7C21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D60BBD-6813-441F-970E-9E10A55AB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6E41FE-764E-424F-AD47-E088D4F0D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306A9-A98D-4938-A2BA-BB05CA803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119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B8EAA-AB5D-426F-B5BF-691B78AAF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323C2F-D71F-4827-9953-5428903540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B69B2B-B061-4EFA-84C2-5DACB1475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A30539-0A42-4BBD-95EA-2B5FC44A9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7DFBB-E0C3-45D1-A341-C1DC383E7C21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C902CE-2CE2-4223-9B27-657EC5866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C9A151-BC18-4A0B-945D-7CB0BD7A4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306A9-A98D-4938-A2BA-BB05CA803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224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8D96D0-F774-4C17-96B6-F6AC1455C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36F857-BE0B-48EF-B1C2-EABB666D4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8F10F-2CE2-4887-BE62-FDEA51797E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7DFBB-E0C3-45D1-A341-C1DC383E7C21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64A41B-DFF2-4207-AD0C-1266AC10F2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73085-C6C3-426E-8262-40920D5F5E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306A9-A98D-4938-A2BA-BB05CA803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270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Image result for machine learning png">
            <a:extLst>
              <a:ext uri="{FF2B5EF4-FFF2-40B4-BE49-F238E27FC236}">
                <a16:creationId xmlns:a16="http://schemas.microsoft.com/office/drawing/2014/main" id="{9CB047C7-DB6C-4641-92BD-A5318B90FD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68889" y1="33000" x2="68889" y2="33000"/>
                        <a14:foregroundMark x1="55778" y1="41200" x2="55778" y2="41200"/>
                        <a14:foregroundMark x1="57333" y1="49400" x2="57333" y2="49400"/>
                        <a14:foregroundMark x1="57556" y1="48000" x2="57556" y2="48000"/>
                        <a14:foregroundMark x1="62667" y1="50000" x2="62667" y2="50000"/>
                        <a14:foregroundMark x1="61444" y1="60000" x2="61444" y2="60000"/>
                        <a14:foregroundMark x1="59667" y1="75000" x2="59667" y2="75000"/>
                        <a14:foregroundMark x1="55000" y1="56400" x2="55000" y2="56400"/>
                        <a14:backgroundMark x1="57667" y1="45800" x2="57667" y2="458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9113" y="4339619"/>
            <a:ext cx="3342226" cy="1856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4">
            <a:extLst>
              <a:ext uri="{FF2B5EF4-FFF2-40B4-BE49-F238E27FC236}">
                <a16:creationId xmlns:a16="http://schemas.microsoft.com/office/drawing/2014/main" id="{47FDB79D-04AF-4D05-ABFA-F546A1B2C569}"/>
              </a:ext>
            </a:extLst>
          </p:cNvPr>
          <p:cNvSpPr/>
          <p:nvPr/>
        </p:nvSpPr>
        <p:spPr>
          <a:xfrm>
            <a:off x="-1" y="1418253"/>
            <a:ext cx="9144001" cy="2659226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es-ES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C326907C-220F-43BF-B682-3BFBE9433006}"/>
              </a:ext>
            </a:extLst>
          </p:cNvPr>
          <p:cNvSpPr txBox="1">
            <a:spLocks/>
          </p:cNvSpPr>
          <p:nvPr/>
        </p:nvSpPr>
        <p:spPr>
          <a:xfrm>
            <a:off x="0" y="1418253"/>
            <a:ext cx="9144000" cy="18567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Task</a:t>
            </a:r>
            <a:r>
              <a:rPr lang="es-ES" sz="4400" b="1" dirty="0">
                <a:solidFill>
                  <a:schemeClr val="bg1"/>
                </a:solidFill>
                <a:latin typeface="Arial Black" panose="020B0A04020102020204" pitchFamily="34" charset="0"/>
              </a:rPr>
              <a:t> 3: </a:t>
            </a:r>
            <a:r>
              <a:rPr lang="es-ES" sz="4400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Predictive</a:t>
            </a:r>
            <a:r>
              <a:rPr lang="es-ES" sz="4400" b="1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s-ES" sz="4400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Models</a:t>
            </a:r>
            <a:endParaRPr lang="es-ES" sz="4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33748219-DBF6-4C12-9AE6-A7C5BEA794E8}"/>
              </a:ext>
            </a:extLst>
          </p:cNvPr>
          <p:cNvSpPr txBox="1">
            <a:spLocks/>
          </p:cNvSpPr>
          <p:nvPr/>
        </p:nvSpPr>
        <p:spPr>
          <a:xfrm>
            <a:off x="5832628" y="4851919"/>
            <a:ext cx="2625571" cy="11803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800" i="1" dirty="0"/>
              <a:t>Pablo Alcázar Morales</a:t>
            </a:r>
          </a:p>
          <a:p>
            <a:pPr algn="r"/>
            <a:r>
              <a:rPr lang="es-ES" sz="1800" i="1" dirty="0"/>
              <a:t>Diego Pedregal Hidalgo</a:t>
            </a:r>
          </a:p>
          <a:p>
            <a:pPr algn="r"/>
            <a:r>
              <a:rPr lang="es-ES" sz="1800" i="1" dirty="0"/>
              <a:t>Alberto Velasco Mata</a:t>
            </a:r>
          </a:p>
        </p:txBody>
      </p:sp>
      <p:pic>
        <p:nvPicPr>
          <p:cNvPr id="7" name="Imagen 9" descr="Imagen que contiene alimentos, dibujo&#10;&#10;Descripción generada automáticamente">
            <a:extLst>
              <a:ext uri="{FF2B5EF4-FFF2-40B4-BE49-F238E27FC236}">
                <a16:creationId xmlns:a16="http://schemas.microsoft.com/office/drawing/2014/main" id="{AB32B2F8-E742-4B93-A52C-BE15A09C8F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944" y="0"/>
            <a:ext cx="1198056" cy="998380"/>
          </a:xfrm>
          <a:prstGeom prst="rect">
            <a:avLst/>
          </a:prstGeom>
        </p:spPr>
      </p:pic>
      <p:pic>
        <p:nvPicPr>
          <p:cNvPr id="8" name="Imagen 13">
            <a:extLst>
              <a:ext uri="{FF2B5EF4-FFF2-40B4-BE49-F238E27FC236}">
                <a16:creationId xmlns:a16="http://schemas.microsoft.com/office/drawing/2014/main" id="{33D39145-432D-4624-8F66-18646582A9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9730" y="77014"/>
            <a:ext cx="2724539" cy="860828"/>
          </a:xfrm>
          <a:prstGeom prst="rect">
            <a:avLst/>
          </a:prstGeom>
        </p:spPr>
      </p:pic>
      <p:sp>
        <p:nvSpPr>
          <p:cNvPr id="12" name="CuadroTexto 15">
            <a:extLst>
              <a:ext uri="{FF2B5EF4-FFF2-40B4-BE49-F238E27FC236}">
                <a16:creationId xmlns:a16="http://schemas.microsoft.com/office/drawing/2014/main" id="{ECA423DF-6294-49AD-A243-7B3779B91B80}"/>
              </a:ext>
            </a:extLst>
          </p:cNvPr>
          <p:cNvSpPr txBox="1"/>
          <p:nvPr/>
        </p:nvSpPr>
        <p:spPr>
          <a:xfrm>
            <a:off x="-2" y="3607988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>
                <a:solidFill>
                  <a:schemeClr val="bg1"/>
                </a:solidFill>
                <a:latin typeface="Arial Black" panose="020B0A04020102020204" pitchFamily="34" charset="0"/>
              </a:rPr>
              <a:t>Machine </a:t>
            </a:r>
            <a:r>
              <a:rPr lang="es-ES" sz="2000" dirty="0" err="1">
                <a:solidFill>
                  <a:schemeClr val="bg1"/>
                </a:solidFill>
                <a:latin typeface="Arial Black" panose="020B0A04020102020204" pitchFamily="34" charset="0"/>
              </a:rPr>
              <a:t>Learning</a:t>
            </a:r>
            <a:r>
              <a:rPr lang="es-ES" sz="20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s-ES" sz="2000" dirty="0" err="1">
                <a:solidFill>
                  <a:schemeClr val="bg1"/>
                </a:solidFill>
                <a:latin typeface="Arial Black" panose="020B0A04020102020204" pitchFamily="34" charset="0"/>
              </a:rPr>
              <a:t>Techniques</a:t>
            </a:r>
            <a:endParaRPr lang="es-ES" sz="2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13" name="Conector recto 17">
            <a:extLst>
              <a:ext uri="{FF2B5EF4-FFF2-40B4-BE49-F238E27FC236}">
                <a16:creationId xmlns:a16="http://schemas.microsoft.com/office/drawing/2014/main" id="{9C2169F6-86A6-4EB8-8EF0-495AF3C0BF24}"/>
              </a:ext>
            </a:extLst>
          </p:cNvPr>
          <p:cNvCxnSpPr/>
          <p:nvPr/>
        </p:nvCxnSpPr>
        <p:spPr>
          <a:xfrm>
            <a:off x="1512000" y="3447662"/>
            <a:ext cx="6120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20">
            <a:extLst>
              <a:ext uri="{FF2B5EF4-FFF2-40B4-BE49-F238E27FC236}">
                <a16:creationId xmlns:a16="http://schemas.microsoft.com/office/drawing/2014/main" id="{7B8C3513-D280-4396-8C87-0A6D26553A2A}"/>
              </a:ext>
            </a:extLst>
          </p:cNvPr>
          <p:cNvSpPr/>
          <p:nvPr/>
        </p:nvSpPr>
        <p:spPr>
          <a:xfrm>
            <a:off x="0" y="6616284"/>
            <a:ext cx="9144001" cy="29303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es-ES" dirty="0"/>
          </a:p>
        </p:txBody>
      </p:sp>
      <p:pic>
        <p:nvPicPr>
          <p:cNvPr id="1026" name="Picture 2" descr="Image result for virus smartphone png">
            <a:extLst>
              <a:ext uri="{FF2B5EF4-FFF2-40B4-BE49-F238E27FC236}">
                <a16:creationId xmlns:a16="http://schemas.microsoft.com/office/drawing/2014/main" id="{608E13C6-B42D-40CB-91B7-D28A9EDEED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0688" y="4449131"/>
            <a:ext cx="1069285" cy="1475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5697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4">
            <a:extLst>
              <a:ext uri="{FF2B5EF4-FFF2-40B4-BE49-F238E27FC236}">
                <a16:creationId xmlns:a16="http://schemas.microsoft.com/office/drawing/2014/main" id="{9182D66C-7DDA-49CE-81AC-053B0DA14F06}"/>
              </a:ext>
            </a:extLst>
          </p:cNvPr>
          <p:cNvSpPr/>
          <p:nvPr/>
        </p:nvSpPr>
        <p:spPr>
          <a:xfrm>
            <a:off x="-1" y="-9838"/>
            <a:ext cx="9144001" cy="1008218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es-ES" dirty="0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AF89DD8B-731B-488F-AB4C-5E5F5F6CD8EF}"/>
              </a:ext>
            </a:extLst>
          </p:cNvPr>
          <p:cNvSpPr txBox="1">
            <a:spLocks/>
          </p:cNvSpPr>
          <p:nvPr/>
        </p:nvSpPr>
        <p:spPr>
          <a:xfrm>
            <a:off x="0" y="-121367"/>
            <a:ext cx="9144000" cy="8584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4400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First</a:t>
            </a:r>
            <a:r>
              <a:rPr lang="es-ES" sz="4400" b="1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s-ES" sz="4400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Iteration</a:t>
            </a:r>
            <a:endParaRPr lang="es-ES" sz="4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14" name="Imagen 9" descr="Imagen que contiene alimentos, dibujo&#10;&#10;Descripción generada automáticamente">
            <a:extLst>
              <a:ext uri="{FF2B5EF4-FFF2-40B4-BE49-F238E27FC236}">
                <a16:creationId xmlns:a16="http://schemas.microsoft.com/office/drawing/2014/main" id="{00E8FE23-A615-45C2-8C48-7A58381B2C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98056" cy="998380"/>
          </a:xfrm>
          <a:prstGeom prst="rect">
            <a:avLst/>
          </a:prstGeom>
        </p:spPr>
      </p:pic>
      <p:pic>
        <p:nvPicPr>
          <p:cNvPr id="15" name="Imagen 13">
            <a:extLst>
              <a:ext uri="{FF2B5EF4-FFF2-40B4-BE49-F238E27FC236}">
                <a16:creationId xmlns:a16="http://schemas.microsoft.com/office/drawing/2014/main" id="{D995BD1D-2A2B-4E14-BB81-7DCF349B624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32" b="89986" l="4234" r="41176">
                        <a14:foregroundMark x1="41221" y1="51199" x2="41221" y2="51199"/>
                        <a14:foregroundMark x1="4234" y1="54443" x2="4234" y2="54443"/>
                        <a14:foregroundMark x1="40196" y1="17630" x2="40196" y2="17630"/>
                      </a14:backgroundRemoval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6027"/>
          <a:stretch/>
        </p:blipFill>
        <p:spPr>
          <a:xfrm>
            <a:off x="7953862" y="101005"/>
            <a:ext cx="1008675" cy="724754"/>
          </a:xfrm>
          <a:prstGeom prst="rect">
            <a:avLst/>
          </a:prstGeom>
        </p:spPr>
      </p:pic>
      <p:cxnSp>
        <p:nvCxnSpPr>
          <p:cNvPr id="16" name="Conector recto 17">
            <a:extLst>
              <a:ext uri="{FF2B5EF4-FFF2-40B4-BE49-F238E27FC236}">
                <a16:creationId xmlns:a16="http://schemas.microsoft.com/office/drawing/2014/main" id="{D83E8C49-7B4F-4707-B4A0-B8665509333B}"/>
              </a:ext>
            </a:extLst>
          </p:cNvPr>
          <p:cNvCxnSpPr/>
          <p:nvPr/>
        </p:nvCxnSpPr>
        <p:spPr>
          <a:xfrm>
            <a:off x="1512000" y="3447662"/>
            <a:ext cx="6120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ángulo 20">
            <a:extLst>
              <a:ext uri="{FF2B5EF4-FFF2-40B4-BE49-F238E27FC236}">
                <a16:creationId xmlns:a16="http://schemas.microsoft.com/office/drawing/2014/main" id="{297637CE-23D9-45D1-807D-82BE49DDC59B}"/>
              </a:ext>
            </a:extLst>
          </p:cNvPr>
          <p:cNvSpPr/>
          <p:nvPr/>
        </p:nvSpPr>
        <p:spPr>
          <a:xfrm>
            <a:off x="0" y="6616284"/>
            <a:ext cx="9144001" cy="29303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es-ES" dirty="0"/>
          </a:p>
        </p:txBody>
      </p:sp>
      <p:sp>
        <p:nvSpPr>
          <p:cNvPr id="18" name="CuadroTexto 15">
            <a:extLst>
              <a:ext uri="{FF2B5EF4-FFF2-40B4-BE49-F238E27FC236}">
                <a16:creationId xmlns:a16="http://schemas.microsoft.com/office/drawing/2014/main" id="{17F86AB9-BAAF-48E5-829C-4CA95143022E}"/>
              </a:ext>
            </a:extLst>
          </p:cNvPr>
          <p:cNvSpPr txBox="1"/>
          <p:nvPr/>
        </p:nvSpPr>
        <p:spPr>
          <a:xfrm>
            <a:off x="0" y="6607436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solidFill>
                  <a:schemeClr val="bg1"/>
                </a:solidFill>
                <a:latin typeface="Arial Black" panose="020B0A04020102020204" pitchFamily="34" charset="0"/>
              </a:rPr>
              <a:t>Machine </a:t>
            </a:r>
            <a:r>
              <a:rPr lang="es-E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Learning</a:t>
            </a:r>
            <a:r>
              <a:rPr lang="es-E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s-E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Techniques</a:t>
            </a:r>
            <a:endParaRPr lang="es-ES" sz="1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0" name="Título 1">
            <a:extLst>
              <a:ext uri="{FF2B5EF4-FFF2-40B4-BE49-F238E27FC236}">
                <a16:creationId xmlns:a16="http://schemas.microsoft.com/office/drawing/2014/main" id="{9559B30A-D0A8-40C2-8FA3-AD24E3076FC1}"/>
              </a:ext>
            </a:extLst>
          </p:cNvPr>
          <p:cNvSpPr txBox="1">
            <a:spLocks/>
          </p:cNvSpPr>
          <p:nvPr/>
        </p:nvSpPr>
        <p:spPr>
          <a:xfrm>
            <a:off x="60368" y="673236"/>
            <a:ext cx="9144000" cy="38044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800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Naive</a:t>
            </a:r>
            <a:r>
              <a:rPr lang="es-ES" sz="2800" b="1" dirty="0">
                <a:solidFill>
                  <a:schemeClr val="bg1"/>
                </a:solidFill>
                <a:latin typeface="Arial Black" panose="020B0A04020102020204" pitchFamily="34" charset="0"/>
              </a:rPr>
              <a:t> Bayes</a:t>
            </a:r>
          </a:p>
        </p:txBody>
      </p:sp>
      <p:pic>
        <p:nvPicPr>
          <p:cNvPr id="22" name="Picture 21" descr="A screenshot of a cell phone&#10;&#10;Description automatically generated">
            <a:extLst>
              <a:ext uri="{FF2B5EF4-FFF2-40B4-BE49-F238E27FC236}">
                <a16:creationId xmlns:a16="http://schemas.microsoft.com/office/drawing/2014/main" id="{50A4FFD0-33B2-4C07-9887-A69FBFE104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870" y="1711296"/>
            <a:ext cx="3825750" cy="2991298"/>
          </a:xfrm>
          <a:prstGeom prst="rect">
            <a:avLst/>
          </a:prstGeom>
        </p:spPr>
      </p:pic>
      <p:pic>
        <p:nvPicPr>
          <p:cNvPr id="24" name="Picture 23" descr="A screenshot of a cell phone&#10;&#10;Description automatically generated">
            <a:extLst>
              <a:ext uri="{FF2B5EF4-FFF2-40B4-BE49-F238E27FC236}">
                <a16:creationId xmlns:a16="http://schemas.microsoft.com/office/drawing/2014/main" id="{78E3DEB0-7DB2-4CDB-A3A2-14397D639C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695" y="1706648"/>
            <a:ext cx="3848759" cy="2991298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8FC37921-74AC-49DC-8B20-CB39E02E69C1}"/>
              </a:ext>
            </a:extLst>
          </p:cNvPr>
          <p:cNvSpPr/>
          <p:nvPr/>
        </p:nvSpPr>
        <p:spPr>
          <a:xfrm>
            <a:off x="2126702" y="5460302"/>
            <a:ext cx="4602542" cy="461665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Accuracy: 0.99836867862969</a:t>
            </a:r>
          </a:p>
        </p:txBody>
      </p:sp>
    </p:spTree>
    <p:extLst>
      <p:ext uri="{BB962C8B-B14F-4D97-AF65-F5344CB8AC3E}">
        <p14:creationId xmlns:p14="http://schemas.microsoft.com/office/powerpoint/2010/main" val="376519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4">
            <a:extLst>
              <a:ext uri="{FF2B5EF4-FFF2-40B4-BE49-F238E27FC236}">
                <a16:creationId xmlns:a16="http://schemas.microsoft.com/office/drawing/2014/main" id="{F9C06557-DB3B-4FDA-9C5B-1696067349E5}"/>
              </a:ext>
            </a:extLst>
          </p:cNvPr>
          <p:cNvSpPr/>
          <p:nvPr/>
        </p:nvSpPr>
        <p:spPr>
          <a:xfrm>
            <a:off x="-1" y="-9838"/>
            <a:ext cx="9144001" cy="1008218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es-ES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DA79ABA3-00D3-4348-9E03-182F3D7CE6D8}"/>
              </a:ext>
            </a:extLst>
          </p:cNvPr>
          <p:cNvSpPr txBox="1">
            <a:spLocks/>
          </p:cNvSpPr>
          <p:nvPr/>
        </p:nvSpPr>
        <p:spPr>
          <a:xfrm>
            <a:off x="0" y="-121367"/>
            <a:ext cx="9144000" cy="8584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4400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First</a:t>
            </a:r>
            <a:r>
              <a:rPr lang="es-ES" sz="4400" b="1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s-ES" sz="4400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Iteration</a:t>
            </a:r>
            <a:endParaRPr lang="es-ES" sz="4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6" name="Imagen 9" descr="Imagen que contiene alimentos, dibujo&#10;&#10;Descripción generada automáticamente">
            <a:extLst>
              <a:ext uri="{FF2B5EF4-FFF2-40B4-BE49-F238E27FC236}">
                <a16:creationId xmlns:a16="http://schemas.microsoft.com/office/drawing/2014/main" id="{3FC85FB7-2499-4A4C-9FEB-87F59D13EE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98056" cy="998380"/>
          </a:xfrm>
          <a:prstGeom prst="rect">
            <a:avLst/>
          </a:prstGeom>
        </p:spPr>
      </p:pic>
      <p:pic>
        <p:nvPicPr>
          <p:cNvPr id="7" name="Imagen 13">
            <a:extLst>
              <a:ext uri="{FF2B5EF4-FFF2-40B4-BE49-F238E27FC236}">
                <a16:creationId xmlns:a16="http://schemas.microsoft.com/office/drawing/2014/main" id="{6155C6B4-930B-4247-BD50-7AD35F043EB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32" b="89986" l="4234" r="41176">
                        <a14:foregroundMark x1="41221" y1="51199" x2="41221" y2="51199"/>
                        <a14:foregroundMark x1="4234" y1="54443" x2="4234" y2="54443"/>
                        <a14:foregroundMark x1="40196" y1="17630" x2="40196" y2="17630"/>
                      </a14:backgroundRemoval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6027"/>
          <a:stretch/>
        </p:blipFill>
        <p:spPr>
          <a:xfrm>
            <a:off x="7953862" y="101005"/>
            <a:ext cx="1008675" cy="724754"/>
          </a:xfrm>
          <a:prstGeom prst="rect">
            <a:avLst/>
          </a:prstGeom>
        </p:spPr>
      </p:pic>
      <p:sp>
        <p:nvSpPr>
          <p:cNvPr id="9" name="Rectángulo 20">
            <a:extLst>
              <a:ext uri="{FF2B5EF4-FFF2-40B4-BE49-F238E27FC236}">
                <a16:creationId xmlns:a16="http://schemas.microsoft.com/office/drawing/2014/main" id="{1DF05785-0087-466C-8E88-CC2BC2FA934D}"/>
              </a:ext>
            </a:extLst>
          </p:cNvPr>
          <p:cNvSpPr/>
          <p:nvPr/>
        </p:nvSpPr>
        <p:spPr>
          <a:xfrm>
            <a:off x="0" y="6616284"/>
            <a:ext cx="9144001" cy="29303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es-ES" dirty="0"/>
          </a:p>
        </p:txBody>
      </p:sp>
      <p:sp>
        <p:nvSpPr>
          <p:cNvPr id="10" name="CuadroTexto 15">
            <a:extLst>
              <a:ext uri="{FF2B5EF4-FFF2-40B4-BE49-F238E27FC236}">
                <a16:creationId xmlns:a16="http://schemas.microsoft.com/office/drawing/2014/main" id="{0BF9BA1D-55DD-487E-A2CC-46D63AD0A8CE}"/>
              </a:ext>
            </a:extLst>
          </p:cNvPr>
          <p:cNvSpPr txBox="1"/>
          <p:nvPr/>
        </p:nvSpPr>
        <p:spPr>
          <a:xfrm>
            <a:off x="0" y="6607436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solidFill>
                  <a:schemeClr val="bg1"/>
                </a:solidFill>
                <a:latin typeface="Arial Black" panose="020B0A04020102020204" pitchFamily="34" charset="0"/>
              </a:rPr>
              <a:t>Machine </a:t>
            </a:r>
            <a:r>
              <a:rPr lang="es-E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Learning</a:t>
            </a:r>
            <a:r>
              <a:rPr lang="es-E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s-E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Techniques</a:t>
            </a:r>
            <a:endParaRPr lang="es-ES" sz="1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B9F5A9DB-38F4-4EB1-A5DC-0C9BEFDE6550}"/>
              </a:ext>
            </a:extLst>
          </p:cNvPr>
          <p:cNvSpPr txBox="1">
            <a:spLocks/>
          </p:cNvSpPr>
          <p:nvPr/>
        </p:nvSpPr>
        <p:spPr>
          <a:xfrm>
            <a:off x="60368" y="664358"/>
            <a:ext cx="9144000" cy="38044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800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Decision</a:t>
            </a:r>
            <a:r>
              <a:rPr lang="es-ES" sz="2800" b="1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s-ES" sz="2800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Tree</a:t>
            </a:r>
            <a:endParaRPr lang="es-ES" sz="2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788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4">
            <a:extLst>
              <a:ext uri="{FF2B5EF4-FFF2-40B4-BE49-F238E27FC236}">
                <a16:creationId xmlns:a16="http://schemas.microsoft.com/office/drawing/2014/main" id="{A0194004-B960-4FE7-979F-3E2FF9E5B744}"/>
              </a:ext>
            </a:extLst>
          </p:cNvPr>
          <p:cNvSpPr/>
          <p:nvPr/>
        </p:nvSpPr>
        <p:spPr>
          <a:xfrm>
            <a:off x="-1" y="-9838"/>
            <a:ext cx="9144001" cy="1008218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es-ES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833A7F59-AC65-4019-8053-AF5CAD985D71}"/>
              </a:ext>
            </a:extLst>
          </p:cNvPr>
          <p:cNvSpPr txBox="1">
            <a:spLocks/>
          </p:cNvSpPr>
          <p:nvPr/>
        </p:nvSpPr>
        <p:spPr>
          <a:xfrm>
            <a:off x="0" y="-112489"/>
            <a:ext cx="9144000" cy="8584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4400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First</a:t>
            </a:r>
            <a:r>
              <a:rPr lang="es-ES" sz="4400" b="1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s-ES" sz="4400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Iteration</a:t>
            </a:r>
            <a:endParaRPr lang="es-ES" sz="4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6" name="Imagen 9" descr="Imagen que contiene alimentos, dibujo&#10;&#10;Descripción generada automáticamente">
            <a:extLst>
              <a:ext uri="{FF2B5EF4-FFF2-40B4-BE49-F238E27FC236}">
                <a16:creationId xmlns:a16="http://schemas.microsoft.com/office/drawing/2014/main" id="{85F063CD-8421-497E-9462-9FFA3B656C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98056" cy="998380"/>
          </a:xfrm>
          <a:prstGeom prst="rect">
            <a:avLst/>
          </a:prstGeom>
        </p:spPr>
      </p:pic>
      <p:pic>
        <p:nvPicPr>
          <p:cNvPr id="7" name="Imagen 13">
            <a:extLst>
              <a:ext uri="{FF2B5EF4-FFF2-40B4-BE49-F238E27FC236}">
                <a16:creationId xmlns:a16="http://schemas.microsoft.com/office/drawing/2014/main" id="{86C708A2-6CB4-4FD8-A302-85079242236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32" b="89986" l="4234" r="41176">
                        <a14:foregroundMark x1="41221" y1="51199" x2="41221" y2="51199"/>
                        <a14:foregroundMark x1="4234" y1="54443" x2="4234" y2="54443"/>
                        <a14:foregroundMark x1="40196" y1="17630" x2="40196" y2="17630"/>
                      </a14:backgroundRemoval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6027"/>
          <a:stretch/>
        </p:blipFill>
        <p:spPr>
          <a:xfrm>
            <a:off x="7953862" y="101005"/>
            <a:ext cx="1008675" cy="724754"/>
          </a:xfrm>
          <a:prstGeom prst="rect">
            <a:avLst/>
          </a:prstGeom>
        </p:spPr>
      </p:pic>
      <p:cxnSp>
        <p:nvCxnSpPr>
          <p:cNvPr id="8" name="Conector recto 17">
            <a:extLst>
              <a:ext uri="{FF2B5EF4-FFF2-40B4-BE49-F238E27FC236}">
                <a16:creationId xmlns:a16="http://schemas.microsoft.com/office/drawing/2014/main" id="{B717BFF5-A417-4E6A-8907-225AFB7E3A46}"/>
              </a:ext>
            </a:extLst>
          </p:cNvPr>
          <p:cNvCxnSpPr/>
          <p:nvPr/>
        </p:nvCxnSpPr>
        <p:spPr>
          <a:xfrm>
            <a:off x="1512000" y="3447662"/>
            <a:ext cx="6120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20">
            <a:extLst>
              <a:ext uri="{FF2B5EF4-FFF2-40B4-BE49-F238E27FC236}">
                <a16:creationId xmlns:a16="http://schemas.microsoft.com/office/drawing/2014/main" id="{9E63C1E4-4B23-4DB5-9885-254493875946}"/>
              </a:ext>
            </a:extLst>
          </p:cNvPr>
          <p:cNvSpPr/>
          <p:nvPr/>
        </p:nvSpPr>
        <p:spPr>
          <a:xfrm>
            <a:off x="0" y="6616284"/>
            <a:ext cx="9144001" cy="29303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es-ES" dirty="0"/>
          </a:p>
        </p:txBody>
      </p:sp>
      <p:sp>
        <p:nvSpPr>
          <p:cNvPr id="10" name="CuadroTexto 15">
            <a:extLst>
              <a:ext uri="{FF2B5EF4-FFF2-40B4-BE49-F238E27FC236}">
                <a16:creationId xmlns:a16="http://schemas.microsoft.com/office/drawing/2014/main" id="{9D507C7E-FCAF-4543-9CC9-3AF920557414}"/>
              </a:ext>
            </a:extLst>
          </p:cNvPr>
          <p:cNvSpPr txBox="1"/>
          <p:nvPr/>
        </p:nvSpPr>
        <p:spPr>
          <a:xfrm>
            <a:off x="0" y="6607436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solidFill>
                  <a:schemeClr val="bg1"/>
                </a:solidFill>
                <a:latin typeface="Arial Black" panose="020B0A04020102020204" pitchFamily="34" charset="0"/>
              </a:rPr>
              <a:t>Machine </a:t>
            </a:r>
            <a:r>
              <a:rPr lang="es-E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Learning</a:t>
            </a:r>
            <a:r>
              <a:rPr lang="es-E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s-E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Techniques</a:t>
            </a:r>
            <a:endParaRPr lang="es-ES" sz="1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3EEAD43C-56FE-438B-A318-CEA22EB52015}"/>
              </a:ext>
            </a:extLst>
          </p:cNvPr>
          <p:cNvSpPr txBox="1">
            <a:spLocks/>
          </p:cNvSpPr>
          <p:nvPr/>
        </p:nvSpPr>
        <p:spPr>
          <a:xfrm>
            <a:off x="60368" y="664358"/>
            <a:ext cx="9144000" cy="38044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800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Ensembles</a:t>
            </a:r>
            <a:endParaRPr lang="es-ES" sz="2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Marcador de contenido 2">
            <a:extLst>
              <a:ext uri="{FF2B5EF4-FFF2-40B4-BE49-F238E27FC236}">
                <a16:creationId xmlns:a16="http://schemas.microsoft.com/office/drawing/2014/main" id="{A1D891F8-3003-41FB-A61E-6311187C4302}"/>
              </a:ext>
            </a:extLst>
          </p:cNvPr>
          <p:cNvSpPr txBox="1">
            <a:spLocks/>
          </p:cNvSpPr>
          <p:nvPr/>
        </p:nvSpPr>
        <p:spPr>
          <a:xfrm>
            <a:off x="628650" y="162281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dirty="0" err="1"/>
              <a:t>Random</a:t>
            </a:r>
            <a:r>
              <a:rPr lang="es-ES" dirty="0"/>
              <a:t> Forest</a:t>
            </a:r>
          </a:p>
        </p:txBody>
      </p:sp>
      <p:graphicFrame>
        <p:nvGraphicFramePr>
          <p:cNvPr id="17" name="Table 18">
            <a:extLst>
              <a:ext uri="{FF2B5EF4-FFF2-40B4-BE49-F238E27FC236}">
                <a16:creationId xmlns:a16="http://schemas.microsoft.com/office/drawing/2014/main" id="{FD8D2495-1EB1-468A-8C13-0BECA510FC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8726217"/>
              </p:ext>
            </p:extLst>
          </p:nvPr>
        </p:nvGraphicFramePr>
        <p:xfrm>
          <a:off x="1198056" y="3056804"/>
          <a:ext cx="203485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3417">
                  <a:extLst>
                    <a:ext uri="{9D8B030D-6E8A-4147-A177-3AD203B41FA5}">
                      <a16:colId xmlns:a16="http://schemas.microsoft.com/office/drawing/2014/main" val="365665556"/>
                    </a:ext>
                  </a:extLst>
                </a:gridCol>
                <a:gridCol w="308293">
                  <a:extLst>
                    <a:ext uri="{9D8B030D-6E8A-4147-A177-3AD203B41FA5}">
                      <a16:colId xmlns:a16="http://schemas.microsoft.com/office/drawing/2014/main" val="2589252102"/>
                    </a:ext>
                  </a:extLst>
                </a:gridCol>
                <a:gridCol w="570230">
                  <a:extLst>
                    <a:ext uri="{9D8B030D-6E8A-4147-A177-3AD203B41FA5}">
                      <a16:colId xmlns:a16="http://schemas.microsoft.com/office/drawing/2014/main" val="2271225193"/>
                    </a:ext>
                  </a:extLst>
                </a:gridCol>
                <a:gridCol w="482917">
                  <a:extLst>
                    <a:ext uri="{9D8B030D-6E8A-4147-A177-3AD203B41FA5}">
                      <a16:colId xmlns:a16="http://schemas.microsoft.com/office/drawing/2014/main" val="203997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Predicted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2995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5389606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Actual</a:t>
                      </a:r>
                    </a:p>
                  </a:txBody>
                  <a:tcPr anchor="ctr">
                    <a:lnT w="12700" cmpd="sng">
                      <a:noFill/>
                    </a:lnT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962927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4732753"/>
                  </a:ext>
                </a:extLst>
              </a:tr>
            </a:tbl>
          </a:graphicData>
        </a:graphic>
      </p:graphicFrame>
      <p:sp>
        <p:nvSpPr>
          <p:cNvPr id="19" name="Rectangle 18">
            <a:extLst>
              <a:ext uri="{FF2B5EF4-FFF2-40B4-BE49-F238E27FC236}">
                <a16:creationId xmlns:a16="http://schemas.microsoft.com/office/drawing/2014/main" id="{17277EC2-CBD3-4312-93DD-DBF1BBD384A4}"/>
              </a:ext>
            </a:extLst>
          </p:cNvPr>
          <p:cNvSpPr/>
          <p:nvPr/>
        </p:nvSpPr>
        <p:spPr>
          <a:xfrm>
            <a:off x="2126702" y="5460302"/>
            <a:ext cx="4602542" cy="461665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Accuracy: 0.99836867862969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7C0BB98-C7FB-45B3-958D-DCE6B0FE8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1220" y="1821651"/>
            <a:ext cx="3922455" cy="3318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8457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2965694A-1EF7-4ECF-BE89-9F1BABC74AC4}"/>
              </a:ext>
            </a:extLst>
          </p:cNvPr>
          <p:cNvSpPr/>
          <p:nvPr/>
        </p:nvSpPr>
        <p:spPr>
          <a:xfrm>
            <a:off x="-1" y="-9838"/>
            <a:ext cx="9144001" cy="1008218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es-ES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3140CE6D-ECE0-431A-9730-0A0E43263FC5}"/>
              </a:ext>
            </a:extLst>
          </p:cNvPr>
          <p:cNvSpPr txBox="1">
            <a:spLocks/>
          </p:cNvSpPr>
          <p:nvPr/>
        </p:nvSpPr>
        <p:spPr>
          <a:xfrm>
            <a:off x="0" y="-112489"/>
            <a:ext cx="9144000" cy="8584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4400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Improving</a:t>
            </a:r>
            <a:endParaRPr lang="es-ES" sz="4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7" name="Imagen 9" descr="Imagen que contiene alimentos, dibujo&#10;&#10;Descripción generada automáticamente">
            <a:extLst>
              <a:ext uri="{FF2B5EF4-FFF2-40B4-BE49-F238E27FC236}">
                <a16:creationId xmlns:a16="http://schemas.microsoft.com/office/drawing/2014/main" id="{2353F3A5-DCD6-4103-A42B-1CDABA3D95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98056" cy="998380"/>
          </a:xfrm>
          <a:prstGeom prst="rect">
            <a:avLst/>
          </a:prstGeom>
        </p:spPr>
      </p:pic>
      <p:pic>
        <p:nvPicPr>
          <p:cNvPr id="8" name="Imagen 13">
            <a:extLst>
              <a:ext uri="{FF2B5EF4-FFF2-40B4-BE49-F238E27FC236}">
                <a16:creationId xmlns:a16="http://schemas.microsoft.com/office/drawing/2014/main" id="{A25F7B43-DA9E-4CE3-812C-1D443A65985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32" b="89986" l="4234" r="41176">
                        <a14:foregroundMark x1="41221" y1="51199" x2="41221" y2="51199"/>
                        <a14:foregroundMark x1="4234" y1="54443" x2="4234" y2="54443"/>
                        <a14:foregroundMark x1="40196" y1="17630" x2="40196" y2="17630"/>
                      </a14:backgroundRemoval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6027"/>
          <a:stretch/>
        </p:blipFill>
        <p:spPr>
          <a:xfrm>
            <a:off x="7953862" y="101005"/>
            <a:ext cx="1008675" cy="724754"/>
          </a:xfrm>
          <a:prstGeom prst="rect">
            <a:avLst/>
          </a:prstGeom>
        </p:spPr>
      </p:pic>
      <p:cxnSp>
        <p:nvCxnSpPr>
          <p:cNvPr id="9" name="Conector recto 17">
            <a:extLst>
              <a:ext uri="{FF2B5EF4-FFF2-40B4-BE49-F238E27FC236}">
                <a16:creationId xmlns:a16="http://schemas.microsoft.com/office/drawing/2014/main" id="{D8DA9B57-D211-41D7-8BA1-066CA1B9CC7C}"/>
              </a:ext>
            </a:extLst>
          </p:cNvPr>
          <p:cNvCxnSpPr/>
          <p:nvPr/>
        </p:nvCxnSpPr>
        <p:spPr>
          <a:xfrm>
            <a:off x="1512000" y="3447662"/>
            <a:ext cx="6120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 20">
            <a:extLst>
              <a:ext uri="{FF2B5EF4-FFF2-40B4-BE49-F238E27FC236}">
                <a16:creationId xmlns:a16="http://schemas.microsoft.com/office/drawing/2014/main" id="{33DF0EFF-C0A6-4135-B462-4F5C20514FD4}"/>
              </a:ext>
            </a:extLst>
          </p:cNvPr>
          <p:cNvSpPr/>
          <p:nvPr/>
        </p:nvSpPr>
        <p:spPr>
          <a:xfrm>
            <a:off x="0" y="6616284"/>
            <a:ext cx="9144001" cy="29303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es-ES" dirty="0"/>
          </a:p>
        </p:txBody>
      </p:sp>
      <p:sp>
        <p:nvSpPr>
          <p:cNvPr id="11" name="CuadroTexto 15">
            <a:extLst>
              <a:ext uri="{FF2B5EF4-FFF2-40B4-BE49-F238E27FC236}">
                <a16:creationId xmlns:a16="http://schemas.microsoft.com/office/drawing/2014/main" id="{BB363871-8C22-46A8-8BB7-BDD06A64006B}"/>
              </a:ext>
            </a:extLst>
          </p:cNvPr>
          <p:cNvSpPr txBox="1"/>
          <p:nvPr/>
        </p:nvSpPr>
        <p:spPr>
          <a:xfrm>
            <a:off x="0" y="6607436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solidFill>
                  <a:schemeClr val="bg1"/>
                </a:solidFill>
                <a:latin typeface="Arial Black" panose="020B0A04020102020204" pitchFamily="34" charset="0"/>
              </a:rPr>
              <a:t>Machine </a:t>
            </a:r>
            <a:r>
              <a:rPr lang="es-E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Learning</a:t>
            </a:r>
            <a:r>
              <a:rPr lang="es-E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s-E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Techniques</a:t>
            </a:r>
            <a:endParaRPr lang="es-ES" sz="1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Marcador de contenido 2">
                <a:extLst>
                  <a:ext uri="{FF2B5EF4-FFF2-40B4-BE49-F238E27FC236}">
                    <a16:creationId xmlns:a16="http://schemas.microsoft.com/office/drawing/2014/main" id="{EDF2F4FC-9690-4DDE-A3F0-CDEA982CD34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8650" y="1622815"/>
                <a:ext cx="7886700" cy="371266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s-ES" b="1" dirty="0"/>
                  <a:t>k-Means</a:t>
                </a:r>
                <a:r>
                  <a:rPr lang="es-ES" dirty="0"/>
                  <a:t>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20000</m:t>
                        </m:r>
                      </m:e>
                    </m:ra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≈14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dirty="0"/>
                  <a:t> </a:t>
                </a:r>
                <a:r>
                  <a:rPr lang="es-ES" dirty="0">
                    <a:sym typeface="Wingdings" panose="05000000000000000000" pitchFamily="2" charset="2"/>
                  </a:rPr>
                  <a:t> </a:t>
                </a:r>
                <a:r>
                  <a:rPr lang="es-ES" dirty="0" err="1"/>
                  <a:t>group</a:t>
                </a:r>
                <a:r>
                  <a:rPr lang="es-ES" dirty="0"/>
                  <a:t> 0s in 141 </a:t>
                </a:r>
                <a:r>
                  <a:rPr lang="es-ES" dirty="0" err="1"/>
                  <a:t>clusters</a:t>
                </a:r>
                <a:endParaRPr lang="es-ES" dirty="0"/>
              </a:p>
              <a:p>
                <a:pPr marL="800100" lvl="1" indent="-342900" algn="l">
                  <a:buFont typeface="Arial" panose="020B0604020202020204" pitchFamily="34" charset="0"/>
                  <a:buChar char="•"/>
                </a:pPr>
                <a:r>
                  <a:rPr lang="es-ES" dirty="0" err="1"/>
                  <a:t>Not</a:t>
                </a:r>
                <a:r>
                  <a:rPr lang="es-ES" dirty="0"/>
                  <a:t> </a:t>
                </a:r>
                <a:r>
                  <a:rPr lang="es-ES" dirty="0" err="1"/>
                  <a:t>working</a:t>
                </a:r>
                <a:r>
                  <a:rPr lang="es-ES" dirty="0"/>
                  <a:t> (explicar por qué no funciona)</a:t>
                </a:r>
              </a:p>
              <a:p>
                <a:pPr marL="800100" lvl="1" indent="-342900" algn="l">
                  <a:buFont typeface="Arial" panose="020B0604020202020204" pitchFamily="34" charset="0"/>
                  <a:buChar char="•"/>
                </a:pPr>
                <a:r>
                  <a:rPr lang="es-ES" dirty="0" err="1"/>
                  <a:t>Instead</a:t>
                </a:r>
                <a:r>
                  <a:rPr lang="es-ES" dirty="0"/>
                  <a:t> </a:t>
                </a:r>
                <a:r>
                  <a:rPr lang="es-ES" dirty="0" err="1"/>
                  <a:t>of</a:t>
                </a:r>
                <a:r>
                  <a:rPr lang="es-ES" dirty="0"/>
                  <a:t> </a:t>
                </a:r>
                <a:r>
                  <a:rPr lang="es-ES" dirty="0" err="1"/>
                  <a:t>predicting</a:t>
                </a:r>
                <a:r>
                  <a:rPr lang="es-ES" dirty="0"/>
                  <a:t> no </a:t>
                </a:r>
                <a:r>
                  <a:rPr lang="es-ES" dirty="0" err="1"/>
                  <a:t>attack</a:t>
                </a:r>
                <a:r>
                  <a:rPr lang="es-ES" dirty="0"/>
                  <a:t>, </a:t>
                </a:r>
                <a:r>
                  <a:rPr lang="es-ES" dirty="0" err="1"/>
                  <a:t>now</a:t>
                </a:r>
                <a:r>
                  <a:rPr lang="es-ES" dirty="0"/>
                  <a:t> </a:t>
                </a:r>
                <a:r>
                  <a:rPr lang="es-ES" dirty="0" err="1"/>
                  <a:t>predicts</a:t>
                </a:r>
                <a:r>
                  <a:rPr lang="es-ES" dirty="0"/>
                  <a:t> </a:t>
                </a:r>
                <a:r>
                  <a:rPr lang="es-ES" dirty="0" err="1"/>
                  <a:t>attack</a:t>
                </a:r>
                <a:endParaRPr lang="es-ES" dirty="0"/>
              </a:p>
              <a:p>
                <a:pPr marL="800100" lvl="1" indent="-342900" algn="l">
                  <a:buFont typeface="Arial" panose="020B0604020202020204" pitchFamily="34" charset="0"/>
                  <a:buChar char="•"/>
                </a:pPr>
                <a:endParaRPr lang="es-ES" dirty="0"/>
              </a:p>
              <a:p>
                <a:pPr marL="800100" lvl="1" indent="-342900" algn="l">
                  <a:buFont typeface="Arial" panose="020B0604020202020204" pitchFamily="34" charset="0"/>
                  <a:buChar char="•"/>
                </a:pPr>
                <a:endParaRPr lang="es-ES" dirty="0"/>
              </a:p>
              <a:p>
                <a:pPr lvl="1" algn="l"/>
                <a:endParaRPr lang="es-ES" dirty="0"/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s-ES" b="1" dirty="0" err="1"/>
                  <a:t>Solution</a:t>
                </a:r>
                <a:r>
                  <a:rPr lang="es-ES" dirty="0"/>
                  <a:t>:</a:t>
                </a:r>
              </a:p>
              <a:p>
                <a:pPr marL="800100" lvl="1" indent="-342900" algn="l">
                  <a:buFont typeface="Arial" panose="020B0604020202020204" pitchFamily="34" charset="0"/>
                  <a:buChar char="•"/>
                </a:pPr>
                <a:r>
                  <a:rPr lang="es-ES" dirty="0" err="1"/>
                  <a:t>Randomly</a:t>
                </a:r>
                <a:r>
                  <a:rPr lang="es-ES" dirty="0"/>
                  <a:t> </a:t>
                </a:r>
                <a:r>
                  <a:rPr lang="es-ES" dirty="0" err="1"/>
                  <a:t>select</a:t>
                </a:r>
                <a:r>
                  <a:rPr lang="es-ES" dirty="0"/>
                  <a:t> 230 </a:t>
                </a:r>
                <a:r>
                  <a:rPr lang="es-ES" dirty="0" err="1"/>
                  <a:t>examples</a:t>
                </a:r>
                <a:r>
                  <a:rPr lang="es-ES" dirty="0"/>
                  <a:t> </a:t>
                </a:r>
                <a:r>
                  <a:rPr lang="es-ES" dirty="0" err="1"/>
                  <a:t>where</a:t>
                </a:r>
                <a:r>
                  <a:rPr lang="es-ES" dirty="0"/>
                  <a:t> </a:t>
                </a:r>
                <a:r>
                  <a:rPr lang="es-ES" dirty="0" err="1"/>
                  <a:t>attacks</a:t>
                </a:r>
                <a:r>
                  <a:rPr lang="es-ES" dirty="0"/>
                  <a:t> do </a:t>
                </a:r>
                <a:r>
                  <a:rPr lang="es-ES" dirty="0" err="1"/>
                  <a:t>not</a:t>
                </a:r>
                <a:r>
                  <a:rPr lang="es-ES" dirty="0"/>
                  <a:t> </a:t>
                </a:r>
                <a:r>
                  <a:rPr lang="es-ES" dirty="0" err="1"/>
                  <a:t>occur</a:t>
                </a:r>
                <a:endParaRPr lang="es-ES" dirty="0"/>
              </a:p>
              <a:p>
                <a:pPr marL="800100" lvl="1" indent="-342900" algn="l">
                  <a:buFont typeface="Arial" panose="020B0604020202020204" pitchFamily="34" charset="0"/>
                  <a:buChar char="•"/>
                </a:pPr>
                <a:r>
                  <a:rPr lang="es-ES" dirty="0"/>
                  <a:t>New </a:t>
                </a:r>
                <a:r>
                  <a:rPr lang="es-ES" dirty="0" err="1"/>
                  <a:t>balanced</a:t>
                </a:r>
                <a:r>
                  <a:rPr lang="es-ES" dirty="0"/>
                  <a:t> </a:t>
                </a:r>
                <a:r>
                  <a:rPr lang="es-ES" dirty="0" err="1"/>
                  <a:t>dataset</a:t>
                </a:r>
                <a:r>
                  <a:rPr lang="es-ES" dirty="0"/>
                  <a:t>: 230 </a:t>
                </a:r>
                <a:r>
                  <a:rPr lang="es-ES" dirty="0">
                    <a:sym typeface="Wingdings" panose="05000000000000000000" pitchFamily="2" charset="2"/>
                  </a:rPr>
                  <a:t> 0s and 30  1s</a:t>
                </a:r>
                <a:endParaRPr lang="es-ES" dirty="0"/>
              </a:p>
            </p:txBody>
          </p:sp>
        </mc:Choice>
        <mc:Fallback>
          <p:sp>
            <p:nvSpPr>
              <p:cNvPr id="12" name="Marcador de contenido 2">
                <a:extLst>
                  <a:ext uri="{FF2B5EF4-FFF2-40B4-BE49-F238E27FC236}">
                    <a16:creationId xmlns:a16="http://schemas.microsoft.com/office/drawing/2014/main" id="{EDF2F4FC-9690-4DDE-A3F0-CDEA982CD3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622815"/>
                <a:ext cx="7886700" cy="3712665"/>
              </a:xfrm>
              <a:prstGeom prst="rect">
                <a:avLst/>
              </a:prstGeom>
              <a:blipFill>
                <a:blip r:embed="rId5"/>
                <a:stretch>
                  <a:fillRect l="-1005" t="-16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ítulo 1">
            <a:extLst>
              <a:ext uri="{FF2B5EF4-FFF2-40B4-BE49-F238E27FC236}">
                <a16:creationId xmlns:a16="http://schemas.microsoft.com/office/drawing/2014/main" id="{535635F1-28AE-4824-B779-4B1D297AAADE}"/>
              </a:ext>
            </a:extLst>
          </p:cNvPr>
          <p:cNvSpPr txBox="1">
            <a:spLocks/>
          </p:cNvSpPr>
          <p:nvPr/>
        </p:nvSpPr>
        <p:spPr>
          <a:xfrm>
            <a:off x="60368" y="664358"/>
            <a:ext cx="9144000" cy="38044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800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Balancing</a:t>
            </a:r>
            <a:r>
              <a:rPr lang="es-ES" sz="2800" b="1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s-ES" sz="2800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dataset</a:t>
            </a:r>
            <a:endParaRPr lang="es-ES" sz="2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34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4">
            <a:extLst>
              <a:ext uri="{FF2B5EF4-FFF2-40B4-BE49-F238E27FC236}">
                <a16:creationId xmlns:a16="http://schemas.microsoft.com/office/drawing/2014/main" id="{1287C93A-9548-42BF-8B23-DFD2D7369D59}"/>
              </a:ext>
            </a:extLst>
          </p:cNvPr>
          <p:cNvSpPr/>
          <p:nvPr/>
        </p:nvSpPr>
        <p:spPr>
          <a:xfrm>
            <a:off x="-1" y="-9838"/>
            <a:ext cx="9144001" cy="1008218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es-ES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3F0D591D-CB70-4E0B-92AC-FB21E0EECA16}"/>
              </a:ext>
            </a:extLst>
          </p:cNvPr>
          <p:cNvSpPr txBox="1">
            <a:spLocks/>
          </p:cNvSpPr>
          <p:nvPr/>
        </p:nvSpPr>
        <p:spPr>
          <a:xfrm>
            <a:off x="0" y="-112489"/>
            <a:ext cx="9144000" cy="8584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4400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Second</a:t>
            </a:r>
            <a:r>
              <a:rPr lang="es-ES" sz="4400" b="1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s-ES" sz="4400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Iteration</a:t>
            </a:r>
            <a:endParaRPr lang="es-ES" sz="4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6" name="Imagen 9" descr="Imagen que contiene alimentos, dibujo&#10;&#10;Descripción generada automáticamente">
            <a:extLst>
              <a:ext uri="{FF2B5EF4-FFF2-40B4-BE49-F238E27FC236}">
                <a16:creationId xmlns:a16="http://schemas.microsoft.com/office/drawing/2014/main" id="{65EDBB30-704B-4E82-B235-3215315E0A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98056" cy="998380"/>
          </a:xfrm>
          <a:prstGeom prst="rect">
            <a:avLst/>
          </a:prstGeom>
        </p:spPr>
      </p:pic>
      <p:pic>
        <p:nvPicPr>
          <p:cNvPr id="7" name="Imagen 13">
            <a:extLst>
              <a:ext uri="{FF2B5EF4-FFF2-40B4-BE49-F238E27FC236}">
                <a16:creationId xmlns:a16="http://schemas.microsoft.com/office/drawing/2014/main" id="{43BDCD65-6B58-4560-93DA-775F6F72EB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32" b="89986" l="4234" r="41176">
                        <a14:foregroundMark x1="41221" y1="51199" x2="41221" y2="51199"/>
                        <a14:foregroundMark x1="4234" y1="54443" x2="4234" y2="54443"/>
                        <a14:foregroundMark x1="40196" y1="17630" x2="40196" y2="17630"/>
                      </a14:backgroundRemoval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6027"/>
          <a:stretch/>
        </p:blipFill>
        <p:spPr>
          <a:xfrm>
            <a:off x="7953862" y="101005"/>
            <a:ext cx="1008675" cy="724754"/>
          </a:xfrm>
          <a:prstGeom prst="rect">
            <a:avLst/>
          </a:prstGeom>
        </p:spPr>
      </p:pic>
      <p:cxnSp>
        <p:nvCxnSpPr>
          <p:cNvPr id="8" name="Conector recto 17">
            <a:extLst>
              <a:ext uri="{FF2B5EF4-FFF2-40B4-BE49-F238E27FC236}">
                <a16:creationId xmlns:a16="http://schemas.microsoft.com/office/drawing/2014/main" id="{35F60253-B20E-4749-ABD5-25047FF4D7CE}"/>
              </a:ext>
            </a:extLst>
          </p:cNvPr>
          <p:cNvCxnSpPr/>
          <p:nvPr/>
        </p:nvCxnSpPr>
        <p:spPr>
          <a:xfrm>
            <a:off x="1512000" y="3447662"/>
            <a:ext cx="6120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20">
            <a:extLst>
              <a:ext uri="{FF2B5EF4-FFF2-40B4-BE49-F238E27FC236}">
                <a16:creationId xmlns:a16="http://schemas.microsoft.com/office/drawing/2014/main" id="{CB70C022-89E2-4A91-BB81-3808BDEE6433}"/>
              </a:ext>
            </a:extLst>
          </p:cNvPr>
          <p:cNvSpPr/>
          <p:nvPr/>
        </p:nvSpPr>
        <p:spPr>
          <a:xfrm>
            <a:off x="0" y="6616284"/>
            <a:ext cx="9144001" cy="29303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es-ES" dirty="0"/>
          </a:p>
        </p:txBody>
      </p:sp>
      <p:sp>
        <p:nvSpPr>
          <p:cNvPr id="10" name="CuadroTexto 15">
            <a:extLst>
              <a:ext uri="{FF2B5EF4-FFF2-40B4-BE49-F238E27FC236}">
                <a16:creationId xmlns:a16="http://schemas.microsoft.com/office/drawing/2014/main" id="{B2E20E72-5DD3-4EC0-A5D5-BDF6D24EB1B3}"/>
              </a:ext>
            </a:extLst>
          </p:cNvPr>
          <p:cNvSpPr txBox="1"/>
          <p:nvPr/>
        </p:nvSpPr>
        <p:spPr>
          <a:xfrm>
            <a:off x="0" y="6607436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solidFill>
                  <a:schemeClr val="bg1"/>
                </a:solidFill>
                <a:latin typeface="Arial Black" panose="020B0A04020102020204" pitchFamily="34" charset="0"/>
              </a:rPr>
              <a:t>Machine </a:t>
            </a:r>
            <a:r>
              <a:rPr lang="es-E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Learning</a:t>
            </a:r>
            <a:r>
              <a:rPr lang="es-E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s-E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Techniques</a:t>
            </a:r>
            <a:endParaRPr lang="es-ES" sz="1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67AB8C37-E582-49DA-B2D1-A79093136868}"/>
              </a:ext>
            </a:extLst>
          </p:cNvPr>
          <p:cNvSpPr txBox="1">
            <a:spLocks/>
          </p:cNvSpPr>
          <p:nvPr/>
        </p:nvSpPr>
        <p:spPr>
          <a:xfrm>
            <a:off x="60368" y="664358"/>
            <a:ext cx="9144000" cy="38044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800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Naive</a:t>
            </a:r>
            <a:r>
              <a:rPr lang="es-ES" sz="2800" b="1" dirty="0">
                <a:solidFill>
                  <a:schemeClr val="bg1"/>
                </a:solidFill>
                <a:latin typeface="Arial Black" panose="020B0A04020102020204" pitchFamily="34" charset="0"/>
              </a:rPr>
              <a:t> Bayes</a:t>
            </a:r>
          </a:p>
        </p:txBody>
      </p:sp>
      <p:cxnSp>
        <p:nvCxnSpPr>
          <p:cNvPr id="13" name="Conector recto 17">
            <a:extLst>
              <a:ext uri="{FF2B5EF4-FFF2-40B4-BE49-F238E27FC236}">
                <a16:creationId xmlns:a16="http://schemas.microsoft.com/office/drawing/2014/main" id="{E1322B6F-C263-4FEF-A3D3-34CF152457AD}"/>
              </a:ext>
            </a:extLst>
          </p:cNvPr>
          <p:cNvCxnSpPr/>
          <p:nvPr/>
        </p:nvCxnSpPr>
        <p:spPr>
          <a:xfrm>
            <a:off x="1512000" y="3447662"/>
            <a:ext cx="6120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293F2266-3B1B-46BF-9CD6-32D9D526C8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110464">
            <a:off x="1325149" y="1477147"/>
            <a:ext cx="3825750" cy="29912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16AAEC8-E96C-4C9F-9983-E6F62C3550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408766">
            <a:off x="2947416" y="2111370"/>
            <a:ext cx="3848759" cy="29912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35A2E95-7013-4077-A6F9-D0D1FDC02D37}"/>
              </a:ext>
            </a:extLst>
          </p:cNvPr>
          <p:cNvSpPr/>
          <p:nvPr/>
        </p:nvSpPr>
        <p:spPr>
          <a:xfrm>
            <a:off x="1991364" y="4301310"/>
            <a:ext cx="4602542" cy="461665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Accuracy: 0.99836867862969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8DA5C9-67C3-44C0-9DC1-E05497D006B0}"/>
              </a:ext>
            </a:extLst>
          </p:cNvPr>
          <p:cNvSpPr txBox="1"/>
          <p:nvPr/>
        </p:nvSpPr>
        <p:spPr>
          <a:xfrm>
            <a:off x="1269507" y="1561733"/>
            <a:ext cx="6241002" cy="378565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4800" b="1" dirty="0"/>
              <a:t>No </a:t>
            </a:r>
            <a:r>
              <a:rPr lang="en-US" sz="4800" b="1" dirty="0" err="1"/>
              <a:t>sé</a:t>
            </a:r>
            <a:r>
              <a:rPr lang="en-US" sz="4800" b="1" dirty="0"/>
              <a:t> </a:t>
            </a:r>
            <a:r>
              <a:rPr lang="en-US" sz="4800" b="1" dirty="0" err="1"/>
              <a:t>qué</a:t>
            </a:r>
            <a:r>
              <a:rPr lang="en-US" sz="4800" b="1" dirty="0"/>
              <a:t> </a:t>
            </a:r>
            <a:r>
              <a:rPr lang="en-US" sz="4800" b="1" dirty="0" err="1"/>
              <a:t>poner</a:t>
            </a:r>
            <a:r>
              <a:rPr lang="en-US" sz="4800" b="1" dirty="0"/>
              <a:t> </a:t>
            </a:r>
            <a:r>
              <a:rPr lang="en-US" sz="4800" b="1" dirty="0" err="1"/>
              <a:t>aquí</a:t>
            </a:r>
            <a:r>
              <a:rPr lang="en-US" sz="4800" b="1" dirty="0"/>
              <a:t> </a:t>
            </a:r>
            <a:r>
              <a:rPr lang="en-US" sz="4800" b="1" dirty="0" err="1"/>
              <a:t>porque</a:t>
            </a:r>
            <a:r>
              <a:rPr lang="en-US" sz="4800" b="1" dirty="0"/>
              <a:t> el plot del naïve </a:t>
            </a:r>
            <a:r>
              <a:rPr lang="en-US" sz="4800" b="1" dirty="0" err="1"/>
              <a:t>bayes</a:t>
            </a:r>
            <a:r>
              <a:rPr lang="en-US" sz="4800" b="1" dirty="0"/>
              <a:t> </a:t>
            </a:r>
            <a:r>
              <a:rPr lang="en-US" sz="4800" b="1" dirty="0" err="1"/>
              <a:t>balanceado</a:t>
            </a:r>
            <a:r>
              <a:rPr lang="en-US" sz="4800" b="1" dirty="0"/>
              <a:t> sale con </a:t>
            </a:r>
            <a:r>
              <a:rPr lang="en-US" sz="4800" b="1" dirty="0" err="1"/>
              <a:t>todas</a:t>
            </a:r>
            <a:r>
              <a:rPr lang="en-US" sz="4800" b="1" dirty="0"/>
              <a:t> las </a:t>
            </a:r>
            <a:r>
              <a:rPr lang="en-US" sz="4800" b="1" dirty="0" err="1"/>
              <a:t>rayas</a:t>
            </a:r>
            <a:r>
              <a:rPr lang="en-US" sz="4800" b="1" dirty="0"/>
              <a:t> y </a:t>
            </a:r>
            <a:r>
              <a:rPr lang="en-US" sz="4800" b="1" dirty="0" err="1"/>
              <a:t>queda</a:t>
            </a:r>
            <a:r>
              <a:rPr lang="en-US" sz="4800" b="1" dirty="0"/>
              <a:t> </a:t>
            </a:r>
            <a:r>
              <a:rPr lang="en-US" sz="4800" b="1" dirty="0" err="1"/>
              <a:t>feísimo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08022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4">
            <a:extLst>
              <a:ext uri="{FF2B5EF4-FFF2-40B4-BE49-F238E27FC236}">
                <a16:creationId xmlns:a16="http://schemas.microsoft.com/office/drawing/2014/main" id="{26BD08F2-A822-4F61-B04A-9572174B7CA4}"/>
              </a:ext>
            </a:extLst>
          </p:cNvPr>
          <p:cNvSpPr/>
          <p:nvPr/>
        </p:nvSpPr>
        <p:spPr>
          <a:xfrm>
            <a:off x="-1" y="-9838"/>
            <a:ext cx="9144001" cy="1008218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es-ES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CD329096-D7A9-4043-8347-C07D2286A63B}"/>
              </a:ext>
            </a:extLst>
          </p:cNvPr>
          <p:cNvSpPr txBox="1">
            <a:spLocks/>
          </p:cNvSpPr>
          <p:nvPr/>
        </p:nvSpPr>
        <p:spPr>
          <a:xfrm>
            <a:off x="0" y="-121367"/>
            <a:ext cx="9144000" cy="8584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4400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Second</a:t>
            </a:r>
            <a:r>
              <a:rPr lang="es-ES" sz="4400" b="1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s-ES" sz="4400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Iteration</a:t>
            </a:r>
            <a:endParaRPr lang="es-ES" sz="4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6" name="Imagen 9" descr="Imagen que contiene alimentos, dibujo&#10;&#10;Descripción generada automáticamente">
            <a:extLst>
              <a:ext uri="{FF2B5EF4-FFF2-40B4-BE49-F238E27FC236}">
                <a16:creationId xmlns:a16="http://schemas.microsoft.com/office/drawing/2014/main" id="{F83B4AE7-BFAD-4EDA-A6CA-AA5D41687D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98056" cy="998380"/>
          </a:xfrm>
          <a:prstGeom prst="rect">
            <a:avLst/>
          </a:prstGeom>
        </p:spPr>
      </p:pic>
      <p:pic>
        <p:nvPicPr>
          <p:cNvPr id="7" name="Imagen 13">
            <a:extLst>
              <a:ext uri="{FF2B5EF4-FFF2-40B4-BE49-F238E27FC236}">
                <a16:creationId xmlns:a16="http://schemas.microsoft.com/office/drawing/2014/main" id="{55591A05-5B49-4574-B213-0AFA23F5184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32" b="89986" l="4234" r="41176">
                        <a14:foregroundMark x1="41221" y1="51199" x2="41221" y2="51199"/>
                        <a14:foregroundMark x1="4234" y1="54443" x2="4234" y2="54443"/>
                        <a14:foregroundMark x1="40196" y1="17630" x2="40196" y2="17630"/>
                      </a14:backgroundRemoval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6027"/>
          <a:stretch/>
        </p:blipFill>
        <p:spPr>
          <a:xfrm>
            <a:off x="7953862" y="101005"/>
            <a:ext cx="1008675" cy="724754"/>
          </a:xfrm>
          <a:prstGeom prst="rect">
            <a:avLst/>
          </a:prstGeom>
        </p:spPr>
      </p:pic>
      <p:sp>
        <p:nvSpPr>
          <p:cNvPr id="8" name="Rectángulo 20">
            <a:extLst>
              <a:ext uri="{FF2B5EF4-FFF2-40B4-BE49-F238E27FC236}">
                <a16:creationId xmlns:a16="http://schemas.microsoft.com/office/drawing/2014/main" id="{74FD1F8A-E2A2-4272-BE28-6EBE9F8AA821}"/>
              </a:ext>
            </a:extLst>
          </p:cNvPr>
          <p:cNvSpPr/>
          <p:nvPr/>
        </p:nvSpPr>
        <p:spPr>
          <a:xfrm>
            <a:off x="0" y="6616284"/>
            <a:ext cx="9144001" cy="29303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es-ES" dirty="0"/>
          </a:p>
        </p:txBody>
      </p:sp>
      <p:sp>
        <p:nvSpPr>
          <p:cNvPr id="9" name="CuadroTexto 15">
            <a:extLst>
              <a:ext uri="{FF2B5EF4-FFF2-40B4-BE49-F238E27FC236}">
                <a16:creationId xmlns:a16="http://schemas.microsoft.com/office/drawing/2014/main" id="{5353E2D7-511A-4D13-9FB1-F2B1DB54C8BB}"/>
              </a:ext>
            </a:extLst>
          </p:cNvPr>
          <p:cNvSpPr txBox="1"/>
          <p:nvPr/>
        </p:nvSpPr>
        <p:spPr>
          <a:xfrm>
            <a:off x="0" y="6607436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solidFill>
                  <a:schemeClr val="bg1"/>
                </a:solidFill>
                <a:latin typeface="Arial Black" panose="020B0A04020102020204" pitchFamily="34" charset="0"/>
              </a:rPr>
              <a:t>Machine </a:t>
            </a:r>
            <a:r>
              <a:rPr lang="es-E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Learning</a:t>
            </a:r>
            <a:r>
              <a:rPr lang="es-E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s-E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Techniques</a:t>
            </a:r>
            <a:endParaRPr lang="es-ES" sz="1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89DB93BC-AA45-4545-A677-550A72BCE256}"/>
              </a:ext>
            </a:extLst>
          </p:cNvPr>
          <p:cNvSpPr txBox="1">
            <a:spLocks/>
          </p:cNvSpPr>
          <p:nvPr/>
        </p:nvSpPr>
        <p:spPr>
          <a:xfrm>
            <a:off x="60368" y="664358"/>
            <a:ext cx="9144000" cy="38044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800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Decision</a:t>
            </a:r>
            <a:r>
              <a:rPr lang="es-ES" sz="2800" b="1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s-ES" sz="2800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Tree</a:t>
            </a:r>
            <a:endParaRPr lang="es-ES" sz="2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5F2F83-4D82-442C-B23D-733452ADC294}"/>
              </a:ext>
            </a:extLst>
          </p:cNvPr>
          <p:cNvSpPr txBox="1"/>
          <p:nvPr/>
        </p:nvSpPr>
        <p:spPr>
          <a:xfrm>
            <a:off x="1269507" y="1561733"/>
            <a:ext cx="6241002" cy="156966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4800" b="1" dirty="0" err="1"/>
              <a:t>Poner</a:t>
            </a:r>
            <a:r>
              <a:rPr lang="en-US" sz="4800" b="1" dirty="0"/>
              <a:t> plot del decision tree (</a:t>
            </a:r>
            <a:r>
              <a:rPr lang="en-US" sz="4800" b="1" dirty="0" err="1"/>
              <a:t>matriz</a:t>
            </a:r>
            <a:r>
              <a:rPr lang="en-US" sz="4800" b="1" dirty="0"/>
              <a:t> confusion)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11055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F902714-AD9B-4B65-A50C-0BD70131A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4357" y="2259102"/>
            <a:ext cx="4460993" cy="3041188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937BE058-727B-4DA7-9BF1-FAEFFA7EB18E}"/>
              </a:ext>
            </a:extLst>
          </p:cNvPr>
          <p:cNvSpPr/>
          <p:nvPr/>
        </p:nvSpPr>
        <p:spPr>
          <a:xfrm>
            <a:off x="-1" y="-9838"/>
            <a:ext cx="9144001" cy="1008218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es-ES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171B3FF8-82F7-481A-9782-2CBF1467E2A1}"/>
              </a:ext>
            </a:extLst>
          </p:cNvPr>
          <p:cNvSpPr txBox="1">
            <a:spLocks/>
          </p:cNvSpPr>
          <p:nvPr/>
        </p:nvSpPr>
        <p:spPr>
          <a:xfrm>
            <a:off x="0" y="-112489"/>
            <a:ext cx="9144000" cy="8584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4400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Second</a:t>
            </a:r>
            <a:r>
              <a:rPr lang="es-ES" sz="4400" b="1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s-ES" sz="4400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Iteration</a:t>
            </a:r>
            <a:endParaRPr lang="es-ES" sz="4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7" name="Imagen 9" descr="Imagen que contiene alimentos, dibujo&#10;&#10;Descripción generada automáticamente">
            <a:extLst>
              <a:ext uri="{FF2B5EF4-FFF2-40B4-BE49-F238E27FC236}">
                <a16:creationId xmlns:a16="http://schemas.microsoft.com/office/drawing/2014/main" id="{13DC2313-FD3A-4544-B247-A0C3D36265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98056" cy="998380"/>
          </a:xfrm>
          <a:prstGeom prst="rect">
            <a:avLst/>
          </a:prstGeom>
        </p:spPr>
      </p:pic>
      <p:pic>
        <p:nvPicPr>
          <p:cNvPr id="8" name="Imagen 13">
            <a:extLst>
              <a:ext uri="{FF2B5EF4-FFF2-40B4-BE49-F238E27FC236}">
                <a16:creationId xmlns:a16="http://schemas.microsoft.com/office/drawing/2014/main" id="{2C3EC3CF-E064-4F2C-BA99-EEBE15EE8CD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732" b="89986" l="4234" r="41176">
                        <a14:foregroundMark x1="41221" y1="51199" x2="41221" y2="51199"/>
                        <a14:foregroundMark x1="4234" y1="54443" x2="4234" y2="54443"/>
                        <a14:foregroundMark x1="40196" y1="17630" x2="40196" y2="17630"/>
                      </a14:backgroundRemoval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6027"/>
          <a:stretch/>
        </p:blipFill>
        <p:spPr>
          <a:xfrm>
            <a:off x="7953862" y="101005"/>
            <a:ext cx="1008675" cy="724754"/>
          </a:xfrm>
          <a:prstGeom prst="rect">
            <a:avLst/>
          </a:prstGeom>
        </p:spPr>
      </p:pic>
      <p:sp>
        <p:nvSpPr>
          <p:cNvPr id="10" name="Rectángulo 20">
            <a:extLst>
              <a:ext uri="{FF2B5EF4-FFF2-40B4-BE49-F238E27FC236}">
                <a16:creationId xmlns:a16="http://schemas.microsoft.com/office/drawing/2014/main" id="{D9B05346-AF41-470D-BC87-7A48409609E5}"/>
              </a:ext>
            </a:extLst>
          </p:cNvPr>
          <p:cNvSpPr/>
          <p:nvPr/>
        </p:nvSpPr>
        <p:spPr>
          <a:xfrm>
            <a:off x="0" y="6616284"/>
            <a:ext cx="9144001" cy="29303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es-ES" dirty="0"/>
          </a:p>
        </p:txBody>
      </p:sp>
      <p:sp>
        <p:nvSpPr>
          <p:cNvPr id="11" name="CuadroTexto 15">
            <a:extLst>
              <a:ext uri="{FF2B5EF4-FFF2-40B4-BE49-F238E27FC236}">
                <a16:creationId xmlns:a16="http://schemas.microsoft.com/office/drawing/2014/main" id="{25AC963A-2AC6-4650-B877-F970B218E8AE}"/>
              </a:ext>
            </a:extLst>
          </p:cNvPr>
          <p:cNvSpPr txBox="1"/>
          <p:nvPr/>
        </p:nvSpPr>
        <p:spPr>
          <a:xfrm>
            <a:off x="0" y="6607436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solidFill>
                  <a:schemeClr val="bg1"/>
                </a:solidFill>
                <a:latin typeface="Arial Black" panose="020B0A04020102020204" pitchFamily="34" charset="0"/>
              </a:rPr>
              <a:t>Machine </a:t>
            </a:r>
            <a:r>
              <a:rPr lang="es-E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Learning</a:t>
            </a:r>
            <a:r>
              <a:rPr lang="es-E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s-E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Techniques</a:t>
            </a:r>
            <a:endParaRPr lang="es-ES" sz="1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2" name="Marcador de contenido 2">
            <a:extLst>
              <a:ext uri="{FF2B5EF4-FFF2-40B4-BE49-F238E27FC236}">
                <a16:creationId xmlns:a16="http://schemas.microsoft.com/office/drawing/2014/main" id="{9B4D2406-8A57-4F30-A1EF-732B832B1E79}"/>
              </a:ext>
            </a:extLst>
          </p:cNvPr>
          <p:cNvSpPr txBox="1">
            <a:spLocks/>
          </p:cNvSpPr>
          <p:nvPr/>
        </p:nvSpPr>
        <p:spPr>
          <a:xfrm>
            <a:off x="628650" y="162281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dirty="0" err="1"/>
              <a:t>Random</a:t>
            </a:r>
            <a:r>
              <a:rPr lang="es-ES" dirty="0"/>
              <a:t> Forest</a:t>
            </a: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7C3015DE-AF16-4D65-86B4-142A073292F7}"/>
              </a:ext>
            </a:extLst>
          </p:cNvPr>
          <p:cNvSpPr txBox="1">
            <a:spLocks/>
          </p:cNvSpPr>
          <p:nvPr/>
        </p:nvSpPr>
        <p:spPr>
          <a:xfrm>
            <a:off x="60368" y="664358"/>
            <a:ext cx="9144000" cy="38044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800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Ensembles</a:t>
            </a:r>
            <a:endParaRPr lang="es-ES" sz="2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770A4E5-E5E2-41D1-AFF5-89B7EC267CCE}"/>
              </a:ext>
            </a:extLst>
          </p:cNvPr>
          <p:cNvSpPr/>
          <p:nvPr/>
        </p:nvSpPr>
        <p:spPr>
          <a:xfrm>
            <a:off x="3146212" y="5460302"/>
            <a:ext cx="2563522" cy="461665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Accuracy: 0.96</a:t>
            </a:r>
          </a:p>
        </p:txBody>
      </p:sp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9B8E4B00-1C70-40B6-83CD-5DDD281336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3814161"/>
              </p:ext>
            </p:extLst>
          </p:nvPr>
        </p:nvGraphicFramePr>
        <p:xfrm>
          <a:off x="1198056" y="3282703"/>
          <a:ext cx="203485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3417">
                  <a:extLst>
                    <a:ext uri="{9D8B030D-6E8A-4147-A177-3AD203B41FA5}">
                      <a16:colId xmlns:a16="http://schemas.microsoft.com/office/drawing/2014/main" val="365665556"/>
                    </a:ext>
                  </a:extLst>
                </a:gridCol>
                <a:gridCol w="308293">
                  <a:extLst>
                    <a:ext uri="{9D8B030D-6E8A-4147-A177-3AD203B41FA5}">
                      <a16:colId xmlns:a16="http://schemas.microsoft.com/office/drawing/2014/main" val="2589252102"/>
                    </a:ext>
                  </a:extLst>
                </a:gridCol>
                <a:gridCol w="570230">
                  <a:extLst>
                    <a:ext uri="{9D8B030D-6E8A-4147-A177-3AD203B41FA5}">
                      <a16:colId xmlns:a16="http://schemas.microsoft.com/office/drawing/2014/main" val="2271225193"/>
                    </a:ext>
                  </a:extLst>
                </a:gridCol>
                <a:gridCol w="482917">
                  <a:extLst>
                    <a:ext uri="{9D8B030D-6E8A-4147-A177-3AD203B41FA5}">
                      <a16:colId xmlns:a16="http://schemas.microsoft.com/office/drawing/2014/main" val="203997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Predicted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2995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5389606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Actual</a:t>
                      </a:r>
                    </a:p>
                  </a:txBody>
                  <a:tcPr anchor="ctr">
                    <a:lnT w="12700" cmpd="sng">
                      <a:noFill/>
                    </a:lnT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4713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962927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47327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639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CD750A2F-7FE4-4E4D-88D1-63BD3B3E3215}"/>
              </a:ext>
            </a:extLst>
          </p:cNvPr>
          <p:cNvSpPr/>
          <p:nvPr/>
        </p:nvSpPr>
        <p:spPr>
          <a:xfrm>
            <a:off x="-1" y="-9838"/>
            <a:ext cx="9144001" cy="1008218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es-ES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14613F17-BE77-4F66-A9E0-B878A2EAD421}"/>
              </a:ext>
            </a:extLst>
          </p:cNvPr>
          <p:cNvSpPr txBox="1">
            <a:spLocks/>
          </p:cNvSpPr>
          <p:nvPr/>
        </p:nvSpPr>
        <p:spPr>
          <a:xfrm>
            <a:off x="0" y="100576"/>
            <a:ext cx="9144000" cy="8584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4400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Observations</a:t>
            </a:r>
            <a:endParaRPr lang="es-ES" sz="4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7" name="Imagen 9" descr="Imagen que contiene alimentos, dibujo&#10;&#10;Descripción generada automáticamente">
            <a:extLst>
              <a:ext uri="{FF2B5EF4-FFF2-40B4-BE49-F238E27FC236}">
                <a16:creationId xmlns:a16="http://schemas.microsoft.com/office/drawing/2014/main" id="{56D1CCF6-6F9C-4A91-AC18-F1F6C9CA73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98056" cy="998380"/>
          </a:xfrm>
          <a:prstGeom prst="rect">
            <a:avLst/>
          </a:prstGeom>
        </p:spPr>
      </p:pic>
      <p:pic>
        <p:nvPicPr>
          <p:cNvPr id="8" name="Imagen 13">
            <a:extLst>
              <a:ext uri="{FF2B5EF4-FFF2-40B4-BE49-F238E27FC236}">
                <a16:creationId xmlns:a16="http://schemas.microsoft.com/office/drawing/2014/main" id="{D1904A29-4F8B-4D87-97E3-7555731447B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32" b="89986" l="4234" r="41176">
                        <a14:foregroundMark x1="41221" y1="51199" x2="41221" y2="51199"/>
                        <a14:foregroundMark x1="4234" y1="54443" x2="4234" y2="54443"/>
                        <a14:foregroundMark x1="40196" y1="17630" x2="40196" y2="17630"/>
                      </a14:backgroundRemoval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6027"/>
          <a:stretch/>
        </p:blipFill>
        <p:spPr>
          <a:xfrm>
            <a:off x="7953862" y="101005"/>
            <a:ext cx="1008675" cy="724754"/>
          </a:xfrm>
          <a:prstGeom prst="rect">
            <a:avLst/>
          </a:prstGeom>
        </p:spPr>
      </p:pic>
      <p:sp>
        <p:nvSpPr>
          <p:cNvPr id="9" name="Rectángulo 20">
            <a:extLst>
              <a:ext uri="{FF2B5EF4-FFF2-40B4-BE49-F238E27FC236}">
                <a16:creationId xmlns:a16="http://schemas.microsoft.com/office/drawing/2014/main" id="{DEDF7E39-4220-4C59-A15C-012BE59734C7}"/>
              </a:ext>
            </a:extLst>
          </p:cNvPr>
          <p:cNvSpPr/>
          <p:nvPr/>
        </p:nvSpPr>
        <p:spPr>
          <a:xfrm>
            <a:off x="0" y="6616284"/>
            <a:ext cx="9144001" cy="29303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es-ES" dirty="0"/>
          </a:p>
        </p:txBody>
      </p:sp>
      <p:sp>
        <p:nvSpPr>
          <p:cNvPr id="10" name="CuadroTexto 15">
            <a:extLst>
              <a:ext uri="{FF2B5EF4-FFF2-40B4-BE49-F238E27FC236}">
                <a16:creationId xmlns:a16="http://schemas.microsoft.com/office/drawing/2014/main" id="{14B88EA0-E157-409C-9432-D384EE3302BF}"/>
              </a:ext>
            </a:extLst>
          </p:cNvPr>
          <p:cNvSpPr txBox="1"/>
          <p:nvPr/>
        </p:nvSpPr>
        <p:spPr>
          <a:xfrm>
            <a:off x="0" y="6607436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solidFill>
                  <a:schemeClr val="bg1"/>
                </a:solidFill>
                <a:latin typeface="Arial Black" panose="020B0A04020102020204" pitchFamily="34" charset="0"/>
              </a:rPr>
              <a:t>Machine </a:t>
            </a:r>
            <a:r>
              <a:rPr lang="es-E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Learning</a:t>
            </a:r>
            <a:r>
              <a:rPr lang="es-E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s-E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Techniques</a:t>
            </a:r>
            <a:endParaRPr lang="es-ES" sz="1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4D79F90F-987A-4185-9B27-1B8BAF9C8047}"/>
              </a:ext>
            </a:extLst>
          </p:cNvPr>
          <p:cNvSpPr txBox="1">
            <a:spLocks/>
          </p:cNvSpPr>
          <p:nvPr/>
        </p:nvSpPr>
        <p:spPr>
          <a:xfrm>
            <a:off x="628650" y="162281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dirty="0" err="1"/>
              <a:t>Balanced</a:t>
            </a:r>
            <a:r>
              <a:rPr lang="es-ES" dirty="0"/>
              <a:t> </a:t>
            </a:r>
            <a:r>
              <a:rPr lang="es-ES" dirty="0" err="1"/>
              <a:t>model</a:t>
            </a:r>
            <a:r>
              <a:rPr lang="es-ES" dirty="0"/>
              <a:t> </a:t>
            </a:r>
            <a:r>
              <a:rPr lang="es-ES" dirty="0" err="1"/>
              <a:t>much</a:t>
            </a:r>
            <a:r>
              <a:rPr lang="es-ES" dirty="0"/>
              <a:t> </a:t>
            </a:r>
            <a:r>
              <a:rPr lang="es-ES" dirty="0" err="1"/>
              <a:t>better</a:t>
            </a:r>
            <a:endParaRPr lang="es-E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ES" dirty="0" err="1"/>
              <a:t>Predicts</a:t>
            </a:r>
            <a:r>
              <a:rPr lang="es-ES" dirty="0"/>
              <a:t> </a:t>
            </a:r>
            <a:r>
              <a:rPr lang="es-ES" dirty="0" err="1"/>
              <a:t>almost</a:t>
            </a:r>
            <a:r>
              <a:rPr lang="es-ES" dirty="0"/>
              <a:t> </a:t>
            </a:r>
            <a:r>
              <a:rPr lang="es-ES" dirty="0" err="1"/>
              <a:t>all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attacks</a:t>
            </a:r>
            <a:endParaRPr lang="es-E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much</a:t>
            </a:r>
            <a:r>
              <a:rPr lang="es-ES" dirty="0"/>
              <a:t> </a:t>
            </a:r>
            <a:r>
              <a:rPr lang="es-ES" dirty="0" err="1"/>
              <a:t>better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obtain</a:t>
            </a:r>
            <a:r>
              <a:rPr lang="es-ES" dirty="0"/>
              <a:t> false positives </a:t>
            </a:r>
            <a:r>
              <a:rPr lang="es-ES" dirty="0" err="1"/>
              <a:t>rather</a:t>
            </a:r>
            <a:r>
              <a:rPr lang="es-ES" dirty="0"/>
              <a:t> tan </a:t>
            </a:r>
            <a:r>
              <a:rPr lang="es-ES" dirty="0" err="1"/>
              <a:t>not</a:t>
            </a:r>
            <a:r>
              <a:rPr lang="es-ES" dirty="0"/>
              <a:t> </a:t>
            </a:r>
            <a:r>
              <a:rPr lang="es-ES" dirty="0" err="1"/>
              <a:t>detecting</a:t>
            </a:r>
            <a:r>
              <a:rPr lang="es-ES" dirty="0"/>
              <a:t> </a:t>
            </a:r>
            <a:r>
              <a:rPr lang="es-ES" dirty="0" err="1"/>
              <a:t>any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attack</a:t>
            </a:r>
            <a:r>
              <a:rPr lang="es-ES" dirty="0"/>
              <a:t> </a:t>
            </a:r>
            <a:r>
              <a:rPr lang="es-ES" dirty="0" err="1"/>
              <a:t>situations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56218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209</Words>
  <Application>Microsoft Office PowerPoint</Application>
  <PresentationFormat>On-screen Show (4:3)</PresentationFormat>
  <Paragraphs>68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Arial Black</vt:lpstr>
      <vt:lpstr>Calibri</vt:lpstr>
      <vt:lpstr>Calibri Light</vt:lpstr>
      <vt:lpstr>Cambria Math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Diego Pedregal</dc:creator>
  <cp:lastModifiedBy>Diego Pedregal</cp:lastModifiedBy>
  <cp:revision>20</cp:revision>
  <dcterms:created xsi:type="dcterms:W3CDTF">2019-12-17T10:57:16Z</dcterms:created>
  <dcterms:modified xsi:type="dcterms:W3CDTF">2019-12-17T22:47:41Z</dcterms:modified>
</cp:coreProperties>
</file>