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477" r:id="rId2"/>
    <p:sldId id="808" r:id="rId3"/>
    <p:sldId id="809" r:id="rId4"/>
    <p:sldId id="810" r:id="rId5"/>
    <p:sldId id="811" r:id="rId6"/>
    <p:sldId id="812" r:id="rId7"/>
    <p:sldId id="81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4"/>
    <p:restoredTop sz="95714"/>
  </p:normalViewPr>
  <p:slideViewPr>
    <p:cSldViewPr snapToGrid="0">
      <p:cViewPr varScale="1">
        <p:scale>
          <a:sx n="100" d="100"/>
          <a:sy n="100" d="100"/>
        </p:scale>
        <p:origin x="16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CD824-9712-274F-AC97-F9713CC65152}" type="datetimeFigureOut">
              <a:rPr lang="en-US" smtClean="0"/>
              <a:t>7/28/22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EA292-034B-6A4F-A9EC-0CB1061E7B07}" type="slidenum">
              <a:rPr lang="en-US" smtClean="0"/>
              <a:t>‹#›</a:t>
            </a:fld>
            <a:endParaRPr lang="en-US"/>
          </a:p>
        </p:txBody>
      </p:sp>
    </p:spTree>
    <p:extLst>
      <p:ext uri="{BB962C8B-B14F-4D97-AF65-F5344CB8AC3E}">
        <p14:creationId xmlns:p14="http://schemas.microsoft.com/office/powerpoint/2010/main" val="185055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4538"/>
            <a:ext cx="6618287" cy="37242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897327-DB61-4520-9AF4-BAE1611B0C76}"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游ゴシック"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p:txBody>
      </p:sp>
    </p:spTree>
    <p:extLst>
      <p:ext uri="{BB962C8B-B14F-4D97-AF65-F5344CB8AC3E}">
        <p14:creationId xmlns:p14="http://schemas.microsoft.com/office/powerpoint/2010/main" val="282393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point 4</a:t>
            </a:r>
          </a:p>
        </p:txBody>
      </p:sp>
      <p:sp>
        <p:nvSpPr>
          <p:cNvPr id="4" name="Slide Number Placeholder 3"/>
          <p:cNvSpPr>
            <a:spLocks noGrp="1"/>
          </p:cNvSpPr>
          <p:nvPr>
            <p:ph type="sldNum" sz="quarter" idx="5"/>
          </p:nvPr>
        </p:nvSpPr>
        <p:spPr/>
        <p:txBody>
          <a:bodyPr/>
          <a:lstStyle/>
          <a:p>
            <a:fld id="{1C3EA292-034B-6A4F-A9EC-0CB1061E7B07}" type="slidenum">
              <a:rPr lang="en-US" smtClean="0"/>
              <a:t>2</a:t>
            </a:fld>
            <a:endParaRPr lang="en-US"/>
          </a:p>
        </p:txBody>
      </p:sp>
    </p:spTree>
    <p:extLst>
      <p:ext uri="{BB962C8B-B14F-4D97-AF65-F5344CB8AC3E}">
        <p14:creationId xmlns:p14="http://schemas.microsoft.com/office/powerpoint/2010/main" val="60365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Log2 reads per million for miRNA units</a:t>
            </a:r>
          </a:p>
          <a:p>
            <a:r>
              <a:rPr lang="en-US" dirty="0"/>
              <a:t>Potential error w different test/train </a:t>
            </a:r>
            <a:r>
              <a:rPr lang="en-US"/>
              <a:t>than paper</a:t>
            </a:r>
            <a:endParaRPr lang="en-US" dirty="0"/>
          </a:p>
        </p:txBody>
      </p:sp>
      <p:sp>
        <p:nvSpPr>
          <p:cNvPr id="4" name="Slide Number Placeholder 3"/>
          <p:cNvSpPr>
            <a:spLocks noGrp="1"/>
          </p:cNvSpPr>
          <p:nvPr>
            <p:ph type="sldNum" sz="quarter" idx="5"/>
          </p:nvPr>
        </p:nvSpPr>
        <p:spPr/>
        <p:txBody>
          <a:bodyPr/>
          <a:lstStyle/>
          <a:p>
            <a:fld id="{1C3EA292-034B-6A4F-A9EC-0CB1061E7B07}" type="slidenum">
              <a:rPr lang="en-US" smtClean="0"/>
              <a:t>3</a:t>
            </a:fld>
            <a:endParaRPr lang="en-US"/>
          </a:p>
        </p:txBody>
      </p:sp>
    </p:spTree>
    <p:extLst>
      <p:ext uri="{BB962C8B-B14F-4D97-AF65-F5344CB8AC3E}">
        <p14:creationId xmlns:p14="http://schemas.microsoft.com/office/powerpoint/2010/main" val="426786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L2: equal to the square of the magnitude of coefficients (removes a small percentage of weights at each iteration)</a:t>
            </a:r>
          </a:p>
        </p:txBody>
      </p:sp>
      <p:sp>
        <p:nvSpPr>
          <p:cNvPr id="4" name="Slide Number Placeholder 3"/>
          <p:cNvSpPr>
            <a:spLocks noGrp="1"/>
          </p:cNvSpPr>
          <p:nvPr>
            <p:ph type="sldNum" sz="quarter" idx="5"/>
          </p:nvPr>
        </p:nvSpPr>
        <p:spPr/>
        <p:txBody>
          <a:bodyPr/>
          <a:lstStyle/>
          <a:p>
            <a:fld id="{1C3EA292-034B-6A4F-A9EC-0CB1061E7B07}" type="slidenum">
              <a:rPr lang="en-US" smtClean="0"/>
              <a:t>4</a:t>
            </a:fld>
            <a:endParaRPr lang="en-US"/>
          </a:p>
        </p:txBody>
      </p:sp>
    </p:spTree>
    <p:extLst>
      <p:ext uri="{BB962C8B-B14F-4D97-AF65-F5344CB8AC3E}">
        <p14:creationId xmlns:p14="http://schemas.microsoft.com/office/powerpoint/2010/main" val="16553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referenced AUC: Train – 0.90, Test – 0.83</a:t>
            </a:r>
          </a:p>
        </p:txBody>
      </p:sp>
      <p:sp>
        <p:nvSpPr>
          <p:cNvPr id="4" name="Slide Number Placeholder 3"/>
          <p:cNvSpPr>
            <a:spLocks noGrp="1"/>
          </p:cNvSpPr>
          <p:nvPr>
            <p:ph type="sldNum" sz="quarter" idx="5"/>
          </p:nvPr>
        </p:nvSpPr>
        <p:spPr/>
        <p:txBody>
          <a:bodyPr/>
          <a:lstStyle/>
          <a:p>
            <a:fld id="{1C3EA292-034B-6A4F-A9EC-0CB1061E7B07}" type="slidenum">
              <a:rPr lang="en-US" smtClean="0"/>
              <a:t>5</a:t>
            </a:fld>
            <a:endParaRPr lang="en-US"/>
          </a:p>
        </p:txBody>
      </p:sp>
    </p:spTree>
    <p:extLst>
      <p:ext uri="{BB962C8B-B14F-4D97-AF65-F5344CB8AC3E}">
        <p14:creationId xmlns:p14="http://schemas.microsoft.com/office/powerpoint/2010/main" val="351950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MLSeq</a:t>
            </a:r>
            <a:endParaRPr lang="en-US" dirty="0"/>
          </a:p>
        </p:txBody>
      </p:sp>
      <p:sp>
        <p:nvSpPr>
          <p:cNvPr id="4" name="Slide Number Placeholder 3"/>
          <p:cNvSpPr>
            <a:spLocks noGrp="1"/>
          </p:cNvSpPr>
          <p:nvPr>
            <p:ph type="sldNum" sz="quarter" idx="5"/>
          </p:nvPr>
        </p:nvSpPr>
        <p:spPr/>
        <p:txBody>
          <a:bodyPr/>
          <a:lstStyle/>
          <a:p>
            <a:fld id="{1C3EA292-034B-6A4F-A9EC-0CB1061E7B07}" type="slidenum">
              <a:rPr lang="en-US" smtClean="0"/>
              <a:t>6</a:t>
            </a:fld>
            <a:endParaRPr lang="en-US"/>
          </a:p>
        </p:txBody>
      </p:sp>
    </p:spTree>
    <p:extLst>
      <p:ext uri="{BB962C8B-B14F-4D97-AF65-F5344CB8AC3E}">
        <p14:creationId xmlns:p14="http://schemas.microsoft.com/office/powerpoint/2010/main" val="327944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62DA-0B1B-E78D-D08D-9383B27EF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89222C-25D1-FE39-8A2D-E82516EBD9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19F972-E60B-93F2-007C-3DDFE54250B9}"/>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5" name="Footer Placeholder 4">
            <a:extLst>
              <a:ext uri="{FF2B5EF4-FFF2-40B4-BE49-F238E27FC236}">
                <a16:creationId xmlns:a16="http://schemas.microsoft.com/office/drawing/2014/main" id="{AA45033F-DC5E-19B6-7CB0-AB959F72F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2EDD3-3C89-98A2-4A6F-73D3A7647CD6}"/>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379417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F80F-6959-07E3-5E27-8E2FF56F8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578C0-6602-7367-6F2A-E1599EC5A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4CF9F-D840-8772-177C-553669E73A5D}"/>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5" name="Footer Placeholder 4">
            <a:extLst>
              <a:ext uri="{FF2B5EF4-FFF2-40B4-BE49-F238E27FC236}">
                <a16:creationId xmlns:a16="http://schemas.microsoft.com/office/drawing/2014/main" id="{71BC60DD-BCC1-6E14-5149-EE83F4377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D00B1-2894-1EC9-7511-61F1E89FD59A}"/>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72317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DF1DBF-9B44-BEAE-CE08-03C205570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7FC55-CD4A-9C0B-630C-A1C5903205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F9EF5-F403-C230-1B6F-AB4E3B035097}"/>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5" name="Footer Placeholder 4">
            <a:extLst>
              <a:ext uri="{FF2B5EF4-FFF2-40B4-BE49-F238E27FC236}">
                <a16:creationId xmlns:a16="http://schemas.microsoft.com/office/drawing/2014/main" id="{70498BF9-0457-5299-343E-16D6D2790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68610-8A3E-5755-EE75-09F83B4E68AE}"/>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916560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center w/ MFL">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25" y="6358883"/>
            <a:ext cx="5837571" cy="364800"/>
          </a:xfrm>
          <a:prstGeom prst="rect">
            <a:avLst/>
          </a:prstGeom>
        </p:spPr>
      </p:pic>
      <p:sp>
        <p:nvSpPr>
          <p:cNvPr id="10" name="Customer Name Placeholder"/>
          <p:cNvSpPr>
            <a:spLocks noGrp="1"/>
          </p:cNvSpPr>
          <p:nvPr>
            <p:ph type="body" idx="1" hasCustomPrompt="1"/>
          </p:nvPr>
        </p:nvSpPr>
        <p:spPr>
          <a:xfrm>
            <a:off x="516611" y="4334934"/>
            <a:ext cx="11158779" cy="1340125"/>
          </a:xfrm>
          <a:prstGeom prst="rect">
            <a:avLst/>
          </a:prstGeom>
        </p:spPr>
        <p:txBody>
          <a:bodyPr anchor="t">
            <a:noAutofit/>
          </a:bodyPr>
          <a:lstStyle>
            <a:lvl1pPr marL="0" marR="0" indent="0" algn="ctr" defTabSz="1219170" rtl="0" eaLnBrk="1" fontAlgn="base" latinLnBrk="0" hangingPunct="1">
              <a:lnSpc>
                <a:spcPct val="100000"/>
              </a:lnSpc>
              <a:spcBef>
                <a:spcPct val="0"/>
              </a:spcBef>
              <a:spcAft>
                <a:spcPct val="0"/>
              </a:spcAft>
              <a:buClrTx/>
              <a:buSzTx/>
              <a:buFontTx/>
              <a:buNone/>
              <a:tabLst/>
              <a:defRPr kumimoji="0" lang="en-US" sz="2400" i="0" u="none" strike="noStrike" kern="0" cap="none" spc="0" normalizeH="0" baseline="0" noProof="0">
                <a:ln>
                  <a:noFill/>
                </a:ln>
                <a:solidFill>
                  <a:schemeClr val="tx1"/>
                </a:solidFill>
                <a:effectLst/>
                <a:uLnTx/>
                <a:uFillTx/>
                <a:latin typeface="+mn-lt"/>
                <a:ea typeface="+mn-ea"/>
                <a:cs typeface="Segoe UI" pitchFamily="34"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subtitle style</a:t>
            </a:r>
          </a:p>
        </p:txBody>
      </p:sp>
      <p:sp>
        <p:nvSpPr>
          <p:cNvPr id="17" name="タイトル 16"/>
          <p:cNvSpPr>
            <a:spLocks noGrp="1"/>
          </p:cNvSpPr>
          <p:nvPr>
            <p:ph type="title" hasCustomPrompt="1"/>
          </p:nvPr>
        </p:nvSpPr>
        <p:spPr>
          <a:xfrm>
            <a:off x="516612" y="2384325"/>
            <a:ext cx="11158779" cy="1842236"/>
          </a:xfrm>
        </p:spPr>
        <p:txBody>
          <a:bodyPr anchor="t"/>
          <a:lstStyle>
            <a:lvl1pPr algn="ctr">
              <a:defRPr sz="4800" b="1" baseline="0">
                <a:solidFill>
                  <a:schemeClr val="tx1"/>
                </a:solidFill>
                <a:latin typeface="+mj-lt"/>
              </a:defRPr>
            </a:lvl1pPr>
          </a:lstStyle>
          <a:p>
            <a:r>
              <a:rPr lang="en-US" altLang="ja-JP"/>
              <a:t>Click to edit title style</a:t>
            </a:r>
            <a:endParaRPr kumimoji="1" lang="ja-JP" altLang="en-US"/>
          </a:p>
        </p:txBody>
      </p:sp>
      <p:sp>
        <p:nvSpPr>
          <p:cNvPr id="7" name="フッター プレースホルダー 2"/>
          <p:cNvSpPr>
            <a:spLocks noGrp="1"/>
          </p:cNvSpPr>
          <p:nvPr>
            <p:ph type="ftr" sz="quarter" idx="3"/>
          </p:nvPr>
        </p:nvSpPr>
        <p:spPr>
          <a:xfrm>
            <a:off x="6105306" y="6393096"/>
            <a:ext cx="4149132" cy="311481"/>
          </a:xfrm>
          <a:prstGeom prst="rect">
            <a:avLst/>
          </a:prstGeom>
        </p:spPr>
        <p:txBody>
          <a:bodyPr vert="horz" wrap="none" lIns="91440" tIns="45720" rIns="91440" bIns="45720" rtlCol="0" anchor="ctr"/>
          <a:lstStyle>
            <a:lvl1pPr algn="r">
              <a:defRPr sz="1467">
                <a:solidFill>
                  <a:schemeClr val="bg1">
                    <a:lumMod val="50000"/>
                  </a:schemeClr>
                </a:solidFill>
              </a:defRPr>
            </a:lvl1pPr>
          </a:lstStyle>
          <a:p>
            <a:r>
              <a:rPr kumimoji="1" lang="en-US" altLang="ja-JP"/>
              <a:t>Canon Medical Research Europe</a:t>
            </a:r>
            <a:endParaRPr kumimoji="1" lang="ja-JP" altLang="en-US"/>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730533" y="6494761"/>
            <a:ext cx="912000" cy="193999"/>
          </a:xfrm>
          <a:prstGeom prst="rect">
            <a:avLst/>
          </a:prstGeom>
          <a:noFill/>
          <a:extLst>
            <a:ext uri="{909E8E84-426E-40DD-AFC4-6F175D3DCCD1}">
              <a14:hiddenFill xmlns:a14="http://schemas.microsoft.com/office/drawing/2010/main">
                <a:solidFill>
                  <a:srgbClr val="FFFFFF"/>
                </a:solidFill>
              </a14:hiddenFill>
            </a:ext>
          </a:extLst>
        </p:spPr>
      </p:pic>
      <p:pic>
        <p:nvPicPr>
          <p:cNvPr id="8" name="図 11">
            <a:extLst>
              <a:ext uri="{FF2B5EF4-FFF2-40B4-BE49-F238E27FC236}">
                <a16:creationId xmlns:a16="http://schemas.microsoft.com/office/drawing/2014/main" id="{60237001-B515-4CE5-8FC0-3F73CC4449B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25" y="6358883"/>
            <a:ext cx="5837571" cy="364800"/>
          </a:xfrm>
          <a:prstGeom prst="rect">
            <a:avLst/>
          </a:prstGeom>
        </p:spPr>
      </p:pic>
      <p:pic>
        <p:nvPicPr>
          <p:cNvPr id="11" name="Picture 2">
            <a:extLst>
              <a:ext uri="{FF2B5EF4-FFF2-40B4-BE49-F238E27FC236}">
                <a16:creationId xmlns:a16="http://schemas.microsoft.com/office/drawing/2014/main" id="{567FB3B2-AB8D-4E5E-ADFA-6FE764042010}"/>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0730533" y="6494761"/>
            <a:ext cx="912000" cy="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7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_Gray Back">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p:txBody>
          <a:bodyPr/>
          <a:lstStyle/>
          <a:p>
            <a:r>
              <a:rPr lang="en-US" altLang="ja-JP"/>
              <a:t>Click to edit title style</a:t>
            </a:r>
            <a:endParaRPr kumimoji="1" lang="ja-JP" altLang="en-US"/>
          </a:p>
        </p:txBody>
      </p:sp>
      <p:sp>
        <p:nvSpPr>
          <p:cNvPr id="6" name="日付プレースホルダ 5"/>
          <p:cNvSpPr>
            <a:spLocks noGrp="1"/>
          </p:cNvSpPr>
          <p:nvPr>
            <p:ph type="dt" sz="half" idx="2"/>
          </p:nvPr>
        </p:nvSpPr>
        <p:spPr>
          <a:xfrm>
            <a:off x="10391995" y="6393095"/>
            <a:ext cx="1183051" cy="300443"/>
          </a:xfrm>
          <a:prstGeom prst="rect">
            <a:avLst/>
          </a:prstGeom>
        </p:spPr>
        <p:txBody>
          <a:bodyPr vert="horz" wrap="none" lIns="0" tIns="0" rIns="72000" bIns="0" rtlCol="0" anchor="ctr"/>
          <a:lstStyle>
            <a:lvl1pPr marL="0" algn="r" defTabSz="1219170" rtl="0" eaLnBrk="1" latinLnBrk="0" hangingPunct="1">
              <a:defRPr kumimoji="1" lang="en-US" altLang="ja-JP" sz="1467" kern="1200" smtClean="0">
                <a:solidFill>
                  <a:schemeClr val="bg1">
                    <a:lumMod val="50000"/>
                  </a:schemeClr>
                </a:solidFill>
                <a:latin typeface="+mn-lt"/>
                <a:ea typeface="+mn-ea"/>
                <a:cs typeface="+mn-cs"/>
              </a:defRPr>
            </a:lvl1pPr>
          </a:lstStyle>
          <a:p>
            <a:fld id="{D4F64F30-3D95-4D3D-8D16-B5807010A2B4}" type="datetime5">
              <a:rPr lang="en-US" smtClean="0"/>
              <a:t>28-Jul-22</a:t>
            </a:fld>
            <a:endParaRPr lang="en-GB"/>
          </a:p>
        </p:txBody>
      </p:sp>
      <p:sp>
        <p:nvSpPr>
          <p:cNvPr id="7" name="フッター プレースホルダー 2"/>
          <p:cNvSpPr>
            <a:spLocks noGrp="1"/>
          </p:cNvSpPr>
          <p:nvPr>
            <p:ph type="ftr" sz="quarter" idx="3"/>
          </p:nvPr>
        </p:nvSpPr>
        <p:spPr>
          <a:xfrm>
            <a:off x="5350546" y="6393096"/>
            <a:ext cx="4903893" cy="311481"/>
          </a:xfrm>
          <a:prstGeom prst="rect">
            <a:avLst/>
          </a:prstGeom>
        </p:spPr>
        <p:txBody>
          <a:bodyPr vert="horz" wrap="none" lIns="91440" tIns="45720" rIns="91440" bIns="45720" rtlCol="0" anchor="ctr"/>
          <a:lstStyle>
            <a:lvl1pPr algn="r">
              <a:defRPr sz="1467">
                <a:solidFill>
                  <a:schemeClr val="bg1">
                    <a:lumMod val="50000"/>
                  </a:schemeClr>
                </a:solidFill>
              </a:defRPr>
            </a:lvl1pPr>
          </a:lstStyle>
          <a:p>
            <a:r>
              <a:rPr lang="en-GB"/>
              <a:t>Canon Medical Research Europe</a:t>
            </a:r>
          </a:p>
        </p:txBody>
      </p:sp>
      <p:sp>
        <p:nvSpPr>
          <p:cNvPr id="10" name="スライド番号プレースホルダー 14"/>
          <p:cNvSpPr>
            <a:spLocks noGrp="1"/>
          </p:cNvSpPr>
          <p:nvPr>
            <p:ph type="sldNum" sz="quarter" idx="4"/>
          </p:nvPr>
        </p:nvSpPr>
        <p:spPr>
          <a:xfrm>
            <a:off x="11641106" y="6393095"/>
            <a:ext cx="460585" cy="300443"/>
          </a:xfrm>
          <a:prstGeom prst="rect">
            <a:avLst/>
          </a:prstGeom>
        </p:spPr>
        <p:txBody>
          <a:bodyPr vert="horz" wrap="none" lIns="0" tIns="45720" rIns="72000" bIns="45720" rtlCol="0" anchor="ctr"/>
          <a:lstStyle>
            <a:lvl1pPr algn="r">
              <a:defRPr sz="1600">
                <a:solidFill>
                  <a:schemeClr val="bg1">
                    <a:lumMod val="50000"/>
                  </a:schemeClr>
                </a:solidFill>
                <a:latin typeface="+mn-lt"/>
              </a:defRPr>
            </a:lvl1pPr>
          </a:lstStyle>
          <a:p>
            <a:fld id="{D6BACD18-C04F-499C-A518-064D7BF3BCE6}" type="slidenum">
              <a:rPr lang="en-GB" smtClean="0"/>
              <a:t>‹#›</a:t>
            </a:fld>
            <a:endParaRPr lang="en-GB"/>
          </a:p>
        </p:txBody>
      </p:sp>
    </p:spTree>
    <p:extLst>
      <p:ext uri="{BB962C8B-B14F-4D97-AF65-F5344CB8AC3E}">
        <p14:creationId xmlns:p14="http://schemas.microsoft.com/office/powerpoint/2010/main" val="390750086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6437-470D-4DFC-EA72-ABE660041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65480E-C681-E5C1-E407-F473D68002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21693-AF5B-574C-C676-254C70557688}"/>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5" name="Footer Placeholder 4">
            <a:extLst>
              <a:ext uri="{FF2B5EF4-FFF2-40B4-BE49-F238E27FC236}">
                <a16:creationId xmlns:a16="http://schemas.microsoft.com/office/drawing/2014/main" id="{528EE20D-95F6-0727-95D8-6218A0B4D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F9279-B2D7-C5C0-3E42-FBA524305E0D}"/>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113470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6EFD-91DC-3F9A-C69C-24D4A5DD4F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CE882-7C04-9024-9388-7575CED9E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ADD7E-F5BD-08CE-C700-740614FF6BD4}"/>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5" name="Footer Placeholder 4">
            <a:extLst>
              <a:ext uri="{FF2B5EF4-FFF2-40B4-BE49-F238E27FC236}">
                <a16:creationId xmlns:a16="http://schemas.microsoft.com/office/drawing/2014/main" id="{2F4FBFF0-EC5A-EB74-0FBD-AA6F5AB59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BA0A7-6EAE-3FED-8C25-C9B4B03DD4BA}"/>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15885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6FA9-CA6B-D14F-CA7F-A23538289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D0FD8-6569-A4EC-141F-67723E8F8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F92C8A-4203-1746-F2CC-58F2AA897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C9BADA-A843-A804-6C7F-3F332F46154B}"/>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6" name="Footer Placeholder 5">
            <a:extLst>
              <a:ext uri="{FF2B5EF4-FFF2-40B4-BE49-F238E27FC236}">
                <a16:creationId xmlns:a16="http://schemas.microsoft.com/office/drawing/2014/main" id="{8BAEE863-3A16-CC02-BD8E-B5F8BA49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445D8-E230-094A-0169-79274E8D429C}"/>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152989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5846-C630-33C6-F813-5ED9A9EA9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E093F-D90D-28C4-0BC8-08CFBE801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0D03D-384B-31D9-B563-0296245A34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D8B7D9-C9AA-B184-D7AC-FAC364E92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370A4-7BB0-8DD7-3859-D05780D07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3EFA55-E44F-0276-2FED-4C2E5FED5E0D}"/>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8" name="Footer Placeholder 7">
            <a:extLst>
              <a:ext uri="{FF2B5EF4-FFF2-40B4-BE49-F238E27FC236}">
                <a16:creationId xmlns:a16="http://schemas.microsoft.com/office/drawing/2014/main" id="{7873CFFA-419B-4276-6553-313FD4CDD9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E13195-E70F-5A65-69F9-5B11C843954E}"/>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1961317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EF17-11B9-1B32-718D-18C652B6D9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7F0EB-F3EC-DCD5-A425-01A327A62F13}"/>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4" name="Footer Placeholder 3">
            <a:extLst>
              <a:ext uri="{FF2B5EF4-FFF2-40B4-BE49-F238E27FC236}">
                <a16:creationId xmlns:a16="http://schemas.microsoft.com/office/drawing/2014/main" id="{8DC5822E-E1A3-D5FD-5D38-15CE17F427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78C6F7-E8BE-AC51-F06F-702F262C3D2E}"/>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237051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1E6D8-EFF4-9404-E366-EFDF295773CF}"/>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3" name="Footer Placeholder 2">
            <a:extLst>
              <a:ext uri="{FF2B5EF4-FFF2-40B4-BE49-F238E27FC236}">
                <a16:creationId xmlns:a16="http://schemas.microsoft.com/office/drawing/2014/main" id="{7298E88A-CD59-7260-4158-115963FB82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13E69-EBA6-A540-C2AA-5D096C57E5B8}"/>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190103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A811-D2CF-60D0-9205-599AB18D0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7E5849-ECE7-5A7D-1F3D-880CAECFD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6E09B-B99E-8C22-0BF7-1C0931C0B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6837D-9981-A066-4EFB-83E6D527847A}"/>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6" name="Footer Placeholder 5">
            <a:extLst>
              <a:ext uri="{FF2B5EF4-FFF2-40B4-BE49-F238E27FC236}">
                <a16:creationId xmlns:a16="http://schemas.microsoft.com/office/drawing/2014/main" id="{DA28FC40-3092-D31D-FCCB-E1367B963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C1292-CC6C-4795-99F6-3AFA83275209}"/>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265059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4B92-4EC2-0246-926E-A7F85402F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B65D-EF6F-8CC5-EF33-01F46AFC5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9F33E-D04B-F966-EAAF-CFD61D1ED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AF064-CC94-9E30-5CDB-F289F530331F}"/>
              </a:ext>
            </a:extLst>
          </p:cNvPr>
          <p:cNvSpPr>
            <a:spLocks noGrp="1"/>
          </p:cNvSpPr>
          <p:nvPr>
            <p:ph type="dt" sz="half" idx="10"/>
          </p:nvPr>
        </p:nvSpPr>
        <p:spPr/>
        <p:txBody>
          <a:bodyPr/>
          <a:lstStyle/>
          <a:p>
            <a:fld id="{C6BFB59A-A7F5-7C4B-8EC6-6185AEF5FD52}" type="datetimeFigureOut">
              <a:rPr lang="en-US" smtClean="0"/>
              <a:t>7/28/22</a:t>
            </a:fld>
            <a:endParaRPr lang="en-US"/>
          </a:p>
        </p:txBody>
      </p:sp>
      <p:sp>
        <p:nvSpPr>
          <p:cNvPr id="6" name="Footer Placeholder 5">
            <a:extLst>
              <a:ext uri="{FF2B5EF4-FFF2-40B4-BE49-F238E27FC236}">
                <a16:creationId xmlns:a16="http://schemas.microsoft.com/office/drawing/2014/main" id="{96BDB222-39FA-75BA-6B82-52085BBDE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B1E84-4BA4-58F0-B758-C59D6BF584B5}"/>
              </a:ext>
            </a:extLst>
          </p:cNvPr>
          <p:cNvSpPr>
            <a:spLocks noGrp="1"/>
          </p:cNvSpPr>
          <p:nvPr>
            <p:ph type="sldNum" sz="quarter" idx="12"/>
          </p:nvPr>
        </p:nvSpPr>
        <p:spPr/>
        <p:txBody>
          <a:bodyPr/>
          <a:lstStyle/>
          <a:p>
            <a:fld id="{1237AE7A-32B9-744F-9A9A-C0B2799C707A}" type="slidenum">
              <a:rPr lang="en-US" smtClean="0"/>
              <a:t>‹#›</a:t>
            </a:fld>
            <a:endParaRPr lang="en-US"/>
          </a:p>
        </p:txBody>
      </p:sp>
    </p:spTree>
    <p:extLst>
      <p:ext uri="{BB962C8B-B14F-4D97-AF65-F5344CB8AC3E}">
        <p14:creationId xmlns:p14="http://schemas.microsoft.com/office/powerpoint/2010/main" val="367734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F09B5-05FA-82B1-15DC-487C460B1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3FF5CE-4C34-FF40-09DF-08EFC4909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38C9A-5138-83A7-D18C-E7453C20E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FB59A-A7F5-7C4B-8EC6-6185AEF5FD52}" type="datetimeFigureOut">
              <a:rPr lang="en-US" smtClean="0"/>
              <a:t>7/28/22</a:t>
            </a:fld>
            <a:endParaRPr lang="en-US"/>
          </a:p>
        </p:txBody>
      </p:sp>
      <p:sp>
        <p:nvSpPr>
          <p:cNvPr id="5" name="Footer Placeholder 4">
            <a:extLst>
              <a:ext uri="{FF2B5EF4-FFF2-40B4-BE49-F238E27FC236}">
                <a16:creationId xmlns:a16="http://schemas.microsoft.com/office/drawing/2014/main" id="{D8630172-E23B-16F9-8683-1A2DC6A00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005FE-66A9-A00E-D850-3ECFA80E3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7AE7A-32B9-744F-9A9A-C0B2799C707A}" type="slidenum">
              <a:rPr lang="en-US" smtClean="0"/>
              <a:t>‹#›</a:t>
            </a:fld>
            <a:endParaRPr lang="en-US"/>
          </a:p>
        </p:txBody>
      </p:sp>
    </p:spTree>
    <p:extLst>
      <p:ext uri="{BB962C8B-B14F-4D97-AF65-F5344CB8AC3E}">
        <p14:creationId xmlns:p14="http://schemas.microsoft.com/office/powerpoint/2010/main" val="398228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2BD8F24-8229-4413-9149-D27D9B573451}"/>
              </a:ext>
            </a:extLst>
          </p:cNvPr>
          <p:cNvSpPr txBox="1">
            <a:spLocks/>
          </p:cNvSpPr>
          <p:nvPr/>
        </p:nvSpPr>
        <p:spPr bwMode="auto">
          <a:xfrm>
            <a:off x="1855173" y="1659586"/>
            <a:ext cx="8481651" cy="2262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7500"/>
          </a:bodyPr>
          <a:lstStyle>
            <a:lvl1pPr algn="ctr" defTabSz="1219170" rtl="0" eaLnBrk="1" latinLnBrk="0" hangingPunct="1">
              <a:spcBef>
                <a:spcPct val="0"/>
              </a:spcBef>
              <a:buNone/>
              <a:defRPr kumimoji="1" sz="4800" b="1" kern="1200" baseline="0">
                <a:solidFill>
                  <a:schemeClr val="tx1"/>
                </a:solidFill>
                <a:latin typeface="+mj-lt"/>
                <a:ea typeface="+mj-ea"/>
                <a:cs typeface="+mj-cs"/>
              </a:defRPr>
            </a:lvl1pPr>
          </a:lstStyle>
          <a:p>
            <a:pPr>
              <a:defRPr/>
            </a:pPr>
            <a:endParaRPr lang="en-US" dirty="0">
              <a:latin typeface="Segoe UI"/>
              <a:ea typeface="Meiryo UI"/>
              <a:cs typeface="Segoe UI"/>
            </a:endParaRPr>
          </a:p>
          <a:p>
            <a:pPr>
              <a:defRPr/>
            </a:pPr>
            <a:r>
              <a:rPr lang="en-US" sz="4500" b="0" dirty="0">
                <a:cs typeface="Segoe UI"/>
              </a:rPr>
              <a:t>Predicting Tumor Mutational Burden from microRNA Expression Levels</a:t>
            </a:r>
            <a:endParaRPr lang="en-US" sz="4500" dirty="0">
              <a:cs typeface="Segoe UI"/>
            </a:endParaRPr>
          </a:p>
        </p:txBody>
      </p:sp>
      <p:sp>
        <p:nvSpPr>
          <p:cNvPr id="12" name="Subtitle 2">
            <a:extLst>
              <a:ext uri="{FF2B5EF4-FFF2-40B4-BE49-F238E27FC236}">
                <a16:creationId xmlns:a16="http://schemas.microsoft.com/office/drawing/2014/main" id="{D22B1D48-98B5-4E8B-94CD-B7312A9B17D1}"/>
              </a:ext>
            </a:extLst>
          </p:cNvPr>
          <p:cNvSpPr txBox="1">
            <a:spLocks/>
          </p:cNvSpPr>
          <p:nvPr/>
        </p:nvSpPr>
        <p:spPr>
          <a:xfrm>
            <a:off x="1015068" y="4177234"/>
            <a:ext cx="10161862" cy="1126283"/>
          </a:xfrm>
          <a:prstGeom prst="rect">
            <a:avLst/>
          </a:prstGeom>
        </p:spPr>
        <p:txBody>
          <a:bodyPr vert="horz" lIns="91440" tIns="45720" rIns="91440" bIns="45720" rtlCol="0" anchor="t">
            <a:noAutofit/>
          </a:bodyPr>
          <a:lstStyle>
            <a:lvl1pPr marL="0" marR="0" indent="0" algn="ctr" defTabSz="1219170" rtl="0" eaLnBrk="1" fontAlgn="base" latinLnBrk="0" hangingPunct="1">
              <a:lnSpc>
                <a:spcPct val="100000"/>
              </a:lnSpc>
              <a:spcBef>
                <a:spcPct val="0"/>
              </a:spcBef>
              <a:spcAft>
                <a:spcPct val="0"/>
              </a:spcAft>
              <a:buClrTx/>
              <a:buSzTx/>
              <a:buFontTx/>
              <a:buNone/>
              <a:tabLst/>
              <a:defRPr kumimoji="0" lang="en-US" sz="2400" i="0" u="none" strike="noStrike" kern="0" cap="none" spc="0" normalizeH="0" baseline="0" noProof="0">
                <a:ln>
                  <a:noFill/>
                </a:ln>
                <a:solidFill>
                  <a:schemeClr val="tx1"/>
                </a:solidFill>
                <a:effectLst/>
                <a:uLnTx/>
                <a:uFillTx/>
                <a:latin typeface="+mn-lt"/>
                <a:ea typeface="+mn-ea"/>
                <a:cs typeface="Segoe UI" pitchFamily="34" charset="0"/>
              </a:defRPr>
            </a:lvl1pPr>
            <a:lvl2pPr marL="609585" marR="0" indent="0" algn="l" defTabSz="1219170" rtl="0" eaLnBrk="1" fontAlgn="base" latinLnBrk="0" hangingPunct="1">
              <a:lnSpc>
                <a:spcPct val="100000"/>
              </a:lnSpc>
              <a:spcBef>
                <a:spcPct val="20000"/>
              </a:spcBef>
              <a:spcAft>
                <a:spcPct val="0"/>
              </a:spcAft>
              <a:buClrTx/>
              <a:buSzTx/>
              <a:buFont typeface="Wingdings" panose="05000000000000000000" pitchFamily="2" charset="2"/>
              <a:buNone/>
              <a:tabLst/>
              <a:defRPr kumimoji="1" sz="2400" kern="1200" baseline="0">
                <a:solidFill>
                  <a:schemeClr val="tx1"/>
                </a:solidFill>
                <a:latin typeface="+mn-lt"/>
                <a:ea typeface="+mn-ea"/>
                <a:cs typeface="+mn-cs"/>
              </a:defRPr>
            </a:lvl2pPr>
            <a:lvl3pPr marL="1219170" marR="0" indent="0" algn="l" defTabSz="1219170" rtl="0" eaLnBrk="1" fontAlgn="base" latinLnBrk="0" hangingPunct="1">
              <a:lnSpc>
                <a:spcPct val="100000"/>
              </a:lnSpc>
              <a:spcBef>
                <a:spcPct val="20000"/>
              </a:spcBef>
              <a:spcAft>
                <a:spcPct val="0"/>
              </a:spcAft>
              <a:buClrTx/>
              <a:buSzTx/>
              <a:buFont typeface="Wingdings" panose="05000000000000000000" pitchFamily="2" charset="2"/>
              <a:buNone/>
              <a:tabLst/>
              <a:defRPr kumimoji="1" sz="2133" kern="1200" baseline="0">
                <a:solidFill>
                  <a:schemeClr val="tx1"/>
                </a:solidFill>
                <a:latin typeface="+mn-lt"/>
                <a:ea typeface="+mn-ea"/>
                <a:cs typeface="+mn-cs"/>
              </a:defRPr>
            </a:lvl3pPr>
            <a:lvl4pPr marL="1828754" marR="0" indent="0" algn="l" defTabSz="1219170" rtl="0" eaLnBrk="1" fontAlgn="base" latinLnBrk="0" hangingPunct="1">
              <a:lnSpc>
                <a:spcPct val="100000"/>
              </a:lnSpc>
              <a:spcBef>
                <a:spcPct val="20000"/>
              </a:spcBef>
              <a:spcAft>
                <a:spcPct val="0"/>
              </a:spcAft>
              <a:buClrTx/>
              <a:buSzTx/>
              <a:buFont typeface="Wingdings" panose="05000000000000000000" pitchFamily="2" charset="2"/>
              <a:buNone/>
              <a:tabLst/>
              <a:defRPr kumimoji="1" sz="1867" kern="1200" baseline="0">
                <a:solidFill>
                  <a:schemeClr val="tx1"/>
                </a:solidFill>
                <a:latin typeface="+mn-lt"/>
                <a:ea typeface="+mn-ea"/>
                <a:cs typeface="+mn-cs"/>
              </a:defRPr>
            </a:lvl4pPr>
            <a:lvl5pPr marL="2438339" marR="0" indent="0" algn="l" defTabSz="1219170" rtl="0" eaLnBrk="1" fontAlgn="base" latinLnBrk="0" hangingPunct="1">
              <a:lnSpc>
                <a:spcPct val="100000"/>
              </a:lnSpc>
              <a:spcBef>
                <a:spcPct val="20000"/>
              </a:spcBef>
              <a:spcAft>
                <a:spcPct val="0"/>
              </a:spcAft>
              <a:buClrTx/>
              <a:buSzTx/>
              <a:buFont typeface="Wingdings" panose="05000000000000000000" pitchFamily="2" charset="2"/>
              <a:buNone/>
              <a:tabLst/>
              <a:defRPr kumimoji="1" sz="1867" kern="1200" baseline="0">
                <a:solidFill>
                  <a:schemeClr val="tx1"/>
                </a:solidFill>
                <a:latin typeface="+mn-lt"/>
                <a:ea typeface="+mn-ea"/>
                <a:cs typeface="+mn-cs"/>
              </a:defRPr>
            </a:lvl5pPr>
            <a:lvl6pPr marL="3047924" indent="0" algn="l" defTabSz="1219170" rtl="0" eaLnBrk="1" latinLnBrk="0" hangingPunct="1">
              <a:spcBef>
                <a:spcPct val="20000"/>
              </a:spcBef>
              <a:buFont typeface="Wingdings" panose="05000000000000000000" pitchFamily="2" charset="2"/>
              <a:buNone/>
              <a:defRPr kumimoji="1" sz="1867" kern="1200" baseline="0">
                <a:solidFill>
                  <a:schemeClr val="tx1"/>
                </a:solidFill>
                <a:latin typeface="+mn-lt"/>
                <a:ea typeface="+mn-ea"/>
                <a:cs typeface="+mn-cs"/>
              </a:defRPr>
            </a:lvl6pPr>
            <a:lvl7pPr marL="3657509" indent="0" algn="l" defTabSz="1219170" rtl="0" eaLnBrk="1" latinLnBrk="0" hangingPunct="1">
              <a:spcBef>
                <a:spcPct val="20000"/>
              </a:spcBef>
              <a:buFont typeface="Wingdings" panose="05000000000000000000" pitchFamily="2" charset="2"/>
              <a:buNone/>
              <a:defRPr kumimoji="1" sz="1867" kern="1200" baseline="0">
                <a:solidFill>
                  <a:schemeClr val="tx1"/>
                </a:solidFill>
                <a:latin typeface="+mn-lt"/>
                <a:ea typeface="+mn-ea"/>
                <a:cs typeface="+mn-cs"/>
              </a:defRPr>
            </a:lvl7pPr>
            <a:lvl8pPr marL="4267093" indent="0" algn="l" defTabSz="1219170" rtl="0" eaLnBrk="1" latinLnBrk="0" hangingPunct="1">
              <a:spcBef>
                <a:spcPct val="20000"/>
              </a:spcBef>
              <a:buFont typeface="Wingdings" panose="05000000000000000000" pitchFamily="2" charset="2"/>
              <a:buNone/>
              <a:defRPr kumimoji="1" sz="1867" kern="1200" baseline="0">
                <a:solidFill>
                  <a:schemeClr val="tx1"/>
                </a:solidFill>
                <a:latin typeface="+mn-lt"/>
                <a:ea typeface="+mn-ea"/>
                <a:cs typeface="+mn-cs"/>
              </a:defRPr>
            </a:lvl8pPr>
            <a:lvl9pPr marL="4876678" indent="0" algn="l" defTabSz="1219170" rtl="0" eaLnBrk="1" latinLnBrk="0" hangingPunct="1">
              <a:spcBef>
                <a:spcPct val="20000"/>
              </a:spcBef>
              <a:buFont typeface="Wingdings" panose="05000000000000000000" pitchFamily="2" charset="2"/>
              <a:buNone/>
              <a:defRPr kumimoji="1" sz="1867" kern="1200" baseline="0">
                <a:solidFill>
                  <a:schemeClr val="tx1"/>
                </a:solidFill>
                <a:latin typeface="+mn-lt"/>
                <a:ea typeface="+mn-ea"/>
                <a:cs typeface="+mn-cs"/>
              </a:defRPr>
            </a:lvl9pPr>
          </a:lstStyle>
          <a:p>
            <a:pPr>
              <a:defRPr/>
            </a:pPr>
            <a:r>
              <a:rPr lang="en-GB" sz="2000" dirty="0"/>
              <a:t>Thomas Murray</a:t>
            </a:r>
          </a:p>
          <a:p>
            <a:pPr>
              <a:defRPr/>
            </a:pPr>
            <a:r>
              <a:rPr lang="en-GB" sz="2000" dirty="0"/>
              <a:t>Advisor: Owen Anderson</a:t>
            </a:r>
          </a:p>
        </p:txBody>
      </p:sp>
    </p:spTree>
    <p:extLst>
      <p:ext uri="{BB962C8B-B14F-4D97-AF65-F5344CB8AC3E}">
        <p14:creationId xmlns:p14="http://schemas.microsoft.com/office/powerpoint/2010/main" val="6735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A9888-D59E-4DA7-895D-81F6953ADFEA}"/>
              </a:ext>
            </a:extLst>
          </p:cNvPr>
          <p:cNvSpPr>
            <a:spLocks noGrp="1"/>
          </p:cNvSpPr>
          <p:nvPr>
            <p:ph type="sldNum" sz="quarter" idx="4"/>
          </p:nvPr>
        </p:nvSpPr>
        <p:spPr/>
        <p:txBody>
          <a:bodyPr/>
          <a:lstStyle/>
          <a:p>
            <a:fld id="{D6BACD18-C04F-499C-A518-064D7BF3BCE6}" type="slidenum">
              <a:rPr lang="en-GB" smtClean="0"/>
              <a:t>2</a:t>
            </a:fld>
            <a:endParaRPr lang="en-GB"/>
          </a:p>
        </p:txBody>
      </p:sp>
      <p:sp>
        <p:nvSpPr>
          <p:cNvPr id="11" name="Title 1">
            <a:extLst>
              <a:ext uri="{FF2B5EF4-FFF2-40B4-BE49-F238E27FC236}">
                <a16:creationId xmlns:a16="http://schemas.microsoft.com/office/drawing/2014/main" id="{EC286B97-1D82-B8CF-EC7A-534706AC4303}"/>
              </a:ext>
            </a:extLst>
          </p:cNvPr>
          <p:cNvSpPr txBox="1">
            <a:spLocks/>
          </p:cNvSpPr>
          <p:nvPr/>
        </p:nvSpPr>
        <p:spPr bwMode="auto">
          <a:xfrm>
            <a:off x="173519" y="0"/>
            <a:ext cx="8297819" cy="11887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7500"/>
          </a:bodyPr>
          <a:lstStyle>
            <a:lvl1pPr algn="ctr" defTabSz="1219170" rtl="0" eaLnBrk="1" latinLnBrk="0" hangingPunct="1">
              <a:spcBef>
                <a:spcPct val="0"/>
              </a:spcBef>
              <a:buNone/>
              <a:defRPr kumimoji="1" sz="4800" b="1" kern="1200" baseline="0">
                <a:solidFill>
                  <a:schemeClr val="tx1"/>
                </a:solidFill>
                <a:latin typeface="+mj-lt"/>
                <a:ea typeface="+mj-ea"/>
                <a:cs typeface="+mj-cs"/>
              </a:defRPr>
            </a:lvl1pPr>
          </a:lstStyle>
          <a:p>
            <a:pPr algn="l">
              <a:defRPr/>
            </a:pPr>
            <a:r>
              <a:rPr lang="en-US" b="0" dirty="0">
                <a:latin typeface="Segoe UI"/>
                <a:ea typeface="Meiryo UI"/>
                <a:cs typeface="Segoe UI"/>
              </a:rPr>
              <a:t>Introduction</a:t>
            </a:r>
            <a:endParaRPr lang="en-US" sz="4500" b="0" dirty="0">
              <a:cs typeface="Segoe UI"/>
            </a:endParaRPr>
          </a:p>
        </p:txBody>
      </p:sp>
      <p:sp>
        <p:nvSpPr>
          <p:cNvPr id="12" name="TextBox 11">
            <a:extLst>
              <a:ext uri="{FF2B5EF4-FFF2-40B4-BE49-F238E27FC236}">
                <a16:creationId xmlns:a16="http://schemas.microsoft.com/office/drawing/2014/main" id="{AB35B5EB-19D9-034F-D351-085AA846AA03}"/>
              </a:ext>
            </a:extLst>
          </p:cNvPr>
          <p:cNvSpPr txBox="1"/>
          <p:nvPr/>
        </p:nvSpPr>
        <p:spPr>
          <a:xfrm>
            <a:off x="283779" y="1188717"/>
            <a:ext cx="11734702"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Tumor Mutational Burden (TMB): total number of somatic mutations in a tumor per megabase (MB)</a:t>
            </a:r>
          </a:p>
          <a:p>
            <a:pPr marL="285750" indent="-285750">
              <a:buFont typeface="Arial" panose="020B0604020202020204" pitchFamily="34" charset="0"/>
              <a:buChar char="•"/>
            </a:pPr>
            <a:r>
              <a:rPr lang="en-US" sz="2000" dirty="0"/>
              <a:t>Suggested that TMB has potential to be used as a predictor for effectiveness of treatment with immune checkpoint inhibitors (ICI) in certain cancers</a:t>
            </a:r>
          </a:p>
          <a:p>
            <a:pPr marL="742950" lvl="1" indent="-285750">
              <a:buFont typeface="Arial" panose="020B0604020202020204" pitchFamily="34" charset="0"/>
              <a:buChar char="•"/>
            </a:pPr>
            <a:r>
              <a:rPr lang="en-US" sz="2000" dirty="0"/>
              <a:t>High TMB correlates to more effective treatment</a:t>
            </a:r>
          </a:p>
          <a:p>
            <a:pPr marL="285750" indent="-285750">
              <a:lnSpc>
                <a:spcPct val="150000"/>
              </a:lnSpc>
              <a:buFont typeface="Arial" panose="020B0604020202020204" pitchFamily="34" charset="0"/>
              <a:buChar char="•"/>
            </a:pPr>
            <a:r>
              <a:rPr lang="en-US" sz="2000" dirty="0"/>
              <a:t>Threshold of TMB &gt;= 10 has been shown to be clinically significant in classifying tumors as high/low TMB</a:t>
            </a:r>
          </a:p>
          <a:p>
            <a:pPr marL="285750" indent="-285750">
              <a:buFont typeface="Arial" panose="020B0604020202020204" pitchFamily="34" charset="0"/>
              <a:buChar char="•"/>
            </a:pPr>
            <a:r>
              <a:rPr lang="en-US" sz="2000" dirty="0"/>
              <a:t>Current methods of calculating TMB rely on whole exome sequencing (very inefficient) or targeted sequencing panels (more efficient), but targeted sequencing panels struggle due to the limited amount of tumor DNA that is obtainable via biopsy</a:t>
            </a:r>
          </a:p>
          <a:p>
            <a:pPr marL="285750" indent="-285750">
              <a:buFont typeface="Arial" panose="020B0604020202020204" pitchFamily="34" charset="0"/>
              <a:buChar char="•"/>
            </a:pPr>
            <a:r>
              <a:rPr lang="en-US" sz="2000" dirty="0"/>
              <a:t>microRNAs (miRNAs) have been shown to be promising new methods of diagnosis and treatment in cancers</a:t>
            </a:r>
          </a:p>
          <a:p>
            <a:pPr marL="285750" indent="-285750">
              <a:buFont typeface="Arial" panose="020B0604020202020204" pitchFamily="34" charset="0"/>
              <a:buChar char="•"/>
            </a:pPr>
            <a:r>
              <a:rPr lang="en-US" sz="2000" dirty="0"/>
              <a:t>If accurate enough for clinical use, a TMB classifier (high/low) using miRNA expression data could allow more widespread use of TMB in deciding treatment options for patients, specifically ICI</a:t>
            </a:r>
          </a:p>
          <a:p>
            <a:pPr marL="285750" indent="-285750">
              <a:buFont typeface="Arial" panose="020B0604020202020204" pitchFamily="34" charset="0"/>
              <a:buChar char="•"/>
            </a:pPr>
            <a:r>
              <a:rPr lang="en-US" sz="2000" dirty="0"/>
              <a:t>This has been previously investigated by </a:t>
            </a:r>
            <a:r>
              <a:rPr lang="en-US" sz="2000" dirty="0" err="1"/>
              <a:t>Lv</a:t>
            </a:r>
            <a:r>
              <a:rPr lang="en-US" sz="2000" dirty="0"/>
              <a:t> et al. with promising results regarding non-small cell lung cancer</a:t>
            </a:r>
          </a:p>
          <a:p>
            <a:pPr marL="285750" indent="-285750">
              <a:buFont typeface="Arial" panose="020B0604020202020204" pitchFamily="34" charset="0"/>
              <a:buChar char="•"/>
            </a:pPr>
            <a:r>
              <a:rPr lang="en-US" sz="2000" dirty="0"/>
              <a:t>Our goal: attempt to reproduce </a:t>
            </a:r>
            <a:r>
              <a:rPr lang="en-US" sz="2000" dirty="0" err="1"/>
              <a:t>Lv</a:t>
            </a:r>
            <a:r>
              <a:rPr lang="en-US" sz="2000" dirty="0"/>
              <a:t> et al.’s findings and further investigate which miRNAs show significance in the classification of TMB</a:t>
            </a:r>
          </a:p>
        </p:txBody>
      </p:sp>
    </p:spTree>
    <p:extLst>
      <p:ext uri="{BB962C8B-B14F-4D97-AF65-F5344CB8AC3E}">
        <p14:creationId xmlns:p14="http://schemas.microsoft.com/office/powerpoint/2010/main" val="163941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A9888-D59E-4DA7-895D-81F6953ADFEA}"/>
              </a:ext>
            </a:extLst>
          </p:cNvPr>
          <p:cNvSpPr>
            <a:spLocks noGrp="1"/>
          </p:cNvSpPr>
          <p:nvPr>
            <p:ph type="sldNum" sz="quarter" idx="4"/>
          </p:nvPr>
        </p:nvSpPr>
        <p:spPr/>
        <p:txBody>
          <a:bodyPr/>
          <a:lstStyle/>
          <a:p>
            <a:fld id="{D6BACD18-C04F-499C-A518-064D7BF3BCE6}" type="slidenum">
              <a:rPr lang="en-GB" smtClean="0"/>
              <a:t>3</a:t>
            </a:fld>
            <a:endParaRPr lang="en-GB"/>
          </a:p>
        </p:txBody>
      </p:sp>
      <p:sp>
        <p:nvSpPr>
          <p:cNvPr id="11" name="Title 1">
            <a:extLst>
              <a:ext uri="{FF2B5EF4-FFF2-40B4-BE49-F238E27FC236}">
                <a16:creationId xmlns:a16="http://schemas.microsoft.com/office/drawing/2014/main" id="{EC286B97-1D82-B8CF-EC7A-534706AC4303}"/>
              </a:ext>
            </a:extLst>
          </p:cNvPr>
          <p:cNvSpPr txBox="1">
            <a:spLocks/>
          </p:cNvSpPr>
          <p:nvPr/>
        </p:nvSpPr>
        <p:spPr bwMode="auto">
          <a:xfrm>
            <a:off x="173519" y="0"/>
            <a:ext cx="8297819" cy="11887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7500"/>
          </a:bodyPr>
          <a:lstStyle>
            <a:lvl1pPr algn="ctr" defTabSz="1219170" rtl="0" eaLnBrk="1" latinLnBrk="0" hangingPunct="1">
              <a:spcBef>
                <a:spcPct val="0"/>
              </a:spcBef>
              <a:buNone/>
              <a:defRPr kumimoji="1" sz="4800" b="1" kern="1200" baseline="0">
                <a:solidFill>
                  <a:schemeClr val="tx1"/>
                </a:solidFill>
                <a:latin typeface="+mj-lt"/>
                <a:ea typeface="+mj-ea"/>
                <a:cs typeface="+mj-cs"/>
              </a:defRPr>
            </a:lvl1pPr>
          </a:lstStyle>
          <a:p>
            <a:pPr algn="l">
              <a:defRPr/>
            </a:pPr>
            <a:r>
              <a:rPr lang="en-US" b="0" dirty="0">
                <a:latin typeface="Segoe UI"/>
                <a:ea typeface="Meiryo UI"/>
                <a:cs typeface="Segoe UI"/>
              </a:rPr>
              <a:t>Data</a:t>
            </a:r>
            <a:endParaRPr lang="en-US" sz="4500" b="0" dirty="0">
              <a:cs typeface="Segoe UI"/>
            </a:endParaRPr>
          </a:p>
        </p:txBody>
      </p:sp>
      <p:sp>
        <p:nvSpPr>
          <p:cNvPr id="12" name="TextBox 11">
            <a:extLst>
              <a:ext uri="{FF2B5EF4-FFF2-40B4-BE49-F238E27FC236}">
                <a16:creationId xmlns:a16="http://schemas.microsoft.com/office/drawing/2014/main" id="{AB35B5EB-19D9-034F-D351-085AA846AA03}"/>
              </a:ext>
            </a:extLst>
          </p:cNvPr>
          <p:cNvSpPr txBox="1"/>
          <p:nvPr/>
        </p:nvSpPr>
        <p:spPr>
          <a:xfrm>
            <a:off x="283779" y="1188717"/>
            <a:ext cx="1173470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 obtained from TCGA-LUAD</a:t>
            </a:r>
          </a:p>
          <a:p>
            <a:pPr marL="285750" indent="-285750">
              <a:buFont typeface="Arial" panose="020B0604020202020204" pitchFamily="34" charset="0"/>
              <a:buChar char="•"/>
            </a:pPr>
            <a:r>
              <a:rPr lang="en-US" sz="2000" dirty="0"/>
              <a:t>Only subjects with both mutation and miRNA expression data</a:t>
            </a:r>
          </a:p>
          <a:p>
            <a:pPr marL="285750" indent="-285750">
              <a:buFont typeface="Arial" panose="020B0604020202020204" pitchFamily="34" charset="0"/>
              <a:buChar char="•"/>
            </a:pPr>
            <a:r>
              <a:rPr lang="en-US" sz="2000" dirty="0"/>
              <a:t>Mutation annotation files (</a:t>
            </a:r>
            <a:r>
              <a:rPr lang="en-US" sz="2000" dirty="0" err="1"/>
              <a:t>maf</a:t>
            </a:r>
            <a:r>
              <a:rPr lang="en-US" sz="2000" dirty="0"/>
              <a:t>) used for calculating TMB</a:t>
            </a:r>
          </a:p>
          <a:p>
            <a:pPr marL="742950" lvl="1" indent="-285750">
              <a:buFont typeface="Arial" panose="020B0604020202020204" pitchFamily="34" charset="0"/>
              <a:buChar char="•"/>
            </a:pPr>
            <a:r>
              <a:rPr lang="en-US" sz="2000" dirty="0" err="1"/>
              <a:t>TCGAbiolinks</a:t>
            </a:r>
            <a:r>
              <a:rPr lang="en-US" sz="2000" dirty="0"/>
              <a:t> package in R to determine total number of somatic mutations</a:t>
            </a:r>
          </a:p>
          <a:p>
            <a:pPr marL="742950" lvl="1" indent="-285750">
              <a:buFont typeface="Arial" panose="020B0604020202020204" pitchFamily="34" charset="0"/>
              <a:buChar char="•"/>
            </a:pPr>
            <a:r>
              <a:rPr lang="en-US" sz="2000" dirty="0"/>
              <a:t>Estimated 38MB per exome </a:t>
            </a:r>
            <a:r>
              <a:rPr lang="en-US" dirty="0"/>
              <a:t>(same as referenced paper and others)</a:t>
            </a:r>
            <a:endParaRPr lang="en-US" sz="2000" dirty="0"/>
          </a:p>
          <a:p>
            <a:pPr marL="285750" indent="-285750">
              <a:buFont typeface="Arial" panose="020B0604020202020204" pitchFamily="34" charset="0"/>
              <a:buChar char="•"/>
            </a:pPr>
            <a:r>
              <a:rPr lang="en-US" sz="2000" dirty="0"/>
              <a:t>University of California – Santa Cruz XENA database used for miRNA expression values</a:t>
            </a:r>
          </a:p>
          <a:p>
            <a:pPr marL="742950" lvl="1" indent="-285750">
              <a:buFont typeface="Arial" panose="020B0604020202020204" pitchFamily="34" charset="0"/>
              <a:buChar char="•"/>
            </a:pPr>
            <a:r>
              <a:rPr lang="en-US" sz="2000" dirty="0"/>
              <a:t>2288 total miRNAs measured for each subject</a:t>
            </a:r>
          </a:p>
          <a:p>
            <a:pPr marL="742950" lvl="1" indent="-285750">
              <a:buFont typeface="Arial" panose="020B0604020202020204" pitchFamily="34" charset="0"/>
              <a:buChar char="•"/>
            </a:pPr>
            <a:r>
              <a:rPr lang="en-US" sz="2000" dirty="0"/>
              <a:t>1399 miRNAs with &gt; 0.1 prominence within entire dataset</a:t>
            </a:r>
          </a:p>
          <a:p>
            <a:pPr marL="285750" indent="-285750">
              <a:buFont typeface="Arial" panose="020B0604020202020204" pitchFamily="34" charset="0"/>
              <a:buChar char="•"/>
            </a:pPr>
            <a:r>
              <a:rPr lang="en-US" sz="2000" dirty="0"/>
              <a:t>441 total subjects</a:t>
            </a:r>
          </a:p>
          <a:p>
            <a:pPr marL="285750" indent="-285750">
              <a:buFont typeface="Arial" panose="020B0604020202020204" pitchFamily="34" charset="0"/>
              <a:buChar char="•"/>
            </a:pPr>
            <a:r>
              <a:rPr lang="en-US" sz="2000" dirty="0"/>
              <a:t>Test/train split 286:155 (65:35)</a:t>
            </a:r>
          </a:p>
        </p:txBody>
      </p:sp>
    </p:spTree>
    <p:extLst>
      <p:ext uri="{BB962C8B-B14F-4D97-AF65-F5344CB8AC3E}">
        <p14:creationId xmlns:p14="http://schemas.microsoft.com/office/powerpoint/2010/main" val="156780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A9888-D59E-4DA7-895D-81F6953ADFEA}"/>
              </a:ext>
            </a:extLst>
          </p:cNvPr>
          <p:cNvSpPr>
            <a:spLocks noGrp="1"/>
          </p:cNvSpPr>
          <p:nvPr>
            <p:ph type="sldNum" sz="quarter" idx="4"/>
          </p:nvPr>
        </p:nvSpPr>
        <p:spPr/>
        <p:txBody>
          <a:bodyPr/>
          <a:lstStyle/>
          <a:p>
            <a:fld id="{D6BACD18-C04F-499C-A518-064D7BF3BCE6}" type="slidenum">
              <a:rPr lang="en-GB" smtClean="0"/>
              <a:t>4</a:t>
            </a:fld>
            <a:endParaRPr lang="en-GB"/>
          </a:p>
        </p:txBody>
      </p:sp>
      <p:sp>
        <p:nvSpPr>
          <p:cNvPr id="11" name="Title 1">
            <a:extLst>
              <a:ext uri="{FF2B5EF4-FFF2-40B4-BE49-F238E27FC236}">
                <a16:creationId xmlns:a16="http://schemas.microsoft.com/office/drawing/2014/main" id="{EC286B97-1D82-B8CF-EC7A-534706AC4303}"/>
              </a:ext>
            </a:extLst>
          </p:cNvPr>
          <p:cNvSpPr txBox="1">
            <a:spLocks/>
          </p:cNvSpPr>
          <p:nvPr/>
        </p:nvSpPr>
        <p:spPr bwMode="auto">
          <a:xfrm>
            <a:off x="173519" y="0"/>
            <a:ext cx="8297819" cy="11887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7500"/>
          </a:bodyPr>
          <a:lstStyle>
            <a:lvl1pPr algn="ctr" defTabSz="1219170" rtl="0" eaLnBrk="1" latinLnBrk="0" hangingPunct="1">
              <a:spcBef>
                <a:spcPct val="0"/>
              </a:spcBef>
              <a:buNone/>
              <a:defRPr kumimoji="1" sz="4800" b="1" kern="1200" baseline="0">
                <a:solidFill>
                  <a:schemeClr val="tx1"/>
                </a:solidFill>
                <a:latin typeface="+mj-lt"/>
                <a:ea typeface="+mj-ea"/>
                <a:cs typeface="+mj-cs"/>
              </a:defRPr>
            </a:lvl1pPr>
          </a:lstStyle>
          <a:p>
            <a:pPr algn="l">
              <a:defRPr/>
            </a:pPr>
            <a:r>
              <a:rPr lang="en-US" b="0" dirty="0">
                <a:latin typeface="Segoe UI"/>
                <a:ea typeface="Meiryo UI"/>
                <a:cs typeface="Segoe UI"/>
              </a:rPr>
              <a:t>Methods</a:t>
            </a:r>
            <a:endParaRPr lang="en-US" sz="4500" b="0" dirty="0">
              <a:cs typeface="Segoe UI"/>
            </a:endParaRPr>
          </a:p>
        </p:txBody>
      </p:sp>
      <p:sp>
        <p:nvSpPr>
          <p:cNvPr id="12" name="TextBox 11">
            <a:extLst>
              <a:ext uri="{FF2B5EF4-FFF2-40B4-BE49-F238E27FC236}">
                <a16:creationId xmlns:a16="http://schemas.microsoft.com/office/drawing/2014/main" id="{AB35B5EB-19D9-034F-D351-085AA846AA03}"/>
              </a:ext>
            </a:extLst>
          </p:cNvPr>
          <p:cNvSpPr txBox="1"/>
          <p:nvPr/>
        </p:nvSpPr>
        <p:spPr>
          <a:xfrm>
            <a:off x="283779" y="1188717"/>
            <a:ext cx="8074409"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Two thresholds for TMB:</a:t>
            </a:r>
          </a:p>
          <a:p>
            <a:pPr marL="742950" lvl="1" indent="-285750">
              <a:buFont typeface="Arial" panose="020B0604020202020204" pitchFamily="34" charset="0"/>
              <a:buChar char="•"/>
            </a:pPr>
            <a:r>
              <a:rPr lang="en-US" sz="2000" dirty="0"/>
              <a:t>High TMB &gt;= 10 (based on clinical relevance)</a:t>
            </a:r>
          </a:p>
          <a:p>
            <a:pPr marL="742950" lvl="1" indent="-285750">
              <a:buFont typeface="Arial" panose="020B0604020202020204" pitchFamily="34" charset="0"/>
              <a:buChar char="•"/>
            </a:pPr>
            <a:r>
              <a:rPr lang="en-US" sz="2000" dirty="0"/>
              <a:t>High TMB &gt;= 4.3 (50:50 split within train dataset)</a:t>
            </a:r>
          </a:p>
          <a:p>
            <a:pPr marL="285750" indent="-285750">
              <a:buFont typeface="Arial" panose="020B0604020202020204" pitchFamily="34" charset="0"/>
              <a:buChar char="•"/>
            </a:pPr>
            <a:r>
              <a:rPr lang="en-US" sz="2000" dirty="0"/>
              <a:t>Two methods for miRNAs</a:t>
            </a:r>
          </a:p>
          <a:p>
            <a:pPr marL="742950" lvl="1" indent="-285750">
              <a:buFont typeface="Arial" panose="020B0604020202020204" pitchFamily="34" charset="0"/>
              <a:buChar char="•"/>
            </a:pPr>
            <a:r>
              <a:rPr lang="en-US" sz="2000" dirty="0"/>
              <a:t>Include all miRNA expression values as independent variables</a:t>
            </a:r>
          </a:p>
          <a:p>
            <a:pPr marL="742950" lvl="1" indent="-285750">
              <a:buFont typeface="Arial" panose="020B0604020202020204" pitchFamily="34" charset="0"/>
              <a:buChar char="•"/>
            </a:pPr>
            <a:r>
              <a:rPr lang="en-US" sz="2000" dirty="0"/>
              <a:t>Only include miRNAs which are not 0 at least 10% of the time (prevalence &gt;= 0.1)</a:t>
            </a:r>
          </a:p>
          <a:p>
            <a:pPr marL="285750" indent="-285750">
              <a:buFont typeface="Arial" panose="020B0604020202020204" pitchFamily="34" charset="0"/>
              <a:buChar char="•"/>
            </a:pPr>
            <a:r>
              <a:rPr lang="en-US" sz="2000" dirty="0" err="1"/>
              <a:t>SKLearn</a:t>
            </a:r>
            <a:r>
              <a:rPr lang="en-US" sz="2000" dirty="0"/>
              <a:t> </a:t>
            </a:r>
            <a:r>
              <a:rPr lang="en-US" sz="2000" dirty="0" err="1"/>
              <a:t>LogisticRegressionCV</a:t>
            </a:r>
            <a:endParaRPr lang="en-US" sz="2000" dirty="0"/>
          </a:p>
          <a:p>
            <a:pPr marL="742950" lvl="1" indent="-285750">
              <a:buFont typeface="Arial" panose="020B0604020202020204" pitchFamily="34" charset="0"/>
              <a:buChar char="•"/>
            </a:pPr>
            <a:r>
              <a:rPr lang="en-US" sz="2000" dirty="0"/>
              <a:t># of folds used in cross validation – 5</a:t>
            </a:r>
          </a:p>
          <a:p>
            <a:pPr marL="742950" lvl="1" indent="-285750">
              <a:buFont typeface="Arial" panose="020B0604020202020204" pitchFamily="34" charset="0"/>
              <a:buChar char="•"/>
            </a:pPr>
            <a:r>
              <a:rPr lang="en-US" sz="2000" dirty="0"/>
              <a:t>L2 penalty</a:t>
            </a:r>
          </a:p>
          <a:p>
            <a:pPr marL="742950" lvl="1" indent="-285750">
              <a:buFont typeface="Arial" panose="020B0604020202020204" pitchFamily="34" charset="0"/>
              <a:buChar char="•"/>
            </a:pPr>
            <a:r>
              <a:rPr lang="en-US" sz="2000" dirty="0"/>
              <a:t>Scoring – area under the curve (AUC)</a:t>
            </a:r>
          </a:p>
          <a:p>
            <a:pPr marL="285750" indent="-285750">
              <a:buFont typeface="Arial" panose="020B0604020202020204" pitchFamily="34" charset="0"/>
              <a:buChar char="•"/>
            </a:pPr>
            <a:r>
              <a:rPr lang="en-US" sz="2000" dirty="0"/>
              <a:t>Determine all miRNA with coefficient values &gt;= 0.01 in each model</a:t>
            </a:r>
          </a:p>
        </p:txBody>
      </p:sp>
      <p:pic>
        <p:nvPicPr>
          <p:cNvPr id="3" name="Picture 2" descr="Text&#10;&#10;Description automatically generated">
            <a:extLst>
              <a:ext uri="{FF2B5EF4-FFF2-40B4-BE49-F238E27FC236}">
                <a16:creationId xmlns:a16="http://schemas.microsoft.com/office/drawing/2014/main" id="{6509BC1D-81EE-1086-6DE8-85ECF793E6BC}"/>
              </a:ext>
            </a:extLst>
          </p:cNvPr>
          <p:cNvPicPr>
            <a:picLocks noChangeAspect="1"/>
          </p:cNvPicPr>
          <p:nvPr/>
        </p:nvPicPr>
        <p:blipFill>
          <a:blip r:embed="rId3"/>
          <a:stretch>
            <a:fillRect/>
          </a:stretch>
        </p:blipFill>
        <p:spPr>
          <a:xfrm>
            <a:off x="8579094" y="1189769"/>
            <a:ext cx="2946400" cy="3784600"/>
          </a:xfrm>
          <a:prstGeom prst="rect">
            <a:avLst/>
          </a:prstGeom>
        </p:spPr>
      </p:pic>
    </p:spTree>
    <p:extLst>
      <p:ext uri="{BB962C8B-B14F-4D97-AF65-F5344CB8AC3E}">
        <p14:creationId xmlns:p14="http://schemas.microsoft.com/office/powerpoint/2010/main" val="378542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A9888-D59E-4DA7-895D-81F6953ADFEA}"/>
              </a:ext>
            </a:extLst>
          </p:cNvPr>
          <p:cNvSpPr>
            <a:spLocks noGrp="1"/>
          </p:cNvSpPr>
          <p:nvPr>
            <p:ph type="sldNum" sz="quarter" idx="4"/>
          </p:nvPr>
        </p:nvSpPr>
        <p:spPr/>
        <p:txBody>
          <a:bodyPr/>
          <a:lstStyle/>
          <a:p>
            <a:fld id="{D6BACD18-C04F-499C-A518-064D7BF3BCE6}" type="slidenum">
              <a:rPr lang="en-GB" smtClean="0"/>
              <a:t>5</a:t>
            </a:fld>
            <a:endParaRPr lang="en-GB"/>
          </a:p>
        </p:txBody>
      </p:sp>
      <p:sp>
        <p:nvSpPr>
          <p:cNvPr id="11" name="Title 1">
            <a:extLst>
              <a:ext uri="{FF2B5EF4-FFF2-40B4-BE49-F238E27FC236}">
                <a16:creationId xmlns:a16="http://schemas.microsoft.com/office/drawing/2014/main" id="{EC286B97-1D82-B8CF-EC7A-534706AC4303}"/>
              </a:ext>
            </a:extLst>
          </p:cNvPr>
          <p:cNvSpPr txBox="1">
            <a:spLocks/>
          </p:cNvSpPr>
          <p:nvPr/>
        </p:nvSpPr>
        <p:spPr bwMode="auto">
          <a:xfrm>
            <a:off x="173519" y="0"/>
            <a:ext cx="8297819" cy="825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7500"/>
          </a:bodyPr>
          <a:lstStyle>
            <a:lvl1pPr algn="ctr" defTabSz="1219170" rtl="0" eaLnBrk="1" latinLnBrk="0" hangingPunct="1">
              <a:spcBef>
                <a:spcPct val="0"/>
              </a:spcBef>
              <a:buNone/>
              <a:defRPr kumimoji="1" sz="4800" b="1" kern="1200" baseline="0">
                <a:solidFill>
                  <a:schemeClr val="tx1"/>
                </a:solidFill>
                <a:latin typeface="+mj-lt"/>
                <a:ea typeface="+mj-ea"/>
                <a:cs typeface="+mj-cs"/>
              </a:defRPr>
            </a:lvl1pPr>
          </a:lstStyle>
          <a:p>
            <a:pPr algn="l">
              <a:defRPr/>
            </a:pPr>
            <a:r>
              <a:rPr lang="en-US" b="0" dirty="0">
                <a:latin typeface="Segoe UI"/>
                <a:ea typeface="Meiryo UI"/>
                <a:cs typeface="Segoe UI"/>
              </a:rPr>
              <a:t>Results</a:t>
            </a:r>
            <a:endParaRPr lang="en-US" sz="4500" b="0" dirty="0">
              <a:cs typeface="Segoe UI"/>
            </a:endParaRPr>
          </a:p>
        </p:txBody>
      </p:sp>
      <p:pic>
        <p:nvPicPr>
          <p:cNvPr id="3" name="Picture 2" descr="Chart&#10;&#10;Description automatically generated">
            <a:extLst>
              <a:ext uri="{FF2B5EF4-FFF2-40B4-BE49-F238E27FC236}">
                <a16:creationId xmlns:a16="http://schemas.microsoft.com/office/drawing/2014/main" id="{77A9189F-794F-FB2B-3CEC-0D0AA1C04AA0}"/>
              </a:ext>
            </a:extLst>
          </p:cNvPr>
          <p:cNvPicPr>
            <a:picLocks noChangeAspect="1"/>
          </p:cNvPicPr>
          <p:nvPr/>
        </p:nvPicPr>
        <p:blipFill>
          <a:blip r:embed="rId3"/>
          <a:stretch>
            <a:fillRect/>
          </a:stretch>
        </p:blipFill>
        <p:spPr>
          <a:xfrm>
            <a:off x="1043279" y="952621"/>
            <a:ext cx="3562716" cy="2528930"/>
          </a:xfrm>
          <a:prstGeom prst="rect">
            <a:avLst/>
          </a:prstGeom>
        </p:spPr>
      </p:pic>
      <p:pic>
        <p:nvPicPr>
          <p:cNvPr id="6" name="Picture 5" descr="Chart&#10;&#10;Description automatically generated">
            <a:extLst>
              <a:ext uri="{FF2B5EF4-FFF2-40B4-BE49-F238E27FC236}">
                <a16:creationId xmlns:a16="http://schemas.microsoft.com/office/drawing/2014/main" id="{BDE40AFD-B25E-92FC-1797-DA9FFC0B86E2}"/>
              </a:ext>
            </a:extLst>
          </p:cNvPr>
          <p:cNvPicPr>
            <a:picLocks noChangeAspect="1"/>
          </p:cNvPicPr>
          <p:nvPr/>
        </p:nvPicPr>
        <p:blipFill>
          <a:blip r:embed="rId4"/>
          <a:stretch>
            <a:fillRect/>
          </a:stretch>
        </p:blipFill>
        <p:spPr>
          <a:xfrm>
            <a:off x="6689980" y="923962"/>
            <a:ext cx="3562716" cy="2618056"/>
          </a:xfrm>
          <a:prstGeom prst="rect">
            <a:avLst/>
          </a:prstGeom>
        </p:spPr>
      </p:pic>
      <p:pic>
        <p:nvPicPr>
          <p:cNvPr id="8" name="Picture 7" descr="Chart, line chart&#10;&#10;Description automatically generated">
            <a:extLst>
              <a:ext uri="{FF2B5EF4-FFF2-40B4-BE49-F238E27FC236}">
                <a16:creationId xmlns:a16="http://schemas.microsoft.com/office/drawing/2014/main" id="{955D043D-A8DD-29D2-70F6-30801740D533}"/>
              </a:ext>
            </a:extLst>
          </p:cNvPr>
          <p:cNvPicPr>
            <a:picLocks noChangeAspect="1"/>
          </p:cNvPicPr>
          <p:nvPr/>
        </p:nvPicPr>
        <p:blipFill>
          <a:blip r:embed="rId5"/>
          <a:stretch>
            <a:fillRect/>
          </a:stretch>
        </p:blipFill>
        <p:spPr>
          <a:xfrm>
            <a:off x="1043279" y="3713410"/>
            <a:ext cx="3562716" cy="2676513"/>
          </a:xfrm>
          <a:prstGeom prst="rect">
            <a:avLst/>
          </a:prstGeom>
        </p:spPr>
      </p:pic>
      <p:pic>
        <p:nvPicPr>
          <p:cNvPr id="10" name="Picture 9" descr="Chart&#10;&#10;Description automatically generated">
            <a:extLst>
              <a:ext uri="{FF2B5EF4-FFF2-40B4-BE49-F238E27FC236}">
                <a16:creationId xmlns:a16="http://schemas.microsoft.com/office/drawing/2014/main" id="{4894326B-53AD-F50C-8868-682B922E8CBC}"/>
              </a:ext>
            </a:extLst>
          </p:cNvPr>
          <p:cNvPicPr>
            <a:picLocks noChangeAspect="1"/>
          </p:cNvPicPr>
          <p:nvPr/>
        </p:nvPicPr>
        <p:blipFill>
          <a:blip r:embed="rId6"/>
          <a:stretch>
            <a:fillRect/>
          </a:stretch>
        </p:blipFill>
        <p:spPr>
          <a:xfrm>
            <a:off x="6689980" y="3745434"/>
            <a:ext cx="3562717" cy="2598373"/>
          </a:xfrm>
          <a:prstGeom prst="rect">
            <a:avLst/>
          </a:prstGeom>
        </p:spPr>
      </p:pic>
      <p:sp>
        <p:nvSpPr>
          <p:cNvPr id="13" name="TextBox 12">
            <a:extLst>
              <a:ext uri="{FF2B5EF4-FFF2-40B4-BE49-F238E27FC236}">
                <a16:creationId xmlns:a16="http://schemas.microsoft.com/office/drawing/2014/main" id="{B9F3F238-646F-CEC2-CC23-0EAAF36F90F5}"/>
              </a:ext>
            </a:extLst>
          </p:cNvPr>
          <p:cNvSpPr txBox="1"/>
          <p:nvPr/>
        </p:nvSpPr>
        <p:spPr>
          <a:xfrm>
            <a:off x="648994" y="694125"/>
            <a:ext cx="4456386" cy="646331"/>
          </a:xfrm>
          <a:prstGeom prst="rect">
            <a:avLst/>
          </a:prstGeom>
          <a:noFill/>
        </p:spPr>
        <p:txBody>
          <a:bodyPr wrap="square" rtlCol="0">
            <a:spAutoFit/>
          </a:bodyPr>
          <a:lstStyle/>
          <a:p>
            <a:r>
              <a:rPr lang="en-US" dirty="0"/>
              <a:t>Model 1: all miRNA values, high TMB &gt;= 10</a:t>
            </a:r>
          </a:p>
          <a:p>
            <a:endParaRPr lang="en-US" dirty="0"/>
          </a:p>
        </p:txBody>
      </p:sp>
      <p:sp>
        <p:nvSpPr>
          <p:cNvPr id="14" name="TextBox 13">
            <a:extLst>
              <a:ext uri="{FF2B5EF4-FFF2-40B4-BE49-F238E27FC236}">
                <a16:creationId xmlns:a16="http://schemas.microsoft.com/office/drawing/2014/main" id="{33C402EE-8608-0AE7-923F-882C9062F96C}"/>
              </a:ext>
            </a:extLst>
          </p:cNvPr>
          <p:cNvSpPr txBox="1"/>
          <p:nvPr/>
        </p:nvSpPr>
        <p:spPr>
          <a:xfrm>
            <a:off x="6080034" y="651320"/>
            <a:ext cx="5068687" cy="646331"/>
          </a:xfrm>
          <a:prstGeom prst="rect">
            <a:avLst/>
          </a:prstGeom>
          <a:noFill/>
        </p:spPr>
        <p:txBody>
          <a:bodyPr wrap="square" rtlCol="0">
            <a:spAutoFit/>
          </a:bodyPr>
          <a:lstStyle/>
          <a:p>
            <a:r>
              <a:rPr lang="en-US" dirty="0"/>
              <a:t>Model 2: miRNA values </a:t>
            </a:r>
            <a:r>
              <a:rPr lang="en-US" dirty="0" err="1"/>
              <a:t>prev</a:t>
            </a:r>
            <a:r>
              <a:rPr lang="en-US" dirty="0"/>
              <a:t> &gt;= 0.1, high TMB &gt;= 10</a:t>
            </a:r>
          </a:p>
          <a:p>
            <a:endParaRPr lang="en-US" dirty="0"/>
          </a:p>
        </p:txBody>
      </p:sp>
      <p:sp>
        <p:nvSpPr>
          <p:cNvPr id="15" name="TextBox 14">
            <a:extLst>
              <a:ext uri="{FF2B5EF4-FFF2-40B4-BE49-F238E27FC236}">
                <a16:creationId xmlns:a16="http://schemas.microsoft.com/office/drawing/2014/main" id="{EE450A26-3410-13DE-036B-644D5D934549}"/>
              </a:ext>
            </a:extLst>
          </p:cNvPr>
          <p:cNvSpPr txBox="1"/>
          <p:nvPr/>
        </p:nvSpPr>
        <p:spPr>
          <a:xfrm>
            <a:off x="853946" y="3400751"/>
            <a:ext cx="4456386" cy="646331"/>
          </a:xfrm>
          <a:prstGeom prst="rect">
            <a:avLst/>
          </a:prstGeom>
          <a:noFill/>
        </p:spPr>
        <p:txBody>
          <a:bodyPr wrap="square" rtlCol="0">
            <a:spAutoFit/>
          </a:bodyPr>
          <a:lstStyle/>
          <a:p>
            <a:r>
              <a:rPr lang="en-US" dirty="0"/>
              <a:t>Model 3: all miRNA values, high TMB &gt;= 4.3</a:t>
            </a:r>
          </a:p>
          <a:p>
            <a:endParaRPr lang="en-US" dirty="0"/>
          </a:p>
        </p:txBody>
      </p:sp>
      <p:sp>
        <p:nvSpPr>
          <p:cNvPr id="16" name="TextBox 15">
            <a:extLst>
              <a:ext uri="{FF2B5EF4-FFF2-40B4-BE49-F238E27FC236}">
                <a16:creationId xmlns:a16="http://schemas.microsoft.com/office/drawing/2014/main" id="{ECD7BCB0-04D8-FE97-0A9D-911F5BE1908B}"/>
              </a:ext>
            </a:extLst>
          </p:cNvPr>
          <p:cNvSpPr txBox="1"/>
          <p:nvPr/>
        </p:nvSpPr>
        <p:spPr>
          <a:xfrm>
            <a:off x="6096000" y="3463811"/>
            <a:ext cx="5068687" cy="646331"/>
          </a:xfrm>
          <a:prstGeom prst="rect">
            <a:avLst/>
          </a:prstGeom>
          <a:noFill/>
        </p:spPr>
        <p:txBody>
          <a:bodyPr wrap="square" rtlCol="0">
            <a:spAutoFit/>
          </a:bodyPr>
          <a:lstStyle/>
          <a:p>
            <a:r>
              <a:rPr lang="en-US" dirty="0"/>
              <a:t>Model 4: miRNA values </a:t>
            </a:r>
            <a:r>
              <a:rPr lang="en-US" dirty="0" err="1"/>
              <a:t>prev</a:t>
            </a:r>
            <a:r>
              <a:rPr lang="en-US" dirty="0"/>
              <a:t> &gt;= 0.1, high TMB &gt;= 4.3</a:t>
            </a:r>
          </a:p>
          <a:p>
            <a:endParaRPr lang="en-US" dirty="0"/>
          </a:p>
        </p:txBody>
      </p:sp>
    </p:spTree>
    <p:extLst>
      <p:ext uri="{BB962C8B-B14F-4D97-AF65-F5344CB8AC3E}">
        <p14:creationId xmlns:p14="http://schemas.microsoft.com/office/powerpoint/2010/main" val="146551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A9888-D59E-4DA7-895D-81F6953ADFEA}"/>
              </a:ext>
            </a:extLst>
          </p:cNvPr>
          <p:cNvSpPr>
            <a:spLocks noGrp="1"/>
          </p:cNvSpPr>
          <p:nvPr>
            <p:ph type="sldNum" sz="quarter" idx="4"/>
          </p:nvPr>
        </p:nvSpPr>
        <p:spPr/>
        <p:txBody>
          <a:bodyPr/>
          <a:lstStyle/>
          <a:p>
            <a:fld id="{D6BACD18-C04F-499C-A518-064D7BF3BCE6}" type="slidenum">
              <a:rPr lang="en-GB" smtClean="0"/>
              <a:t>6</a:t>
            </a:fld>
            <a:endParaRPr lang="en-GB"/>
          </a:p>
        </p:txBody>
      </p:sp>
      <p:sp>
        <p:nvSpPr>
          <p:cNvPr id="11" name="Title 1">
            <a:extLst>
              <a:ext uri="{FF2B5EF4-FFF2-40B4-BE49-F238E27FC236}">
                <a16:creationId xmlns:a16="http://schemas.microsoft.com/office/drawing/2014/main" id="{EC286B97-1D82-B8CF-EC7A-534706AC4303}"/>
              </a:ext>
            </a:extLst>
          </p:cNvPr>
          <p:cNvSpPr txBox="1">
            <a:spLocks/>
          </p:cNvSpPr>
          <p:nvPr/>
        </p:nvSpPr>
        <p:spPr bwMode="auto">
          <a:xfrm>
            <a:off x="173519" y="0"/>
            <a:ext cx="8297819" cy="11887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7500"/>
          </a:bodyPr>
          <a:lstStyle>
            <a:lvl1pPr algn="ctr" defTabSz="1219170" rtl="0" eaLnBrk="1" latinLnBrk="0" hangingPunct="1">
              <a:spcBef>
                <a:spcPct val="0"/>
              </a:spcBef>
              <a:buNone/>
              <a:defRPr kumimoji="1" sz="4800" b="1" kern="1200" baseline="0">
                <a:solidFill>
                  <a:schemeClr val="tx1"/>
                </a:solidFill>
                <a:latin typeface="+mj-lt"/>
                <a:ea typeface="+mj-ea"/>
                <a:cs typeface="+mj-cs"/>
              </a:defRPr>
            </a:lvl1pPr>
          </a:lstStyle>
          <a:p>
            <a:pPr algn="l">
              <a:defRPr/>
            </a:pPr>
            <a:r>
              <a:rPr lang="en-US" b="0" dirty="0">
                <a:latin typeface="Segoe UI"/>
                <a:ea typeface="Meiryo UI"/>
                <a:cs typeface="Segoe UI"/>
              </a:rPr>
              <a:t>High significance miRNAs</a:t>
            </a:r>
            <a:endParaRPr lang="en-US" sz="4500" b="0" dirty="0">
              <a:cs typeface="Segoe UI"/>
            </a:endParaRPr>
          </a:p>
        </p:txBody>
      </p:sp>
      <p:sp>
        <p:nvSpPr>
          <p:cNvPr id="2" name="TextBox 1">
            <a:extLst>
              <a:ext uri="{FF2B5EF4-FFF2-40B4-BE49-F238E27FC236}">
                <a16:creationId xmlns:a16="http://schemas.microsoft.com/office/drawing/2014/main" id="{193FBAC3-90E3-536A-40FC-671572554BF4}"/>
              </a:ext>
            </a:extLst>
          </p:cNvPr>
          <p:cNvSpPr txBox="1"/>
          <p:nvPr/>
        </p:nvSpPr>
        <p:spPr>
          <a:xfrm>
            <a:off x="536028" y="830317"/>
            <a:ext cx="4214648" cy="400110"/>
          </a:xfrm>
          <a:prstGeom prst="rect">
            <a:avLst/>
          </a:prstGeom>
          <a:noFill/>
        </p:spPr>
        <p:txBody>
          <a:bodyPr wrap="square" rtlCol="0">
            <a:spAutoFit/>
          </a:bodyPr>
          <a:lstStyle/>
          <a:p>
            <a:pPr algn="ctr"/>
            <a:r>
              <a:rPr lang="en-US" sz="2000" dirty="0"/>
              <a:t>Model 1</a:t>
            </a:r>
          </a:p>
        </p:txBody>
      </p:sp>
      <p:sp>
        <p:nvSpPr>
          <p:cNvPr id="3" name="TextBox 2">
            <a:extLst>
              <a:ext uri="{FF2B5EF4-FFF2-40B4-BE49-F238E27FC236}">
                <a16:creationId xmlns:a16="http://schemas.microsoft.com/office/drawing/2014/main" id="{D66E26BC-1A42-99D8-C457-7822260C4FC7}"/>
              </a:ext>
            </a:extLst>
          </p:cNvPr>
          <p:cNvSpPr txBox="1"/>
          <p:nvPr/>
        </p:nvSpPr>
        <p:spPr>
          <a:xfrm>
            <a:off x="6437586" y="819385"/>
            <a:ext cx="4214648" cy="400110"/>
          </a:xfrm>
          <a:prstGeom prst="rect">
            <a:avLst/>
          </a:prstGeom>
          <a:noFill/>
        </p:spPr>
        <p:txBody>
          <a:bodyPr wrap="square" rtlCol="0">
            <a:spAutoFit/>
          </a:bodyPr>
          <a:lstStyle/>
          <a:p>
            <a:pPr algn="ctr"/>
            <a:r>
              <a:rPr lang="en-US" sz="2000" dirty="0"/>
              <a:t>Model 2</a:t>
            </a:r>
          </a:p>
        </p:txBody>
      </p:sp>
      <p:pic>
        <p:nvPicPr>
          <p:cNvPr id="6" name="Picture 5" descr="Text&#10;&#10;Description automatically generated">
            <a:extLst>
              <a:ext uri="{FF2B5EF4-FFF2-40B4-BE49-F238E27FC236}">
                <a16:creationId xmlns:a16="http://schemas.microsoft.com/office/drawing/2014/main" id="{B487E0BF-5433-2ED2-3DD7-FD65B2224243}"/>
              </a:ext>
            </a:extLst>
          </p:cNvPr>
          <p:cNvPicPr>
            <a:picLocks noChangeAspect="1"/>
          </p:cNvPicPr>
          <p:nvPr/>
        </p:nvPicPr>
        <p:blipFill>
          <a:blip r:embed="rId3"/>
          <a:stretch>
            <a:fillRect/>
          </a:stretch>
        </p:blipFill>
        <p:spPr>
          <a:xfrm>
            <a:off x="173519" y="2019034"/>
            <a:ext cx="2552700" cy="3098800"/>
          </a:xfrm>
          <a:prstGeom prst="rect">
            <a:avLst/>
          </a:prstGeom>
        </p:spPr>
      </p:pic>
      <p:pic>
        <p:nvPicPr>
          <p:cNvPr id="8" name="Picture 7" descr="Text&#10;&#10;Description automatically generated">
            <a:extLst>
              <a:ext uri="{FF2B5EF4-FFF2-40B4-BE49-F238E27FC236}">
                <a16:creationId xmlns:a16="http://schemas.microsoft.com/office/drawing/2014/main" id="{C964250D-53E2-D25C-F562-59B34A060666}"/>
              </a:ext>
            </a:extLst>
          </p:cNvPr>
          <p:cNvPicPr>
            <a:picLocks noChangeAspect="1"/>
          </p:cNvPicPr>
          <p:nvPr/>
        </p:nvPicPr>
        <p:blipFill>
          <a:blip r:embed="rId4"/>
          <a:stretch>
            <a:fillRect/>
          </a:stretch>
        </p:blipFill>
        <p:spPr>
          <a:xfrm>
            <a:off x="3001628" y="1616122"/>
            <a:ext cx="2641600" cy="4381500"/>
          </a:xfrm>
          <a:prstGeom prst="rect">
            <a:avLst/>
          </a:prstGeom>
        </p:spPr>
      </p:pic>
      <p:pic>
        <p:nvPicPr>
          <p:cNvPr id="10" name="Picture 9" descr="Text&#10;&#10;Description automatically generated">
            <a:extLst>
              <a:ext uri="{FF2B5EF4-FFF2-40B4-BE49-F238E27FC236}">
                <a16:creationId xmlns:a16="http://schemas.microsoft.com/office/drawing/2014/main" id="{2E78CBBF-744B-5A50-BBAC-7B4D299F9BB2}"/>
              </a:ext>
            </a:extLst>
          </p:cNvPr>
          <p:cNvPicPr>
            <a:picLocks noChangeAspect="1"/>
          </p:cNvPicPr>
          <p:nvPr/>
        </p:nvPicPr>
        <p:blipFill>
          <a:blip r:embed="rId5"/>
          <a:stretch>
            <a:fillRect/>
          </a:stretch>
        </p:blipFill>
        <p:spPr>
          <a:xfrm>
            <a:off x="5954110" y="2019034"/>
            <a:ext cx="2590800" cy="3073400"/>
          </a:xfrm>
          <a:prstGeom prst="rect">
            <a:avLst/>
          </a:prstGeom>
        </p:spPr>
      </p:pic>
      <p:pic>
        <p:nvPicPr>
          <p:cNvPr id="14" name="Picture 13" descr="Text&#10;&#10;Description automatically generated">
            <a:extLst>
              <a:ext uri="{FF2B5EF4-FFF2-40B4-BE49-F238E27FC236}">
                <a16:creationId xmlns:a16="http://schemas.microsoft.com/office/drawing/2014/main" id="{2E8230B5-5E2D-7283-53AE-B8F893469072}"/>
              </a:ext>
            </a:extLst>
          </p:cNvPr>
          <p:cNvPicPr>
            <a:picLocks noChangeAspect="1"/>
          </p:cNvPicPr>
          <p:nvPr/>
        </p:nvPicPr>
        <p:blipFill>
          <a:blip r:embed="rId6"/>
          <a:stretch>
            <a:fillRect/>
          </a:stretch>
        </p:blipFill>
        <p:spPr>
          <a:xfrm>
            <a:off x="9024906" y="1616122"/>
            <a:ext cx="2616200" cy="4330700"/>
          </a:xfrm>
          <a:prstGeom prst="rect">
            <a:avLst/>
          </a:prstGeom>
        </p:spPr>
      </p:pic>
      <p:sp>
        <p:nvSpPr>
          <p:cNvPr id="15" name="TextBox 14">
            <a:extLst>
              <a:ext uri="{FF2B5EF4-FFF2-40B4-BE49-F238E27FC236}">
                <a16:creationId xmlns:a16="http://schemas.microsoft.com/office/drawing/2014/main" id="{EC5A442F-0B97-F320-F007-D85CDA304AA8}"/>
              </a:ext>
            </a:extLst>
          </p:cNvPr>
          <p:cNvSpPr txBox="1"/>
          <p:nvPr/>
        </p:nvSpPr>
        <p:spPr>
          <a:xfrm>
            <a:off x="503938" y="1188717"/>
            <a:ext cx="1891862" cy="338554"/>
          </a:xfrm>
          <a:prstGeom prst="rect">
            <a:avLst/>
          </a:prstGeom>
          <a:noFill/>
        </p:spPr>
        <p:txBody>
          <a:bodyPr wrap="square" rtlCol="0">
            <a:spAutoFit/>
          </a:bodyPr>
          <a:lstStyle/>
          <a:p>
            <a:r>
              <a:rPr lang="en-US" sz="1600" dirty="0"/>
              <a:t>Positive coefficients</a:t>
            </a:r>
          </a:p>
        </p:txBody>
      </p:sp>
      <p:sp>
        <p:nvSpPr>
          <p:cNvPr id="16" name="TextBox 15">
            <a:extLst>
              <a:ext uri="{FF2B5EF4-FFF2-40B4-BE49-F238E27FC236}">
                <a16:creationId xmlns:a16="http://schemas.microsoft.com/office/drawing/2014/main" id="{65D92EC5-A08C-B1A1-2493-651E131ED6B5}"/>
              </a:ext>
            </a:extLst>
          </p:cNvPr>
          <p:cNvSpPr txBox="1"/>
          <p:nvPr/>
        </p:nvSpPr>
        <p:spPr>
          <a:xfrm>
            <a:off x="3275481" y="1188717"/>
            <a:ext cx="2093893" cy="338554"/>
          </a:xfrm>
          <a:prstGeom prst="rect">
            <a:avLst/>
          </a:prstGeom>
          <a:noFill/>
        </p:spPr>
        <p:txBody>
          <a:bodyPr wrap="square" rtlCol="0">
            <a:spAutoFit/>
          </a:bodyPr>
          <a:lstStyle/>
          <a:p>
            <a:r>
              <a:rPr lang="en-US" sz="1600" dirty="0"/>
              <a:t>Negative coefficients</a:t>
            </a:r>
          </a:p>
        </p:txBody>
      </p:sp>
      <p:sp>
        <p:nvSpPr>
          <p:cNvPr id="17" name="TextBox 16">
            <a:extLst>
              <a:ext uri="{FF2B5EF4-FFF2-40B4-BE49-F238E27FC236}">
                <a16:creationId xmlns:a16="http://schemas.microsoft.com/office/drawing/2014/main" id="{D80B0C59-9B36-4705-1A70-B834F690F304}"/>
              </a:ext>
            </a:extLst>
          </p:cNvPr>
          <p:cNvSpPr txBox="1"/>
          <p:nvPr/>
        </p:nvSpPr>
        <p:spPr>
          <a:xfrm>
            <a:off x="6303579" y="1187542"/>
            <a:ext cx="1891862" cy="338554"/>
          </a:xfrm>
          <a:prstGeom prst="rect">
            <a:avLst/>
          </a:prstGeom>
          <a:noFill/>
        </p:spPr>
        <p:txBody>
          <a:bodyPr wrap="square" rtlCol="0">
            <a:spAutoFit/>
          </a:bodyPr>
          <a:lstStyle/>
          <a:p>
            <a:r>
              <a:rPr lang="en-US" sz="1600" dirty="0"/>
              <a:t>Positive coefficients</a:t>
            </a:r>
          </a:p>
        </p:txBody>
      </p:sp>
      <p:sp>
        <p:nvSpPr>
          <p:cNvPr id="18" name="TextBox 17">
            <a:extLst>
              <a:ext uri="{FF2B5EF4-FFF2-40B4-BE49-F238E27FC236}">
                <a16:creationId xmlns:a16="http://schemas.microsoft.com/office/drawing/2014/main" id="{6B6ED436-70EE-49AB-56A3-F97FD86697DB}"/>
              </a:ext>
            </a:extLst>
          </p:cNvPr>
          <p:cNvSpPr txBox="1"/>
          <p:nvPr/>
        </p:nvSpPr>
        <p:spPr>
          <a:xfrm>
            <a:off x="9286059" y="1219495"/>
            <a:ext cx="2093893" cy="338554"/>
          </a:xfrm>
          <a:prstGeom prst="rect">
            <a:avLst/>
          </a:prstGeom>
          <a:noFill/>
        </p:spPr>
        <p:txBody>
          <a:bodyPr wrap="square" rtlCol="0">
            <a:spAutoFit/>
          </a:bodyPr>
          <a:lstStyle/>
          <a:p>
            <a:r>
              <a:rPr lang="en-US" sz="1600" dirty="0"/>
              <a:t>Negative coefficients</a:t>
            </a:r>
          </a:p>
        </p:txBody>
      </p:sp>
    </p:spTree>
    <p:extLst>
      <p:ext uri="{BB962C8B-B14F-4D97-AF65-F5344CB8AC3E}">
        <p14:creationId xmlns:p14="http://schemas.microsoft.com/office/powerpoint/2010/main" val="300554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EA9888-D59E-4DA7-895D-81F6953ADFEA}"/>
              </a:ext>
            </a:extLst>
          </p:cNvPr>
          <p:cNvSpPr>
            <a:spLocks noGrp="1"/>
          </p:cNvSpPr>
          <p:nvPr>
            <p:ph type="sldNum" sz="quarter" idx="4"/>
          </p:nvPr>
        </p:nvSpPr>
        <p:spPr/>
        <p:txBody>
          <a:bodyPr/>
          <a:lstStyle/>
          <a:p>
            <a:fld id="{D6BACD18-C04F-499C-A518-064D7BF3BCE6}" type="slidenum">
              <a:rPr lang="en-GB" smtClean="0"/>
              <a:t>7</a:t>
            </a:fld>
            <a:endParaRPr lang="en-GB"/>
          </a:p>
        </p:txBody>
      </p:sp>
      <p:sp>
        <p:nvSpPr>
          <p:cNvPr id="11" name="Title 1">
            <a:extLst>
              <a:ext uri="{FF2B5EF4-FFF2-40B4-BE49-F238E27FC236}">
                <a16:creationId xmlns:a16="http://schemas.microsoft.com/office/drawing/2014/main" id="{EC286B97-1D82-B8CF-EC7A-534706AC4303}"/>
              </a:ext>
            </a:extLst>
          </p:cNvPr>
          <p:cNvSpPr txBox="1">
            <a:spLocks/>
          </p:cNvSpPr>
          <p:nvPr/>
        </p:nvSpPr>
        <p:spPr bwMode="auto">
          <a:xfrm>
            <a:off x="173519" y="0"/>
            <a:ext cx="8297819" cy="11887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7500"/>
          </a:bodyPr>
          <a:lstStyle>
            <a:lvl1pPr algn="ctr" defTabSz="1219170" rtl="0" eaLnBrk="1" latinLnBrk="0" hangingPunct="1">
              <a:spcBef>
                <a:spcPct val="0"/>
              </a:spcBef>
              <a:buNone/>
              <a:defRPr kumimoji="1" sz="4800" b="1" kern="1200" baseline="0">
                <a:solidFill>
                  <a:schemeClr val="tx1"/>
                </a:solidFill>
                <a:latin typeface="+mj-lt"/>
                <a:ea typeface="+mj-ea"/>
                <a:cs typeface="+mj-cs"/>
              </a:defRPr>
            </a:lvl1pPr>
          </a:lstStyle>
          <a:p>
            <a:pPr algn="l">
              <a:defRPr/>
            </a:pPr>
            <a:r>
              <a:rPr lang="en-US" b="0" dirty="0">
                <a:latin typeface="Segoe UI"/>
                <a:ea typeface="Meiryo UI"/>
                <a:cs typeface="Segoe UI"/>
              </a:rPr>
              <a:t>Next steps</a:t>
            </a:r>
            <a:endParaRPr lang="en-US" sz="4500" b="0" dirty="0">
              <a:cs typeface="Segoe UI"/>
            </a:endParaRPr>
          </a:p>
        </p:txBody>
      </p:sp>
      <p:sp>
        <p:nvSpPr>
          <p:cNvPr id="12" name="TextBox 11">
            <a:extLst>
              <a:ext uri="{FF2B5EF4-FFF2-40B4-BE49-F238E27FC236}">
                <a16:creationId xmlns:a16="http://schemas.microsoft.com/office/drawing/2014/main" id="{AB35B5EB-19D9-034F-D351-085AA846AA03}"/>
              </a:ext>
            </a:extLst>
          </p:cNvPr>
          <p:cNvSpPr txBox="1"/>
          <p:nvPr/>
        </p:nvSpPr>
        <p:spPr>
          <a:xfrm>
            <a:off x="283779" y="1188717"/>
            <a:ext cx="11734702"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t>Determine what, if any, clinical research there is regarding the high significance miRNAs determined in the models </a:t>
            </a:r>
          </a:p>
          <a:p>
            <a:pPr marL="457200" indent="-457200">
              <a:buFont typeface="Arial" panose="020B0604020202020204" pitchFamily="34" charset="0"/>
              <a:buChar char="•"/>
            </a:pPr>
            <a:r>
              <a:rPr lang="en-US" sz="2000" dirty="0"/>
              <a:t>Try random forest model to see if AUC or clinical usability can be improved</a:t>
            </a:r>
          </a:p>
          <a:p>
            <a:pPr marL="457200" indent="-457200">
              <a:buFont typeface="Arial" panose="020B0604020202020204" pitchFamily="34" charset="0"/>
              <a:buChar char="•"/>
            </a:pPr>
            <a:r>
              <a:rPr lang="en-US" sz="2000" dirty="0"/>
              <a:t>Use calibration curve to determine statistically optimally high/low threshold for classifier</a:t>
            </a:r>
          </a:p>
        </p:txBody>
      </p:sp>
    </p:spTree>
    <p:extLst>
      <p:ext uri="{BB962C8B-B14F-4D97-AF65-F5344CB8AC3E}">
        <p14:creationId xmlns:p14="http://schemas.microsoft.com/office/powerpoint/2010/main" val="1637987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576</Words>
  <Application>Microsoft Macintosh PowerPoint</Application>
  <PresentationFormat>Widescreen</PresentationFormat>
  <Paragraphs>71</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Murray</dc:creator>
  <cp:lastModifiedBy>Thomas Murray</cp:lastModifiedBy>
  <cp:revision>35</cp:revision>
  <dcterms:created xsi:type="dcterms:W3CDTF">2022-07-21T10:20:34Z</dcterms:created>
  <dcterms:modified xsi:type="dcterms:W3CDTF">2022-07-28T13:43:08Z</dcterms:modified>
</cp:coreProperties>
</file>