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modernComment_10B_25550718.xml" ContentType="application/vnd.ms-powerpoint.comment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omments/modernComment_10C_580FDB0.xml" ContentType="application/vnd.ms-powerpoint.comment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omments/modernComment_10D_FD515119.xml" ContentType="application/vnd.ms-powerpoint.comment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omments/modernComment_10E_B68567A8.xml" ContentType="application/vnd.ms-powerpoint.comment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omments/modernComment_112_51768423.xml" ContentType="application/vnd.ms-powerpoint.comment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omments/modernComment_117_9BA12B29.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63" r:id="rId4"/>
    <p:sldId id="266" r:id="rId5"/>
    <p:sldId id="267" r:id="rId6"/>
    <p:sldId id="268" r:id="rId7"/>
    <p:sldId id="269" r:id="rId8"/>
    <p:sldId id="270" r:id="rId9"/>
    <p:sldId id="274" r:id="rId10"/>
    <p:sldId id="277" r:id="rId11"/>
    <p:sldId id="278" r:id="rId12"/>
    <p:sldId id="27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84E18C5-B53C-0007-294C-40E27BFDA2B3}" name="Anthony Sinoy" initials="AS" userId="7676f153f8207872"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96" d="100"/>
          <a:sy n="96" d="100"/>
        </p:scale>
        <p:origin x="84"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Total Rides for 12 Months</a:t>
            </a:r>
          </a:p>
        </c:rich>
      </c:tx>
      <c:layout>
        <c:manualLayout>
          <c:xMode val="edge"/>
          <c:yMode val="edge"/>
          <c:x val="0.29298611111111111"/>
          <c:y val="4.7117172969621826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Rides for 12 Months</c:v>
                </c:pt>
              </c:strCache>
            </c:strRef>
          </c:tx>
          <c:dPt>
            <c:idx val="0"/>
            <c:bubble3D val="0"/>
            <c:spPr>
              <a:solidFill>
                <a:schemeClr val="accent1">
                  <a:shade val="80000"/>
                  <a:satMod val="15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c:spPr>
            <c:extLst>
              <c:ext xmlns:c16="http://schemas.microsoft.com/office/drawing/2014/chart" uri="{C3380CC4-5D6E-409C-BE32-E72D297353CC}">
                <c16:uniqueId val="{00000001-DB96-4E49-8B75-3FE3B34F5779}"/>
              </c:ext>
            </c:extLst>
          </c:dPt>
          <c:dPt>
            <c:idx val="1"/>
            <c:bubble3D val="0"/>
            <c:spPr>
              <a:solidFill>
                <a:schemeClr val="accent3">
                  <a:shade val="80000"/>
                  <a:satMod val="15000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c:spPr>
            <c:extLst>
              <c:ext xmlns:c16="http://schemas.microsoft.com/office/drawing/2014/chart" uri="{C3380CC4-5D6E-409C-BE32-E72D297353CC}">
                <c16:uniqueId val="{00000003-DB96-4E49-8B75-3FE3B34F5779}"/>
              </c:ext>
            </c:extLst>
          </c:dPt>
          <c:dLbls>
            <c:spPr>
              <a:noFill/>
              <a:ln>
                <a:noFill/>
              </a:ln>
              <a:effectLst/>
            </c:spPr>
            <c:txPr>
              <a:bodyPr rot="0" spcFirstLastPara="1" vertOverflow="ellipsis" horzOverflow="clip"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Arial" panose="020B0604020202020204" pitchFamily="34" charset="0"/>
                    <a:ea typeface="+mn-ea"/>
                    <a:cs typeface="+mn-cs"/>
                  </a:defRPr>
                </a:pPr>
                <a:endParaRPr lang="en-US"/>
              </a:p>
            </c:txPr>
            <c:dLblPos val="outEnd"/>
            <c:showLegendKey val="0"/>
            <c:showVal val="1"/>
            <c:showCatName val="0"/>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rect">
                    <a:avLst/>
                  </a:prstGeom>
                  <a:noFill/>
                  <a:ln>
                    <a:noFill/>
                  </a:ln>
                </c15:spPr>
              </c:ext>
            </c:extLst>
          </c:dLbls>
          <c:cat>
            <c:strRef>
              <c:f>Sheet1!$A$2:$A$3</c:f>
              <c:strCache>
                <c:ptCount val="2"/>
                <c:pt idx="0">
                  <c:v>casual</c:v>
                </c:pt>
                <c:pt idx="1">
                  <c:v>member</c:v>
                </c:pt>
              </c:strCache>
            </c:strRef>
          </c:cat>
          <c:val>
            <c:numRef>
              <c:f>Sheet1!$B$2:$B$3</c:f>
              <c:numCache>
                <c:formatCode>#,##0</c:formatCode>
                <c:ptCount val="2"/>
                <c:pt idx="0">
                  <c:v>2350418</c:v>
                </c:pt>
                <c:pt idx="1">
                  <c:v>3402370</c:v>
                </c:pt>
              </c:numCache>
            </c:numRef>
          </c:val>
          <c:extLst>
            <c:ext xmlns:c16="http://schemas.microsoft.com/office/drawing/2014/chart" uri="{C3380CC4-5D6E-409C-BE32-E72D297353CC}">
              <c16:uniqueId val="{00000004-DB96-4E49-8B75-3FE3B34F5779}"/>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32013629155730539"/>
          <c:y val="0.86277831204143496"/>
          <c:w val="0.3545189468503937"/>
          <c:h val="0.10498362224250797"/>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No. of Rides 12 Months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Jan</c:v>
                </c:pt>
              </c:strCache>
            </c:strRef>
          </c:tx>
          <c:spPr>
            <a:solidFill>
              <a:schemeClr val="accent1"/>
            </a:solidFill>
            <a:ln>
              <a:noFill/>
            </a:ln>
            <a:effectLst/>
          </c:spPr>
          <c:invertIfNegative val="0"/>
          <c:cat>
            <c:strRef>
              <c:f>Sheet1!$A$2:$A$3</c:f>
              <c:strCache>
                <c:ptCount val="2"/>
                <c:pt idx="0">
                  <c:v>Casual</c:v>
                </c:pt>
                <c:pt idx="1">
                  <c:v>Member</c:v>
                </c:pt>
              </c:strCache>
            </c:strRef>
          </c:cat>
          <c:val>
            <c:numRef>
              <c:f>Sheet1!$B$2:$B$3</c:f>
              <c:numCache>
                <c:formatCode>#,##0</c:formatCode>
                <c:ptCount val="2"/>
                <c:pt idx="0">
                  <c:v>18453</c:v>
                </c:pt>
                <c:pt idx="1">
                  <c:v>85229</c:v>
                </c:pt>
              </c:numCache>
            </c:numRef>
          </c:val>
          <c:extLst>
            <c:ext xmlns:c16="http://schemas.microsoft.com/office/drawing/2014/chart" uri="{C3380CC4-5D6E-409C-BE32-E72D297353CC}">
              <c16:uniqueId val="{00000000-CE76-4C3D-A8B6-837846D249E1}"/>
            </c:ext>
          </c:extLst>
        </c:ser>
        <c:ser>
          <c:idx val="1"/>
          <c:order val="1"/>
          <c:tx>
            <c:strRef>
              <c:f>Sheet1!$C$1</c:f>
              <c:strCache>
                <c:ptCount val="1"/>
                <c:pt idx="0">
                  <c:v>Feb</c:v>
                </c:pt>
              </c:strCache>
            </c:strRef>
          </c:tx>
          <c:spPr>
            <a:solidFill>
              <a:schemeClr val="accent3"/>
            </a:solidFill>
            <a:ln>
              <a:noFill/>
            </a:ln>
            <a:effectLst/>
          </c:spPr>
          <c:invertIfNegative val="0"/>
          <c:cat>
            <c:strRef>
              <c:f>Sheet1!$A$2:$A$3</c:f>
              <c:strCache>
                <c:ptCount val="2"/>
                <c:pt idx="0">
                  <c:v>Casual</c:v>
                </c:pt>
                <c:pt idx="1">
                  <c:v>Member</c:v>
                </c:pt>
              </c:strCache>
            </c:strRef>
          </c:cat>
          <c:val>
            <c:numRef>
              <c:f>Sheet1!$C$2:$C$3</c:f>
              <c:numCache>
                <c:formatCode>#,##0</c:formatCode>
                <c:ptCount val="2"/>
                <c:pt idx="0">
                  <c:v>21352</c:v>
                </c:pt>
                <c:pt idx="1">
                  <c:v>94169</c:v>
                </c:pt>
              </c:numCache>
            </c:numRef>
          </c:val>
          <c:extLst>
            <c:ext xmlns:c16="http://schemas.microsoft.com/office/drawing/2014/chart" uri="{C3380CC4-5D6E-409C-BE32-E72D297353CC}">
              <c16:uniqueId val="{00000001-CE76-4C3D-A8B6-837846D249E1}"/>
            </c:ext>
          </c:extLst>
        </c:ser>
        <c:ser>
          <c:idx val="2"/>
          <c:order val="2"/>
          <c:tx>
            <c:strRef>
              <c:f>Sheet1!$D$1</c:f>
              <c:strCache>
                <c:ptCount val="1"/>
                <c:pt idx="0">
                  <c:v>Mar</c:v>
                </c:pt>
              </c:strCache>
            </c:strRef>
          </c:tx>
          <c:spPr>
            <a:solidFill>
              <a:schemeClr val="accent5"/>
            </a:solidFill>
            <a:ln>
              <a:noFill/>
            </a:ln>
            <a:effectLst/>
          </c:spPr>
          <c:invertIfNegative val="0"/>
          <c:cat>
            <c:strRef>
              <c:f>Sheet1!$A$2:$A$3</c:f>
              <c:strCache>
                <c:ptCount val="2"/>
                <c:pt idx="0">
                  <c:v>Casual</c:v>
                </c:pt>
                <c:pt idx="1">
                  <c:v>Member</c:v>
                </c:pt>
              </c:strCache>
            </c:strRef>
          </c:cat>
          <c:val>
            <c:numRef>
              <c:f>Sheet1!$D$2:$D$3</c:f>
              <c:numCache>
                <c:formatCode>#,##0</c:formatCode>
                <c:ptCount val="2"/>
                <c:pt idx="0">
                  <c:v>89653</c:v>
                </c:pt>
                <c:pt idx="1">
                  <c:v>194125</c:v>
                </c:pt>
              </c:numCache>
            </c:numRef>
          </c:val>
          <c:extLst>
            <c:ext xmlns:c16="http://schemas.microsoft.com/office/drawing/2014/chart" uri="{C3380CC4-5D6E-409C-BE32-E72D297353CC}">
              <c16:uniqueId val="{00000002-CE76-4C3D-A8B6-837846D249E1}"/>
            </c:ext>
          </c:extLst>
        </c:ser>
        <c:ser>
          <c:idx val="3"/>
          <c:order val="3"/>
          <c:tx>
            <c:strRef>
              <c:f>Sheet1!$E$1</c:f>
              <c:strCache>
                <c:ptCount val="1"/>
                <c:pt idx="0">
                  <c:v>Apr</c:v>
                </c:pt>
              </c:strCache>
            </c:strRef>
          </c:tx>
          <c:spPr>
            <a:solidFill>
              <a:schemeClr val="accent1">
                <a:lumMod val="60000"/>
              </a:schemeClr>
            </a:solidFill>
            <a:ln>
              <a:noFill/>
            </a:ln>
            <a:effectLst/>
          </c:spPr>
          <c:invertIfNegative val="0"/>
          <c:cat>
            <c:strRef>
              <c:f>Sheet1!$A$2:$A$3</c:f>
              <c:strCache>
                <c:ptCount val="2"/>
                <c:pt idx="0">
                  <c:v>Casual</c:v>
                </c:pt>
                <c:pt idx="1">
                  <c:v>Member</c:v>
                </c:pt>
              </c:strCache>
            </c:strRef>
          </c:cat>
          <c:val>
            <c:numRef>
              <c:f>Sheet1!$E$2:$E$3</c:f>
              <c:numCache>
                <c:formatCode>#,##0</c:formatCode>
                <c:ptCount val="2"/>
                <c:pt idx="0">
                  <c:v>126140</c:v>
                </c:pt>
                <c:pt idx="1">
                  <c:v>244806</c:v>
                </c:pt>
              </c:numCache>
            </c:numRef>
          </c:val>
          <c:extLst>
            <c:ext xmlns:c16="http://schemas.microsoft.com/office/drawing/2014/chart" uri="{C3380CC4-5D6E-409C-BE32-E72D297353CC}">
              <c16:uniqueId val="{00000003-CE76-4C3D-A8B6-837846D249E1}"/>
            </c:ext>
          </c:extLst>
        </c:ser>
        <c:ser>
          <c:idx val="4"/>
          <c:order val="4"/>
          <c:tx>
            <c:strRef>
              <c:f>Sheet1!$F$1</c:f>
              <c:strCache>
                <c:ptCount val="1"/>
                <c:pt idx="0">
                  <c:v>May</c:v>
                </c:pt>
              </c:strCache>
            </c:strRef>
          </c:tx>
          <c:spPr>
            <a:solidFill>
              <a:schemeClr val="accent3">
                <a:lumMod val="60000"/>
              </a:schemeClr>
            </a:solidFill>
            <a:ln>
              <a:noFill/>
            </a:ln>
            <a:effectLst/>
          </c:spPr>
          <c:invertIfNegative val="0"/>
          <c:cat>
            <c:strRef>
              <c:f>Sheet1!$A$2:$A$3</c:f>
              <c:strCache>
                <c:ptCount val="2"/>
                <c:pt idx="0">
                  <c:v>Casual</c:v>
                </c:pt>
                <c:pt idx="1">
                  <c:v>Member</c:v>
                </c:pt>
              </c:strCache>
            </c:strRef>
          </c:cat>
          <c:val>
            <c:numRef>
              <c:f>Sheet1!$F$2:$F$3</c:f>
              <c:numCache>
                <c:formatCode>#,##0</c:formatCode>
                <c:ptCount val="2"/>
                <c:pt idx="0">
                  <c:v>279828</c:v>
                </c:pt>
                <c:pt idx="1">
                  <c:v>354367</c:v>
                </c:pt>
              </c:numCache>
            </c:numRef>
          </c:val>
          <c:extLst>
            <c:ext xmlns:c16="http://schemas.microsoft.com/office/drawing/2014/chart" uri="{C3380CC4-5D6E-409C-BE32-E72D297353CC}">
              <c16:uniqueId val="{00000004-CE76-4C3D-A8B6-837846D249E1}"/>
            </c:ext>
          </c:extLst>
        </c:ser>
        <c:ser>
          <c:idx val="5"/>
          <c:order val="5"/>
          <c:tx>
            <c:strRef>
              <c:f>Sheet1!$G$1</c:f>
              <c:strCache>
                <c:ptCount val="1"/>
                <c:pt idx="0">
                  <c:v>Jun</c:v>
                </c:pt>
              </c:strCache>
            </c:strRef>
          </c:tx>
          <c:spPr>
            <a:solidFill>
              <a:schemeClr val="accent5">
                <a:lumMod val="60000"/>
              </a:schemeClr>
            </a:solidFill>
            <a:ln>
              <a:noFill/>
            </a:ln>
            <a:effectLst/>
          </c:spPr>
          <c:invertIfNegative val="0"/>
          <c:cat>
            <c:strRef>
              <c:f>Sheet1!$A$2:$A$3</c:f>
              <c:strCache>
                <c:ptCount val="2"/>
                <c:pt idx="0">
                  <c:v>Casual</c:v>
                </c:pt>
                <c:pt idx="1">
                  <c:v>Member</c:v>
                </c:pt>
              </c:strCache>
            </c:strRef>
          </c:cat>
          <c:val>
            <c:numRef>
              <c:f>Sheet1!$G$2:$G$3</c:f>
              <c:numCache>
                <c:formatCode>#,##0</c:formatCode>
                <c:ptCount val="2"/>
                <c:pt idx="0">
                  <c:v>368806</c:v>
                </c:pt>
                <c:pt idx="1">
                  <c:v>400148</c:v>
                </c:pt>
              </c:numCache>
            </c:numRef>
          </c:val>
          <c:extLst>
            <c:ext xmlns:c16="http://schemas.microsoft.com/office/drawing/2014/chart" uri="{C3380CC4-5D6E-409C-BE32-E72D297353CC}">
              <c16:uniqueId val="{00000005-CE76-4C3D-A8B6-837846D249E1}"/>
            </c:ext>
          </c:extLst>
        </c:ser>
        <c:ser>
          <c:idx val="6"/>
          <c:order val="6"/>
          <c:tx>
            <c:strRef>
              <c:f>Sheet1!$H$1</c:f>
              <c:strCache>
                <c:ptCount val="1"/>
                <c:pt idx="0">
                  <c:v>Jul</c:v>
                </c:pt>
              </c:strCache>
            </c:strRef>
          </c:tx>
          <c:spPr>
            <a:solidFill>
              <a:schemeClr val="accent1">
                <a:lumMod val="80000"/>
                <a:lumOff val="20000"/>
              </a:schemeClr>
            </a:solidFill>
            <a:ln>
              <a:noFill/>
            </a:ln>
            <a:effectLst/>
          </c:spPr>
          <c:invertIfNegative val="0"/>
          <c:cat>
            <c:strRef>
              <c:f>Sheet1!$A$2:$A$3</c:f>
              <c:strCache>
                <c:ptCount val="2"/>
                <c:pt idx="0">
                  <c:v>Casual</c:v>
                </c:pt>
                <c:pt idx="1">
                  <c:v>Member</c:v>
                </c:pt>
              </c:strCache>
            </c:strRef>
          </c:cat>
          <c:val>
            <c:numRef>
              <c:f>Sheet1!$H$2:$H$3</c:f>
              <c:numCache>
                <c:formatCode>#,##0</c:formatCode>
                <c:ptCount val="2"/>
                <c:pt idx="0">
                  <c:v>405856</c:v>
                </c:pt>
                <c:pt idx="1">
                  <c:v>417426</c:v>
                </c:pt>
              </c:numCache>
            </c:numRef>
          </c:val>
          <c:extLst>
            <c:ext xmlns:c16="http://schemas.microsoft.com/office/drawing/2014/chart" uri="{C3380CC4-5D6E-409C-BE32-E72D297353CC}">
              <c16:uniqueId val="{00000006-CE76-4C3D-A8B6-837846D249E1}"/>
            </c:ext>
          </c:extLst>
        </c:ser>
        <c:ser>
          <c:idx val="7"/>
          <c:order val="7"/>
          <c:tx>
            <c:strRef>
              <c:f>Sheet1!$I$1</c:f>
              <c:strCache>
                <c:ptCount val="1"/>
                <c:pt idx="0">
                  <c:v>Aug</c:v>
                </c:pt>
              </c:strCache>
            </c:strRef>
          </c:tx>
          <c:spPr>
            <a:solidFill>
              <a:schemeClr val="accent3">
                <a:lumMod val="80000"/>
                <a:lumOff val="20000"/>
              </a:schemeClr>
            </a:solidFill>
            <a:ln>
              <a:noFill/>
            </a:ln>
            <a:effectLst/>
          </c:spPr>
          <c:invertIfNegative val="0"/>
          <c:cat>
            <c:strRef>
              <c:f>Sheet1!$A$2:$A$3</c:f>
              <c:strCache>
                <c:ptCount val="2"/>
                <c:pt idx="0">
                  <c:v>Casual</c:v>
                </c:pt>
                <c:pt idx="1">
                  <c:v>Member</c:v>
                </c:pt>
              </c:strCache>
            </c:strRef>
          </c:cat>
          <c:val>
            <c:numRef>
              <c:f>Sheet1!$I$2:$I$3</c:f>
              <c:numCache>
                <c:formatCode>#,##0</c:formatCode>
                <c:ptCount val="2"/>
                <c:pt idx="0">
                  <c:v>358646</c:v>
                </c:pt>
                <c:pt idx="1">
                  <c:v>427000</c:v>
                </c:pt>
              </c:numCache>
            </c:numRef>
          </c:val>
          <c:extLst>
            <c:ext xmlns:c16="http://schemas.microsoft.com/office/drawing/2014/chart" uri="{C3380CC4-5D6E-409C-BE32-E72D297353CC}">
              <c16:uniqueId val="{00000007-CE76-4C3D-A8B6-837846D249E1}"/>
            </c:ext>
          </c:extLst>
        </c:ser>
        <c:ser>
          <c:idx val="8"/>
          <c:order val="8"/>
          <c:tx>
            <c:strRef>
              <c:f>Sheet1!$J$1</c:f>
              <c:strCache>
                <c:ptCount val="1"/>
                <c:pt idx="0">
                  <c:v>Sep</c:v>
                </c:pt>
              </c:strCache>
            </c:strRef>
          </c:tx>
          <c:spPr>
            <a:solidFill>
              <a:schemeClr val="accent5">
                <a:lumMod val="80000"/>
                <a:lumOff val="20000"/>
              </a:schemeClr>
            </a:solidFill>
            <a:ln>
              <a:noFill/>
            </a:ln>
            <a:effectLst/>
          </c:spPr>
          <c:invertIfNegative val="0"/>
          <c:cat>
            <c:strRef>
              <c:f>Sheet1!$A$2:$A$3</c:f>
              <c:strCache>
                <c:ptCount val="2"/>
                <c:pt idx="0">
                  <c:v>Casual</c:v>
                </c:pt>
                <c:pt idx="1">
                  <c:v>Member</c:v>
                </c:pt>
              </c:strCache>
            </c:strRef>
          </c:cat>
          <c:val>
            <c:numRef>
              <c:f>Sheet1!$J$2:$J$3</c:f>
              <c:numCache>
                <c:formatCode>#,##0</c:formatCode>
                <c:ptCount val="2"/>
                <c:pt idx="0">
                  <c:v>296484</c:v>
                </c:pt>
                <c:pt idx="1">
                  <c:v>404636</c:v>
                </c:pt>
              </c:numCache>
            </c:numRef>
          </c:val>
          <c:extLst>
            <c:ext xmlns:c16="http://schemas.microsoft.com/office/drawing/2014/chart" uri="{C3380CC4-5D6E-409C-BE32-E72D297353CC}">
              <c16:uniqueId val="{00000008-CE76-4C3D-A8B6-837846D249E1}"/>
            </c:ext>
          </c:extLst>
        </c:ser>
        <c:ser>
          <c:idx val="9"/>
          <c:order val="9"/>
          <c:tx>
            <c:strRef>
              <c:f>Sheet1!$K$1</c:f>
              <c:strCache>
                <c:ptCount val="1"/>
                <c:pt idx="0">
                  <c:v>Oct</c:v>
                </c:pt>
              </c:strCache>
            </c:strRef>
          </c:tx>
          <c:spPr>
            <a:solidFill>
              <a:schemeClr val="accent1">
                <a:lumMod val="80000"/>
              </a:schemeClr>
            </a:solidFill>
            <a:ln>
              <a:noFill/>
            </a:ln>
            <a:effectLst/>
          </c:spPr>
          <c:invertIfNegative val="0"/>
          <c:cat>
            <c:strRef>
              <c:f>Sheet1!$A$2:$A$3</c:f>
              <c:strCache>
                <c:ptCount val="2"/>
                <c:pt idx="0">
                  <c:v>Casual</c:v>
                </c:pt>
                <c:pt idx="1">
                  <c:v>Member</c:v>
                </c:pt>
              </c:strCache>
            </c:strRef>
          </c:cat>
          <c:val>
            <c:numRef>
              <c:f>Sheet1!$K$2:$K$3</c:f>
              <c:numCache>
                <c:formatCode>#,##0</c:formatCode>
                <c:ptCount val="2"/>
                <c:pt idx="0">
                  <c:v>208848</c:v>
                </c:pt>
                <c:pt idx="1">
                  <c:v>349693</c:v>
                </c:pt>
              </c:numCache>
            </c:numRef>
          </c:val>
          <c:extLst>
            <c:ext xmlns:c16="http://schemas.microsoft.com/office/drawing/2014/chart" uri="{C3380CC4-5D6E-409C-BE32-E72D297353CC}">
              <c16:uniqueId val="{00000009-CE76-4C3D-A8B6-837846D249E1}"/>
            </c:ext>
          </c:extLst>
        </c:ser>
        <c:ser>
          <c:idx val="10"/>
          <c:order val="10"/>
          <c:tx>
            <c:strRef>
              <c:f>Sheet1!$L$1</c:f>
              <c:strCache>
                <c:ptCount val="1"/>
                <c:pt idx="0">
                  <c:v>Nov</c:v>
                </c:pt>
              </c:strCache>
            </c:strRef>
          </c:tx>
          <c:spPr>
            <a:solidFill>
              <a:schemeClr val="accent3">
                <a:lumMod val="80000"/>
              </a:schemeClr>
            </a:solidFill>
            <a:ln>
              <a:noFill/>
            </a:ln>
            <a:effectLst/>
          </c:spPr>
          <c:invertIfNegative val="0"/>
          <c:cat>
            <c:strRef>
              <c:f>Sheet1!$A$2:$A$3</c:f>
              <c:strCache>
                <c:ptCount val="2"/>
                <c:pt idx="0">
                  <c:v>Casual</c:v>
                </c:pt>
                <c:pt idx="1">
                  <c:v>Member</c:v>
                </c:pt>
              </c:strCache>
            </c:strRef>
          </c:cat>
          <c:val>
            <c:numRef>
              <c:f>Sheet1!$L$2:$L$3</c:f>
              <c:numCache>
                <c:formatCode>#,##0</c:formatCode>
                <c:ptCount val="2"/>
                <c:pt idx="0">
                  <c:v>106749</c:v>
                </c:pt>
                <c:pt idx="1">
                  <c:v>252991</c:v>
                </c:pt>
              </c:numCache>
            </c:numRef>
          </c:val>
          <c:extLst>
            <c:ext xmlns:c16="http://schemas.microsoft.com/office/drawing/2014/chart" uri="{C3380CC4-5D6E-409C-BE32-E72D297353CC}">
              <c16:uniqueId val="{0000000A-CE76-4C3D-A8B6-837846D249E1}"/>
            </c:ext>
          </c:extLst>
        </c:ser>
        <c:ser>
          <c:idx val="11"/>
          <c:order val="11"/>
          <c:tx>
            <c:strRef>
              <c:f>Sheet1!$M$1</c:f>
              <c:strCache>
                <c:ptCount val="1"/>
                <c:pt idx="0">
                  <c:v>Dec</c:v>
                </c:pt>
              </c:strCache>
            </c:strRef>
          </c:tx>
          <c:spPr>
            <a:solidFill>
              <a:schemeClr val="accent5">
                <a:lumMod val="80000"/>
              </a:schemeClr>
            </a:solidFill>
            <a:ln>
              <a:noFill/>
            </a:ln>
            <a:effectLst/>
          </c:spPr>
          <c:invertIfNegative val="0"/>
          <c:cat>
            <c:strRef>
              <c:f>Sheet1!$A$2:$A$3</c:f>
              <c:strCache>
                <c:ptCount val="2"/>
                <c:pt idx="0">
                  <c:v>Casual</c:v>
                </c:pt>
                <c:pt idx="1">
                  <c:v>Member</c:v>
                </c:pt>
              </c:strCache>
            </c:strRef>
          </c:cat>
          <c:val>
            <c:numRef>
              <c:f>Sheet1!$M$2:$M$3</c:f>
              <c:numCache>
                <c:formatCode>#,##0</c:formatCode>
                <c:ptCount val="2"/>
                <c:pt idx="0">
                  <c:v>69603</c:v>
                </c:pt>
                <c:pt idx="1">
                  <c:v>177780</c:v>
                </c:pt>
              </c:numCache>
            </c:numRef>
          </c:val>
          <c:extLst>
            <c:ext xmlns:c16="http://schemas.microsoft.com/office/drawing/2014/chart" uri="{C3380CC4-5D6E-409C-BE32-E72D297353CC}">
              <c16:uniqueId val="{0000000B-CE76-4C3D-A8B6-837846D249E1}"/>
            </c:ext>
          </c:extLst>
        </c:ser>
        <c:dLbls>
          <c:showLegendKey val="0"/>
          <c:showVal val="0"/>
          <c:showCatName val="0"/>
          <c:showSerName val="0"/>
          <c:showPercent val="0"/>
          <c:showBubbleSize val="0"/>
        </c:dLbls>
        <c:gapWidth val="219"/>
        <c:overlap val="-27"/>
        <c:axId val="581358575"/>
        <c:axId val="581355247"/>
      </c:barChart>
      <c:catAx>
        <c:axId val="5813585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1355247"/>
        <c:crosses val="autoZero"/>
        <c:auto val="1"/>
        <c:lblAlgn val="ctr"/>
        <c:lblOffset val="100"/>
        <c:noMultiLvlLbl val="0"/>
      </c:catAx>
      <c:valAx>
        <c:axId val="58135524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13585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Ride Length – Month</a:t>
            </a:r>
          </a:p>
        </c:rich>
      </c:tx>
      <c:layout>
        <c:manualLayout>
          <c:xMode val="edge"/>
          <c:yMode val="edge"/>
          <c:x val="0.37155812554680667"/>
          <c:y val="2.479851208927464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Jan</c:v>
                </c:pt>
              </c:strCache>
            </c:strRef>
          </c:tx>
          <c:spPr>
            <a:solidFill>
              <a:schemeClr val="accent1"/>
            </a:solidFill>
            <a:ln>
              <a:noFill/>
            </a:ln>
            <a:effectLst/>
          </c:spPr>
          <c:invertIfNegative val="0"/>
          <c:cat>
            <c:strRef>
              <c:f>Sheet1!$A$2:$A$3</c:f>
              <c:strCache>
                <c:ptCount val="2"/>
                <c:pt idx="0">
                  <c:v>Casual</c:v>
                </c:pt>
                <c:pt idx="1">
                  <c:v>Member</c:v>
                </c:pt>
              </c:strCache>
            </c:strRef>
          </c:cat>
          <c:val>
            <c:numRef>
              <c:f>Sheet1!$B$2:$B$3</c:f>
              <c:numCache>
                <c:formatCode>0.00</c:formatCode>
                <c:ptCount val="2"/>
                <c:pt idx="0">
                  <c:v>5359.1272222222215</c:v>
                </c:pt>
                <c:pt idx="1">
                  <c:v>16498.773055555554</c:v>
                </c:pt>
              </c:numCache>
            </c:numRef>
          </c:val>
          <c:extLst>
            <c:ext xmlns:c16="http://schemas.microsoft.com/office/drawing/2014/chart" uri="{C3380CC4-5D6E-409C-BE32-E72D297353CC}">
              <c16:uniqueId val="{00000000-C5E9-4DA0-A0D7-D594510B07F5}"/>
            </c:ext>
          </c:extLst>
        </c:ser>
        <c:ser>
          <c:idx val="1"/>
          <c:order val="1"/>
          <c:tx>
            <c:strRef>
              <c:f>Sheet1!$C$1</c:f>
              <c:strCache>
                <c:ptCount val="1"/>
                <c:pt idx="0">
                  <c:v>Feb</c:v>
                </c:pt>
              </c:strCache>
            </c:strRef>
          </c:tx>
          <c:spPr>
            <a:solidFill>
              <a:schemeClr val="accent3"/>
            </a:solidFill>
            <a:ln>
              <a:noFill/>
            </a:ln>
            <a:effectLst/>
          </c:spPr>
          <c:invertIfNegative val="0"/>
          <c:cat>
            <c:strRef>
              <c:f>Sheet1!$A$2:$A$3</c:f>
              <c:strCache>
                <c:ptCount val="2"/>
                <c:pt idx="0">
                  <c:v>Casual</c:v>
                </c:pt>
                <c:pt idx="1">
                  <c:v>Member</c:v>
                </c:pt>
              </c:strCache>
            </c:strRef>
          </c:cat>
          <c:val>
            <c:numRef>
              <c:f>Sheet1!$C$2:$C$3</c:f>
              <c:numCache>
                <c:formatCode>0.00</c:formatCode>
                <c:ptCount val="2"/>
                <c:pt idx="0">
                  <c:v>6966.9383333333344</c:v>
                </c:pt>
                <c:pt idx="1">
                  <c:v>17305.952222222222</c:v>
                </c:pt>
              </c:numCache>
            </c:numRef>
          </c:val>
          <c:extLst>
            <c:ext xmlns:c16="http://schemas.microsoft.com/office/drawing/2014/chart" uri="{C3380CC4-5D6E-409C-BE32-E72D297353CC}">
              <c16:uniqueId val="{00000001-C5E9-4DA0-A0D7-D594510B07F5}"/>
            </c:ext>
          </c:extLst>
        </c:ser>
        <c:ser>
          <c:idx val="2"/>
          <c:order val="2"/>
          <c:tx>
            <c:strRef>
              <c:f>Sheet1!$D$1</c:f>
              <c:strCache>
                <c:ptCount val="1"/>
                <c:pt idx="0">
                  <c:v>Mar</c:v>
                </c:pt>
              </c:strCache>
            </c:strRef>
          </c:tx>
          <c:spPr>
            <a:solidFill>
              <a:schemeClr val="accent5"/>
            </a:solidFill>
            <a:ln>
              <a:noFill/>
            </a:ln>
            <a:effectLst/>
          </c:spPr>
          <c:invertIfNegative val="0"/>
          <c:cat>
            <c:strRef>
              <c:f>Sheet1!$A$2:$A$3</c:f>
              <c:strCache>
                <c:ptCount val="2"/>
                <c:pt idx="0">
                  <c:v>Casual</c:v>
                </c:pt>
                <c:pt idx="1">
                  <c:v>Member</c:v>
                </c:pt>
              </c:strCache>
            </c:strRef>
          </c:cat>
          <c:val>
            <c:numRef>
              <c:f>Sheet1!$D$2:$D$3</c:f>
              <c:numCache>
                <c:formatCode>0.00</c:formatCode>
                <c:ptCount val="2"/>
                <c:pt idx="0">
                  <c:v>36178.500833333332</c:v>
                </c:pt>
                <c:pt idx="1">
                  <c:v>37823.348055555558</c:v>
                </c:pt>
              </c:numCache>
            </c:numRef>
          </c:val>
          <c:extLst>
            <c:ext xmlns:c16="http://schemas.microsoft.com/office/drawing/2014/chart" uri="{C3380CC4-5D6E-409C-BE32-E72D297353CC}">
              <c16:uniqueId val="{00000002-C5E9-4DA0-A0D7-D594510B07F5}"/>
            </c:ext>
          </c:extLst>
        </c:ser>
        <c:ser>
          <c:idx val="3"/>
          <c:order val="3"/>
          <c:tx>
            <c:strRef>
              <c:f>Sheet1!$E$1</c:f>
              <c:strCache>
                <c:ptCount val="1"/>
                <c:pt idx="0">
                  <c:v>Apr</c:v>
                </c:pt>
              </c:strCache>
            </c:strRef>
          </c:tx>
          <c:spPr>
            <a:solidFill>
              <a:schemeClr val="accent1">
                <a:lumMod val="60000"/>
              </a:schemeClr>
            </a:solidFill>
            <a:ln>
              <a:noFill/>
            </a:ln>
            <a:effectLst/>
          </c:spPr>
          <c:invertIfNegative val="0"/>
          <c:cat>
            <c:strRef>
              <c:f>Sheet1!$A$2:$A$3</c:f>
              <c:strCache>
                <c:ptCount val="2"/>
                <c:pt idx="0">
                  <c:v>Casual</c:v>
                </c:pt>
                <c:pt idx="1">
                  <c:v>Member</c:v>
                </c:pt>
              </c:strCache>
            </c:strRef>
          </c:cat>
          <c:val>
            <c:numRef>
              <c:f>Sheet1!$E$2:$E$3</c:f>
              <c:numCache>
                <c:formatCode>0.00</c:formatCode>
                <c:ptCount val="2"/>
                <c:pt idx="0">
                  <c:v>48847.429444444453</c:v>
                </c:pt>
                <c:pt idx="1">
                  <c:v>46247.664166666662</c:v>
                </c:pt>
              </c:numCache>
            </c:numRef>
          </c:val>
          <c:extLst>
            <c:ext xmlns:c16="http://schemas.microsoft.com/office/drawing/2014/chart" uri="{C3380CC4-5D6E-409C-BE32-E72D297353CC}">
              <c16:uniqueId val="{00000003-C5E9-4DA0-A0D7-D594510B07F5}"/>
            </c:ext>
          </c:extLst>
        </c:ser>
        <c:ser>
          <c:idx val="4"/>
          <c:order val="4"/>
          <c:tx>
            <c:strRef>
              <c:f>Sheet1!$F$1</c:f>
              <c:strCache>
                <c:ptCount val="1"/>
                <c:pt idx="0">
                  <c:v>May</c:v>
                </c:pt>
              </c:strCache>
            </c:strRef>
          </c:tx>
          <c:spPr>
            <a:solidFill>
              <a:schemeClr val="accent3">
                <a:lumMod val="60000"/>
              </a:schemeClr>
            </a:solidFill>
            <a:ln>
              <a:noFill/>
            </a:ln>
            <a:effectLst/>
          </c:spPr>
          <c:invertIfNegative val="0"/>
          <c:cat>
            <c:strRef>
              <c:f>Sheet1!$A$2:$A$3</c:f>
              <c:strCache>
                <c:ptCount val="2"/>
                <c:pt idx="0">
                  <c:v>Casual</c:v>
                </c:pt>
                <c:pt idx="1">
                  <c:v>Member</c:v>
                </c:pt>
              </c:strCache>
            </c:strRef>
          </c:cat>
          <c:val>
            <c:numRef>
              <c:f>Sheet1!$F$2:$F$3</c:f>
              <c:numCache>
                <c:formatCode>0.00</c:formatCode>
                <c:ptCount val="2"/>
                <c:pt idx="0">
                  <c:v>119058.91472222224</c:v>
                </c:pt>
                <c:pt idx="1">
                  <c:v>77064.31277777777</c:v>
                </c:pt>
              </c:numCache>
            </c:numRef>
          </c:val>
          <c:extLst>
            <c:ext xmlns:c16="http://schemas.microsoft.com/office/drawing/2014/chart" uri="{C3380CC4-5D6E-409C-BE32-E72D297353CC}">
              <c16:uniqueId val="{00000004-C5E9-4DA0-A0D7-D594510B07F5}"/>
            </c:ext>
          </c:extLst>
        </c:ser>
        <c:ser>
          <c:idx val="5"/>
          <c:order val="5"/>
          <c:tx>
            <c:strRef>
              <c:f>Sheet1!$G$1</c:f>
              <c:strCache>
                <c:ptCount val="1"/>
                <c:pt idx="0">
                  <c:v>Jun</c:v>
                </c:pt>
              </c:strCache>
            </c:strRef>
          </c:tx>
          <c:spPr>
            <a:solidFill>
              <a:schemeClr val="accent5">
                <a:lumMod val="60000"/>
              </a:schemeClr>
            </a:solidFill>
            <a:ln>
              <a:noFill/>
            </a:ln>
            <a:effectLst/>
          </c:spPr>
          <c:invertIfNegative val="0"/>
          <c:cat>
            <c:strRef>
              <c:f>Sheet1!$A$2:$A$3</c:f>
              <c:strCache>
                <c:ptCount val="2"/>
                <c:pt idx="0">
                  <c:v>Casual</c:v>
                </c:pt>
                <c:pt idx="1">
                  <c:v>Member</c:v>
                </c:pt>
              </c:strCache>
            </c:strRef>
          </c:cat>
          <c:val>
            <c:numRef>
              <c:f>Sheet1!$G$2:$G$3</c:f>
              <c:numCache>
                <c:formatCode>0.00</c:formatCode>
                <c:ptCount val="2"/>
                <c:pt idx="0">
                  <c:v>159680.11277777777</c:v>
                </c:pt>
                <c:pt idx="1">
                  <c:v>93362.989166666666</c:v>
                </c:pt>
              </c:numCache>
            </c:numRef>
          </c:val>
          <c:extLst>
            <c:ext xmlns:c16="http://schemas.microsoft.com/office/drawing/2014/chart" uri="{C3380CC4-5D6E-409C-BE32-E72D297353CC}">
              <c16:uniqueId val="{00000005-C5E9-4DA0-A0D7-D594510B07F5}"/>
            </c:ext>
          </c:extLst>
        </c:ser>
        <c:ser>
          <c:idx val="6"/>
          <c:order val="6"/>
          <c:tx>
            <c:strRef>
              <c:f>Sheet1!$H$1</c:f>
              <c:strCache>
                <c:ptCount val="1"/>
                <c:pt idx="0">
                  <c:v>Jul</c:v>
                </c:pt>
              </c:strCache>
            </c:strRef>
          </c:tx>
          <c:spPr>
            <a:solidFill>
              <a:schemeClr val="accent1">
                <a:lumMod val="80000"/>
                <a:lumOff val="20000"/>
              </a:schemeClr>
            </a:solidFill>
            <a:ln>
              <a:noFill/>
            </a:ln>
            <a:effectLst/>
          </c:spPr>
          <c:invertIfNegative val="0"/>
          <c:cat>
            <c:strRef>
              <c:f>Sheet1!$A$2:$A$3</c:f>
              <c:strCache>
                <c:ptCount val="2"/>
                <c:pt idx="0">
                  <c:v>Casual</c:v>
                </c:pt>
                <c:pt idx="1">
                  <c:v>Member</c:v>
                </c:pt>
              </c:strCache>
            </c:strRef>
          </c:cat>
          <c:val>
            <c:numRef>
              <c:f>Sheet1!$H$2:$H$3</c:f>
              <c:numCache>
                <c:formatCode>0.00</c:formatCode>
                <c:ptCount val="2"/>
                <c:pt idx="0">
                  <c:v>171196.27249999999</c:v>
                </c:pt>
                <c:pt idx="1">
                  <c:v>95441.97583333333</c:v>
                </c:pt>
              </c:numCache>
            </c:numRef>
          </c:val>
          <c:extLst>
            <c:ext xmlns:c16="http://schemas.microsoft.com/office/drawing/2014/chart" uri="{C3380CC4-5D6E-409C-BE32-E72D297353CC}">
              <c16:uniqueId val="{00000006-C5E9-4DA0-A0D7-D594510B07F5}"/>
            </c:ext>
          </c:extLst>
        </c:ser>
        <c:ser>
          <c:idx val="7"/>
          <c:order val="7"/>
          <c:tx>
            <c:strRef>
              <c:f>Sheet1!$I$1</c:f>
              <c:strCache>
                <c:ptCount val="1"/>
                <c:pt idx="0">
                  <c:v>Aug</c:v>
                </c:pt>
              </c:strCache>
            </c:strRef>
          </c:tx>
          <c:spPr>
            <a:solidFill>
              <a:schemeClr val="accent3">
                <a:lumMod val="80000"/>
                <a:lumOff val="20000"/>
              </a:schemeClr>
            </a:solidFill>
            <a:ln>
              <a:noFill/>
            </a:ln>
            <a:effectLst/>
          </c:spPr>
          <c:invertIfNegative val="0"/>
          <c:cat>
            <c:strRef>
              <c:f>Sheet1!$A$2:$A$3</c:f>
              <c:strCache>
                <c:ptCount val="2"/>
                <c:pt idx="0">
                  <c:v>Casual</c:v>
                </c:pt>
                <c:pt idx="1">
                  <c:v>Member</c:v>
                </c:pt>
              </c:strCache>
            </c:strRef>
          </c:cat>
          <c:val>
            <c:numRef>
              <c:f>Sheet1!$I$2:$I$3</c:f>
              <c:numCache>
                <c:formatCode>0.00</c:formatCode>
                <c:ptCount val="2"/>
                <c:pt idx="0">
                  <c:v>137577.49916666668</c:v>
                </c:pt>
                <c:pt idx="1">
                  <c:v>95252.651666666672</c:v>
                </c:pt>
              </c:numCache>
            </c:numRef>
          </c:val>
          <c:extLst>
            <c:ext xmlns:c16="http://schemas.microsoft.com/office/drawing/2014/chart" uri="{C3380CC4-5D6E-409C-BE32-E72D297353CC}">
              <c16:uniqueId val="{00000007-C5E9-4DA0-A0D7-D594510B07F5}"/>
            </c:ext>
          </c:extLst>
        </c:ser>
        <c:ser>
          <c:idx val="8"/>
          <c:order val="8"/>
          <c:tx>
            <c:strRef>
              <c:f>Sheet1!$J$1</c:f>
              <c:strCache>
                <c:ptCount val="1"/>
                <c:pt idx="0">
                  <c:v>Sep</c:v>
                </c:pt>
              </c:strCache>
            </c:strRef>
          </c:tx>
          <c:spPr>
            <a:solidFill>
              <a:schemeClr val="accent5">
                <a:lumMod val="80000"/>
                <a:lumOff val="20000"/>
              </a:schemeClr>
            </a:solidFill>
            <a:ln>
              <a:noFill/>
            </a:ln>
            <a:effectLst/>
          </c:spPr>
          <c:invertIfNegative val="0"/>
          <c:cat>
            <c:strRef>
              <c:f>Sheet1!$A$2:$A$3</c:f>
              <c:strCache>
                <c:ptCount val="2"/>
                <c:pt idx="0">
                  <c:v>Casual</c:v>
                </c:pt>
                <c:pt idx="1">
                  <c:v>Member</c:v>
                </c:pt>
              </c:strCache>
            </c:strRef>
          </c:cat>
          <c:val>
            <c:numRef>
              <c:f>Sheet1!$J$2:$J$3</c:f>
              <c:numCache>
                <c:formatCode>0.00</c:formatCode>
                <c:ptCount val="2"/>
                <c:pt idx="0">
                  <c:v>106975.26333333335</c:v>
                </c:pt>
                <c:pt idx="1">
                  <c:v>87508.792222222241</c:v>
                </c:pt>
              </c:numCache>
            </c:numRef>
          </c:val>
          <c:extLst>
            <c:ext xmlns:c16="http://schemas.microsoft.com/office/drawing/2014/chart" uri="{C3380CC4-5D6E-409C-BE32-E72D297353CC}">
              <c16:uniqueId val="{00000008-C5E9-4DA0-A0D7-D594510B07F5}"/>
            </c:ext>
          </c:extLst>
        </c:ser>
        <c:ser>
          <c:idx val="9"/>
          <c:order val="9"/>
          <c:tx>
            <c:strRef>
              <c:f>Sheet1!$K$1</c:f>
              <c:strCache>
                <c:ptCount val="1"/>
                <c:pt idx="0">
                  <c:v>Oct</c:v>
                </c:pt>
              </c:strCache>
            </c:strRef>
          </c:tx>
          <c:spPr>
            <a:solidFill>
              <a:schemeClr val="accent1">
                <a:lumMod val="80000"/>
              </a:schemeClr>
            </a:solidFill>
            <a:ln>
              <a:noFill/>
            </a:ln>
            <a:effectLst/>
          </c:spPr>
          <c:invertIfNegative val="0"/>
          <c:cat>
            <c:strRef>
              <c:f>Sheet1!$A$2:$A$3</c:f>
              <c:strCache>
                <c:ptCount val="2"/>
                <c:pt idx="0">
                  <c:v>Casual</c:v>
                </c:pt>
                <c:pt idx="1">
                  <c:v>Member</c:v>
                </c:pt>
              </c:strCache>
            </c:strRef>
          </c:cat>
          <c:val>
            <c:numRef>
              <c:f>Sheet1!$K$2:$K$3</c:f>
              <c:numCache>
                <c:formatCode>0.00</c:formatCode>
                <c:ptCount val="2"/>
                <c:pt idx="0">
                  <c:v>68777.1636111111</c:v>
                </c:pt>
                <c:pt idx="1">
                  <c:v>69698.227777777778</c:v>
                </c:pt>
              </c:numCache>
            </c:numRef>
          </c:val>
          <c:extLst>
            <c:ext xmlns:c16="http://schemas.microsoft.com/office/drawing/2014/chart" uri="{C3380CC4-5D6E-409C-BE32-E72D297353CC}">
              <c16:uniqueId val="{00000009-C5E9-4DA0-A0D7-D594510B07F5}"/>
            </c:ext>
          </c:extLst>
        </c:ser>
        <c:ser>
          <c:idx val="10"/>
          <c:order val="10"/>
          <c:tx>
            <c:strRef>
              <c:f>Sheet1!$L$1</c:f>
              <c:strCache>
                <c:ptCount val="1"/>
                <c:pt idx="0">
                  <c:v>Nov</c:v>
                </c:pt>
              </c:strCache>
            </c:strRef>
          </c:tx>
          <c:spPr>
            <a:solidFill>
              <a:schemeClr val="accent3">
                <a:lumMod val="80000"/>
              </a:schemeClr>
            </a:solidFill>
            <a:ln>
              <a:noFill/>
            </a:ln>
            <a:effectLst/>
          </c:spPr>
          <c:invertIfNegative val="0"/>
          <c:cat>
            <c:strRef>
              <c:f>Sheet1!$A$2:$A$3</c:f>
              <c:strCache>
                <c:ptCount val="2"/>
                <c:pt idx="0">
                  <c:v>Casual</c:v>
                </c:pt>
                <c:pt idx="1">
                  <c:v>Member</c:v>
                </c:pt>
              </c:strCache>
            </c:strRef>
          </c:cat>
          <c:val>
            <c:numRef>
              <c:f>Sheet1!$L$2:$L$3</c:f>
              <c:numCache>
                <c:formatCode>0.00</c:formatCode>
                <c:ptCount val="2"/>
                <c:pt idx="0">
                  <c:v>33319.026944444442</c:v>
                </c:pt>
                <c:pt idx="1">
                  <c:v>46794.99694444445</c:v>
                </c:pt>
              </c:numCache>
            </c:numRef>
          </c:val>
          <c:extLst>
            <c:ext xmlns:c16="http://schemas.microsoft.com/office/drawing/2014/chart" uri="{C3380CC4-5D6E-409C-BE32-E72D297353CC}">
              <c16:uniqueId val="{0000000A-C5E9-4DA0-A0D7-D594510B07F5}"/>
            </c:ext>
          </c:extLst>
        </c:ser>
        <c:ser>
          <c:idx val="11"/>
          <c:order val="11"/>
          <c:tx>
            <c:strRef>
              <c:f>Sheet1!$M$1</c:f>
              <c:strCache>
                <c:ptCount val="1"/>
                <c:pt idx="0">
                  <c:v>Dec</c:v>
                </c:pt>
              </c:strCache>
            </c:strRef>
          </c:tx>
          <c:spPr>
            <a:solidFill>
              <a:schemeClr val="accent5">
                <a:lumMod val="80000"/>
              </a:schemeClr>
            </a:solidFill>
            <a:ln>
              <a:noFill/>
            </a:ln>
            <a:effectLst/>
          </c:spPr>
          <c:invertIfNegative val="0"/>
          <c:cat>
            <c:strRef>
              <c:f>Sheet1!$A$2:$A$3</c:f>
              <c:strCache>
                <c:ptCount val="2"/>
                <c:pt idx="0">
                  <c:v>Casual</c:v>
                </c:pt>
                <c:pt idx="1">
                  <c:v>Member</c:v>
                </c:pt>
              </c:strCache>
            </c:strRef>
          </c:cat>
          <c:val>
            <c:numRef>
              <c:f>Sheet1!$M$2:$M$3</c:f>
              <c:numCache>
                <c:formatCode>0.00</c:formatCode>
                <c:ptCount val="2"/>
                <c:pt idx="0">
                  <c:v>21099.54888888889</c:v>
                </c:pt>
                <c:pt idx="1">
                  <c:v>32061.715555555558</c:v>
                </c:pt>
              </c:numCache>
            </c:numRef>
          </c:val>
          <c:extLst>
            <c:ext xmlns:c16="http://schemas.microsoft.com/office/drawing/2014/chart" uri="{C3380CC4-5D6E-409C-BE32-E72D297353CC}">
              <c16:uniqueId val="{0000000B-C5E9-4DA0-A0D7-D594510B07F5}"/>
            </c:ext>
          </c:extLst>
        </c:ser>
        <c:dLbls>
          <c:showLegendKey val="0"/>
          <c:showVal val="0"/>
          <c:showCatName val="0"/>
          <c:showSerName val="0"/>
          <c:showPercent val="0"/>
          <c:showBubbleSize val="0"/>
        </c:dLbls>
        <c:gapWidth val="219"/>
        <c:overlap val="-27"/>
        <c:axId val="1306910479"/>
        <c:axId val="1266278847"/>
      </c:barChart>
      <c:catAx>
        <c:axId val="1306910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66278847"/>
        <c:crossesAt val="0"/>
        <c:auto val="1"/>
        <c:lblAlgn val="ctr"/>
        <c:lblOffset val="100"/>
        <c:noMultiLvlLbl val="0"/>
      </c:catAx>
      <c:valAx>
        <c:axId val="1266278847"/>
        <c:scaling>
          <c:orientation val="minMax"/>
          <c:max val="1800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No. of Hours</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06910479"/>
        <c:crosses val="autoZero"/>
        <c:crossBetween val="between"/>
        <c:majorUnit val="20000"/>
        <c:minorUnit val="40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100" b="1" dirty="0"/>
              <a:t>Bike</a:t>
            </a:r>
            <a:r>
              <a:rPr lang="en-US" sz="2100" b="1" baseline="0" dirty="0"/>
              <a:t> Rides – Day of Week</a:t>
            </a:r>
            <a:endParaRPr lang="en-US" sz="2100"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Sun</c:v>
                </c:pt>
              </c:strCache>
            </c:strRef>
          </c:tx>
          <c:spPr>
            <a:solidFill>
              <a:schemeClr val="accent1"/>
            </a:solidFill>
            <a:ln>
              <a:noFill/>
            </a:ln>
            <a:effectLst/>
          </c:spPr>
          <c:invertIfNegative val="0"/>
          <c:cat>
            <c:strRef>
              <c:f>Sheet1!$A$2:$A$3</c:f>
              <c:strCache>
                <c:ptCount val="2"/>
                <c:pt idx="0">
                  <c:v>Casual</c:v>
                </c:pt>
                <c:pt idx="1">
                  <c:v>Member</c:v>
                </c:pt>
              </c:strCache>
            </c:strRef>
          </c:cat>
          <c:val>
            <c:numRef>
              <c:f>Sheet1!$B$2:$B$3</c:f>
              <c:numCache>
                <c:formatCode>General</c:formatCode>
                <c:ptCount val="2"/>
                <c:pt idx="0">
                  <c:v>396533</c:v>
                </c:pt>
                <c:pt idx="1">
                  <c:v>395794</c:v>
                </c:pt>
              </c:numCache>
            </c:numRef>
          </c:val>
          <c:extLst>
            <c:ext xmlns:c16="http://schemas.microsoft.com/office/drawing/2014/chart" uri="{C3380CC4-5D6E-409C-BE32-E72D297353CC}">
              <c16:uniqueId val="{00000000-594B-45F7-B4A1-E6B64D512E3D}"/>
            </c:ext>
          </c:extLst>
        </c:ser>
        <c:ser>
          <c:idx val="1"/>
          <c:order val="1"/>
          <c:tx>
            <c:strRef>
              <c:f>Sheet1!$C$1</c:f>
              <c:strCache>
                <c:ptCount val="1"/>
                <c:pt idx="0">
                  <c:v>Mon</c:v>
                </c:pt>
              </c:strCache>
            </c:strRef>
          </c:tx>
          <c:spPr>
            <a:solidFill>
              <a:schemeClr val="accent3"/>
            </a:solidFill>
            <a:ln>
              <a:noFill/>
            </a:ln>
            <a:effectLst/>
          </c:spPr>
          <c:invertIfNegative val="0"/>
          <c:cat>
            <c:strRef>
              <c:f>Sheet1!$A$2:$A$3</c:f>
              <c:strCache>
                <c:ptCount val="2"/>
                <c:pt idx="0">
                  <c:v>Casual</c:v>
                </c:pt>
                <c:pt idx="1">
                  <c:v>Member</c:v>
                </c:pt>
              </c:strCache>
            </c:strRef>
          </c:cat>
          <c:val>
            <c:numRef>
              <c:f>Sheet1!$C$2:$C$3</c:f>
              <c:numCache>
                <c:formatCode>General</c:formatCode>
                <c:ptCount val="2"/>
                <c:pt idx="0">
                  <c:v>284631</c:v>
                </c:pt>
                <c:pt idx="1">
                  <c:v>489642</c:v>
                </c:pt>
              </c:numCache>
            </c:numRef>
          </c:val>
          <c:extLst>
            <c:ext xmlns:c16="http://schemas.microsoft.com/office/drawing/2014/chart" uri="{C3380CC4-5D6E-409C-BE32-E72D297353CC}">
              <c16:uniqueId val="{00000001-594B-45F7-B4A1-E6B64D512E3D}"/>
            </c:ext>
          </c:extLst>
        </c:ser>
        <c:ser>
          <c:idx val="2"/>
          <c:order val="2"/>
          <c:tx>
            <c:strRef>
              <c:f>Sheet1!$D$1</c:f>
              <c:strCache>
                <c:ptCount val="1"/>
                <c:pt idx="0">
                  <c:v>Tue</c:v>
                </c:pt>
              </c:strCache>
            </c:strRef>
          </c:tx>
          <c:spPr>
            <a:solidFill>
              <a:schemeClr val="accent5"/>
            </a:solidFill>
            <a:ln>
              <a:noFill/>
            </a:ln>
            <a:effectLst/>
          </c:spPr>
          <c:invertIfNegative val="0"/>
          <c:cat>
            <c:strRef>
              <c:f>Sheet1!$A$2:$A$3</c:f>
              <c:strCache>
                <c:ptCount val="2"/>
                <c:pt idx="0">
                  <c:v>Casual</c:v>
                </c:pt>
                <c:pt idx="1">
                  <c:v>Member</c:v>
                </c:pt>
              </c:strCache>
            </c:strRef>
          </c:cat>
          <c:val>
            <c:numRef>
              <c:f>Sheet1!$D$2:$D$3</c:f>
              <c:numCache>
                <c:formatCode>General</c:formatCode>
                <c:ptCount val="2"/>
                <c:pt idx="0">
                  <c:v>264131</c:v>
                </c:pt>
                <c:pt idx="1">
                  <c:v>523665</c:v>
                </c:pt>
              </c:numCache>
            </c:numRef>
          </c:val>
          <c:extLst>
            <c:ext xmlns:c16="http://schemas.microsoft.com/office/drawing/2014/chart" uri="{C3380CC4-5D6E-409C-BE32-E72D297353CC}">
              <c16:uniqueId val="{00000002-594B-45F7-B4A1-E6B64D512E3D}"/>
            </c:ext>
          </c:extLst>
        </c:ser>
        <c:ser>
          <c:idx val="3"/>
          <c:order val="3"/>
          <c:tx>
            <c:strRef>
              <c:f>Sheet1!$E$1</c:f>
              <c:strCache>
                <c:ptCount val="1"/>
                <c:pt idx="0">
                  <c:v>Wed</c:v>
                </c:pt>
              </c:strCache>
            </c:strRef>
          </c:tx>
          <c:spPr>
            <a:solidFill>
              <a:schemeClr val="accent1">
                <a:lumMod val="60000"/>
              </a:schemeClr>
            </a:solidFill>
            <a:ln>
              <a:noFill/>
            </a:ln>
            <a:effectLst/>
          </c:spPr>
          <c:invertIfNegative val="0"/>
          <c:cat>
            <c:strRef>
              <c:f>Sheet1!$A$2:$A$3</c:f>
              <c:strCache>
                <c:ptCount val="2"/>
                <c:pt idx="0">
                  <c:v>Casual</c:v>
                </c:pt>
                <c:pt idx="1">
                  <c:v>Member</c:v>
                </c:pt>
              </c:strCache>
            </c:strRef>
          </c:cat>
          <c:val>
            <c:numRef>
              <c:f>Sheet1!$E$2:$E$3</c:f>
              <c:numCache>
                <c:formatCode>General</c:formatCode>
                <c:ptCount val="2"/>
                <c:pt idx="0">
                  <c:v>275156</c:v>
                </c:pt>
                <c:pt idx="1">
                  <c:v>529626</c:v>
                </c:pt>
              </c:numCache>
            </c:numRef>
          </c:val>
          <c:extLst>
            <c:ext xmlns:c16="http://schemas.microsoft.com/office/drawing/2014/chart" uri="{C3380CC4-5D6E-409C-BE32-E72D297353CC}">
              <c16:uniqueId val="{00000003-594B-45F7-B4A1-E6B64D512E3D}"/>
            </c:ext>
          </c:extLst>
        </c:ser>
        <c:ser>
          <c:idx val="4"/>
          <c:order val="4"/>
          <c:tx>
            <c:strRef>
              <c:f>Sheet1!$F$1</c:f>
              <c:strCache>
                <c:ptCount val="1"/>
                <c:pt idx="0">
                  <c:v>Thu</c:v>
                </c:pt>
              </c:strCache>
            </c:strRef>
          </c:tx>
          <c:spPr>
            <a:solidFill>
              <a:schemeClr val="accent3">
                <a:lumMod val="60000"/>
              </a:schemeClr>
            </a:solidFill>
            <a:ln>
              <a:noFill/>
            </a:ln>
            <a:effectLst/>
          </c:spPr>
          <c:invertIfNegative val="0"/>
          <c:cat>
            <c:strRef>
              <c:f>Sheet1!$A$2:$A$3</c:f>
              <c:strCache>
                <c:ptCount val="2"/>
                <c:pt idx="0">
                  <c:v>Casual</c:v>
                </c:pt>
                <c:pt idx="1">
                  <c:v>Member</c:v>
                </c:pt>
              </c:strCache>
            </c:strRef>
          </c:cat>
          <c:val>
            <c:numRef>
              <c:f>Sheet1!$F$2:$F$3</c:f>
              <c:numCache>
                <c:formatCode>General</c:formatCode>
                <c:ptCount val="2"/>
                <c:pt idx="0">
                  <c:v>306659</c:v>
                </c:pt>
                <c:pt idx="1">
                  <c:v>532627</c:v>
                </c:pt>
              </c:numCache>
            </c:numRef>
          </c:val>
          <c:extLst>
            <c:ext xmlns:c16="http://schemas.microsoft.com/office/drawing/2014/chart" uri="{C3380CC4-5D6E-409C-BE32-E72D297353CC}">
              <c16:uniqueId val="{00000004-594B-45F7-B4A1-E6B64D512E3D}"/>
            </c:ext>
          </c:extLst>
        </c:ser>
        <c:ser>
          <c:idx val="5"/>
          <c:order val="5"/>
          <c:tx>
            <c:strRef>
              <c:f>Sheet1!$G$1</c:f>
              <c:strCache>
                <c:ptCount val="1"/>
                <c:pt idx="0">
                  <c:v>Fri</c:v>
                </c:pt>
              </c:strCache>
            </c:strRef>
          </c:tx>
          <c:spPr>
            <a:solidFill>
              <a:schemeClr val="accent5">
                <a:lumMod val="60000"/>
              </a:schemeClr>
            </a:solidFill>
            <a:ln>
              <a:noFill/>
            </a:ln>
            <a:effectLst/>
          </c:spPr>
          <c:invertIfNegative val="0"/>
          <c:cat>
            <c:strRef>
              <c:f>Sheet1!$A$2:$A$3</c:f>
              <c:strCache>
                <c:ptCount val="2"/>
                <c:pt idx="0">
                  <c:v>Casual</c:v>
                </c:pt>
                <c:pt idx="1">
                  <c:v>Member</c:v>
                </c:pt>
              </c:strCache>
            </c:strRef>
          </c:cat>
          <c:val>
            <c:numRef>
              <c:f>Sheet1!$G$2:$G$3</c:f>
              <c:numCache>
                <c:formatCode>General</c:formatCode>
                <c:ptCount val="2"/>
                <c:pt idx="0">
                  <c:v>338595</c:v>
                </c:pt>
                <c:pt idx="1">
                  <c:v>476665</c:v>
                </c:pt>
              </c:numCache>
            </c:numRef>
          </c:val>
          <c:extLst>
            <c:ext xmlns:c16="http://schemas.microsoft.com/office/drawing/2014/chart" uri="{C3380CC4-5D6E-409C-BE32-E72D297353CC}">
              <c16:uniqueId val="{00000005-594B-45F7-B4A1-E6B64D512E3D}"/>
            </c:ext>
          </c:extLst>
        </c:ser>
        <c:ser>
          <c:idx val="6"/>
          <c:order val="6"/>
          <c:tx>
            <c:strRef>
              <c:f>Sheet1!$H$1</c:f>
              <c:strCache>
                <c:ptCount val="1"/>
                <c:pt idx="0">
                  <c:v>Sat</c:v>
                </c:pt>
              </c:strCache>
            </c:strRef>
          </c:tx>
          <c:spPr>
            <a:solidFill>
              <a:schemeClr val="accent1">
                <a:lumMod val="80000"/>
                <a:lumOff val="20000"/>
              </a:schemeClr>
            </a:solidFill>
            <a:ln>
              <a:noFill/>
            </a:ln>
            <a:effectLst/>
          </c:spPr>
          <c:invertIfNegative val="0"/>
          <c:cat>
            <c:strRef>
              <c:f>Sheet1!$A$2:$A$3</c:f>
              <c:strCache>
                <c:ptCount val="2"/>
                <c:pt idx="0">
                  <c:v>Casual</c:v>
                </c:pt>
                <c:pt idx="1">
                  <c:v>Member</c:v>
                </c:pt>
              </c:strCache>
            </c:strRef>
          </c:cat>
          <c:val>
            <c:numRef>
              <c:f>Sheet1!$H$2:$H$3</c:f>
              <c:numCache>
                <c:formatCode>General</c:formatCode>
                <c:ptCount val="2"/>
                <c:pt idx="0">
                  <c:v>484713</c:v>
                </c:pt>
                <c:pt idx="1">
                  <c:v>454351</c:v>
                </c:pt>
              </c:numCache>
            </c:numRef>
          </c:val>
          <c:extLst>
            <c:ext xmlns:c16="http://schemas.microsoft.com/office/drawing/2014/chart" uri="{C3380CC4-5D6E-409C-BE32-E72D297353CC}">
              <c16:uniqueId val="{00000006-594B-45F7-B4A1-E6B64D512E3D}"/>
            </c:ext>
          </c:extLst>
        </c:ser>
        <c:dLbls>
          <c:showLegendKey val="0"/>
          <c:showVal val="0"/>
          <c:showCatName val="0"/>
          <c:showSerName val="0"/>
          <c:showPercent val="0"/>
          <c:showBubbleSize val="0"/>
        </c:dLbls>
        <c:gapWidth val="219"/>
        <c:overlap val="-27"/>
        <c:axId val="1268530095"/>
        <c:axId val="1268530511"/>
      </c:barChart>
      <c:catAx>
        <c:axId val="12685300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68530511"/>
        <c:crosses val="autoZero"/>
        <c:auto val="1"/>
        <c:lblAlgn val="ctr"/>
        <c:lblOffset val="100"/>
        <c:noMultiLvlLbl val="0"/>
      </c:catAx>
      <c:valAx>
        <c:axId val="126853051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68530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100" b="1" dirty="0"/>
              <a:t>Bike Ride Length – Day of Week</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Sun</c:v>
                </c:pt>
              </c:strCache>
            </c:strRef>
          </c:tx>
          <c:spPr>
            <a:solidFill>
              <a:schemeClr val="accent1"/>
            </a:solidFill>
            <a:ln>
              <a:noFill/>
            </a:ln>
            <a:effectLst/>
          </c:spPr>
          <c:invertIfNegative val="0"/>
          <c:cat>
            <c:strRef>
              <c:f>Sheet1!$A$2:$A$3</c:f>
              <c:strCache>
                <c:ptCount val="2"/>
                <c:pt idx="0">
                  <c:v>Casual</c:v>
                </c:pt>
                <c:pt idx="1">
                  <c:v>Member</c:v>
                </c:pt>
              </c:strCache>
            </c:strRef>
          </c:cat>
          <c:val>
            <c:numRef>
              <c:f>Sheet1!$B$2:$B$3</c:f>
              <c:numCache>
                <c:formatCode>0.0</c:formatCode>
                <c:ptCount val="2"/>
                <c:pt idx="0">
                  <c:v>175878.39527777777</c:v>
                </c:pt>
                <c:pt idx="1">
                  <c:v>92006.207222222249</c:v>
                </c:pt>
              </c:numCache>
            </c:numRef>
          </c:val>
          <c:extLst>
            <c:ext xmlns:c16="http://schemas.microsoft.com/office/drawing/2014/chart" uri="{C3380CC4-5D6E-409C-BE32-E72D297353CC}">
              <c16:uniqueId val="{00000000-2F6A-4B2D-88BD-3283E875D30C}"/>
            </c:ext>
          </c:extLst>
        </c:ser>
        <c:ser>
          <c:idx val="1"/>
          <c:order val="1"/>
          <c:tx>
            <c:strRef>
              <c:f>Sheet1!$C$1</c:f>
              <c:strCache>
                <c:ptCount val="1"/>
                <c:pt idx="0">
                  <c:v>Mon</c:v>
                </c:pt>
              </c:strCache>
            </c:strRef>
          </c:tx>
          <c:spPr>
            <a:solidFill>
              <a:schemeClr val="accent3"/>
            </a:solidFill>
            <a:ln>
              <a:noFill/>
            </a:ln>
            <a:effectLst/>
          </c:spPr>
          <c:invertIfNegative val="0"/>
          <c:cat>
            <c:strRef>
              <c:f>Sheet1!$A$2:$A$3</c:f>
              <c:strCache>
                <c:ptCount val="2"/>
                <c:pt idx="0">
                  <c:v>Casual</c:v>
                </c:pt>
                <c:pt idx="1">
                  <c:v>Member</c:v>
                </c:pt>
              </c:strCache>
            </c:strRef>
          </c:cat>
          <c:val>
            <c:numRef>
              <c:f>Sheet1!$C$2:$C$3</c:f>
              <c:numCache>
                <c:formatCode>0.0</c:formatCode>
                <c:ptCount val="2"/>
                <c:pt idx="0">
                  <c:v>112181.27944444446</c:v>
                </c:pt>
                <c:pt idx="1">
                  <c:v>99321.081666666651</c:v>
                </c:pt>
              </c:numCache>
            </c:numRef>
          </c:val>
          <c:extLst>
            <c:ext xmlns:c16="http://schemas.microsoft.com/office/drawing/2014/chart" uri="{C3380CC4-5D6E-409C-BE32-E72D297353CC}">
              <c16:uniqueId val="{00000001-2F6A-4B2D-88BD-3283E875D30C}"/>
            </c:ext>
          </c:extLst>
        </c:ser>
        <c:ser>
          <c:idx val="2"/>
          <c:order val="2"/>
          <c:tx>
            <c:strRef>
              <c:f>Sheet1!$D$1</c:f>
              <c:strCache>
                <c:ptCount val="1"/>
                <c:pt idx="0">
                  <c:v>Tue</c:v>
                </c:pt>
              </c:strCache>
            </c:strRef>
          </c:tx>
          <c:spPr>
            <a:solidFill>
              <a:schemeClr val="accent5"/>
            </a:solidFill>
            <a:ln>
              <a:noFill/>
            </a:ln>
            <a:effectLst/>
          </c:spPr>
          <c:invertIfNegative val="0"/>
          <c:cat>
            <c:strRef>
              <c:f>Sheet1!$A$2:$A$3</c:f>
              <c:strCache>
                <c:ptCount val="2"/>
                <c:pt idx="0">
                  <c:v>Casual</c:v>
                </c:pt>
                <c:pt idx="1">
                  <c:v>Member</c:v>
                </c:pt>
              </c:strCache>
            </c:strRef>
          </c:cat>
          <c:val>
            <c:numRef>
              <c:f>Sheet1!$D$2:$D$3</c:f>
              <c:numCache>
                <c:formatCode>0.0</c:formatCode>
                <c:ptCount val="2"/>
                <c:pt idx="0">
                  <c:v>93421.99972222223</c:v>
                </c:pt>
                <c:pt idx="1">
                  <c:v>104970.96333333333</c:v>
                </c:pt>
              </c:numCache>
            </c:numRef>
          </c:val>
          <c:extLst>
            <c:ext xmlns:c16="http://schemas.microsoft.com/office/drawing/2014/chart" uri="{C3380CC4-5D6E-409C-BE32-E72D297353CC}">
              <c16:uniqueId val="{00000002-2F6A-4B2D-88BD-3283E875D30C}"/>
            </c:ext>
          </c:extLst>
        </c:ser>
        <c:ser>
          <c:idx val="3"/>
          <c:order val="3"/>
          <c:tx>
            <c:strRef>
              <c:f>Sheet1!$E$1</c:f>
              <c:strCache>
                <c:ptCount val="1"/>
                <c:pt idx="0">
                  <c:v>Wed</c:v>
                </c:pt>
              </c:strCache>
            </c:strRef>
          </c:tx>
          <c:spPr>
            <a:solidFill>
              <a:schemeClr val="accent1">
                <a:lumMod val="60000"/>
              </a:schemeClr>
            </a:solidFill>
            <a:ln>
              <a:noFill/>
            </a:ln>
            <a:effectLst/>
          </c:spPr>
          <c:invertIfNegative val="0"/>
          <c:cat>
            <c:strRef>
              <c:f>Sheet1!$A$2:$A$3</c:f>
              <c:strCache>
                <c:ptCount val="2"/>
                <c:pt idx="0">
                  <c:v>Casual</c:v>
                </c:pt>
                <c:pt idx="1">
                  <c:v>Member</c:v>
                </c:pt>
              </c:strCache>
            </c:strRef>
          </c:cat>
          <c:val>
            <c:numRef>
              <c:f>Sheet1!$E$2:$E$3</c:f>
              <c:numCache>
                <c:formatCode>0.0</c:formatCode>
                <c:ptCount val="2"/>
                <c:pt idx="0">
                  <c:v>93486.865277777761</c:v>
                </c:pt>
                <c:pt idx="1">
                  <c:v>105911.01027777778</c:v>
                </c:pt>
              </c:numCache>
            </c:numRef>
          </c:val>
          <c:extLst>
            <c:ext xmlns:c16="http://schemas.microsoft.com/office/drawing/2014/chart" uri="{C3380CC4-5D6E-409C-BE32-E72D297353CC}">
              <c16:uniqueId val="{00000003-2F6A-4B2D-88BD-3283E875D30C}"/>
            </c:ext>
          </c:extLst>
        </c:ser>
        <c:ser>
          <c:idx val="4"/>
          <c:order val="4"/>
          <c:tx>
            <c:strRef>
              <c:f>Sheet1!$F$1</c:f>
              <c:strCache>
                <c:ptCount val="1"/>
                <c:pt idx="0">
                  <c:v>Thu</c:v>
                </c:pt>
              </c:strCache>
            </c:strRef>
          </c:tx>
          <c:spPr>
            <a:solidFill>
              <a:schemeClr val="accent3">
                <a:lumMod val="60000"/>
              </a:schemeClr>
            </a:solidFill>
            <a:ln>
              <a:noFill/>
            </a:ln>
            <a:effectLst/>
          </c:spPr>
          <c:invertIfNegative val="0"/>
          <c:cat>
            <c:strRef>
              <c:f>Sheet1!$A$2:$A$3</c:f>
              <c:strCache>
                <c:ptCount val="2"/>
                <c:pt idx="0">
                  <c:v>Casual</c:v>
                </c:pt>
                <c:pt idx="1">
                  <c:v>Member</c:v>
                </c:pt>
              </c:strCache>
            </c:strRef>
          </c:cat>
          <c:val>
            <c:numRef>
              <c:f>Sheet1!$F$2:$F$3</c:f>
              <c:numCache>
                <c:formatCode>0.0</c:formatCode>
                <c:ptCount val="2"/>
                <c:pt idx="0">
                  <c:v>106573.32666666668</c:v>
                </c:pt>
                <c:pt idx="1">
                  <c:v>107812.35305555556</c:v>
                </c:pt>
              </c:numCache>
            </c:numRef>
          </c:val>
          <c:extLst>
            <c:ext xmlns:c16="http://schemas.microsoft.com/office/drawing/2014/chart" uri="{C3380CC4-5D6E-409C-BE32-E72D297353CC}">
              <c16:uniqueId val="{00000004-2F6A-4B2D-88BD-3283E875D30C}"/>
            </c:ext>
          </c:extLst>
        </c:ser>
        <c:ser>
          <c:idx val="5"/>
          <c:order val="5"/>
          <c:tx>
            <c:strRef>
              <c:f>Sheet1!$G$1</c:f>
              <c:strCache>
                <c:ptCount val="1"/>
                <c:pt idx="0">
                  <c:v>Fri</c:v>
                </c:pt>
              </c:strCache>
            </c:strRef>
          </c:tx>
          <c:spPr>
            <a:solidFill>
              <a:schemeClr val="accent5">
                <a:lumMod val="60000"/>
              </a:schemeClr>
            </a:solidFill>
            <a:ln>
              <a:noFill/>
            </a:ln>
            <a:effectLst/>
          </c:spPr>
          <c:invertIfNegative val="0"/>
          <c:cat>
            <c:strRef>
              <c:f>Sheet1!$A$2:$A$3</c:f>
              <c:strCache>
                <c:ptCount val="2"/>
                <c:pt idx="0">
                  <c:v>Casual</c:v>
                </c:pt>
                <c:pt idx="1">
                  <c:v>Member</c:v>
                </c:pt>
              </c:strCache>
            </c:strRef>
          </c:cat>
          <c:val>
            <c:numRef>
              <c:f>Sheet1!$G$2:$G$3</c:f>
              <c:numCache>
                <c:formatCode>0.0</c:formatCode>
                <c:ptCount val="2"/>
                <c:pt idx="0">
                  <c:v>125051.96249999999</c:v>
                </c:pt>
                <c:pt idx="1">
                  <c:v>98433.386111111104</c:v>
                </c:pt>
              </c:numCache>
            </c:numRef>
          </c:val>
          <c:extLst>
            <c:ext xmlns:c16="http://schemas.microsoft.com/office/drawing/2014/chart" uri="{C3380CC4-5D6E-409C-BE32-E72D297353CC}">
              <c16:uniqueId val="{00000005-2F6A-4B2D-88BD-3283E875D30C}"/>
            </c:ext>
          </c:extLst>
        </c:ser>
        <c:ser>
          <c:idx val="6"/>
          <c:order val="6"/>
          <c:tx>
            <c:strRef>
              <c:f>Sheet1!$H$1</c:f>
              <c:strCache>
                <c:ptCount val="1"/>
                <c:pt idx="0">
                  <c:v>Sat</c:v>
                </c:pt>
              </c:strCache>
            </c:strRef>
          </c:tx>
          <c:spPr>
            <a:solidFill>
              <a:schemeClr val="accent1">
                <a:lumMod val="80000"/>
                <a:lumOff val="20000"/>
              </a:schemeClr>
            </a:solidFill>
            <a:ln>
              <a:noFill/>
            </a:ln>
            <a:effectLst/>
          </c:spPr>
          <c:invertIfNegative val="0"/>
          <c:cat>
            <c:strRef>
              <c:f>Sheet1!$A$2:$A$3</c:f>
              <c:strCache>
                <c:ptCount val="2"/>
                <c:pt idx="0">
                  <c:v>Casual</c:v>
                </c:pt>
                <c:pt idx="1">
                  <c:v>Member</c:v>
                </c:pt>
              </c:strCache>
            </c:strRef>
          </c:cat>
          <c:val>
            <c:numRef>
              <c:f>Sheet1!$H$2:$H$3</c:f>
              <c:numCache>
                <c:formatCode>0.0</c:formatCode>
                <c:ptCount val="2"/>
                <c:pt idx="0">
                  <c:v>208441.96888888889</c:v>
                </c:pt>
                <c:pt idx="1">
                  <c:v>106606.39777777778</c:v>
                </c:pt>
              </c:numCache>
            </c:numRef>
          </c:val>
          <c:extLst>
            <c:ext xmlns:c16="http://schemas.microsoft.com/office/drawing/2014/chart" uri="{C3380CC4-5D6E-409C-BE32-E72D297353CC}">
              <c16:uniqueId val="{00000006-2F6A-4B2D-88BD-3283E875D30C}"/>
            </c:ext>
          </c:extLst>
        </c:ser>
        <c:dLbls>
          <c:showLegendKey val="0"/>
          <c:showVal val="0"/>
          <c:showCatName val="0"/>
          <c:showSerName val="0"/>
          <c:showPercent val="0"/>
          <c:showBubbleSize val="0"/>
        </c:dLbls>
        <c:gapWidth val="219"/>
        <c:overlap val="-27"/>
        <c:axId val="582558367"/>
        <c:axId val="582559199"/>
      </c:barChart>
      <c:catAx>
        <c:axId val="58255836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2559199"/>
        <c:crosses val="autoZero"/>
        <c:auto val="1"/>
        <c:lblAlgn val="ctr"/>
        <c:lblOffset val="100"/>
        <c:noMultiLvlLbl val="0"/>
      </c:catAx>
      <c:valAx>
        <c:axId val="5825591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No. of Hours</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25583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en-US"/>
              <a:t>No. of Rides</a:t>
            </a:r>
          </a:p>
        </c:rich>
      </c:tx>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casual</c:v>
                </c:pt>
              </c:strCache>
            </c:strRef>
          </c:tx>
          <c:spPr>
            <a:solidFill>
              <a:schemeClr val="accent1"/>
            </a:solidFill>
            <a:ln>
              <a:noFill/>
            </a:ln>
            <a:effectLst/>
          </c:spPr>
          <c:invertIfNegative val="0"/>
          <c:cat>
            <c:strRef>
              <c:f>Sheet1!$A$2:$A$8</c:f>
              <c:strCache>
                <c:ptCount val="7"/>
                <c:pt idx="0">
                  <c:v>Sun</c:v>
                </c:pt>
                <c:pt idx="1">
                  <c:v>Mon</c:v>
                </c:pt>
                <c:pt idx="2">
                  <c:v>Tue</c:v>
                </c:pt>
                <c:pt idx="3">
                  <c:v>Wed</c:v>
                </c:pt>
                <c:pt idx="4">
                  <c:v>Thu</c:v>
                </c:pt>
                <c:pt idx="5">
                  <c:v>Fri</c:v>
                </c:pt>
                <c:pt idx="6">
                  <c:v>Sat</c:v>
                </c:pt>
              </c:strCache>
            </c:strRef>
          </c:cat>
          <c:val>
            <c:numRef>
              <c:f>Sheet1!$B$2:$B$8</c:f>
              <c:numCache>
                <c:formatCode>General</c:formatCode>
                <c:ptCount val="7"/>
                <c:pt idx="0">
                  <c:v>396533</c:v>
                </c:pt>
                <c:pt idx="1">
                  <c:v>284631</c:v>
                </c:pt>
                <c:pt idx="2">
                  <c:v>264131</c:v>
                </c:pt>
                <c:pt idx="3">
                  <c:v>275156</c:v>
                </c:pt>
                <c:pt idx="4">
                  <c:v>306659</c:v>
                </c:pt>
                <c:pt idx="5">
                  <c:v>338595</c:v>
                </c:pt>
                <c:pt idx="6">
                  <c:v>484713</c:v>
                </c:pt>
              </c:numCache>
            </c:numRef>
          </c:val>
          <c:extLst>
            <c:ext xmlns:c16="http://schemas.microsoft.com/office/drawing/2014/chart" uri="{C3380CC4-5D6E-409C-BE32-E72D297353CC}">
              <c16:uniqueId val="{00000000-1F1A-485E-B888-45F55AB2CDC0}"/>
            </c:ext>
          </c:extLst>
        </c:ser>
        <c:ser>
          <c:idx val="1"/>
          <c:order val="1"/>
          <c:tx>
            <c:strRef>
              <c:f>Sheet1!$C$1</c:f>
              <c:strCache>
                <c:ptCount val="1"/>
                <c:pt idx="0">
                  <c:v>member</c:v>
                </c:pt>
              </c:strCache>
            </c:strRef>
          </c:tx>
          <c:spPr>
            <a:solidFill>
              <a:schemeClr val="accent2"/>
            </a:solidFill>
            <a:ln>
              <a:noFill/>
            </a:ln>
            <a:effectLst/>
          </c:spPr>
          <c:invertIfNegative val="0"/>
          <c:cat>
            <c:strRef>
              <c:f>Sheet1!$A$2:$A$8</c:f>
              <c:strCache>
                <c:ptCount val="7"/>
                <c:pt idx="0">
                  <c:v>Sun</c:v>
                </c:pt>
                <c:pt idx="1">
                  <c:v>Mon</c:v>
                </c:pt>
                <c:pt idx="2">
                  <c:v>Tue</c:v>
                </c:pt>
                <c:pt idx="3">
                  <c:v>Wed</c:v>
                </c:pt>
                <c:pt idx="4">
                  <c:v>Thu</c:v>
                </c:pt>
                <c:pt idx="5">
                  <c:v>Fri</c:v>
                </c:pt>
                <c:pt idx="6">
                  <c:v>Sat</c:v>
                </c:pt>
              </c:strCache>
            </c:strRef>
          </c:cat>
          <c:val>
            <c:numRef>
              <c:f>Sheet1!$C$2:$C$8</c:f>
              <c:numCache>
                <c:formatCode>General</c:formatCode>
                <c:ptCount val="7"/>
                <c:pt idx="0">
                  <c:v>395794</c:v>
                </c:pt>
                <c:pt idx="1">
                  <c:v>489642</c:v>
                </c:pt>
                <c:pt idx="2">
                  <c:v>523665</c:v>
                </c:pt>
                <c:pt idx="3">
                  <c:v>529626</c:v>
                </c:pt>
                <c:pt idx="4">
                  <c:v>532627</c:v>
                </c:pt>
                <c:pt idx="5">
                  <c:v>476665</c:v>
                </c:pt>
                <c:pt idx="6">
                  <c:v>454351</c:v>
                </c:pt>
              </c:numCache>
            </c:numRef>
          </c:val>
          <c:extLst>
            <c:ext xmlns:c16="http://schemas.microsoft.com/office/drawing/2014/chart" uri="{C3380CC4-5D6E-409C-BE32-E72D297353CC}">
              <c16:uniqueId val="{00000001-1F1A-485E-B888-45F55AB2CDC0}"/>
            </c:ext>
          </c:extLst>
        </c:ser>
        <c:dLbls>
          <c:showLegendKey val="0"/>
          <c:showVal val="0"/>
          <c:showCatName val="0"/>
          <c:showSerName val="0"/>
          <c:showPercent val="0"/>
          <c:showBubbleSize val="0"/>
        </c:dLbls>
        <c:gapWidth val="199"/>
        <c:axId val="1405360271"/>
        <c:axId val="1405355695"/>
      </c:barChart>
      <c:catAx>
        <c:axId val="14053602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1405355695"/>
        <c:crosses val="autoZero"/>
        <c:auto val="1"/>
        <c:lblAlgn val="ctr"/>
        <c:lblOffset val="100"/>
        <c:noMultiLvlLbl val="0"/>
      </c:catAx>
      <c:valAx>
        <c:axId val="1405355695"/>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K"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5360271"/>
        <c:crosses val="autoZero"/>
        <c:crossBetween val="between"/>
        <c:dispUnits>
          <c:builtInUnit val="thousands"/>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en-US"/>
              <a:t>Avg Ride Length in Minutes</a:t>
            </a:r>
          </a:p>
        </c:rich>
      </c:tx>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casual</c:v>
                </c:pt>
              </c:strCache>
            </c:strRef>
          </c:tx>
          <c:spPr>
            <a:solidFill>
              <a:schemeClr val="accent1"/>
            </a:solidFill>
            <a:ln>
              <a:noFill/>
            </a:ln>
            <a:effectLst/>
          </c:spPr>
          <c:invertIfNegative val="0"/>
          <c:cat>
            <c:strRef>
              <c:f>Sheet1!$A$2:$A$8</c:f>
              <c:strCache>
                <c:ptCount val="7"/>
                <c:pt idx="0">
                  <c:v>Sun</c:v>
                </c:pt>
                <c:pt idx="1">
                  <c:v>Mon</c:v>
                </c:pt>
                <c:pt idx="2">
                  <c:v>Tue</c:v>
                </c:pt>
                <c:pt idx="3">
                  <c:v>Wed</c:v>
                </c:pt>
                <c:pt idx="4">
                  <c:v>Thu</c:v>
                </c:pt>
                <c:pt idx="5">
                  <c:v>Fri</c:v>
                </c:pt>
                <c:pt idx="6">
                  <c:v>Sat</c:v>
                </c:pt>
              </c:strCache>
            </c:strRef>
          </c:cat>
          <c:val>
            <c:numRef>
              <c:f>Sheet1!$B$2:$B$8</c:f>
              <c:numCache>
                <c:formatCode>0.00</c:formatCode>
                <c:ptCount val="7"/>
                <c:pt idx="0">
                  <c:v>879391.9763888889</c:v>
                </c:pt>
                <c:pt idx="1">
                  <c:v>560906.39722222229</c:v>
                </c:pt>
                <c:pt idx="2">
                  <c:v>467109.99861111114</c:v>
                </c:pt>
                <c:pt idx="3">
                  <c:v>467434.32638888882</c:v>
                </c:pt>
                <c:pt idx="4">
                  <c:v>532866.63333333342</c:v>
                </c:pt>
                <c:pt idx="5">
                  <c:v>625259.8125</c:v>
                </c:pt>
                <c:pt idx="6">
                  <c:v>1042209.8444444444</c:v>
                </c:pt>
              </c:numCache>
            </c:numRef>
          </c:val>
          <c:extLst>
            <c:ext xmlns:c16="http://schemas.microsoft.com/office/drawing/2014/chart" uri="{C3380CC4-5D6E-409C-BE32-E72D297353CC}">
              <c16:uniqueId val="{00000000-2E5B-42F8-AEBA-8408477BED7C}"/>
            </c:ext>
          </c:extLst>
        </c:ser>
        <c:ser>
          <c:idx val="1"/>
          <c:order val="1"/>
          <c:tx>
            <c:strRef>
              <c:f>Sheet1!$C$1</c:f>
              <c:strCache>
                <c:ptCount val="1"/>
                <c:pt idx="0">
                  <c:v>member</c:v>
                </c:pt>
              </c:strCache>
            </c:strRef>
          </c:tx>
          <c:spPr>
            <a:solidFill>
              <a:schemeClr val="accent2"/>
            </a:solidFill>
            <a:ln>
              <a:noFill/>
            </a:ln>
            <a:effectLst/>
          </c:spPr>
          <c:invertIfNegative val="0"/>
          <c:cat>
            <c:strRef>
              <c:f>Sheet1!$A$2:$A$8</c:f>
              <c:strCache>
                <c:ptCount val="7"/>
                <c:pt idx="0">
                  <c:v>Sun</c:v>
                </c:pt>
                <c:pt idx="1">
                  <c:v>Mon</c:v>
                </c:pt>
                <c:pt idx="2">
                  <c:v>Tue</c:v>
                </c:pt>
                <c:pt idx="3">
                  <c:v>Wed</c:v>
                </c:pt>
                <c:pt idx="4">
                  <c:v>Thu</c:v>
                </c:pt>
                <c:pt idx="5">
                  <c:v>Fri</c:v>
                </c:pt>
                <c:pt idx="6">
                  <c:v>Sat</c:v>
                </c:pt>
              </c:strCache>
            </c:strRef>
          </c:cat>
          <c:val>
            <c:numRef>
              <c:f>Sheet1!$C$2:$C$8</c:f>
              <c:numCache>
                <c:formatCode>0.00</c:formatCode>
                <c:ptCount val="7"/>
                <c:pt idx="0">
                  <c:v>460031.03611111123</c:v>
                </c:pt>
                <c:pt idx="1">
                  <c:v>496605.40833333327</c:v>
                </c:pt>
                <c:pt idx="2">
                  <c:v>524854.81666666665</c:v>
                </c:pt>
                <c:pt idx="3">
                  <c:v>529555.05138888897</c:v>
                </c:pt>
                <c:pt idx="4">
                  <c:v>539061.7652777778</c:v>
                </c:pt>
                <c:pt idx="5">
                  <c:v>492166.9305555555</c:v>
                </c:pt>
                <c:pt idx="6">
                  <c:v>533031.98888888885</c:v>
                </c:pt>
              </c:numCache>
            </c:numRef>
          </c:val>
          <c:extLst>
            <c:ext xmlns:c16="http://schemas.microsoft.com/office/drawing/2014/chart" uri="{C3380CC4-5D6E-409C-BE32-E72D297353CC}">
              <c16:uniqueId val="{00000001-2E5B-42F8-AEBA-8408477BED7C}"/>
            </c:ext>
          </c:extLst>
        </c:ser>
        <c:dLbls>
          <c:showLegendKey val="0"/>
          <c:showVal val="0"/>
          <c:showCatName val="0"/>
          <c:showSerName val="0"/>
          <c:showPercent val="0"/>
          <c:showBubbleSize val="0"/>
        </c:dLbls>
        <c:gapWidth val="199"/>
        <c:axId val="581357743"/>
        <c:axId val="581358159"/>
      </c:barChart>
      <c:catAx>
        <c:axId val="5813577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581358159"/>
        <c:crosses val="autoZero"/>
        <c:auto val="1"/>
        <c:lblAlgn val="ctr"/>
        <c:lblOffset val="100"/>
        <c:noMultiLvlLbl val="0"/>
      </c:catAx>
      <c:valAx>
        <c:axId val="581358159"/>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K"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1357743"/>
        <c:crosses val="autoZero"/>
        <c:crossBetween val="between"/>
        <c:dispUnits>
          <c:builtInUnit val="thousands"/>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omments/modernComment_10B_25550718.xml><?xml version="1.0" encoding="utf-8"?>
<p188:cmLst xmlns:a="http://schemas.openxmlformats.org/drawingml/2006/main" xmlns:r="http://schemas.openxmlformats.org/officeDocument/2006/relationships" xmlns:p188="http://schemas.microsoft.com/office/powerpoint/2018/8/main">
  <p188:cm id="{9A595119-9F7E-4B6E-8CF3-08591D5CE147}" authorId="{D84E18C5-B53C-0007-294C-40E27BFDA2B3}" created="2024-08-04T12:59:59.052">
    <pc:sldMkLst xmlns:pc="http://schemas.microsoft.com/office/powerpoint/2013/main/command">
      <pc:docMk/>
      <pc:sldMk cId="626329368" sldId="267"/>
    </pc:sldMkLst>
    <p188:txBody>
      <a:bodyPr/>
      <a:lstStyle/>
      <a:p>
        <a:r>
          <a:rPr lang="en-US"/>
          <a:t>How frequent Member and Casual rider use bike in a Month for the past 12 months</a:t>
        </a:r>
      </a:p>
    </p188:txBody>
  </p188:cm>
</p188:cmLst>
</file>

<file path=ppt/comments/modernComment_10C_580FDB0.xml><?xml version="1.0" encoding="utf-8"?>
<p188:cmLst xmlns:a="http://schemas.openxmlformats.org/drawingml/2006/main" xmlns:r="http://schemas.openxmlformats.org/officeDocument/2006/relationships" xmlns:p188="http://schemas.microsoft.com/office/powerpoint/2018/8/main">
  <p188:cm id="{C507EA7A-DB47-48A7-BF9D-D78AEB38EE0C}" authorId="{D84E18C5-B53C-0007-294C-40E27BFDA2B3}" created="2024-08-04T12:59:47.595">
    <pc:sldMkLst xmlns:pc="http://schemas.microsoft.com/office/powerpoint/2013/main/command">
      <pc:docMk/>
      <pc:sldMk cId="92339632" sldId="268"/>
    </pc:sldMkLst>
    <p188:txBody>
      <a:bodyPr/>
      <a:lstStyle/>
      <a:p>
        <a:r>
          <a:rPr lang="en-US"/>
          <a:t>Duration on how long Member and Casual rider are using the bike in a Month for the past 12months</a:t>
        </a:r>
      </a:p>
    </p188:txBody>
  </p188:cm>
</p188:cmLst>
</file>

<file path=ppt/comments/modernComment_10D_FD515119.xml><?xml version="1.0" encoding="utf-8"?>
<p188:cmLst xmlns:a="http://schemas.openxmlformats.org/drawingml/2006/main" xmlns:r="http://schemas.openxmlformats.org/officeDocument/2006/relationships" xmlns:p188="http://schemas.microsoft.com/office/powerpoint/2018/8/main">
  <p188:cm id="{3BD4C40C-437A-4AD6-A5A5-B1B1B59CE907}" authorId="{D84E18C5-B53C-0007-294C-40E27BFDA2B3}" created="2024-08-04T13:01:58.505">
    <pc:sldMkLst xmlns:pc="http://schemas.microsoft.com/office/powerpoint/2013/main/command">
      <pc:docMk/>
      <pc:sldMk cId="4249964825" sldId="269"/>
    </pc:sldMkLst>
    <p188:txBody>
      <a:bodyPr/>
      <a:lstStyle/>
      <a:p>
        <a:r>
          <a:rPr lang="en-US"/>
          <a:t>How frequent Member and Casual rider use bike in a week</a:t>
        </a:r>
      </a:p>
    </p188:txBody>
  </p188:cm>
</p188:cmLst>
</file>

<file path=ppt/comments/modernComment_10E_B68567A8.xml><?xml version="1.0" encoding="utf-8"?>
<p188:cmLst xmlns:a="http://schemas.openxmlformats.org/drawingml/2006/main" xmlns:r="http://schemas.openxmlformats.org/officeDocument/2006/relationships" xmlns:p188="http://schemas.microsoft.com/office/powerpoint/2018/8/main">
  <p188:cm id="{ED98E839-1EE7-438A-9564-656D8C569594}" authorId="{D84E18C5-B53C-0007-294C-40E27BFDA2B3}" created="2024-08-04T13:03:58.843">
    <pc:sldMkLst xmlns:pc="http://schemas.microsoft.com/office/powerpoint/2013/main/command">
      <pc:docMk/>
      <pc:sldMk cId="3062196136" sldId="270"/>
    </pc:sldMkLst>
    <p188:txBody>
      <a:bodyPr/>
      <a:lstStyle/>
      <a:p>
        <a:r>
          <a:rPr lang="en-US"/>
          <a:t>Duration on how long Member and Casual rider are using the bike in a week</a:t>
        </a:r>
      </a:p>
    </p188:txBody>
  </p188:cm>
</p188:cmLst>
</file>

<file path=ppt/comments/modernComment_112_51768423.xml><?xml version="1.0" encoding="utf-8"?>
<p188:cmLst xmlns:a="http://schemas.openxmlformats.org/drawingml/2006/main" xmlns:r="http://schemas.openxmlformats.org/officeDocument/2006/relationships" xmlns:p188="http://schemas.microsoft.com/office/powerpoint/2018/8/main">
  <p188:cm id="{FB133B87-4F76-4B2A-BE97-5ED12F0B70BD}" authorId="{D84E18C5-B53C-0007-294C-40E27BFDA2B3}" created="2024-08-04T13:09:08.969">
    <pc:sldMkLst xmlns:pc="http://schemas.microsoft.com/office/powerpoint/2013/main/command">
      <pc:docMk/>
      <pc:sldMk cId="1366721571" sldId="274"/>
    </pc:sldMkLst>
    <p188:txBody>
      <a:bodyPr/>
      <a:lstStyle/>
      <a:p>
        <a:r>
          <a:rPr lang="en-US"/>
          <a:t>Casual rides longer due to the fact that they have limited time on using the bike or they're just make the worth of renting the bikes</a:t>
        </a:r>
      </a:p>
    </p188:txBody>
  </p188:cm>
</p188:cmLst>
</file>

<file path=ppt/comments/modernComment_117_9BA12B29.xml><?xml version="1.0" encoding="utf-8"?>
<p188:cmLst xmlns:a="http://schemas.openxmlformats.org/drawingml/2006/main" xmlns:r="http://schemas.openxmlformats.org/officeDocument/2006/relationships" xmlns:p188="http://schemas.microsoft.com/office/powerpoint/2018/8/main">
  <p188:cm id="{3CABA0F6-77EF-4CDB-B709-7956ACDF9724}" authorId="{D84E18C5-B53C-0007-294C-40E27BFDA2B3}" created="2024-08-04T13:15:37.481">
    <ac:txMkLst xmlns:ac="http://schemas.microsoft.com/office/drawing/2013/main/command">
      <pc:docMk xmlns:pc="http://schemas.microsoft.com/office/powerpoint/2013/main/command"/>
      <pc:sldMk xmlns:pc="http://schemas.microsoft.com/office/powerpoint/2013/main/command" cId="2611030825" sldId="279"/>
      <ac:spMk id="3" creationId="{79D9D458-C782-0EAA-3484-FDFA39E620D1}"/>
      <ac:txMk cp="155" len="236">
        <ac:context len="800" hash="804910768"/>
      </ac:txMk>
    </ac:txMkLst>
    <p188:pos x="7192984" y="2177266"/>
    <p188:replyLst>
      <p188:reply id="{117279EC-10F2-444B-8664-154076E69EF2}" authorId="{D84E18C5-B53C-0007-294C-40E27BFDA2B3}" created="2024-08-04T13:16:55.734">
        <p188:txBody>
          <a:bodyPr/>
          <a:lstStyle/>
          <a:p>
            <a:r>
              <a:rPr lang="en-US"/>
              <a:t>The idea on this, is to let the riders try first the experience of using the bikes then if they like or they think that it might be better to use the bike regularly, help them decide using the promos and discount offer to convert to membership</a:t>
            </a:r>
          </a:p>
        </p188:txBody>
      </p188:reply>
    </p188:replyLst>
    <p188:txBody>
      <a:bodyPr/>
      <a:lstStyle/>
      <a:p>
        <a:r>
          <a:rPr lang="en-US"/>
          <a:t> Start with creating promos in riding a bike during weekdays and then add another new option to current Single ride and Full day pass – Whole week pass with an option of upgrade to 6 months or whole year pass (Membership) with discount.</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8/4/2024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8/4/2024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8/4/2024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8/4/2024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8/4/2024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8/4/2024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8/4/2024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8/4/2024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8/4/2024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17_9BA12B2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microsoft.com/office/2018/10/relationships/comments" Target="../comments/modernComment_10B_25550718.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microsoft.com/office/2018/10/relationships/comments" Target="../comments/modernComment_10C_580FDB0.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microsoft.com/office/2018/10/relationships/comments" Target="../comments/modernComment_10D_FD515119.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microsoft.com/office/2018/10/relationships/comments" Target="../comments/modernComment_10E_B68567A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microsoft.com/office/2018/10/relationships/comments" Target="../comments/modernComment_112_51768423.xml"/><Relationship Id="rId1" Type="http://schemas.openxmlformats.org/officeDocument/2006/relationships/slideLayout" Target="../slideLayouts/slideLayout4.xml"/><Relationship Id="rId4" Type="http://schemas.openxmlformats.org/officeDocument/2006/relationships/chart" Target="../charts/char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999F5-4EA6-8F19-8AE3-C203D04DD759}"/>
              </a:ext>
            </a:extLst>
          </p:cNvPr>
          <p:cNvSpPr>
            <a:spLocks noGrp="1"/>
          </p:cNvSpPr>
          <p:nvPr>
            <p:ph type="ctrTitle"/>
          </p:nvPr>
        </p:nvSpPr>
        <p:spPr/>
        <p:txBody>
          <a:bodyPr>
            <a:normAutofit/>
          </a:bodyPr>
          <a:lstStyle/>
          <a:p>
            <a:r>
              <a:rPr lang="en-US" sz="6600" dirty="0" err="1"/>
              <a:t>Cyclistic</a:t>
            </a:r>
            <a:r>
              <a:rPr lang="en-US" sz="6600" dirty="0"/>
              <a:t> Bike-Share</a:t>
            </a:r>
          </a:p>
        </p:txBody>
      </p:sp>
      <p:sp>
        <p:nvSpPr>
          <p:cNvPr id="3" name="Subtitle 2">
            <a:extLst>
              <a:ext uri="{FF2B5EF4-FFF2-40B4-BE49-F238E27FC236}">
                <a16:creationId xmlns:a16="http://schemas.microsoft.com/office/drawing/2014/main" id="{272905BF-FC38-BF3F-F045-FEC5FF28A3BC}"/>
              </a:ext>
            </a:extLst>
          </p:cNvPr>
          <p:cNvSpPr>
            <a:spLocks noGrp="1"/>
          </p:cNvSpPr>
          <p:nvPr>
            <p:ph type="subTitle" idx="1"/>
          </p:nvPr>
        </p:nvSpPr>
        <p:spPr/>
        <p:txBody>
          <a:bodyPr/>
          <a:lstStyle/>
          <a:p>
            <a:r>
              <a:rPr lang="en-US" dirty="0"/>
              <a:t>Anthony Sinoy</a:t>
            </a:r>
          </a:p>
          <a:p>
            <a:r>
              <a:rPr lang="en-US" dirty="0"/>
              <a:t>December 2022</a:t>
            </a:r>
          </a:p>
        </p:txBody>
      </p:sp>
      <p:pic>
        <p:nvPicPr>
          <p:cNvPr id="12" name="Picture 11">
            <a:extLst>
              <a:ext uri="{FF2B5EF4-FFF2-40B4-BE49-F238E27FC236}">
                <a16:creationId xmlns:a16="http://schemas.microsoft.com/office/drawing/2014/main" id="{84E9AC54-44A8-7E32-5C14-DF1B90728CB2}"/>
              </a:ext>
            </a:extLst>
          </p:cNvPr>
          <p:cNvPicPr>
            <a:picLocks noChangeAspect="1"/>
          </p:cNvPicPr>
          <p:nvPr/>
        </p:nvPicPr>
        <p:blipFill>
          <a:blip r:embed="rId2"/>
          <a:stretch>
            <a:fillRect/>
          </a:stretch>
        </p:blipFill>
        <p:spPr>
          <a:xfrm>
            <a:off x="9539030" y="2031307"/>
            <a:ext cx="2426393" cy="2426393"/>
          </a:xfrm>
          <a:prstGeom prst="rect">
            <a:avLst/>
          </a:prstGeom>
        </p:spPr>
      </p:pic>
    </p:spTree>
    <p:extLst>
      <p:ext uri="{BB962C8B-B14F-4D97-AF65-F5344CB8AC3E}">
        <p14:creationId xmlns:p14="http://schemas.microsoft.com/office/powerpoint/2010/main" val="3529116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C82C4BEA-F753-5158-F2AC-03E4148660A3}"/>
              </a:ext>
            </a:extLst>
          </p:cNvPr>
          <p:cNvGraphicFramePr>
            <a:graphicFrameLocks noGrp="1"/>
          </p:cNvGraphicFramePr>
          <p:nvPr>
            <p:ph idx="1"/>
            <p:extLst>
              <p:ext uri="{D42A27DB-BD31-4B8C-83A1-F6EECF244321}">
                <p14:modId xmlns:p14="http://schemas.microsoft.com/office/powerpoint/2010/main" val="1993075398"/>
              </p:ext>
            </p:extLst>
          </p:nvPr>
        </p:nvGraphicFramePr>
        <p:xfrm>
          <a:off x="4051974" y="1982181"/>
          <a:ext cx="7107427" cy="1112520"/>
        </p:xfrm>
        <a:graphic>
          <a:graphicData uri="http://schemas.openxmlformats.org/drawingml/2006/table">
            <a:tbl>
              <a:tblPr firstRow="1" bandRow="1">
                <a:tableStyleId>{5C22544A-7EE6-4342-B048-85BDC9FD1C3A}</a:tableStyleId>
              </a:tblPr>
              <a:tblGrid>
                <a:gridCol w="1141920">
                  <a:extLst>
                    <a:ext uri="{9D8B030D-6E8A-4147-A177-3AD203B41FA5}">
                      <a16:colId xmlns:a16="http://schemas.microsoft.com/office/drawing/2014/main" val="3963293903"/>
                    </a:ext>
                  </a:extLst>
                </a:gridCol>
                <a:gridCol w="1286192">
                  <a:extLst>
                    <a:ext uri="{9D8B030D-6E8A-4147-A177-3AD203B41FA5}">
                      <a16:colId xmlns:a16="http://schemas.microsoft.com/office/drawing/2014/main" val="1937230309"/>
                    </a:ext>
                  </a:extLst>
                </a:gridCol>
                <a:gridCol w="1876362">
                  <a:extLst>
                    <a:ext uri="{9D8B030D-6E8A-4147-A177-3AD203B41FA5}">
                      <a16:colId xmlns:a16="http://schemas.microsoft.com/office/drawing/2014/main" val="2902046914"/>
                    </a:ext>
                  </a:extLst>
                </a:gridCol>
                <a:gridCol w="2802953">
                  <a:extLst>
                    <a:ext uri="{9D8B030D-6E8A-4147-A177-3AD203B41FA5}">
                      <a16:colId xmlns:a16="http://schemas.microsoft.com/office/drawing/2014/main" val="3162125312"/>
                    </a:ext>
                  </a:extLst>
                </a:gridCol>
              </a:tblGrid>
              <a:tr h="370840">
                <a:tc>
                  <a:txBody>
                    <a:bodyPr/>
                    <a:lstStyle/>
                    <a:p>
                      <a:pPr algn="ctr"/>
                      <a:r>
                        <a:rPr lang="en-US" sz="1600" dirty="0"/>
                        <a:t>Rider Type</a:t>
                      </a:r>
                    </a:p>
                  </a:txBody>
                  <a:tcPr/>
                </a:tc>
                <a:tc>
                  <a:txBody>
                    <a:bodyPr/>
                    <a:lstStyle/>
                    <a:p>
                      <a:pPr algn="ctr"/>
                      <a:r>
                        <a:rPr lang="en-US" sz="1600" dirty="0"/>
                        <a:t>No. of Rides</a:t>
                      </a:r>
                    </a:p>
                  </a:txBody>
                  <a:tcPr/>
                </a:tc>
                <a:tc>
                  <a:txBody>
                    <a:bodyPr/>
                    <a:lstStyle/>
                    <a:p>
                      <a:pPr algn="ctr"/>
                      <a:r>
                        <a:rPr lang="en-US" sz="1600" dirty="0"/>
                        <a:t>Ride Length (mins)</a:t>
                      </a:r>
                    </a:p>
                  </a:txBody>
                  <a:tcPr/>
                </a:tc>
                <a:tc>
                  <a:txBody>
                    <a:bodyPr/>
                    <a:lstStyle/>
                    <a:p>
                      <a:pPr algn="ctr"/>
                      <a:r>
                        <a:rPr lang="en-US" sz="1600" dirty="0"/>
                        <a:t>Avg Ride Len per Rider (mins)</a:t>
                      </a:r>
                    </a:p>
                  </a:txBody>
                  <a:tcPr/>
                </a:tc>
                <a:extLst>
                  <a:ext uri="{0D108BD9-81ED-4DB2-BD59-A6C34878D82A}">
                    <a16:rowId xmlns:a16="http://schemas.microsoft.com/office/drawing/2014/main" val="2262519095"/>
                  </a:ext>
                </a:extLst>
              </a:tr>
              <a:tr h="370840">
                <a:tc>
                  <a:txBody>
                    <a:bodyPr/>
                    <a:lstStyle/>
                    <a:p>
                      <a:pPr algn="ctr"/>
                      <a:r>
                        <a:rPr lang="en-US" sz="1600" dirty="0">
                          <a:solidFill>
                            <a:schemeClr val="tx2"/>
                          </a:solidFill>
                          <a:latin typeface="Arial" panose="020B0604020202020204" pitchFamily="34" charset="0"/>
                          <a:cs typeface="Arial" panose="020B0604020202020204" pitchFamily="34" charset="0"/>
                        </a:rPr>
                        <a:t>Casual</a:t>
                      </a:r>
                    </a:p>
                  </a:txBody>
                  <a:tcPr/>
                </a:tc>
                <a:tc>
                  <a:txBody>
                    <a:bodyPr/>
                    <a:lstStyle/>
                    <a:p>
                      <a:pPr algn="ctr"/>
                      <a:r>
                        <a:rPr lang="en-US" sz="1600" dirty="0">
                          <a:solidFill>
                            <a:schemeClr val="tx2"/>
                          </a:solidFill>
                          <a:latin typeface="Arial" panose="020B0604020202020204" pitchFamily="34" charset="0"/>
                          <a:cs typeface="Arial" panose="020B0604020202020204" pitchFamily="34" charset="0"/>
                        </a:rPr>
                        <a:t>2350418</a:t>
                      </a:r>
                    </a:p>
                  </a:txBody>
                  <a:tcPr/>
                </a:tc>
                <a:tc>
                  <a:txBody>
                    <a:bodyPr/>
                    <a:lstStyle/>
                    <a:p>
                      <a:pPr algn="ctr"/>
                      <a:r>
                        <a:rPr lang="en-US" sz="1600" dirty="0">
                          <a:solidFill>
                            <a:schemeClr val="tx2"/>
                          </a:solidFill>
                          <a:latin typeface="Arial" panose="020B0604020202020204" pitchFamily="34" charset="0"/>
                          <a:cs typeface="Arial" panose="020B0604020202020204" pitchFamily="34" charset="0"/>
                        </a:rPr>
                        <a:t>54902147.87</a:t>
                      </a:r>
                    </a:p>
                  </a:txBody>
                  <a:tcPr/>
                </a:tc>
                <a:tc>
                  <a:txBody>
                    <a:bodyPr/>
                    <a:lstStyle/>
                    <a:p>
                      <a:pPr algn="ctr"/>
                      <a:r>
                        <a:rPr lang="en-US" sz="1600" dirty="0">
                          <a:solidFill>
                            <a:schemeClr val="tx2"/>
                          </a:solidFill>
                          <a:latin typeface="Arial" panose="020B0604020202020204" pitchFamily="34" charset="0"/>
                          <a:cs typeface="Arial" panose="020B0604020202020204" pitchFamily="34" charset="0"/>
                        </a:rPr>
                        <a:t>23.36</a:t>
                      </a:r>
                    </a:p>
                  </a:txBody>
                  <a:tcPr/>
                </a:tc>
                <a:extLst>
                  <a:ext uri="{0D108BD9-81ED-4DB2-BD59-A6C34878D82A}">
                    <a16:rowId xmlns:a16="http://schemas.microsoft.com/office/drawing/2014/main" val="1919921345"/>
                  </a:ext>
                </a:extLst>
              </a:tr>
              <a:tr h="370840">
                <a:tc>
                  <a:txBody>
                    <a:bodyPr/>
                    <a:lstStyle/>
                    <a:p>
                      <a:pPr algn="ctr"/>
                      <a:r>
                        <a:rPr lang="en-US" sz="1600" dirty="0">
                          <a:solidFill>
                            <a:schemeClr val="tx2"/>
                          </a:solidFill>
                          <a:latin typeface="Arial" panose="020B0604020202020204" pitchFamily="34" charset="0"/>
                          <a:cs typeface="Arial" panose="020B0604020202020204" pitchFamily="34" charset="0"/>
                        </a:rPr>
                        <a:t>Member</a:t>
                      </a:r>
                    </a:p>
                  </a:txBody>
                  <a:tcPr/>
                </a:tc>
                <a:tc>
                  <a:txBody>
                    <a:bodyPr/>
                    <a:lstStyle/>
                    <a:p>
                      <a:pPr algn="ctr"/>
                      <a:r>
                        <a:rPr lang="en-US" sz="1600" dirty="0">
                          <a:solidFill>
                            <a:schemeClr val="tx2"/>
                          </a:solidFill>
                          <a:latin typeface="Arial" panose="020B0604020202020204" pitchFamily="34" charset="0"/>
                          <a:cs typeface="Arial" panose="020B0604020202020204" pitchFamily="34" charset="0"/>
                        </a:rPr>
                        <a:t>3402370</a:t>
                      </a:r>
                    </a:p>
                  </a:txBody>
                  <a:tcPr/>
                </a:tc>
                <a:tc>
                  <a:txBody>
                    <a:bodyPr/>
                    <a:lstStyle/>
                    <a:p>
                      <a:pPr algn="ctr"/>
                      <a:r>
                        <a:rPr lang="en-US" sz="1600" dirty="0">
                          <a:solidFill>
                            <a:schemeClr val="tx2"/>
                          </a:solidFill>
                          <a:latin typeface="Arial" panose="020B0604020202020204" pitchFamily="34" charset="0"/>
                          <a:cs typeface="Arial" panose="020B0604020202020204" pitchFamily="34" charset="0"/>
                        </a:rPr>
                        <a:t>42903683.97</a:t>
                      </a:r>
                    </a:p>
                  </a:txBody>
                  <a:tcPr/>
                </a:tc>
                <a:tc>
                  <a:txBody>
                    <a:bodyPr/>
                    <a:lstStyle/>
                    <a:p>
                      <a:pPr algn="ctr"/>
                      <a:r>
                        <a:rPr lang="en-US" sz="1600" dirty="0">
                          <a:solidFill>
                            <a:schemeClr val="tx2"/>
                          </a:solidFill>
                          <a:latin typeface="Arial" panose="020B0604020202020204" pitchFamily="34" charset="0"/>
                          <a:cs typeface="Arial" panose="020B0604020202020204" pitchFamily="34" charset="0"/>
                        </a:rPr>
                        <a:t>12.61</a:t>
                      </a:r>
                    </a:p>
                  </a:txBody>
                  <a:tcPr/>
                </a:tc>
                <a:extLst>
                  <a:ext uri="{0D108BD9-81ED-4DB2-BD59-A6C34878D82A}">
                    <a16:rowId xmlns:a16="http://schemas.microsoft.com/office/drawing/2014/main" val="603905349"/>
                  </a:ext>
                </a:extLst>
              </a:tr>
            </a:tbl>
          </a:graphicData>
        </a:graphic>
      </p:graphicFrame>
      <p:sp>
        <p:nvSpPr>
          <p:cNvPr id="4" name="Text Placeholder 3">
            <a:extLst>
              <a:ext uri="{FF2B5EF4-FFF2-40B4-BE49-F238E27FC236}">
                <a16:creationId xmlns:a16="http://schemas.microsoft.com/office/drawing/2014/main" id="{97B3D56F-0D3A-3E2A-0E9B-A2CD84E5000C}"/>
              </a:ext>
            </a:extLst>
          </p:cNvPr>
          <p:cNvSpPr>
            <a:spLocks noGrp="1"/>
          </p:cNvSpPr>
          <p:nvPr>
            <p:ph type="body" sz="half" idx="2"/>
          </p:nvPr>
        </p:nvSpPr>
        <p:spPr>
          <a:xfrm>
            <a:off x="3915786" y="3351257"/>
            <a:ext cx="7107428" cy="2164325"/>
          </a:xfrm>
        </p:spPr>
        <p:txBody>
          <a:bodyPr>
            <a:normAutofit/>
          </a:bodyPr>
          <a:lstStyle/>
          <a:p>
            <a:pPr lvl="1">
              <a:lnSpc>
                <a:spcPct val="100000"/>
              </a:lnSpc>
              <a:buFont typeface="Wingdings" panose="05000000000000000000" pitchFamily="2" charset="2"/>
              <a:buChar char="Ø"/>
            </a:pPr>
            <a:r>
              <a:rPr lang="en-US" sz="2000" dirty="0"/>
              <a:t> Fewer bike activities during cold months both Casual and Member</a:t>
            </a:r>
          </a:p>
          <a:p>
            <a:pPr lvl="1">
              <a:lnSpc>
                <a:spcPct val="100000"/>
              </a:lnSpc>
              <a:buFont typeface="Wingdings" panose="05000000000000000000" pitchFamily="2" charset="2"/>
              <a:buChar char="Ø"/>
            </a:pPr>
            <a:r>
              <a:rPr lang="en-US" sz="2000" dirty="0"/>
              <a:t> Shorter rides during cold months both Casual and Member</a:t>
            </a:r>
          </a:p>
          <a:p>
            <a:pPr lvl="1">
              <a:lnSpc>
                <a:spcPct val="100000"/>
              </a:lnSpc>
              <a:buFont typeface="Wingdings" panose="05000000000000000000" pitchFamily="2" charset="2"/>
              <a:buChar char="Ø"/>
            </a:pPr>
            <a:r>
              <a:rPr lang="en-US" sz="2000" dirty="0"/>
              <a:t> Casual riders use bikes more during weekends</a:t>
            </a:r>
          </a:p>
          <a:p>
            <a:pPr lvl="1">
              <a:lnSpc>
                <a:spcPct val="100000"/>
              </a:lnSpc>
              <a:buFont typeface="Wingdings" panose="05000000000000000000" pitchFamily="2" charset="2"/>
              <a:buChar char="Ø"/>
            </a:pPr>
            <a:r>
              <a:rPr lang="en-US" sz="2000" dirty="0"/>
              <a:t> Member riders mostly use bikes during weekdays</a:t>
            </a:r>
          </a:p>
          <a:p>
            <a:pPr lvl="1" algn="ctr">
              <a:lnSpc>
                <a:spcPct val="100000"/>
              </a:lnSpc>
            </a:pPr>
            <a:endParaRPr lang="en-US" sz="1000" dirty="0"/>
          </a:p>
        </p:txBody>
      </p:sp>
      <p:sp>
        <p:nvSpPr>
          <p:cNvPr id="6" name="TextBox 5">
            <a:extLst>
              <a:ext uri="{FF2B5EF4-FFF2-40B4-BE49-F238E27FC236}">
                <a16:creationId xmlns:a16="http://schemas.microsoft.com/office/drawing/2014/main" id="{9812971C-B471-8762-8EFF-55F171B3DB42}"/>
              </a:ext>
            </a:extLst>
          </p:cNvPr>
          <p:cNvSpPr txBox="1"/>
          <p:nvPr/>
        </p:nvSpPr>
        <p:spPr>
          <a:xfrm>
            <a:off x="6006548" y="1202405"/>
            <a:ext cx="4101548" cy="646331"/>
          </a:xfrm>
          <a:prstGeom prst="rect">
            <a:avLst/>
          </a:prstGeom>
          <a:noFill/>
        </p:spPr>
        <p:txBody>
          <a:bodyPr wrap="square" rtlCol="0">
            <a:spAutoFit/>
          </a:bodyPr>
          <a:lstStyle/>
          <a:p>
            <a:r>
              <a:rPr lang="en-US" sz="3600" dirty="0">
                <a:solidFill>
                  <a:schemeClr val="tx2"/>
                </a:solidFill>
              </a:rPr>
              <a:t>Summary Insights</a:t>
            </a:r>
            <a:endParaRPr lang="en-US" sz="2800" dirty="0">
              <a:solidFill>
                <a:schemeClr val="tx2"/>
              </a:solidFill>
            </a:endParaRPr>
          </a:p>
        </p:txBody>
      </p:sp>
      <p:pic>
        <p:nvPicPr>
          <p:cNvPr id="3" name="Picture 2">
            <a:extLst>
              <a:ext uri="{FF2B5EF4-FFF2-40B4-BE49-F238E27FC236}">
                <a16:creationId xmlns:a16="http://schemas.microsoft.com/office/drawing/2014/main" id="{6B4803FB-06B9-D37D-1935-49582EB7AA01}"/>
              </a:ext>
            </a:extLst>
          </p:cNvPr>
          <p:cNvPicPr>
            <a:picLocks noChangeAspect="1"/>
          </p:cNvPicPr>
          <p:nvPr/>
        </p:nvPicPr>
        <p:blipFill>
          <a:blip r:embed="rId2"/>
          <a:stretch>
            <a:fillRect/>
          </a:stretch>
        </p:blipFill>
        <p:spPr>
          <a:xfrm>
            <a:off x="549648" y="2287200"/>
            <a:ext cx="2334569" cy="2077290"/>
          </a:xfrm>
          <a:prstGeom prst="rect">
            <a:avLst/>
          </a:prstGeom>
        </p:spPr>
      </p:pic>
    </p:spTree>
    <p:extLst>
      <p:ext uri="{BB962C8B-B14F-4D97-AF65-F5344CB8AC3E}">
        <p14:creationId xmlns:p14="http://schemas.microsoft.com/office/powerpoint/2010/main" val="472110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7A838-C89C-A03F-AA98-B787E8C96889}"/>
              </a:ext>
            </a:extLst>
          </p:cNvPr>
          <p:cNvSpPr>
            <a:spLocks noGrp="1"/>
          </p:cNvSpPr>
          <p:nvPr>
            <p:ph type="title"/>
          </p:nvPr>
        </p:nvSpPr>
        <p:spPr/>
        <p:txBody>
          <a:bodyPr/>
          <a:lstStyle/>
          <a:p>
            <a:br>
              <a:rPr lang="en-US" dirty="0"/>
            </a:br>
            <a:endParaRPr lang="en-US" dirty="0"/>
          </a:p>
        </p:txBody>
      </p:sp>
      <p:sp>
        <p:nvSpPr>
          <p:cNvPr id="3" name="Content Placeholder 2">
            <a:extLst>
              <a:ext uri="{FF2B5EF4-FFF2-40B4-BE49-F238E27FC236}">
                <a16:creationId xmlns:a16="http://schemas.microsoft.com/office/drawing/2014/main" id="{79D9D458-C782-0EAA-3484-FDFA39E620D1}"/>
              </a:ext>
            </a:extLst>
          </p:cNvPr>
          <p:cNvSpPr>
            <a:spLocks noGrp="1"/>
          </p:cNvSpPr>
          <p:nvPr>
            <p:ph idx="1"/>
          </p:nvPr>
        </p:nvSpPr>
        <p:spPr/>
        <p:txBody>
          <a:bodyPr/>
          <a:lstStyle/>
          <a:p>
            <a:pPr marL="502920" lvl="1" indent="0" algn="ctr">
              <a:buNone/>
            </a:pPr>
            <a:r>
              <a:rPr lang="en-US" sz="3600" dirty="0">
                <a:solidFill>
                  <a:schemeClr val="tx2"/>
                </a:solidFill>
              </a:rPr>
              <a:t>More Insights</a:t>
            </a:r>
            <a:endParaRPr lang="en-US" sz="2800" dirty="0">
              <a:solidFill>
                <a:schemeClr val="tx2"/>
              </a:solidFill>
            </a:endParaRPr>
          </a:p>
          <a:p>
            <a:pPr marL="502920" lvl="1" indent="0" algn="ctr">
              <a:lnSpc>
                <a:spcPct val="100000"/>
              </a:lnSpc>
              <a:buNone/>
            </a:pPr>
            <a:endParaRPr lang="en-US" sz="1000" dirty="0">
              <a:solidFill>
                <a:schemeClr val="tx2"/>
              </a:solidFill>
            </a:endParaRPr>
          </a:p>
          <a:p>
            <a:pPr marL="628650" lvl="1" indent="-171450">
              <a:lnSpc>
                <a:spcPct val="100000"/>
              </a:lnSpc>
              <a:buFont typeface="Wingdings" panose="05000000000000000000" pitchFamily="2" charset="2"/>
              <a:buChar char="Ø"/>
            </a:pPr>
            <a:r>
              <a:rPr lang="en-US" sz="2000" dirty="0">
                <a:solidFill>
                  <a:schemeClr val="tx2"/>
                </a:solidFill>
              </a:rPr>
              <a:t>   Casual riders are using bike for leisure or other non-work activities specially weekend which is good enough for a single ride or full day passes</a:t>
            </a:r>
          </a:p>
          <a:p>
            <a:pPr marL="628650" lvl="1" indent="-171450">
              <a:lnSpc>
                <a:spcPct val="100000"/>
              </a:lnSpc>
              <a:buFont typeface="Wingdings" panose="05000000000000000000" pitchFamily="2" charset="2"/>
              <a:buChar char="Ø"/>
            </a:pPr>
            <a:r>
              <a:rPr lang="en-US" sz="2000" dirty="0">
                <a:solidFill>
                  <a:schemeClr val="tx2"/>
                </a:solidFill>
              </a:rPr>
              <a:t>    Member riders might be using bike for work related and other important daily activities</a:t>
            </a:r>
          </a:p>
          <a:p>
            <a:pPr marL="628650" lvl="1" indent="-171450">
              <a:lnSpc>
                <a:spcPct val="100000"/>
              </a:lnSpc>
              <a:buFont typeface="Wingdings" panose="05000000000000000000" pitchFamily="2" charset="2"/>
              <a:buChar char="Ø"/>
            </a:pPr>
            <a:r>
              <a:rPr lang="en-US" sz="2000" dirty="0">
                <a:solidFill>
                  <a:schemeClr val="tx2"/>
                </a:solidFill>
              </a:rPr>
              <a:t>    The average ride length per Member rider is much lower compared to Casual as they’re using the bike as their means of transportation for work</a:t>
            </a:r>
            <a:endParaRPr lang="en-US" sz="1200" dirty="0">
              <a:solidFill>
                <a:schemeClr val="tx2"/>
              </a:solidFill>
            </a:endParaRPr>
          </a:p>
        </p:txBody>
      </p:sp>
      <p:pic>
        <p:nvPicPr>
          <p:cNvPr id="4" name="Picture 3">
            <a:extLst>
              <a:ext uri="{FF2B5EF4-FFF2-40B4-BE49-F238E27FC236}">
                <a16:creationId xmlns:a16="http://schemas.microsoft.com/office/drawing/2014/main" id="{B0A6A78A-BBE4-B428-7986-8568479C1B3E}"/>
              </a:ext>
            </a:extLst>
          </p:cNvPr>
          <p:cNvPicPr>
            <a:picLocks noChangeAspect="1"/>
          </p:cNvPicPr>
          <p:nvPr/>
        </p:nvPicPr>
        <p:blipFill>
          <a:blip r:embed="rId2"/>
          <a:stretch>
            <a:fillRect/>
          </a:stretch>
        </p:blipFill>
        <p:spPr>
          <a:xfrm>
            <a:off x="549648" y="2287200"/>
            <a:ext cx="2334569" cy="2077290"/>
          </a:xfrm>
          <a:prstGeom prst="rect">
            <a:avLst/>
          </a:prstGeom>
        </p:spPr>
      </p:pic>
    </p:spTree>
    <p:extLst>
      <p:ext uri="{BB962C8B-B14F-4D97-AF65-F5344CB8AC3E}">
        <p14:creationId xmlns:p14="http://schemas.microsoft.com/office/powerpoint/2010/main" val="2641323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7A838-C89C-A03F-AA98-B787E8C96889}"/>
              </a:ext>
            </a:extLst>
          </p:cNvPr>
          <p:cNvSpPr>
            <a:spLocks noGrp="1"/>
          </p:cNvSpPr>
          <p:nvPr>
            <p:ph type="title"/>
          </p:nvPr>
        </p:nvSpPr>
        <p:spPr/>
        <p:txBody>
          <a:bodyPr/>
          <a:lstStyle/>
          <a:p>
            <a:br>
              <a:rPr lang="en-US" dirty="0"/>
            </a:br>
            <a:endParaRPr lang="en-US" dirty="0"/>
          </a:p>
        </p:txBody>
      </p:sp>
      <p:sp>
        <p:nvSpPr>
          <p:cNvPr id="3" name="Content Placeholder 2">
            <a:extLst>
              <a:ext uri="{FF2B5EF4-FFF2-40B4-BE49-F238E27FC236}">
                <a16:creationId xmlns:a16="http://schemas.microsoft.com/office/drawing/2014/main" id="{79D9D458-C782-0EAA-3484-FDFA39E620D1}"/>
              </a:ext>
            </a:extLst>
          </p:cNvPr>
          <p:cNvSpPr>
            <a:spLocks noGrp="1"/>
          </p:cNvSpPr>
          <p:nvPr>
            <p:ph idx="1"/>
          </p:nvPr>
        </p:nvSpPr>
        <p:spPr/>
        <p:txBody>
          <a:bodyPr>
            <a:normAutofit lnSpcReduction="10000"/>
          </a:bodyPr>
          <a:lstStyle/>
          <a:p>
            <a:pPr marL="502920" lvl="1" indent="0" algn="ctr">
              <a:buNone/>
            </a:pPr>
            <a:r>
              <a:rPr lang="en-US" sz="2800" dirty="0">
                <a:solidFill>
                  <a:schemeClr val="tx2"/>
                </a:solidFill>
              </a:rPr>
              <a:t>Recommendations</a:t>
            </a:r>
          </a:p>
          <a:p>
            <a:pPr marL="502920" lvl="1" indent="0" algn="ctr">
              <a:lnSpc>
                <a:spcPct val="100000"/>
              </a:lnSpc>
              <a:buNone/>
            </a:pPr>
            <a:endParaRPr lang="en-US" sz="1000" dirty="0">
              <a:solidFill>
                <a:schemeClr val="tx2"/>
              </a:solidFill>
            </a:endParaRPr>
          </a:p>
          <a:p>
            <a:pPr marL="457200" lvl="1" indent="0">
              <a:lnSpc>
                <a:spcPct val="100000"/>
              </a:lnSpc>
              <a:buNone/>
            </a:pPr>
            <a:r>
              <a:rPr lang="en-US" sz="2000" dirty="0">
                <a:solidFill>
                  <a:schemeClr val="tx2"/>
                </a:solidFill>
              </a:rPr>
              <a:t>To convert Casual riders or gradually convince them to upgrade to Membership, below are the recommendations based from the data analysis</a:t>
            </a:r>
          </a:p>
          <a:p>
            <a:pPr marL="457200" lvl="1" indent="0">
              <a:lnSpc>
                <a:spcPct val="100000"/>
              </a:lnSpc>
              <a:buNone/>
            </a:pPr>
            <a:endParaRPr lang="en-US" sz="1000" dirty="0">
              <a:solidFill>
                <a:schemeClr val="tx2"/>
              </a:solidFill>
            </a:endParaRPr>
          </a:p>
          <a:p>
            <a:pPr marL="628650" lvl="1" indent="-171450">
              <a:lnSpc>
                <a:spcPct val="100000"/>
              </a:lnSpc>
              <a:buFont typeface="Wingdings" panose="05000000000000000000" pitchFamily="2" charset="2"/>
              <a:buChar char="Ø"/>
            </a:pPr>
            <a:r>
              <a:rPr lang="en-US" sz="2000" dirty="0">
                <a:solidFill>
                  <a:schemeClr val="tx2"/>
                </a:solidFill>
              </a:rPr>
              <a:t> </a:t>
            </a:r>
            <a:r>
              <a:rPr lang="en-US" dirty="0">
                <a:solidFill>
                  <a:schemeClr val="tx2"/>
                </a:solidFill>
              </a:rPr>
              <a:t>Start with creating promos in riding a bike during weekdays and then add another new option to current Single ride and Full day pass – Whole week pass with an option of upgrade to 6 months or whole year pass (Membership) with discount.</a:t>
            </a:r>
          </a:p>
          <a:p>
            <a:pPr marL="628650" lvl="1" indent="-171450">
              <a:lnSpc>
                <a:spcPct val="100000"/>
              </a:lnSpc>
              <a:buFont typeface="Wingdings" panose="05000000000000000000" pitchFamily="2" charset="2"/>
              <a:buChar char="Ø"/>
            </a:pPr>
            <a:r>
              <a:rPr lang="en-US" dirty="0">
                <a:solidFill>
                  <a:schemeClr val="tx2"/>
                </a:solidFill>
              </a:rPr>
              <a:t> Create an algorithm or simple report tool that can check casual riders with multiple consecutive purchase of Single ride, Full day or Whole week passes. And give them an option to Upgrade to Membership with good discount.</a:t>
            </a:r>
          </a:p>
          <a:p>
            <a:pPr marL="628650" lvl="1" indent="-171450">
              <a:lnSpc>
                <a:spcPct val="100000"/>
              </a:lnSpc>
              <a:buFont typeface="Wingdings" panose="05000000000000000000" pitchFamily="2" charset="2"/>
              <a:buChar char="Ø"/>
            </a:pPr>
            <a:r>
              <a:rPr lang="en-US" dirty="0">
                <a:solidFill>
                  <a:schemeClr val="tx2"/>
                </a:solidFill>
              </a:rPr>
              <a:t> Create a promo to Casual riders that if they reached a certain Miles/Length of ride, number of rides, duration of ride, etc.,  they can receive rewards or special discount to upgrade.</a:t>
            </a:r>
            <a:endParaRPr lang="en-US" sz="1100" dirty="0">
              <a:solidFill>
                <a:schemeClr val="tx2"/>
              </a:solidFill>
            </a:endParaRPr>
          </a:p>
        </p:txBody>
      </p:sp>
      <p:pic>
        <p:nvPicPr>
          <p:cNvPr id="4" name="Picture 3">
            <a:extLst>
              <a:ext uri="{FF2B5EF4-FFF2-40B4-BE49-F238E27FC236}">
                <a16:creationId xmlns:a16="http://schemas.microsoft.com/office/drawing/2014/main" id="{B0A6A78A-BBE4-B428-7986-8568479C1B3E}"/>
              </a:ext>
            </a:extLst>
          </p:cNvPr>
          <p:cNvPicPr>
            <a:picLocks noChangeAspect="1"/>
          </p:cNvPicPr>
          <p:nvPr/>
        </p:nvPicPr>
        <p:blipFill>
          <a:blip r:embed="rId3"/>
          <a:stretch>
            <a:fillRect/>
          </a:stretch>
        </p:blipFill>
        <p:spPr>
          <a:xfrm>
            <a:off x="549648" y="2287200"/>
            <a:ext cx="2334569" cy="2077290"/>
          </a:xfrm>
          <a:prstGeom prst="rect">
            <a:avLst/>
          </a:prstGeom>
        </p:spPr>
      </p:pic>
    </p:spTree>
    <p:extLst>
      <p:ext uri="{BB962C8B-B14F-4D97-AF65-F5344CB8AC3E}">
        <p14:creationId xmlns:p14="http://schemas.microsoft.com/office/powerpoint/2010/main" val="2611030825"/>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23">
            <a:extLst>
              <a:ext uri="{FF2B5EF4-FFF2-40B4-BE49-F238E27FC236}">
                <a16:creationId xmlns:a16="http://schemas.microsoft.com/office/drawing/2014/main" id="{9E2F238C-895E-952D-369A-47525C93447A}"/>
              </a:ext>
            </a:extLst>
          </p:cNvPr>
          <p:cNvSpPr>
            <a:spLocks noGrp="1"/>
          </p:cNvSpPr>
          <p:nvPr>
            <p:ph idx="1"/>
          </p:nvPr>
        </p:nvSpPr>
        <p:spPr>
          <a:xfrm>
            <a:off x="3869268" y="864108"/>
            <a:ext cx="7434272" cy="5120640"/>
          </a:xfrm>
        </p:spPr>
        <p:txBody>
          <a:bodyPr anchor="t" anchorCtr="0"/>
          <a:lstStyle/>
          <a:p>
            <a:pPr marL="0" indent="0">
              <a:buNone/>
            </a:pPr>
            <a:endParaRPr lang="en-US" dirty="0"/>
          </a:p>
          <a:p>
            <a:pPr marL="0" indent="0" algn="ctr">
              <a:buNone/>
            </a:pPr>
            <a:r>
              <a:rPr lang="en-US" sz="4000" dirty="0"/>
              <a:t>Table of Contents</a:t>
            </a:r>
          </a:p>
          <a:p>
            <a:pPr marL="0" indent="0" algn="ctr">
              <a:buNone/>
            </a:pPr>
            <a:endParaRPr lang="en-US" sz="2800" dirty="0"/>
          </a:p>
          <a:p>
            <a:pPr lvl="2">
              <a:buFont typeface="Wingdings" panose="05000000000000000000" pitchFamily="2" charset="2"/>
              <a:buChar char="Ø"/>
            </a:pPr>
            <a:r>
              <a:rPr lang="en-US" sz="2500" dirty="0"/>
              <a:t>  Objectives</a:t>
            </a:r>
          </a:p>
          <a:p>
            <a:pPr lvl="2">
              <a:buFont typeface="Wingdings" panose="05000000000000000000" pitchFamily="2" charset="2"/>
              <a:buChar char="Ø"/>
            </a:pPr>
            <a:r>
              <a:rPr lang="en-US" sz="2500" dirty="0"/>
              <a:t>  Rides of Member and Casual for 12 months</a:t>
            </a:r>
          </a:p>
          <a:p>
            <a:pPr lvl="2">
              <a:buFont typeface="Wingdings" panose="05000000000000000000" pitchFamily="2" charset="2"/>
              <a:buChar char="Ø"/>
            </a:pPr>
            <a:r>
              <a:rPr lang="en-US" sz="2500" dirty="0"/>
              <a:t>  Number of rides - Monthly and Day of week</a:t>
            </a:r>
          </a:p>
          <a:p>
            <a:pPr lvl="2">
              <a:buFont typeface="Wingdings" panose="05000000000000000000" pitchFamily="2" charset="2"/>
              <a:buChar char="Ø"/>
            </a:pPr>
            <a:r>
              <a:rPr lang="en-US" sz="2500" dirty="0"/>
              <a:t>  Ride length - Monthly and Day of week</a:t>
            </a:r>
          </a:p>
          <a:p>
            <a:pPr lvl="2">
              <a:buFont typeface="Wingdings" panose="05000000000000000000" pitchFamily="2" charset="2"/>
              <a:buChar char="Ø"/>
            </a:pPr>
            <a:r>
              <a:rPr lang="en-US" sz="2500" dirty="0"/>
              <a:t>  Member vs Casual</a:t>
            </a:r>
          </a:p>
          <a:p>
            <a:pPr lvl="2">
              <a:buFont typeface="Wingdings" panose="05000000000000000000" pitchFamily="2" charset="2"/>
              <a:buChar char="Ø"/>
            </a:pPr>
            <a:r>
              <a:rPr lang="en-US" sz="2500" dirty="0"/>
              <a:t>  Summary and Conclusion</a:t>
            </a:r>
          </a:p>
          <a:p>
            <a:pPr lvl="2">
              <a:buFont typeface="Wingdings" panose="05000000000000000000" pitchFamily="2" charset="2"/>
              <a:buChar char="Ø"/>
            </a:pPr>
            <a:r>
              <a:rPr lang="en-US" sz="2500" dirty="0"/>
              <a:t>  Recommendations (Optional)</a:t>
            </a:r>
          </a:p>
        </p:txBody>
      </p:sp>
      <p:pic>
        <p:nvPicPr>
          <p:cNvPr id="26" name="Picture 25">
            <a:extLst>
              <a:ext uri="{FF2B5EF4-FFF2-40B4-BE49-F238E27FC236}">
                <a16:creationId xmlns:a16="http://schemas.microsoft.com/office/drawing/2014/main" id="{9A2067B9-96DF-C3F3-2149-8D9CD257C9CB}"/>
              </a:ext>
            </a:extLst>
          </p:cNvPr>
          <p:cNvPicPr>
            <a:picLocks noChangeAspect="1"/>
          </p:cNvPicPr>
          <p:nvPr/>
        </p:nvPicPr>
        <p:blipFill>
          <a:blip r:embed="rId2"/>
          <a:stretch>
            <a:fillRect/>
          </a:stretch>
        </p:blipFill>
        <p:spPr>
          <a:xfrm>
            <a:off x="549648" y="2287200"/>
            <a:ext cx="2334569" cy="2077290"/>
          </a:xfrm>
          <a:prstGeom prst="rect">
            <a:avLst/>
          </a:prstGeom>
        </p:spPr>
      </p:pic>
    </p:spTree>
    <p:extLst>
      <p:ext uri="{BB962C8B-B14F-4D97-AF65-F5344CB8AC3E}">
        <p14:creationId xmlns:p14="http://schemas.microsoft.com/office/powerpoint/2010/main" val="978596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BF5A82-1E92-FF23-61C4-D02321BE05C2}"/>
              </a:ext>
            </a:extLst>
          </p:cNvPr>
          <p:cNvSpPr>
            <a:spLocks noGrp="1"/>
          </p:cNvSpPr>
          <p:nvPr>
            <p:ph idx="1"/>
          </p:nvPr>
        </p:nvSpPr>
        <p:spPr/>
        <p:txBody>
          <a:bodyPr anchor="t" anchorCtr="0">
            <a:normAutofit lnSpcReduction="10000"/>
          </a:bodyPr>
          <a:lstStyle/>
          <a:p>
            <a:pPr marL="502920" lvl="1" indent="0">
              <a:buNone/>
            </a:pPr>
            <a:endParaRPr lang="en-US" dirty="0"/>
          </a:p>
          <a:p>
            <a:pPr marL="502920" lvl="1" indent="0" algn="ctr">
              <a:buNone/>
            </a:pPr>
            <a:r>
              <a:rPr lang="en-US" sz="4800" dirty="0"/>
              <a:t>Objectives</a:t>
            </a:r>
          </a:p>
          <a:p>
            <a:pPr marL="502920" lvl="1" indent="0">
              <a:buNone/>
            </a:pPr>
            <a:endParaRPr lang="en-US" dirty="0"/>
          </a:p>
          <a:p>
            <a:pPr marL="502920" lvl="1" indent="0">
              <a:buNone/>
            </a:pPr>
            <a:r>
              <a:rPr lang="en-US" sz="2600" dirty="0"/>
              <a:t>Identify the difference on how the Member and Casual rider use </a:t>
            </a:r>
            <a:r>
              <a:rPr lang="en-US" sz="2600" dirty="0" err="1"/>
              <a:t>Cyclistic</a:t>
            </a:r>
            <a:r>
              <a:rPr lang="en-US" sz="2600" dirty="0"/>
              <a:t> bikes differently</a:t>
            </a:r>
            <a:endParaRPr lang="en-US" sz="1400" dirty="0"/>
          </a:p>
          <a:p>
            <a:pPr marL="502920" lvl="1" indent="0">
              <a:buNone/>
            </a:pPr>
            <a:endParaRPr lang="en-US" sz="1000" dirty="0"/>
          </a:p>
          <a:p>
            <a:pPr lvl="2">
              <a:buFont typeface="Wingdings" panose="05000000000000000000" pitchFamily="2" charset="2"/>
              <a:buChar char="Ø"/>
            </a:pPr>
            <a:r>
              <a:rPr lang="en-US" sz="2200" dirty="0"/>
              <a:t>   How frequent Member and Casual rider use bike in a Month and Day of week</a:t>
            </a:r>
          </a:p>
          <a:p>
            <a:pPr lvl="2">
              <a:buFont typeface="Wingdings" panose="05000000000000000000" pitchFamily="2" charset="2"/>
              <a:buChar char="Ø"/>
            </a:pPr>
            <a:endParaRPr lang="en-US" sz="800" dirty="0"/>
          </a:p>
          <a:p>
            <a:pPr lvl="2">
              <a:buFont typeface="Wingdings" panose="05000000000000000000" pitchFamily="2" charset="2"/>
              <a:buChar char="Ø"/>
            </a:pPr>
            <a:r>
              <a:rPr lang="en-US" sz="2200" dirty="0"/>
              <a:t>   Duration on how long Member and Casual rider are using the bike in a Month and Day of week </a:t>
            </a:r>
          </a:p>
          <a:p>
            <a:pPr lvl="2">
              <a:buFont typeface="Wingdings" panose="05000000000000000000" pitchFamily="2" charset="2"/>
              <a:buChar char="Ø"/>
            </a:pPr>
            <a:endParaRPr lang="en-US" sz="2200" dirty="0"/>
          </a:p>
          <a:p>
            <a:pPr marL="502920" lvl="1" indent="0">
              <a:buNone/>
            </a:pPr>
            <a:r>
              <a:rPr lang="en-US" sz="2400" dirty="0"/>
              <a:t>Results of analysis will be used to design marketing strategies to convert Casual riders into annual Members</a:t>
            </a:r>
          </a:p>
        </p:txBody>
      </p:sp>
      <p:pic>
        <p:nvPicPr>
          <p:cNvPr id="4" name="Picture 3">
            <a:extLst>
              <a:ext uri="{FF2B5EF4-FFF2-40B4-BE49-F238E27FC236}">
                <a16:creationId xmlns:a16="http://schemas.microsoft.com/office/drawing/2014/main" id="{23AA60D4-8457-7AD0-3D19-15EF25730842}"/>
              </a:ext>
            </a:extLst>
          </p:cNvPr>
          <p:cNvPicPr>
            <a:picLocks noChangeAspect="1"/>
          </p:cNvPicPr>
          <p:nvPr/>
        </p:nvPicPr>
        <p:blipFill>
          <a:blip r:embed="rId2"/>
          <a:stretch>
            <a:fillRect/>
          </a:stretch>
        </p:blipFill>
        <p:spPr>
          <a:xfrm>
            <a:off x="549648" y="2287200"/>
            <a:ext cx="2334569" cy="2077290"/>
          </a:xfrm>
          <a:prstGeom prst="rect">
            <a:avLst/>
          </a:prstGeom>
        </p:spPr>
      </p:pic>
    </p:spTree>
    <p:extLst>
      <p:ext uri="{BB962C8B-B14F-4D97-AF65-F5344CB8AC3E}">
        <p14:creationId xmlns:p14="http://schemas.microsoft.com/office/powerpoint/2010/main" val="545356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00F0F73-B640-D20B-7688-B8BEE5E74E5A}"/>
              </a:ext>
            </a:extLst>
          </p:cNvPr>
          <p:cNvSpPr>
            <a:spLocks noGrp="1"/>
          </p:cNvSpPr>
          <p:nvPr>
            <p:ph type="body" sz="half" idx="2"/>
          </p:nvPr>
        </p:nvSpPr>
        <p:spPr>
          <a:xfrm>
            <a:off x="256032" y="1040860"/>
            <a:ext cx="2834640" cy="4775306"/>
          </a:xfrm>
        </p:spPr>
        <p:txBody>
          <a:bodyPr>
            <a:normAutofit lnSpcReduction="10000"/>
          </a:bodyPr>
          <a:lstStyle/>
          <a:p>
            <a:pPr>
              <a:buClr>
                <a:schemeClr val="bg1">
                  <a:lumMod val="95000"/>
                </a:schemeClr>
              </a:buClr>
            </a:pPr>
            <a:r>
              <a:rPr lang="en-US" sz="2400" b="1" dirty="0">
                <a:solidFill>
                  <a:schemeClr val="bg1"/>
                </a:solidFill>
                <a:latin typeface="Arial" panose="020B0604020202020204" pitchFamily="34" charset="0"/>
                <a:cs typeface="Arial" panose="020B0604020202020204" pitchFamily="34" charset="0"/>
              </a:rPr>
              <a:t>12 Months</a:t>
            </a:r>
          </a:p>
          <a:p>
            <a:pPr marL="285750" indent="-285750">
              <a:buClr>
                <a:schemeClr val="bg1">
                  <a:lumMod val="95000"/>
                </a:schemeClr>
              </a:buClr>
              <a:buFont typeface="Wingdings" panose="05000000000000000000" pitchFamily="2" charset="2"/>
              <a:buChar char="Ø"/>
            </a:pPr>
            <a:r>
              <a:rPr lang="en-US" sz="1800" dirty="0">
                <a:solidFill>
                  <a:schemeClr val="bg1"/>
                </a:solidFill>
                <a:latin typeface="Arial" panose="020B0604020202020204" pitchFamily="34" charset="0"/>
                <a:cs typeface="Arial" panose="020B0604020202020204" pitchFamily="34" charset="0"/>
              </a:rPr>
              <a:t>5,752,788</a:t>
            </a:r>
            <a:r>
              <a:rPr lang="en-US" sz="2000" dirty="0">
                <a:solidFill>
                  <a:schemeClr val="bg1"/>
                </a:solidFill>
              </a:rPr>
              <a:t> Rides for the past 12 months for Member and Casual.</a:t>
            </a:r>
          </a:p>
          <a:p>
            <a:pPr marL="285750" indent="-285750">
              <a:buClr>
                <a:schemeClr val="bg1">
                  <a:lumMod val="95000"/>
                </a:schemeClr>
              </a:buClr>
              <a:buFont typeface="Wingdings" panose="05000000000000000000" pitchFamily="2" charset="2"/>
              <a:buChar char="Ø"/>
            </a:pPr>
            <a:r>
              <a:rPr lang="en-US" sz="2000" dirty="0">
                <a:solidFill>
                  <a:schemeClr val="bg1"/>
                </a:solidFill>
              </a:rPr>
              <a:t>Member – customer who purchased annual memberships.</a:t>
            </a:r>
          </a:p>
          <a:p>
            <a:pPr marL="285750" indent="-285750">
              <a:buClr>
                <a:schemeClr val="bg1">
                  <a:lumMod val="95000"/>
                </a:schemeClr>
              </a:buClr>
              <a:buFont typeface="Wingdings" panose="05000000000000000000" pitchFamily="2" charset="2"/>
              <a:buChar char="Ø"/>
            </a:pPr>
            <a:r>
              <a:rPr lang="en-US" sz="2000" dirty="0">
                <a:solidFill>
                  <a:schemeClr val="bg1"/>
                </a:solidFill>
              </a:rPr>
              <a:t>Casual – customer who purchased single ride passes or full-day passes</a:t>
            </a:r>
          </a:p>
          <a:p>
            <a:pPr marL="285750" indent="-285750">
              <a:buClr>
                <a:schemeClr val="bg1">
                  <a:lumMod val="95000"/>
                </a:schemeClr>
              </a:buClr>
              <a:buFont typeface="Wingdings" panose="05000000000000000000" pitchFamily="2" charset="2"/>
              <a:buChar char="Ø"/>
            </a:pPr>
            <a:r>
              <a:rPr lang="en-US" sz="2000" dirty="0">
                <a:solidFill>
                  <a:schemeClr val="bg1"/>
                </a:solidFill>
              </a:rPr>
              <a:t>Member had the most rides 59% against Casual 41%</a:t>
            </a:r>
          </a:p>
        </p:txBody>
      </p:sp>
      <p:graphicFrame>
        <p:nvGraphicFramePr>
          <p:cNvPr id="7" name="Content Placeholder 9">
            <a:extLst>
              <a:ext uri="{FF2B5EF4-FFF2-40B4-BE49-F238E27FC236}">
                <a16:creationId xmlns:a16="http://schemas.microsoft.com/office/drawing/2014/main" id="{B840DFF7-A122-1353-82D0-FA9B6D26F396}"/>
              </a:ext>
            </a:extLst>
          </p:cNvPr>
          <p:cNvGraphicFramePr>
            <a:graphicFrameLocks noGrp="1"/>
          </p:cNvGraphicFramePr>
          <p:nvPr>
            <p:ph idx="1"/>
            <p:extLst>
              <p:ext uri="{D42A27DB-BD31-4B8C-83A1-F6EECF244321}">
                <p14:modId xmlns:p14="http://schemas.microsoft.com/office/powerpoint/2010/main" val="2587840994"/>
              </p:ext>
            </p:extLst>
          </p:nvPr>
        </p:nvGraphicFramePr>
        <p:xfrm>
          <a:off x="3867150" y="868363"/>
          <a:ext cx="7315200" cy="51212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88978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00F0F73-B640-D20B-7688-B8BEE5E74E5A}"/>
              </a:ext>
            </a:extLst>
          </p:cNvPr>
          <p:cNvSpPr>
            <a:spLocks noGrp="1"/>
          </p:cNvSpPr>
          <p:nvPr>
            <p:ph type="body" sz="half" idx="2"/>
          </p:nvPr>
        </p:nvSpPr>
        <p:spPr>
          <a:xfrm>
            <a:off x="256032" y="1040860"/>
            <a:ext cx="2834640" cy="4775306"/>
          </a:xfrm>
        </p:spPr>
        <p:txBody>
          <a:bodyPr>
            <a:normAutofit fontScale="92500" lnSpcReduction="20000"/>
          </a:bodyPr>
          <a:lstStyle/>
          <a:p>
            <a:pPr>
              <a:buClr>
                <a:schemeClr val="bg1">
                  <a:lumMod val="95000"/>
                </a:schemeClr>
              </a:buClr>
            </a:pPr>
            <a:r>
              <a:rPr lang="en-US" sz="2600" b="1" dirty="0">
                <a:latin typeface="Arial" panose="020B0604020202020204" pitchFamily="34" charset="0"/>
                <a:cs typeface="Arial" panose="020B0604020202020204" pitchFamily="34" charset="0"/>
              </a:rPr>
              <a:t>Month</a:t>
            </a:r>
          </a:p>
          <a:p>
            <a:pPr marL="285750" indent="-285750">
              <a:buClr>
                <a:schemeClr val="bg1">
                  <a:lumMod val="95000"/>
                </a:schemeClr>
              </a:buClr>
              <a:buFont typeface="Wingdings" panose="05000000000000000000" pitchFamily="2" charset="2"/>
              <a:buChar char="Ø"/>
            </a:pPr>
            <a:r>
              <a:rPr lang="en-US" sz="2000" dirty="0"/>
              <a:t>Upward trend from 1</a:t>
            </a:r>
            <a:r>
              <a:rPr lang="en-US" sz="2000" baseline="30000" dirty="0"/>
              <a:t>st</a:t>
            </a:r>
            <a:r>
              <a:rPr lang="en-US" sz="2000" dirty="0"/>
              <a:t> up to 2</a:t>
            </a:r>
            <a:r>
              <a:rPr lang="en-US" sz="2000" baseline="30000" dirty="0"/>
              <a:t>nd</a:t>
            </a:r>
            <a:r>
              <a:rPr lang="en-US" sz="2000" dirty="0"/>
              <a:t> quarter and downward trend from 3</a:t>
            </a:r>
            <a:r>
              <a:rPr lang="en-US" sz="2000" baseline="30000" dirty="0"/>
              <a:t>rd</a:t>
            </a:r>
            <a:r>
              <a:rPr lang="en-US" sz="2000" dirty="0"/>
              <a:t> to 4</a:t>
            </a:r>
            <a:r>
              <a:rPr lang="en-US" sz="2000" baseline="30000" dirty="0"/>
              <a:t>th</a:t>
            </a:r>
            <a:r>
              <a:rPr lang="en-US" sz="2000" dirty="0"/>
              <a:t> quarter for both Casual and Member</a:t>
            </a:r>
          </a:p>
          <a:p>
            <a:pPr marL="285750" indent="-285750">
              <a:buClr>
                <a:schemeClr val="bg1">
                  <a:lumMod val="95000"/>
                </a:schemeClr>
              </a:buClr>
              <a:buFont typeface="Wingdings" panose="05000000000000000000" pitchFamily="2" charset="2"/>
              <a:buChar char="Ø"/>
            </a:pPr>
            <a:r>
              <a:rPr lang="en-US" sz="2000" dirty="0"/>
              <a:t>Jan and Feb had the least rides and mid year had the most number of rides both for Casual and Member </a:t>
            </a:r>
          </a:p>
          <a:p>
            <a:pPr marL="285750" indent="-285750">
              <a:buClr>
                <a:schemeClr val="bg1">
                  <a:lumMod val="95000"/>
                </a:schemeClr>
              </a:buClr>
              <a:buFont typeface="Wingdings" panose="05000000000000000000" pitchFamily="2" charset="2"/>
              <a:buChar char="Ø"/>
            </a:pPr>
            <a:r>
              <a:rPr lang="en-US" sz="2000" dirty="0"/>
              <a:t>Weather might be one of the factor why both has low number of rides during the 1</a:t>
            </a:r>
            <a:r>
              <a:rPr lang="en-US" sz="2000" baseline="30000" dirty="0"/>
              <a:t>st</a:t>
            </a:r>
            <a:r>
              <a:rPr lang="en-US" sz="2000" dirty="0"/>
              <a:t> quarter </a:t>
            </a:r>
          </a:p>
          <a:p>
            <a:pPr marL="285750" indent="-285750">
              <a:buClr>
                <a:schemeClr val="bg1">
                  <a:lumMod val="95000"/>
                </a:schemeClr>
              </a:buClr>
              <a:buFont typeface="Wingdings" panose="05000000000000000000" pitchFamily="2" charset="2"/>
              <a:buChar char="Ø"/>
            </a:pPr>
            <a:endParaRPr lang="en-US" sz="2000" dirty="0"/>
          </a:p>
        </p:txBody>
      </p:sp>
      <p:graphicFrame>
        <p:nvGraphicFramePr>
          <p:cNvPr id="8" name="Content Placeholder 7">
            <a:extLst>
              <a:ext uri="{FF2B5EF4-FFF2-40B4-BE49-F238E27FC236}">
                <a16:creationId xmlns:a16="http://schemas.microsoft.com/office/drawing/2014/main" id="{C3B50AF0-5598-D937-B10B-8268E7A4451A}"/>
              </a:ext>
            </a:extLst>
          </p:cNvPr>
          <p:cNvGraphicFramePr>
            <a:graphicFrameLocks noGrp="1"/>
          </p:cNvGraphicFramePr>
          <p:nvPr>
            <p:ph idx="1"/>
            <p:extLst>
              <p:ext uri="{D42A27DB-BD31-4B8C-83A1-F6EECF244321}">
                <p14:modId xmlns:p14="http://schemas.microsoft.com/office/powerpoint/2010/main" val="1715830172"/>
              </p:ext>
            </p:extLst>
          </p:nvPr>
        </p:nvGraphicFramePr>
        <p:xfrm>
          <a:off x="3867150" y="868363"/>
          <a:ext cx="7315200" cy="51212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26329368"/>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00F0F73-B640-D20B-7688-B8BEE5E74E5A}"/>
              </a:ext>
            </a:extLst>
          </p:cNvPr>
          <p:cNvSpPr>
            <a:spLocks noGrp="1"/>
          </p:cNvSpPr>
          <p:nvPr>
            <p:ph type="body" sz="half" idx="2"/>
          </p:nvPr>
        </p:nvSpPr>
        <p:spPr>
          <a:xfrm>
            <a:off x="256032" y="1040860"/>
            <a:ext cx="2834640" cy="4775306"/>
          </a:xfrm>
        </p:spPr>
        <p:txBody>
          <a:bodyPr>
            <a:normAutofit fontScale="92500" lnSpcReduction="20000"/>
          </a:bodyPr>
          <a:lstStyle/>
          <a:p>
            <a:pPr>
              <a:buClr>
                <a:schemeClr val="bg1">
                  <a:lumMod val="95000"/>
                </a:schemeClr>
              </a:buClr>
            </a:pPr>
            <a:r>
              <a:rPr lang="en-US" sz="2600" b="1" dirty="0">
                <a:latin typeface="Arial" panose="020B0604020202020204" pitchFamily="34" charset="0"/>
                <a:cs typeface="Arial" panose="020B0604020202020204" pitchFamily="34" charset="0"/>
              </a:rPr>
              <a:t>Month</a:t>
            </a:r>
            <a:endParaRPr lang="en-US" sz="2000" dirty="0">
              <a:latin typeface="Arial" panose="020B0604020202020204" pitchFamily="34" charset="0"/>
              <a:cs typeface="Arial" panose="020B0604020202020204" pitchFamily="34" charset="0"/>
            </a:endParaRPr>
          </a:p>
          <a:p>
            <a:pPr marL="285750" indent="-285750">
              <a:buClr>
                <a:schemeClr val="bg1">
                  <a:lumMod val="95000"/>
                </a:schemeClr>
              </a:buClr>
              <a:buFont typeface="Wingdings" panose="05000000000000000000" pitchFamily="2" charset="2"/>
              <a:buChar char="Ø"/>
            </a:pPr>
            <a:r>
              <a:rPr lang="en-US" sz="2000" dirty="0"/>
              <a:t>1</a:t>
            </a:r>
            <a:r>
              <a:rPr lang="en-US" sz="2000" baseline="30000" dirty="0"/>
              <a:t>st</a:t>
            </a:r>
            <a:r>
              <a:rPr lang="en-US" sz="2000" dirty="0"/>
              <a:t> and last quarter has the short ride duration and a significant increase from 2</a:t>
            </a:r>
            <a:r>
              <a:rPr lang="en-US" sz="2000" baseline="30000" dirty="0"/>
              <a:t>nd </a:t>
            </a:r>
            <a:r>
              <a:rPr lang="en-US" sz="2000" dirty="0"/>
              <a:t>to 3</a:t>
            </a:r>
            <a:r>
              <a:rPr lang="en-US" sz="2000" baseline="30000" dirty="0"/>
              <a:t>rd</a:t>
            </a:r>
            <a:r>
              <a:rPr lang="en-US" sz="2000" dirty="0"/>
              <a:t> quarter for Casual </a:t>
            </a:r>
          </a:p>
          <a:p>
            <a:pPr marL="285750" indent="-285750">
              <a:buClr>
                <a:schemeClr val="bg1">
                  <a:lumMod val="95000"/>
                </a:schemeClr>
              </a:buClr>
              <a:buFont typeface="Wingdings" panose="05000000000000000000" pitchFamily="2" charset="2"/>
              <a:buChar char="Ø"/>
            </a:pPr>
            <a:r>
              <a:rPr lang="en-US" sz="2000" dirty="0"/>
              <a:t>Member‘s 1</a:t>
            </a:r>
            <a:r>
              <a:rPr lang="en-US" sz="2000" baseline="30000" dirty="0"/>
              <a:t>st</a:t>
            </a:r>
            <a:r>
              <a:rPr lang="en-US" sz="2000" dirty="0"/>
              <a:t> quarter has the shortest duration, while 2</a:t>
            </a:r>
            <a:r>
              <a:rPr lang="en-US" sz="2000" baseline="30000" dirty="0"/>
              <a:t>nd</a:t>
            </a:r>
            <a:r>
              <a:rPr lang="en-US" sz="2000" dirty="0"/>
              <a:t> and 3</a:t>
            </a:r>
            <a:r>
              <a:rPr lang="en-US" sz="2000" baseline="30000" dirty="0"/>
              <a:t>rd</a:t>
            </a:r>
            <a:r>
              <a:rPr lang="en-US" sz="2000" dirty="0"/>
              <a:t> quarter has the longer duration of biking activities</a:t>
            </a:r>
          </a:p>
          <a:p>
            <a:pPr marL="285750" indent="-285750">
              <a:buClr>
                <a:schemeClr val="bg1">
                  <a:lumMod val="95000"/>
                </a:schemeClr>
              </a:buClr>
              <a:buFont typeface="Wingdings" panose="05000000000000000000" pitchFamily="2" charset="2"/>
              <a:buChar char="Ø"/>
            </a:pPr>
            <a:r>
              <a:rPr lang="en-US" sz="2000" dirty="0"/>
              <a:t>Weather might be one of the factor why 1</a:t>
            </a:r>
            <a:r>
              <a:rPr lang="en-US" sz="2000" baseline="30000" dirty="0"/>
              <a:t>st</a:t>
            </a:r>
            <a:r>
              <a:rPr lang="en-US" sz="2000" dirty="0"/>
              <a:t> and last quarter of the year’s biking activities are low</a:t>
            </a:r>
          </a:p>
        </p:txBody>
      </p:sp>
      <p:graphicFrame>
        <p:nvGraphicFramePr>
          <p:cNvPr id="7" name="Content Placeholder 6">
            <a:extLst>
              <a:ext uri="{FF2B5EF4-FFF2-40B4-BE49-F238E27FC236}">
                <a16:creationId xmlns:a16="http://schemas.microsoft.com/office/drawing/2014/main" id="{5BB3A670-2F20-E186-6CF0-6BBE6CEB7CF3}"/>
              </a:ext>
            </a:extLst>
          </p:cNvPr>
          <p:cNvGraphicFramePr>
            <a:graphicFrameLocks noGrp="1"/>
          </p:cNvGraphicFramePr>
          <p:nvPr>
            <p:ph idx="1"/>
            <p:extLst>
              <p:ext uri="{D42A27DB-BD31-4B8C-83A1-F6EECF244321}">
                <p14:modId xmlns:p14="http://schemas.microsoft.com/office/powerpoint/2010/main" val="1982420253"/>
              </p:ext>
            </p:extLst>
          </p:nvPr>
        </p:nvGraphicFramePr>
        <p:xfrm>
          <a:off x="3867150" y="868363"/>
          <a:ext cx="7315200" cy="51212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2339632"/>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00F0F73-B640-D20B-7688-B8BEE5E74E5A}"/>
              </a:ext>
            </a:extLst>
          </p:cNvPr>
          <p:cNvSpPr>
            <a:spLocks noGrp="1"/>
          </p:cNvSpPr>
          <p:nvPr>
            <p:ph type="body" sz="half" idx="2"/>
          </p:nvPr>
        </p:nvSpPr>
        <p:spPr>
          <a:xfrm>
            <a:off x="256032" y="1040860"/>
            <a:ext cx="2834640" cy="4775306"/>
          </a:xfrm>
        </p:spPr>
        <p:txBody>
          <a:bodyPr>
            <a:normAutofit/>
          </a:bodyPr>
          <a:lstStyle/>
          <a:p>
            <a:pPr>
              <a:buClr>
                <a:schemeClr val="bg1">
                  <a:lumMod val="95000"/>
                </a:schemeClr>
              </a:buClr>
            </a:pPr>
            <a:r>
              <a:rPr lang="en-US" sz="2600" b="1" dirty="0">
                <a:latin typeface="Arial" panose="020B0604020202020204" pitchFamily="34" charset="0"/>
                <a:cs typeface="Arial" panose="020B0604020202020204" pitchFamily="34" charset="0"/>
              </a:rPr>
              <a:t>Day of Week</a:t>
            </a:r>
            <a:endParaRPr lang="en-US" sz="2000" dirty="0">
              <a:latin typeface="Arial" panose="020B0604020202020204" pitchFamily="34" charset="0"/>
              <a:cs typeface="Arial" panose="020B0604020202020204" pitchFamily="34" charset="0"/>
            </a:endParaRPr>
          </a:p>
          <a:p>
            <a:pPr marL="285750" indent="-285750">
              <a:buClr>
                <a:schemeClr val="bg1">
                  <a:lumMod val="95000"/>
                </a:schemeClr>
              </a:buClr>
              <a:buFont typeface="Wingdings" panose="05000000000000000000" pitchFamily="2" charset="2"/>
              <a:buChar char="Ø"/>
            </a:pPr>
            <a:r>
              <a:rPr lang="en-US" sz="2100" dirty="0"/>
              <a:t>Sun and Sat had the most rides for Casual</a:t>
            </a:r>
          </a:p>
          <a:p>
            <a:pPr marL="285750" indent="-285750">
              <a:buClr>
                <a:schemeClr val="bg1">
                  <a:lumMod val="95000"/>
                </a:schemeClr>
              </a:buClr>
              <a:buFont typeface="Wingdings" panose="05000000000000000000" pitchFamily="2" charset="2"/>
              <a:buChar char="Ø"/>
            </a:pPr>
            <a:r>
              <a:rPr lang="en-US" sz="2100" dirty="0"/>
              <a:t>Weekdays had much lower rides for Casual rider contrary on number of rides for Member</a:t>
            </a:r>
          </a:p>
          <a:p>
            <a:pPr marL="285750" indent="-285750">
              <a:buClr>
                <a:schemeClr val="bg1">
                  <a:lumMod val="95000"/>
                </a:schemeClr>
              </a:buClr>
              <a:buFont typeface="Wingdings" panose="05000000000000000000" pitchFamily="2" charset="2"/>
              <a:buChar char="Ø"/>
            </a:pPr>
            <a:r>
              <a:rPr lang="en-US" sz="2100" dirty="0"/>
              <a:t>Member rides most during weekdays than weekend</a:t>
            </a:r>
          </a:p>
        </p:txBody>
      </p:sp>
      <p:graphicFrame>
        <p:nvGraphicFramePr>
          <p:cNvPr id="8" name="Content Placeholder 7">
            <a:extLst>
              <a:ext uri="{FF2B5EF4-FFF2-40B4-BE49-F238E27FC236}">
                <a16:creationId xmlns:a16="http://schemas.microsoft.com/office/drawing/2014/main" id="{1D84E2AF-8E3C-50D5-7C19-5993D86A7058}"/>
              </a:ext>
            </a:extLst>
          </p:cNvPr>
          <p:cNvGraphicFramePr>
            <a:graphicFrameLocks noGrp="1"/>
          </p:cNvGraphicFramePr>
          <p:nvPr>
            <p:ph idx="1"/>
            <p:extLst>
              <p:ext uri="{D42A27DB-BD31-4B8C-83A1-F6EECF244321}">
                <p14:modId xmlns:p14="http://schemas.microsoft.com/office/powerpoint/2010/main" val="1490773626"/>
              </p:ext>
            </p:extLst>
          </p:nvPr>
        </p:nvGraphicFramePr>
        <p:xfrm>
          <a:off x="3867150" y="868363"/>
          <a:ext cx="7315200" cy="51212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49964825"/>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00F0F73-B640-D20B-7688-B8BEE5E74E5A}"/>
              </a:ext>
            </a:extLst>
          </p:cNvPr>
          <p:cNvSpPr>
            <a:spLocks noGrp="1"/>
          </p:cNvSpPr>
          <p:nvPr>
            <p:ph type="body" sz="half" idx="2"/>
          </p:nvPr>
        </p:nvSpPr>
        <p:spPr>
          <a:xfrm>
            <a:off x="256032" y="1040860"/>
            <a:ext cx="2834640" cy="4775306"/>
          </a:xfrm>
        </p:spPr>
        <p:txBody>
          <a:bodyPr>
            <a:normAutofit/>
          </a:bodyPr>
          <a:lstStyle/>
          <a:p>
            <a:pPr>
              <a:buClr>
                <a:schemeClr val="bg1">
                  <a:lumMod val="95000"/>
                </a:schemeClr>
              </a:buClr>
            </a:pPr>
            <a:r>
              <a:rPr lang="en-US" sz="2600" b="1" dirty="0">
                <a:latin typeface="Arial" panose="020B0604020202020204" pitchFamily="34" charset="0"/>
                <a:cs typeface="Arial" panose="020B0604020202020204" pitchFamily="34" charset="0"/>
              </a:rPr>
              <a:t>Day of Week</a:t>
            </a:r>
            <a:endParaRPr lang="en-US" sz="2000" dirty="0">
              <a:latin typeface="Arial" panose="020B0604020202020204" pitchFamily="34" charset="0"/>
              <a:cs typeface="Arial" panose="020B0604020202020204" pitchFamily="34" charset="0"/>
            </a:endParaRPr>
          </a:p>
          <a:p>
            <a:pPr marL="285750" indent="-285750">
              <a:buClr>
                <a:schemeClr val="bg1">
                  <a:lumMod val="95000"/>
                </a:schemeClr>
              </a:buClr>
              <a:buFont typeface="Wingdings" panose="05000000000000000000" pitchFamily="2" charset="2"/>
              <a:buChar char="Ø"/>
            </a:pPr>
            <a:r>
              <a:rPr lang="en-US" sz="2000" dirty="0"/>
              <a:t>Weekend had the longest ride duration for casual riders</a:t>
            </a:r>
          </a:p>
          <a:p>
            <a:pPr marL="285750" indent="-285750">
              <a:buClr>
                <a:schemeClr val="bg1">
                  <a:lumMod val="95000"/>
                </a:schemeClr>
              </a:buClr>
              <a:buFont typeface="Wingdings" panose="05000000000000000000" pitchFamily="2" charset="2"/>
              <a:buChar char="Ø"/>
            </a:pPr>
            <a:r>
              <a:rPr lang="en-US" sz="2000" dirty="0"/>
              <a:t>Casual riders have shorter ride duration on weekdays compared to weekend </a:t>
            </a:r>
          </a:p>
          <a:p>
            <a:pPr marL="285750" indent="-285750">
              <a:buClr>
                <a:schemeClr val="bg1">
                  <a:lumMod val="95000"/>
                </a:schemeClr>
              </a:buClr>
              <a:buFont typeface="Wingdings" panose="05000000000000000000" pitchFamily="2" charset="2"/>
              <a:buChar char="Ø"/>
            </a:pPr>
            <a:r>
              <a:rPr lang="en-US" sz="2000" dirty="0"/>
              <a:t>Member riders have almost the same ride duration for all days of the week</a:t>
            </a:r>
          </a:p>
        </p:txBody>
      </p:sp>
      <p:graphicFrame>
        <p:nvGraphicFramePr>
          <p:cNvPr id="7" name="Content Placeholder 6">
            <a:extLst>
              <a:ext uri="{FF2B5EF4-FFF2-40B4-BE49-F238E27FC236}">
                <a16:creationId xmlns:a16="http://schemas.microsoft.com/office/drawing/2014/main" id="{1FA8A5E6-2D07-39E2-4706-B7578D8CF302}"/>
              </a:ext>
            </a:extLst>
          </p:cNvPr>
          <p:cNvGraphicFramePr>
            <a:graphicFrameLocks noGrp="1"/>
          </p:cNvGraphicFramePr>
          <p:nvPr>
            <p:ph idx="1"/>
            <p:extLst>
              <p:ext uri="{D42A27DB-BD31-4B8C-83A1-F6EECF244321}">
                <p14:modId xmlns:p14="http://schemas.microsoft.com/office/powerpoint/2010/main" val="1345513164"/>
              </p:ext>
            </p:extLst>
          </p:nvPr>
        </p:nvGraphicFramePr>
        <p:xfrm>
          <a:off x="3867150" y="868363"/>
          <a:ext cx="7315200" cy="51212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62196136"/>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3C001F83-069B-E2D8-B9B1-495D3C01AF11}"/>
              </a:ext>
            </a:extLst>
          </p:cNvPr>
          <p:cNvGraphicFramePr>
            <a:graphicFrameLocks noGrp="1"/>
          </p:cNvGraphicFramePr>
          <p:nvPr>
            <p:ph sz="half" idx="1"/>
            <p:extLst>
              <p:ext uri="{D42A27DB-BD31-4B8C-83A1-F6EECF244321}">
                <p14:modId xmlns:p14="http://schemas.microsoft.com/office/powerpoint/2010/main" val="712292608"/>
              </p:ext>
            </p:extLst>
          </p:nvPr>
        </p:nvGraphicFramePr>
        <p:xfrm>
          <a:off x="3677055" y="868363"/>
          <a:ext cx="3784060" cy="51212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ontent Placeholder 12">
            <a:extLst>
              <a:ext uri="{FF2B5EF4-FFF2-40B4-BE49-F238E27FC236}">
                <a16:creationId xmlns:a16="http://schemas.microsoft.com/office/drawing/2014/main" id="{3CA998B3-742F-42EC-D873-E5C8421697AC}"/>
              </a:ext>
            </a:extLst>
          </p:cNvPr>
          <p:cNvGraphicFramePr>
            <a:graphicFrameLocks noGrp="1"/>
          </p:cNvGraphicFramePr>
          <p:nvPr>
            <p:ph sz="half" idx="2"/>
            <p:extLst>
              <p:ext uri="{D42A27DB-BD31-4B8C-83A1-F6EECF244321}">
                <p14:modId xmlns:p14="http://schemas.microsoft.com/office/powerpoint/2010/main" val="2019486434"/>
              </p:ext>
            </p:extLst>
          </p:nvPr>
        </p:nvGraphicFramePr>
        <p:xfrm>
          <a:off x="7558391" y="868363"/>
          <a:ext cx="4075889" cy="5121275"/>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a:extLst>
              <a:ext uri="{FF2B5EF4-FFF2-40B4-BE49-F238E27FC236}">
                <a16:creationId xmlns:a16="http://schemas.microsoft.com/office/drawing/2014/main" id="{862B8D64-560A-35AE-00EA-37F1BB211745}"/>
              </a:ext>
            </a:extLst>
          </p:cNvPr>
          <p:cNvSpPr txBox="1"/>
          <p:nvPr/>
        </p:nvSpPr>
        <p:spPr>
          <a:xfrm>
            <a:off x="243191" y="1023584"/>
            <a:ext cx="2908571" cy="4955203"/>
          </a:xfrm>
          <a:prstGeom prst="rect">
            <a:avLst/>
          </a:prstGeom>
          <a:noFill/>
        </p:spPr>
        <p:txBody>
          <a:bodyPr wrap="square" rtlCol="0">
            <a:spAutoFit/>
          </a:bodyPr>
          <a:lstStyle/>
          <a:p>
            <a:pPr algn="ctr"/>
            <a:r>
              <a:rPr lang="en-US" b="1" dirty="0">
                <a:solidFill>
                  <a:schemeClr val="bg1"/>
                </a:solidFill>
              </a:rPr>
              <a:t>Day of Week Comparison</a:t>
            </a:r>
          </a:p>
          <a:p>
            <a:pPr algn="ctr"/>
            <a:r>
              <a:rPr lang="en-US" b="1" dirty="0">
                <a:solidFill>
                  <a:schemeClr val="bg1"/>
                </a:solidFill>
              </a:rPr>
              <a:t>Casual vs Member</a:t>
            </a:r>
          </a:p>
          <a:p>
            <a:endParaRPr lang="en-US" sz="1000" dirty="0">
              <a:solidFill>
                <a:schemeClr val="bg1"/>
              </a:solidFill>
            </a:endParaRPr>
          </a:p>
          <a:p>
            <a:pPr marL="285750" indent="-285750">
              <a:buFont typeface="Wingdings" panose="05000000000000000000" pitchFamily="2" charset="2"/>
              <a:buChar char="Ø"/>
            </a:pPr>
            <a:r>
              <a:rPr lang="en-US" sz="1600" dirty="0">
                <a:solidFill>
                  <a:schemeClr val="bg1"/>
                </a:solidFill>
              </a:rPr>
              <a:t>Member rider had the most number of Rides in days of a week compared to Casual rider</a:t>
            </a:r>
          </a:p>
          <a:p>
            <a:pPr marL="285750" indent="-285750">
              <a:buFont typeface="Wingdings" panose="05000000000000000000" pitchFamily="2" charset="2"/>
              <a:buChar char="Ø"/>
            </a:pPr>
            <a:endParaRPr lang="en-US" sz="1000" dirty="0">
              <a:solidFill>
                <a:schemeClr val="bg1"/>
              </a:solidFill>
            </a:endParaRPr>
          </a:p>
          <a:p>
            <a:pPr marL="285750" indent="-285750">
              <a:buFont typeface="Wingdings" panose="05000000000000000000" pitchFamily="2" charset="2"/>
              <a:buChar char="Ø"/>
            </a:pPr>
            <a:r>
              <a:rPr lang="en-US" sz="1600" dirty="0">
                <a:solidFill>
                  <a:schemeClr val="bg1"/>
                </a:solidFill>
              </a:rPr>
              <a:t>Ride length average of Casual rider every weekend is significantly longer than weekdays and also longer than all days of the week of Member rider</a:t>
            </a:r>
          </a:p>
          <a:p>
            <a:pPr marL="285750" indent="-285750">
              <a:buFont typeface="Wingdings" panose="05000000000000000000" pitchFamily="2" charset="2"/>
              <a:buChar char="Ø"/>
            </a:pPr>
            <a:endParaRPr lang="en-US" sz="1000" dirty="0">
              <a:solidFill>
                <a:schemeClr val="bg1"/>
              </a:solidFill>
            </a:endParaRPr>
          </a:p>
          <a:p>
            <a:pPr marL="285750" indent="-285750">
              <a:buFont typeface="Wingdings" panose="05000000000000000000" pitchFamily="2" charset="2"/>
              <a:buChar char="Ø"/>
            </a:pPr>
            <a:r>
              <a:rPr lang="en-US" sz="1600" dirty="0">
                <a:solidFill>
                  <a:schemeClr val="bg1"/>
                </a:solidFill>
              </a:rPr>
              <a:t>Member rider had the most number of rides but hey have shorter average ride length compared to Casual, specifically during weekend</a:t>
            </a:r>
            <a:endParaRPr lang="en-US" dirty="0">
              <a:solidFill>
                <a:schemeClr val="bg1"/>
              </a:solidFill>
            </a:endParaRPr>
          </a:p>
        </p:txBody>
      </p:sp>
    </p:spTree>
    <p:extLst>
      <p:ext uri="{BB962C8B-B14F-4D97-AF65-F5344CB8AC3E}">
        <p14:creationId xmlns:p14="http://schemas.microsoft.com/office/powerpoint/2010/main" val="1366721571"/>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2789</TotalTime>
  <Words>761</Words>
  <Application>Microsoft Office PowerPoint</Application>
  <PresentationFormat>Widescreen</PresentationFormat>
  <Paragraphs>92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Corbel</vt:lpstr>
      <vt:lpstr>Wingdings</vt:lpstr>
      <vt:lpstr>Wingdings 2</vt:lpstr>
      <vt:lpstr>Frame</vt:lpstr>
      <vt:lpstr>Cyclistic Bike-Share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Cyclistic Bike-Share</dc:title>
  <dc:creator>Anthony P. Sinoy</dc:creator>
  <cp:lastModifiedBy>Anthony Sinoy</cp:lastModifiedBy>
  <cp:revision>72</cp:revision>
  <dcterms:created xsi:type="dcterms:W3CDTF">2022-12-04T10:31:32Z</dcterms:created>
  <dcterms:modified xsi:type="dcterms:W3CDTF">2024-08-04T13:28:14Z</dcterms:modified>
</cp:coreProperties>
</file>