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5" r:id="rId1"/>
  </p:sldMasterIdLst>
  <p:notesMasterIdLst>
    <p:notesMasterId r:id="rId14"/>
  </p:notesMasterIdLst>
  <p:handoutMasterIdLst>
    <p:handoutMasterId r:id="rId15"/>
  </p:handoutMasterIdLst>
  <p:sldIdLst>
    <p:sldId id="256" r:id="rId2"/>
    <p:sldId id="257" r:id="rId3"/>
    <p:sldId id="262" r:id="rId4"/>
    <p:sldId id="258" r:id="rId5"/>
    <p:sldId id="265" r:id="rId6"/>
    <p:sldId id="266" r:id="rId7"/>
    <p:sldId id="264" r:id="rId8"/>
    <p:sldId id="267" r:id="rId9"/>
    <p:sldId id="268" r:id="rId10"/>
    <p:sldId id="259" r:id="rId11"/>
    <p:sldId id="260" r:id="rId12"/>
    <p:sldId id="261"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65F94F-8BEB-4C35-B75A-D11CE1AC5DA3}" v="874" dt="2025-06-07T10:08:00.6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67A88EC-D938-85B6-0686-DD21C0124E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4B6AAD1-BB76-A1DA-0403-D6EC6E7BD99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890429-87FE-4514-AB4F-D60164C50510}" type="datetimeFigureOut">
              <a:rPr lang="en-US" smtClean="0"/>
              <a:t>6/7/2025</a:t>
            </a:fld>
            <a:endParaRPr lang="en-US"/>
          </a:p>
        </p:txBody>
      </p:sp>
      <p:sp>
        <p:nvSpPr>
          <p:cNvPr id="4" name="Footer Placeholder 3">
            <a:extLst>
              <a:ext uri="{FF2B5EF4-FFF2-40B4-BE49-F238E27FC236}">
                <a16:creationId xmlns:a16="http://schemas.microsoft.com/office/drawing/2014/main" id="{654222CF-EC0B-2E80-8067-6C09A004EA8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319312A-A5D6-47E9-CB1A-D07E382DD74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D2794E-2414-4DB8-AAC0-EC790F8401DE}" type="slidenum">
              <a:rPr lang="en-US" smtClean="0"/>
              <a:t>‹#›</a:t>
            </a:fld>
            <a:endParaRPr lang="en-US"/>
          </a:p>
        </p:txBody>
      </p:sp>
    </p:spTree>
    <p:extLst>
      <p:ext uri="{BB962C8B-B14F-4D97-AF65-F5344CB8AC3E}">
        <p14:creationId xmlns:p14="http://schemas.microsoft.com/office/powerpoint/2010/main" val="368351484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310EA5-FE75-4BB1-A175-EBFE87F0F68C}" type="datetimeFigureOut">
              <a:rPr lang="en-US" smtClean="0"/>
              <a:t>6/7/2025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C67F6C-BE5E-4B66-9CAC-F6E02FC76D6C}" type="slidenum">
              <a:rPr lang="en-US" smtClean="0"/>
              <a:t>‹#›</a:t>
            </a:fld>
            <a:endParaRPr lang="en-US"/>
          </a:p>
        </p:txBody>
      </p:sp>
    </p:spTree>
    <p:extLst>
      <p:ext uri="{BB962C8B-B14F-4D97-AF65-F5344CB8AC3E}">
        <p14:creationId xmlns:p14="http://schemas.microsoft.com/office/powerpoint/2010/main" val="306238772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93D36A-4129-4868-A654-22E0AC15B4DF}"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FBE46-489F-4DCD-95CA-086B72C588F4}" type="slidenum">
              <a:rPr lang="en-US" smtClean="0"/>
              <a:t>‹#›</a:t>
            </a:fld>
            <a:endParaRPr lang="en-US"/>
          </a:p>
        </p:txBody>
      </p:sp>
    </p:spTree>
    <p:extLst>
      <p:ext uri="{BB962C8B-B14F-4D97-AF65-F5344CB8AC3E}">
        <p14:creationId xmlns:p14="http://schemas.microsoft.com/office/powerpoint/2010/main" val="3197184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93D36A-4129-4868-A654-22E0AC15B4DF}"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FBE46-489F-4DCD-95CA-086B72C588F4}" type="slidenum">
              <a:rPr lang="en-US" smtClean="0"/>
              <a:t>‹#›</a:t>
            </a:fld>
            <a:endParaRPr lang="en-US"/>
          </a:p>
        </p:txBody>
      </p:sp>
    </p:spTree>
    <p:extLst>
      <p:ext uri="{BB962C8B-B14F-4D97-AF65-F5344CB8AC3E}">
        <p14:creationId xmlns:p14="http://schemas.microsoft.com/office/powerpoint/2010/main" val="1932971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93D36A-4129-4868-A654-22E0AC15B4DF}"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FBE46-489F-4DCD-95CA-086B72C588F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34256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93D36A-4129-4868-A654-22E0AC15B4DF}"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FBE46-489F-4DCD-95CA-086B72C588F4}" type="slidenum">
              <a:rPr lang="en-US" smtClean="0"/>
              <a:t>‹#›</a:t>
            </a:fld>
            <a:endParaRPr lang="en-US"/>
          </a:p>
        </p:txBody>
      </p:sp>
    </p:spTree>
    <p:extLst>
      <p:ext uri="{BB962C8B-B14F-4D97-AF65-F5344CB8AC3E}">
        <p14:creationId xmlns:p14="http://schemas.microsoft.com/office/powerpoint/2010/main" val="58035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93D36A-4129-4868-A654-22E0AC15B4DF}"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FBE46-489F-4DCD-95CA-086B72C588F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7889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93D36A-4129-4868-A654-22E0AC15B4DF}"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FBE46-489F-4DCD-95CA-086B72C588F4}" type="slidenum">
              <a:rPr lang="en-US" smtClean="0"/>
              <a:t>‹#›</a:t>
            </a:fld>
            <a:endParaRPr lang="en-US"/>
          </a:p>
        </p:txBody>
      </p:sp>
    </p:spTree>
    <p:extLst>
      <p:ext uri="{BB962C8B-B14F-4D97-AF65-F5344CB8AC3E}">
        <p14:creationId xmlns:p14="http://schemas.microsoft.com/office/powerpoint/2010/main" val="34100408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93D36A-4129-4868-A654-22E0AC15B4DF}"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FBE46-489F-4DCD-95CA-086B72C588F4}" type="slidenum">
              <a:rPr lang="en-US" smtClean="0"/>
              <a:t>‹#›</a:t>
            </a:fld>
            <a:endParaRPr lang="en-US"/>
          </a:p>
        </p:txBody>
      </p:sp>
    </p:spTree>
    <p:extLst>
      <p:ext uri="{BB962C8B-B14F-4D97-AF65-F5344CB8AC3E}">
        <p14:creationId xmlns:p14="http://schemas.microsoft.com/office/powerpoint/2010/main" val="2297814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93D36A-4129-4868-A654-22E0AC15B4DF}"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FBE46-489F-4DCD-95CA-086B72C588F4}" type="slidenum">
              <a:rPr lang="en-US" smtClean="0"/>
              <a:t>‹#›</a:t>
            </a:fld>
            <a:endParaRPr lang="en-US"/>
          </a:p>
        </p:txBody>
      </p:sp>
    </p:spTree>
    <p:extLst>
      <p:ext uri="{BB962C8B-B14F-4D97-AF65-F5344CB8AC3E}">
        <p14:creationId xmlns:p14="http://schemas.microsoft.com/office/powerpoint/2010/main" val="3252853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93D36A-4129-4868-A654-22E0AC15B4DF}"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FBE46-489F-4DCD-95CA-086B72C588F4}" type="slidenum">
              <a:rPr lang="en-US" smtClean="0"/>
              <a:t>‹#›</a:t>
            </a:fld>
            <a:endParaRPr lang="en-US"/>
          </a:p>
        </p:txBody>
      </p:sp>
    </p:spTree>
    <p:extLst>
      <p:ext uri="{BB962C8B-B14F-4D97-AF65-F5344CB8AC3E}">
        <p14:creationId xmlns:p14="http://schemas.microsoft.com/office/powerpoint/2010/main" val="360391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93D36A-4129-4868-A654-22E0AC15B4DF}"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FFBE46-489F-4DCD-95CA-086B72C588F4}" type="slidenum">
              <a:rPr lang="en-US" smtClean="0"/>
              <a:t>‹#›</a:t>
            </a:fld>
            <a:endParaRPr lang="en-US"/>
          </a:p>
        </p:txBody>
      </p:sp>
    </p:spTree>
    <p:extLst>
      <p:ext uri="{BB962C8B-B14F-4D97-AF65-F5344CB8AC3E}">
        <p14:creationId xmlns:p14="http://schemas.microsoft.com/office/powerpoint/2010/main" val="1359286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93D36A-4129-4868-A654-22E0AC15B4DF}" type="datetimeFigureOut">
              <a:rPr lang="en-US" smtClean="0"/>
              <a:t>6/7/2025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FBE46-489F-4DCD-95CA-086B72C588F4}" type="slidenum">
              <a:rPr lang="en-US" smtClean="0"/>
              <a:t>‹#›</a:t>
            </a:fld>
            <a:endParaRPr lang="en-US"/>
          </a:p>
        </p:txBody>
      </p:sp>
    </p:spTree>
    <p:extLst>
      <p:ext uri="{BB962C8B-B14F-4D97-AF65-F5344CB8AC3E}">
        <p14:creationId xmlns:p14="http://schemas.microsoft.com/office/powerpoint/2010/main" val="1631865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93D36A-4129-4868-A654-22E0AC15B4DF}" type="datetimeFigureOut">
              <a:rPr lang="en-US" smtClean="0"/>
              <a:t>6/7/2025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FFBE46-489F-4DCD-95CA-086B72C588F4}" type="slidenum">
              <a:rPr lang="en-US" smtClean="0"/>
              <a:t>‹#›</a:t>
            </a:fld>
            <a:endParaRPr lang="en-US"/>
          </a:p>
        </p:txBody>
      </p:sp>
    </p:spTree>
    <p:extLst>
      <p:ext uri="{BB962C8B-B14F-4D97-AF65-F5344CB8AC3E}">
        <p14:creationId xmlns:p14="http://schemas.microsoft.com/office/powerpoint/2010/main" val="3927826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93D36A-4129-4868-A654-22E0AC15B4DF}" type="datetimeFigureOut">
              <a:rPr lang="en-US" smtClean="0"/>
              <a:t>6/7/2025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FFBE46-489F-4DCD-95CA-086B72C588F4}" type="slidenum">
              <a:rPr lang="en-US" smtClean="0"/>
              <a:t>‹#›</a:t>
            </a:fld>
            <a:endParaRPr lang="en-US"/>
          </a:p>
        </p:txBody>
      </p:sp>
    </p:spTree>
    <p:extLst>
      <p:ext uri="{BB962C8B-B14F-4D97-AF65-F5344CB8AC3E}">
        <p14:creationId xmlns:p14="http://schemas.microsoft.com/office/powerpoint/2010/main" val="1853845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93D36A-4129-4868-A654-22E0AC15B4DF}" type="datetimeFigureOut">
              <a:rPr lang="en-US" smtClean="0"/>
              <a:t>6/7/2025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FFBE46-489F-4DCD-95CA-086B72C588F4}" type="slidenum">
              <a:rPr lang="en-US" smtClean="0"/>
              <a:t>‹#›</a:t>
            </a:fld>
            <a:endParaRPr lang="en-US"/>
          </a:p>
        </p:txBody>
      </p:sp>
    </p:spTree>
    <p:extLst>
      <p:ext uri="{BB962C8B-B14F-4D97-AF65-F5344CB8AC3E}">
        <p14:creationId xmlns:p14="http://schemas.microsoft.com/office/powerpoint/2010/main" val="3327010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93D36A-4129-4868-A654-22E0AC15B4DF}" type="datetimeFigureOut">
              <a:rPr lang="en-US" smtClean="0"/>
              <a:t>6/7/2025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FBE46-489F-4DCD-95CA-086B72C588F4}" type="slidenum">
              <a:rPr lang="en-US" smtClean="0"/>
              <a:t>‹#›</a:t>
            </a:fld>
            <a:endParaRPr lang="en-US"/>
          </a:p>
        </p:txBody>
      </p:sp>
    </p:spTree>
    <p:extLst>
      <p:ext uri="{BB962C8B-B14F-4D97-AF65-F5344CB8AC3E}">
        <p14:creationId xmlns:p14="http://schemas.microsoft.com/office/powerpoint/2010/main" val="955899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93D36A-4129-4868-A654-22E0AC15B4DF}" type="datetimeFigureOut">
              <a:rPr lang="en-US" smtClean="0"/>
              <a:t>6/7/2025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FFBE46-489F-4DCD-95CA-086B72C588F4}" type="slidenum">
              <a:rPr lang="en-US" smtClean="0"/>
              <a:t>‹#›</a:t>
            </a:fld>
            <a:endParaRPr lang="en-US"/>
          </a:p>
        </p:txBody>
      </p:sp>
    </p:spTree>
    <p:extLst>
      <p:ext uri="{BB962C8B-B14F-4D97-AF65-F5344CB8AC3E}">
        <p14:creationId xmlns:p14="http://schemas.microsoft.com/office/powerpoint/2010/main" val="1170099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593D36A-4129-4868-A654-22E0AC15B4DF}" type="datetimeFigureOut">
              <a:rPr lang="en-US" smtClean="0"/>
              <a:t>6/7/2025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3FFBE46-489F-4DCD-95CA-086B72C588F4}" type="slidenum">
              <a:rPr lang="en-US" smtClean="0"/>
              <a:t>‹#›</a:t>
            </a:fld>
            <a:endParaRPr lang="en-US"/>
          </a:p>
        </p:txBody>
      </p:sp>
    </p:spTree>
    <p:extLst>
      <p:ext uri="{BB962C8B-B14F-4D97-AF65-F5344CB8AC3E}">
        <p14:creationId xmlns:p14="http://schemas.microsoft.com/office/powerpoint/2010/main" val="397465516"/>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 id="2147483878" r:id="rId13"/>
    <p:sldLayoutId id="2147483879" r:id="rId14"/>
    <p:sldLayoutId id="2147483880" r:id="rId15"/>
    <p:sldLayoutId id="214748388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thoai240699/ecommerce-service.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BA13C-20FC-4946-BEB8-0D9E744A6EE9}"/>
              </a:ext>
            </a:extLst>
          </p:cNvPr>
          <p:cNvSpPr>
            <a:spLocks noGrp="1"/>
          </p:cNvSpPr>
          <p:nvPr>
            <p:ph type="ctrTitle"/>
          </p:nvPr>
        </p:nvSpPr>
        <p:spPr>
          <a:xfrm>
            <a:off x="1524000" y="1287143"/>
            <a:ext cx="7766936" cy="1646302"/>
          </a:xfrm>
        </p:spPr>
        <p:txBody>
          <a:bodyPr anchor="t">
            <a:normAutofit/>
          </a:bodyPr>
          <a:lstStyle/>
          <a:p>
            <a:pPr algn="ctr"/>
            <a:r>
              <a:rPr lang="en-US" sz="4000">
                <a:latin typeface="Aptos Black" panose="020B0004020202020204" pitchFamily="34" charset="0"/>
                <a:cs typeface="Arial" panose="020B0604020202020204" pitchFamily="34" charset="0"/>
              </a:rPr>
              <a:t>TR</a:t>
            </a:r>
            <a:r>
              <a:rPr lang="vi-VN" sz="4000">
                <a:latin typeface="Aptos Black" panose="020B0004020202020204" pitchFamily="34" charset="0"/>
                <a:cs typeface="Arial" panose="020B0604020202020204" pitchFamily="34" charset="0"/>
              </a:rPr>
              <a:t>Ư</a:t>
            </a:r>
            <a:r>
              <a:rPr lang="en-US" sz="4000">
                <a:latin typeface="Aptos Black" panose="020B0004020202020204" pitchFamily="34" charset="0"/>
                <a:cs typeface="Arial" panose="020B0604020202020204" pitchFamily="34" charset="0"/>
              </a:rPr>
              <a:t>ỜNG ĐẠI HỌC CNTT</a:t>
            </a:r>
            <a:br>
              <a:rPr lang="en-US" sz="4000">
                <a:latin typeface="Aptos Black" panose="020B0004020202020204" pitchFamily="34" charset="0"/>
                <a:cs typeface="Arial" panose="020B0604020202020204" pitchFamily="34" charset="0"/>
              </a:rPr>
            </a:br>
            <a:r>
              <a:rPr lang="en-US" sz="4000">
                <a:latin typeface="Aptos Black" panose="020B0004020202020204" pitchFamily="34" charset="0"/>
                <a:cs typeface="Arial" panose="020B0604020202020204" pitchFamily="34" charset="0"/>
              </a:rPr>
              <a:t>KHOA KH &amp; KTTT</a:t>
            </a:r>
          </a:p>
        </p:txBody>
      </p:sp>
      <p:sp>
        <p:nvSpPr>
          <p:cNvPr id="3" name="Subtitle 2">
            <a:extLst>
              <a:ext uri="{FF2B5EF4-FFF2-40B4-BE49-F238E27FC236}">
                <a16:creationId xmlns:a16="http://schemas.microsoft.com/office/drawing/2014/main" id="{63EA682F-425F-4E59-A47C-72FE32689751}"/>
              </a:ext>
            </a:extLst>
          </p:cNvPr>
          <p:cNvSpPr>
            <a:spLocks noGrp="1"/>
          </p:cNvSpPr>
          <p:nvPr>
            <p:ph type="subTitle" idx="1"/>
          </p:nvPr>
        </p:nvSpPr>
        <p:spPr>
          <a:xfrm>
            <a:off x="2880839" y="4657925"/>
            <a:ext cx="4267200" cy="499291"/>
          </a:xfrm>
        </p:spPr>
        <p:txBody>
          <a:bodyPr>
            <a:normAutofit/>
          </a:bodyPr>
          <a:lstStyle/>
          <a:p>
            <a:pPr algn="ctr"/>
            <a:r>
              <a:rPr lang="en-US" sz="2000">
                <a:latin typeface="Aptos Black" panose="020B0004020202020204" pitchFamily="34" charset="0"/>
              </a:rPr>
              <a:t>Trần Thành Thoại</a:t>
            </a:r>
          </a:p>
        </p:txBody>
      </p:sp>
      <p:sp>
        <p:nvSpPr>
          <p:cNvPr id="4" name="Subtitle 2">
            <a:extLst>
              <a:ext uri="{FF2B5EF4-FFF2-40B4-BE49-F238E27FC236}">
                <a16:creationId xmlns:a16="http://schemas.microsoft.com/office/drawing/2014/main" id="{12D2EC86-45F4-4831-B816-03E54AFB3F17}"/>
              </a:ext>
            </a:extLst>
          </p:cNvPr>
          <p:cNvSpPr txBox="1">
            <a:spLocks/>
          </p:cNvSpPr>
          <p:nvPr/>
        </p:nvSpPr>
        <p:spPr>
          <a:xfrm>
            <a:off x="737616" y="2967804"/>
            <a:ext cx="9144000" cy="1655762"/>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500">
                <a:latin typeface="Aptos Black" panose="020B0004020202020204" pitchFamily="34" charset="0"/>
                <a:cs typeface="Arial" panose="020B0604020202020204" pitchFamily="34" charset="0"/>
              </a:rPr>
              <a:t>XÂY DỰNG WEB SERVICE BẰNG SPRING BOOT CHO  ECOMMERCE WEBSITE </a:t>
            </a:r>
          </a:p>
        </p:txBody>
      </p:sp>
    </p:spTree>
    <p:extLst>
      <p:ext uri="{BB962C8B-B14F-4D97-AF65-F5344CB8AC3E}">
        <p14:creationId xmlns:p14="http://schemas.microsoft.com/office/powerpoint/2010/main" val="10557067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C16C40-7C29-4ACC-B851-7E08E459B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DD733AE-DD5E-4C77-8BCD-72BF12A06B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51DE90A4-932E-4370-BA07-30F43254C0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19CA4A-B208-452A-8BE4-BC6940D33D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74F8D3E-E618-4DE3-A0CC-B4904BB5D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5">
              <a:extLst>
                <a:ext uri="{FF2B5EF4-FFF2-40B4-BE49-F238E27FC236}">
                  <a16:creationId xmlns:a16="http://schemas.microsoft.com/office/drawing/2014/main" id="{299DA406-C54B-4E31-867D-FAF8DCE704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A1E16883-5140-47C4-A9AD-AD6598AC3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7">
              <a:extLst>
                <a:ext uri="{FF2B5EF4-FFF2-40B4-BE49-F238E27FC236}">
                  <a16:creationId xmlns:a16="http://schemas.microsoft.com/office/drawing/2014/main" id="{4CD848DC-8A2A-4093-9BDD-7AF4B6A27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8">
              <a:extLst>
                <a:ext uri="{FF2B5EF4-FFF2-40B4-BE49-F238E27FC236}">
                  <a16:creationId xmlns:a16="http://schemas.microsoft.com/office/drawing/2014/main" id="{34635A4D-E9CE-4B78-912A-479EA451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9">
              <a:extLst>
                <a:ext uri="{FF2B5EF4-FFF2-40B4-BE49-F238E27FC236}">
                  <a16:creationId xmlns:a16="http://schemas.microsoft.com/office/drawing/2014/main" id="{D663A5EE-5581-44F3-8F98-688755F63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B1E84E6A-F5AE-4F4D-98F2-82FE4FCC26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Isosceles Triangle 19">
              <a:extLst>
                <a:ext uri="{FF2B5EF4-FFF2-40B4-BE49-F238E27FC236}">
                  <a16:creationId xmlns:a16="http://schemas.microsoft.com/office/drawing/2014/main" id="{DDE7DDC9-17D4-4686-833D-48F8733B4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82A16F7C-5726-4E4B-AC89-372198712DD1}"/>
              </a:ext>
            </a:extLst>
          </p:cNvPr>
          <p:cNvSpPr>
            <a:spLocks noGrp="1"/>
          </p:cNvSpPr>
          <p:nvPr>
            <p:ph type="title"/>
          </p:nvPr>
        </p:nvSpPr>
        <p:spPr>
          <a:xfrm>
            <a:off x="677334" y="609600"/>
            <a:ext cx="8596668" cy="1320800"/>
          </a:xfrm>
        </p:spPr>
        <p:txBody>
          <a:bodyPr>
            <a:normAutofit/>
          </a:bodyPr>
          <a:lstStyle/>
          <a:p>
            <a:r>
              <a:rPr lang="en-US">
                <a:latin typeface="Aptos Black" panose="020B0004020202020204" pitchFamily="34" charset="0"/>
              </a:rPr>
              <a:t>5. Kết quả</a:t>
            </a:r>
          </a:p>
        </p:txBody>
      </p:sp>
      <p:sp>
        <p:nvSpPr>
          <p:cNvPr id="3" name="Content Placeholder 2">
            <a:extLst>
              <a:ext uri="{FF2B5EF4-FFF2-40B4-BE49-F238E27FC236}">
                <a16:creationId xmlns:a16="http://schemas.microsoft.com/office/drawing/2014/main" id="{07BCFCFE-AF90-4383-A48A-381AEDAC8005}"/>
              </a:ext>
            </a:extLst>
          </p:cNvPr>
          <p:cNvSpPr>
            <a:spLocks noGrp="1"/>
          </p:cNvSpPr>
          <p:nvPr>
            <p:ph idx="1"/>
          </p:nvPr>
        </p:nvSpPr>
        <p:spPr>
          <a:xfrm>
            <a:off x="677334" y="2160589"/>
            <a:ext cx="8596668" cy="3880773"/>
          </a:xfrm>
        </p:spPr>
        <p:txBody>
          <a:bodyPr>
            <a:normAutofit/>
          </a:bodyPr>
          <a:lstStyle/>
          <a:p>
            <a:r>
              <a:rPr lang="en-US">
                <a:latin typeface="Times New Roman" panose="02020603050405020304" pitchFamily="18" charset="0"/>
                <a:ea typeface="Tahoma" panose="020B0604030504040204" pitchFamily="34" charset="0"/>
                <a:cs typeface="Times New Roman" panose="02020603050405020304" pitchFamily="18" charset="0"/>
              </a:rPr>
              <a:t>Đồ án đã thiết kế được </a:t>
            </a:r>
            <a:r>
              <a:rPr lang="en-US" b="1">
                <a:latin typeface="Times New Roman" panose="02020603050405020304" pitchFamily="18" charset="0"/>
                <a:ea typeface="Tahoma" panose="020B0604030504040204" pitchFamily="34" charset="0"/>
                <a:cs typeface="Times New Roman" panose="02020603050405020304" pitchFamily="18" charset="0"/>
              </a:rPr>
              <a:t>30 API</a:t>
            </a:r>
            <a:r>
              <a:rPr lang="en-US">
                <a:latin typeface="Times New Roman" panose="02020603050405020304" pitchFamily="18" charset="0"/>
                <a:ea typeface="Tahoma" panose="020B0604030504040204" pitchFamily="34" charset="0"/>
                <a:cs typeface="Times New Roman" panose="02020603050405020304" pitchFamily="18" charset="0"/>
              </a:rPr>
              <a:t> Web service bao gồm các tính năng đăng ký, đăng nhập, sinh và xác thực JWT, phân quyền theo vai trò, quản lý người dùng, quản lý đơn hàng, quản lý địa chỉ.</a:t>
            </a:r>
          </a:p>
          <a:p>
            <a:r>
              <a:rPr lang="en-US">
                <a:latin typeface="Times New Roman" panose="02020603050405020304" pitchFamily="18" charset="0"/>
                <a:ea typeface="Tahoma" panose="020B0604030504040204" pitchFamily="34" charset="0"/>
                <a:cs typeface="Times New Roman" panose="02020603050405020304" pitchFamily="18" charset="0"/>
              </a:rPr>
              <a:t>Đồ án áp dụng kiến trúc Three-layer Architecture, MVC.</a:t>
            </a:r>
          </a:p>
          <a:p>
            <a:r>
              <a:rPr lang="en-US">
                <a:latin typeface="Times New Roman" panose="02020603050405020304" pitchFamily="18" charset="0"/>
                <a:ea typeface="Tahoma" panose="020B0604030504040204" pitchFamily="34" charset="0"/>
                <a:cs typeface="Times New Roman" panose="02020603050405020304" pitchFamily="18" charset="0"/>
              </a:rPr>
              <a:t>Thiết kế hệ thống phân quyền theo RBAC.</a:t>
            </a:r>
          </a:p>
          <a:p>
            <a:r>
              <a:rPr lang="en-US">
                <a:latin typeface="Times New Roman" panose="02020603050405020304" pitchFamily="18" charset="0"/>
                <a:ea typeface="Tahoma" panose="020B0604030504040204" pitchFamily="34" charset="0"/>
                <a:cs typeface="Times New Roman" panose="02020603050405020304" pitchFamily="18" charset="0"/>
              </a:rPr>
              <a:t>Tạo các RESTful API với response chuẩn, xử lý lỗi và phản hồi lỗi có ý nghĩa.</a:t>
            </a:r>
          </a:p>
          <a:p>
            <a:r>
              <a:rPr lang="en-US">
                <a:latin typeface="Times New Roman" panose="02020603050405020304" pitchFamily="18" charset="0"/>
                <a:ea typeface="Tahoma" panose="020B0604030504040204" pitchFamily="34" charset="0"/>
                <a:cs typeface="Times New Roman" panose="02020603050405020304" pitchFamily="18" charset="0"/>
              </a:rPr>
              <a:t>Thực hiện validation request. </a:t>
            </a:r>
            <a:br>
              <a:rPr lang="en-US"/>
            </a:br>
            <a:endParaRPr lang="en-US"/>
          </a:p>
        </p:txBody>
      </p:sp>
    </p:spTree>
    <p:extLst>
      <p:ext uri="{BB962C8B-B14F-4D97-AF65-F5344CB8AC3E}">
        <p14:creationId xmlns:p14="http://schemas.microsoft.com/office/powerpoint/2010/main" val="41788934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19" name="Rectangle 18">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2" name="Straight Connector 21">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Isosceles Triangle 25">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28">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Isosceles Triangle 29">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B6048E9D-0887-4B07-BAC6-87574596869A}"/>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gn="r"/>
            <a:r>
              <a:rPr lang="en-US" sz="5400">
                <a:latin typeface="Aptos Black" panose="020B0004020202020204" pitchFamily="34" charset="0"/>
              </a:rPr>
              <a:t>VIDEO DEMO TEST API</a:t>
            </a:r>
          </a:p>
        </p:txBody>
      </p:sp>
    </p:spTree>
    <p:extLst>
      <p:ext uri="{BB962C8B-B14F-4D97-AF65-F5344CB8AC3E}">
        <p14:creationId xmlns:p14="http://schemas.microsoft.com/office/powerpoint/2010/main" val="99621292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19" name="Rectangle 18">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2" name="Straight Connector 21">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Isosceles Triangle 25">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28">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Isosceles Triangle 29">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18CDBA54-9739-4AD5-BC58-14912BF8F559}"/>
              </a:ext>
            </a:extLst>
          </p:cNvPr>
          <p:cNvSpPr>
            <a:spLocks noGrp="1"/>
          </p:cNvSpPr>
          <p:nvPr>
            <p:ph type="title"/>
          </p:nvPr>
        </p:nvSpPr>
        <p:spPr>
          <a:xfrm>
            <a:off x="1507067" y="2404534"/>
            <a:ext cx="7766936" cy="1646302"/>
          </a:xfrm>
        </p:spPr>
        <p:txBody>
          <a:bodyPr vert="horz" lIns="91440" tIns="45720" rIns="91440" bIns="45720" rtlCol="0" anchor="b">
            <a:normAutofit/>
          </a:bodyPr>
          <a:lstStyle/>
          <a:p>
            <a:pPr>
              <a:lnSpc>
                <a:spcPct val="90000"/>
              </a:lnSpc>
            </a:pPr>
            <a:r>
              <a:rPr lang="en-US" sz="5400">
                <a:latin typeface="Aptos Black" panose="020B0004020202020204" pitchFamily="34" charset="0"/>
              </a:rPr>
              <a:t>CẢM ƠN THẦY VÀ ANH CHỊ ĐÃ LẮNG NGHE</a:t>
            </a:r>
          </a:p>
        </p:txBody>
      </p:sp>
    </p:spTree>
    <p:extLst>
      <p:ext uri="{BB962C8B-B14F-4D97-AF65-F5344CB8AC3E}">
        <p14:creationId xmlns:p14="http://schemas.microsoft.com/office/powerpoint/2010/main" val="142799410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3D8A9-064F-4F6E-B75E-2EC7F821E6FE}"/>
              </a:ext>
            </a:extLst>
          </p:cNvPr>
          <p:cNvSpPr>
            <a:spLocks noGrp="1"/>
          </p:cNvSpPr>
          <p:nvPr>
            <p:ph type="title"/>
          </p:nvPr>
        </p:nvSpPr>
        <p:spPr>
          <a:xfrm>
            <a:off x="5536734" y="609600"/>
            <a:ext cx="3737268" cy="1320800"/>
          </a:xfrm>
        </p:spPr>
        <p:txBody>
          <a:bodyPr>
            <a:normAutofit/>
          </a:bodyPr>
          <a:lstStyle/>
          <a:p>
            <a:r>
              <a:rPr lang="en-US">
                <a:latin typeface="Aptos Black" panose="020B0004020202020204" pitchFamily="34" charset="0"/>
              </a:rPr>
              <a:t>OUTLINE</a:t>
            </a:r>
          </a:p>
        </p:txBody>
      </p:sp>
      <p:sp>
        <p:nvSpPr>
          <p:cNvPr id="3" name="Content Placeholder 2">
            <a:extLst>
              <a:ext uri="{FF2B5EF4-FFF2-40B4-BE49-F238E27FC236}">
                <a16:creationId xmlns:a16="http://schemas.microsoft.com/office/drawing/2014/main" id="{F4528B92-6FD7-4432-8150-75196CD07981}"/>
              </a:ext>
            </a:extLst>
          </p:cNvPr>
          <p:cNvSpPr>
            <a:spLocks noGrp="1"/>
          </p:cNvSpPr>
          <p:nvPr>
            <p:ph idx="1"/>
          </p:nvPr>
        </p:nvSpPr>
        <p:spPr>
          <a:xfrm>
            <a:off x="5209563" y="2160589"/>
            <a:ext cx="4064439" cy="3880773"/>
          </a:xfrm>
        </p:spPr>
        <p:txBody>
          <a:bodyPr>
            <a:normAutofit/>
          </a:bodyPr>
          <a:lstStyle/>
          <a:p>
            <a:pPr marL="514350" indent="-514350">
              <a:buFont typeface="+mj-lt"/>
              <a:buAutoNum type="arabicPeriod"/>
            </a:pPr>
            <a:r>
              <a:rPr lang="en-US">
                <a:solidFill>
                  <a:schemeClr val="accent1"/>
                </a:solidFill>
                <a:latin typeface="Aptos Black" panose="020B0004020202020204" pitchFamily="34" charset="0"/>
                <a:ea typeface="+mj-ea"/>
                <a:cs typeface="+mj-cs"/>
              </a:rPr>
              <a:t>Giới thiệu</a:t>
            </a:r>
          </a:p>
          <a:p>
            <a:pPr marL="514350" indent="-514350">
              <a:buFont typeface="+mj-lt"/>
              <a:buAutoNum type="arabicPeriod"/>
            </a:pPr>
            <a:r>
              <a:rPr lang="en-US">
                <a:solidFill>
                  <a:schemeClr val="accent1"/>
                </a:solidFill>
                <a:latin typeface="Aptos Black" panose="020B0004020202020204" pitchFamily="34" charset="0"/>
                <a:ea typeface="+mj-ea"/>
                <a:cs typeface="+mj-cs"/>
              </a:rPr>
              <a:t>DATABASE</a:t>
            </a:r>
          </a:p>
          <a:p>
            <a:pPr marL="514350" indent="-514350">
              <a:buFont typeface="+mj-lt"/>
              <a:buAutoNum type="arabicPeriod"/>
            </a:pPr>
            <a:r>
              <a:rPr lang="en-US">
                <a:solidFill>
                  <a:schemeClr val="accent1"/>
                </a:solidFill>
                <a:latin typeface="Aptos Black" panose="020B0004020202020204" pitchFamily="34" charset="0"/>
                <a:ea typeface="+mj-ea"/>
                <a:cs typeface="+mj-cs"/>
              </a:rPr>
              <a:t>MVC – THREE LAYER DESIGNS</a:t>
            </a:r>
          </a:p>
          <a:p>
            <a:pPr marL="514350" indent="-514350">
              <a:buFont typeface="+mj-lt"/>
              <a:buAutoNum type="arabicPeriod"/>
            </a:pPr>
            <a:r>
              <a:rPr lang="en-US">
                <a:solidFill>
                  <a:schemeClr val="accent1"/>
                </a:solidFill>
                <a:latin typeface="Aptos Black" panose="020B0004020202020204" pitchFamily="34" charset="0"/>
                <a:ea typeface="+mj-ea"/>
                <a:cs typeface="+mj-cs"/>
              </a:rPr>
              <a:t>Phân quyền RBAC</a:t>
            </a:r>
          </a:p>
          <a:p>
            <a:pPr marL="514350" indent="-514350">
              <a:buFont typeface="+mj-lt"/>
              <a:buAutoNum type="arabicPeriod"/>
            </a:pPr>
            <a:r>
              <a:rPr lang="en-US">
                <a:solidFill>
                  <a:schemeClr val="accent1"/>
                </a:solidFill>
                <a:latin typeface="Aptos Black" panose="020B0004020202020204" pitchFamily="34" charset="0"/>
                <a:ea typeface="+mj-ea"/>
                <a:cs typeface="+mj-cs"/>
              </a:rPr>
              <a:t>JWT TOKEN</a:t>
            </a:r>
          </a:p>
          <a:p>
            <a:pPr marL="514350" indent="-514350">
              <a:buFont typeface="+mj-lt"/>
              <a:buAutoNum type="arabicPeriod"/>
            </a:pPr>
            <a:r>
              <a:rPr lang="en-US">
                <a:solidFill>
                  <a:schemeClr val="accent1"/>
                </a:solidFill>
                <a:latin typeface="Aptos Black" panose="020B0004020202020204" pitchFamily="34" charset="0"/>
                <a:ea typeface="+mj-ea"/>
                <a:cs typeface="+mj-cs"/>
              </a:rPr>
              <a:t>Kết quả</a:t>
            </a:r>
          </a:p>
        </p:txBody>
      </p:sp>
      <p:pic>
        <p:nvPicPr>
          <p:cNvPr id="5" name="Picture 4">
            <a:extLst>
              <a:ext uri="{FF2B5EF4-FFF2-40B4-BE49-F238E27FC236}">
                <a16:creationId xmlns:a16="http://schemas.microsoft.com/office/drawing/2014/main" id="{3B925593-ECFF-961A-B655-616491952430}"/>
              </a:ext>
            </a:extLst>
          </p:cNvPr>
          <p:cNvPicPr>
            <a:picLocks noChangeAspect="1"/>
          </p:cNvPicPr>
          <p:nvPr/>
        </p:nvPicPr>
        <p:blipFill>
          <a:blip r:embed="rId2"/>
          <a:srcRect l="31115" r="24635"/>
          <a:stretch>
            <a:fillRect/>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9" name="Isosceles Triangle 8">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0299498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5" name="Isosceles Triangle 103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BF9627F3-3CD5-440C-AB2A-D214803D0A55}"/>
              </a:ext>
            </a:extLst>
          </p:cNvPr>
          <p:cNvSpPr>
            <a:spLocks noGrp="1"/>
          </p:cNvSpPr>
          <p:nvPr>
            <p:ph type="title"/>
          </p:nvPr>
        </p:nvSpPr>
        <p:spPr>
          <a:xfrm>
            <a:off x="673754" y="643467"/>
            <a:ext cx="4203045" cy="1375608"/>
          </a:xfrm>
        </p:spPr>
        <p:txBody>
          <a:bodyPr anchor="ctr">
            <a:normAutofit/>
          </a:bodyPr>
          <a:lstStyle/>
          <a:p>
            <a:r>
              <a:rPr lang="en-US">
                <a:latin typeface="Aptos Black" panose="020B0004020202020204" pitchFamily="34" charset="0"/>
              </a:rPr>
              <a:t>1. Giới thiệu</a:t>
            </a:r>
          </a:p>
        </p:txBody>
      </p:sp>
      <p:sp>
        <p:nvSpPr>
          <p:cNvPr id="3" name="Content Placeholder 2">
            <a:extLst>
              <a:ext uri="{FF2B5EF4-FFF2-40B4-BE49-F238E27FC236}">
                <a16:creationId xmlns:a16="http://schemas.microsoft.com/office/drawing/2014/main" id="{567648B8-2155-468C-B7F8-D51EB73EAF45}"/>
              </a:ext>
            </a:extLst>
          </p:cNvPr>
          <p:cNvSpPr>
            <a:spLocks noGrp="1"/>
          </p:cNvSpPr>
          <p:nvPr>
            <p:ph idx="1"/>
          </p:nvPr>
        </p:nvSpPr>
        <p:spPr>
          <a:xfrm>
            <a:off x="673754" y="2160590"/>
            <a:ext cx="3973943" cy="3440110"/>
          </a:xfrm>
        </p:spPr>
        <p:txBody>
          <a:bodyPr>
            <a:normAutofit/>
          </a:bodyPr>
          <a:lstStyle/>
          <a:p>
            <a:r>
              <a:rPr lang="en-US" b="1">
                <a:ln w="0"/>
                <a:solidFill>
                  <a:schemeClr val="bg1"/>
                </a:solidFill>
                <a:effectLst>
                  <a:outerShdw blurRad="38100" dist="19050" dir="2700000" algn="tl" rotWithShape="0">
                    <a:schemeClr val="dk1">
                      <a:alpha val="40000"/>
                    </a:schemeClr>
                  </a:outerShdw>
                </a:effectLst>
                <a:latin typeface="Aptos" panose="020B0004020202020204" pitchFamily="34" charset="0"/>
              </a:rPr>
              <a:t>Link github của dự án: </a:t>
            </a:r>
            <a:r>
              <a:rPr lang="en-US" u="sng">
                <a:ln w="0"/>
                <a:solidFill>
                  <a:schemeClr val="bg1"/>
                </a:solidFill>
                <a:effectLst>
                  <a:outerShdw blurRad="38100" dist="19050" dir="2700000" algn="tl" rotWithShape="0">
                    <a:schemeClr val="dk1">
                      <a:alpha val="40000"/>
                    </a:schemeClr>
                  </a:outerShdw>
                </a:effectLst>
                <a:latin typeface="Aptos" panose="020B0004020202020204" pitchFamily="34" charset="0"/>
                <a:hlinkClick r:id="rId2"/>
              </a:rPr>
              <a:t>https://github.com/thoai240699/ecommerce-service.git</a:t>
            </a:r>
            <a:endParaRPr lang="en-US">
              <a:ln w="0"/>
              <a:solidFill>
                <a:schemeClr val="bg1"/>
              </a:solidFill>
              <a:effectLst>
                <a:outerShdw blurRad="38100" dist="19050" dir="2700000" algn="tl" rotWithShape="0">
                  <a:schemeClr val="dk1">
                    <a:alpha val="40000"/>
                  </a:schemeClr>
                </a:outerShdw>
              </a:effectLst>
              <a:latin typeface="Aptos" panose="020B0004020202020204" pitchFamily="34" charset="0"/>
            </a:endParaRPr>
          </a:p>
          <a:p>
            <a:pPr marL="45720" indent="0">
              <a:buNone/>
            </a:pPr>
            <a:endParaRPr lang="en-US">
              <a:ln w="0"/>
              <a:solidFill>
                <a:schemeClr val="bg1"/>
              </a:solidFill>
              <a:effectLst>
                <a:outerShdw blurRad="38100" dist="19050" dir="2700000" algn="tl" rotWithShape="0">
                  <a:schemeClr val="dk1">
                    <a:alpha val="40000"/>
                  </a:schemeClr>
                </a:outerShdw>
              </a:effectLst>
            </a:endParaRPr>
          </a:p>
        </p:txBody>
      </p:sp>
      <p:pic>
        <p:nvPicPr>
          <p:cNvPr id="1026" name="Picture 2" descr="Generated image">
            <a:extLst>
              <a:ext uri="{FF2B5EF4-FFF2-40B4-BE49-F238E27FC236}">
                <a16:creationId xmlns:a16="http://schemas.microsoft.com/office/drawing/2014/main" id="{B8076870-2522-87D5-CEA0-9EA6C5C461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8807" r="35304" b="73332"/>
          <a:stretch>
            <a:fillRect/>
          </a:stretch>
        </p:blipFill>
        <p:spPr bwMode="auto">
          <a:xfrm>
            <a:off x="1100551" y="3380336"/>
            <a:ext cx="3904587" cy="474395"/>
          </a:xfrm>
          <a:prstGeom prst="rect">
            <a:avLst/>
          </a:prstGeom>
          <a:noFill/>
          <a:extLst>
            <a:ext uri="{909E8E84-426E-40DD-AFC4-6F175D3DCCD1}">
              <a14:hiddenFill xmlns:a14="http://schemas.microsoft.com/office/drawing/2010/main">
                <a:solidFill>
                  <a:srgbClr val="FFFFFF"/>
                </a:solidFill>
              </a14:hiddenFill>
            </a:ext>
          </a:extLst>
        </p:spPr>
      </p:pic>
      <p:sp>
        <p:nvSpPr>
          <p:cNvPr id="1037" name="Isosceles Triangle 103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5" name="Content Placeholder 2">
            <a:extLst>
              <a:ext uri="{FF2B5EF4-FFF2-40B4-BE49-F238E27FC236}">
                <a16:creationId xmlns:a16="http://schemas.microsoft.com/office/drawing/2014/main" id="{63EFE7F9-C276-2EDF-0A6B-9C0AB065D900}"/>
              </a:ext>
            </a:extLst>
          </p:cNvPr>
          <p:cNvSpPr txBox="1">
            <a:spLocks/>
          </p:cNvSpPr>
          <p:nvPr/>
        </p:nvSpPr>
        <p:spPr>
          <a:xfrm>
            <a:off x="5532120" y="2105726"/>
            <a:ext cx="6385750"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0"/>
            <a:r>
              <a:rPr lang="en-US" b="1">
                <a:latin typeface="Aptos" panose="020B0004020202020204" pitchFamily="34" charset="0"/>
              </a:rPr>
              <a:t>Ngôn ngữ lập trình</a:t>
            </a:r>
            <a:r>
              <a:rPr lang="en-US">
                <a:latin typeface="Aptos" panose="020B0004020202020204" pitchFamily="34" charset="0"/>
              </a:rPr>
              <a:t>: Java 21.</a:t>
            </a:r>
          </a:p>
          <a:p>
            <a:pPr lvl="0"/>
            <a:r>
              <a:rPr lang="en-US" b="1">
                <a:latin typeface="Aptos" panose="020B0004020202020204" pitchFamily="34" charset="0"/>
              </a:rPr>
              <a:t>Framework</a:t>
            </a:r>
            <a:r>
              <a:rPr lang="en-US">
                <a:latin typeface="Aptos" panose="020B0004020202020204" pitchFamily="34" charset="0"/>
              </a:rPr>
              <a:t>: Spring Boot 3.4.5.</a:t>
            </a:r>
          </a:p>
          <a:p>
            <a:pPr lvl="0"/>
            <a:r>
              <a:rPr lang="en-US" b="1">
                <a:latin typeface="Aptos" panose="020B0004020202020204" pitchFamily="34" charset="0"/>
              </a:rPr>
              <a:t>Cơ sở dữ liệu</a:t>
            </a:r>
            <a:r>
              <a:rPr lang="en-US">
                <a:latin typeface="Aptos" panose="020B0004020202020204" pitchFamily="34" charset="0"/>
              </a:rPr>
              <a:t>: MySQL.</a:t>
            </a:r>
          </a:p>
          <a:p>
            <a:pPr lvl="0"/>
            <a:r>
              <a:rPr lang="en-US" b="1">
                <a:latin typeface="Aptos" panose="020B0004020202020204" pitchFamily="34" charset="0"/>
              </a:rPr>
              <a:t>Bảo mật</a:t>
            </a:r>
            <a:r>
              <a:rPr lang="en-US">
                <a:latin typeface="Aptos" panose="020B0004020202020204" pitchFamily="34" charset="0"/>
              </a:rPr>
              <a:t>: Spring Security với JWT (JSON Web Token).</a:t>
            </a:r>
          </a:p>
          <a:p>
            <a:pPr lvl="0"/>
            <a:r>
              <a:rPr lang="en-US" b="1">
                <a:latin typeface="Aptos" panose="020B0004020202020204" pitchFamily="34" charset="0"/>
              </a:rPr>
              <a:t>ORM</a:t>
            </a:r>
            <a:r>
              <a:rPr lang="en-US">
                <a:latin typeface="Aptos" panose="020B0004020202020204" pitchFamily="34" charset="0"/>
              </a:rPr>
              <a:t> (Object-Relational Mapping): JPA (Java Persistence API)/Hibernate.</a:t>
            </a:r>
          </a:p>
          <a:p>
            <a:r>
              <a:rPr lang="en-US" b="1">
                <a:latin typeface="Aptos" panose="020B0004020202020204" pitchFamily="34" charset="0"/>
              </a:rPr>
              <a:t>Build tool</a:t>
            </a:r>
            <a:r>
              <a:rPr lang="en-US">
                <a:latin typeface="Aptos" panose="020B0004020202020204" pitchFamily="34" charset="0"/>
              </a:rPr>
              <a:t>: Maven.</a:t>
            </a:r>
          </a:p>
        </p:txBody>
      </p:sp>
    </p:spTree>
    <p:extLst>
      <p:ext uri="{BB962C8B-B14F-4D97-AF65-F5344CB8AC3E}">
        <p14:creationId xmlns:p14="http://schemas.microsoft.com/office/powerpoint/2010/main" val="336695762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627F3-3CD5-440C-AB2A-D214803D0A55}"/>
              </a:ext>
            </a:extLst>
          </p:cNvPr>
          <p:cNvSpPr>
            <a:spLocks noGrp="1"/>
          </p:cNvSpPr>
          <p:nvPr>
            <p:ph type="title"/>
          </p:nvPr>
        </p:nvSpPr>
        <p:spPr/>
        <p:txBody>
          <a:bodyPr/>
          <a:lstStyle/>
          <a:p>
            <a:r>
              <a:rPr lang="en-US">
                <a:latin typeface="Aptos Black" panose="020B0004020202020204" pitchFamily="34" charset="0"/>
              </a:rPr>
              <a:t>2. DATABASE</a:t>
            </a:r>
          </a:p>
        </p:txBody>
      </p:sp>
      <p:pic>
        <p:nvPicPr>
          <p:cNvPr id="4" name="Content Placeholder 3" descr="A computer screen shot of a computer&#10;&#10;AI-generated content may be incorrect.">
            <a:extLst>
              <a:ext uri="{FF2B5EF4-FFF2-40B4-BE49-F238E27FC236}">
                <a16:creationId xmlns:a16="http://schemas.microsoft.com/office/drawing/2014/main" id="{42E7EC5E-619B-E8C3-8F98-87F888CE38A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38863" y="0"/>
            <a:ext cx="7899133" cy="6831903"/>
          </a:xfrm>
          <a:prstGeom prst="rect">
            <a:avLst/>
          </a:prstGeom>
          <a:noFill/>
          <a:ln>
            <a:noFill/>
          </a:ln>
        </p:spPr>
      </p:pic>
    </p:spTree>
    <p:extLst>
      <p:ext uri="{BB962C8B-B14F-4D97-AF65-F5344CB8AC3E}">
        <p14:creationId xmlns:p14="http://schemas.microsoft.com/office/powerpoint/2010/main" val="2336320286"/>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43775D2-2950-41B1-7606-79B6B752C1A2}"/>
            </a:ext>
          </a:extLst>
        </p:cNvPr>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Rectangle 2058">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61" name="Isosceles Triangle 2060">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0C9F8CD9-9F97-B378-A039-479ED71F5A08}"/>
              </a:ext>
            </a:extLst>
          </p:cNvPr>
          <p:cNvSpPr>
            <a:spLocks noGrp="1"/>
          </p:cNvSpPr>
          <p:nvPr>
            <p:ph type="title"/>
          </p:nvPr>
        </p:nvSpPr>
        <p:spPr>
          <a:xfrm>
            <a:off x="453986" y="111384"/>
            <a:ext cx="5105637" cy="1375608"/>
          </a:xfrm>
        </p:spPr>
        <p:txBody>
          <a:bodyPr anchor="ctr">
            <a:normAutofit/>
          </a:bodyPr>
          <a:lstStyle/>
          <a:p>
            <a:r>
              <a:rPr lang="en-US">
                <a:latin typeface="Aptos Black" panose="020B0004020202020204" pitchFamily="34" charset="0"/>
              </a:rPr>
              <a:t>3. MVC - Three Layer</a:t>
            </a:r>
            <a:br>
              <a:rPr lang="en-US">
                <a:latin typeface="Aptos Black" panose="020B0004020202020204" pitchFamily="34" charset="0"/>
              </a:rPr>
            </a:br>
            <a:r>
              <a:rPr lang="en-US">
                <a:latin typeface="Aptos Black" panose="020B0004020202020204" pitchFamily="34" charset="0"/>
              </a:rPr>
              <a:t>     Design</a:t>
            </a:r>
          </a:p>
        </p:txBody>
      </p:sp>
      <p:sp>
        <p:nvSpPr>
          <p:cNvPr id="2063" name="Isosceles Triangle 2062">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pic>
        <p:nvPicPr>
          <p:cNvPr id="2054" name="Picture 6">
            <a:extLst>
              <a:ext uri="{FF2B5EF4-FFF2-40B4-BE49-F238E27FC236}">
                <a16:creationId xmlns:a16="http://schemas.microsoft.com/office/drawing/2014/main" id="{0C467B5F-00E1-73D3-22D2-9D8CB5F82E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6644" y="1280160"/>
            <a:ext cx="8752656" cy="5466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95311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9C29646-64B7-BC45-62BD-162A01569703}"/>
            </a:ext>
          </a:extLst>
        </p:cNvPr>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83" name="Isosceles Triangle 308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8BC60BB1-1288-487C-EFBD-996B2CEC47EE}"/>
              </a:ext>
            </a:extLst>
          </p:cNvPr>
          <p:cNvSpPr>
            <a:spLocks noGrp="1"/>
          </p:cNvSpPr>
          <p:nvPr>
            <p:ph type="title"/>
          </p:nvPr>
        </p:nvSpPr>
        <p:spPr>
          <a:xfrm>
            <a:off x="673754" y="643467"/>
            <a:ext cx="4594260" cy="1375608"/>
          </a:xfrm>
        </p:spPr>
        <p:txBody>
          <a:bodyPr anchor="ctr">
            <a:normAutofit fontScale="90000"/>
          </a:bodyPr>
          <a:lstStyle/>
          <a:p>
            <a:r>
              <a:rPr lang="en-US">
                <a:latin typeface="Aptos Black" panose="020B0004020202020204" pitchFamily="34" charset="0"/>
              </a:rPr>
              <a:t>4. </a:t>
            </a:r>
            <a:r>
              <a:rPr lang="en-US" sz="4000">
                <a:latin typeface="Aptos Black" panose="020B0004020202020204" pitchFamily="34" charset="0"/>
              </a:rPr>
              <a:t>Phân quyền RBAC</a:t>
            </a:r>
            <a:br>
              <a:rPr lang="en-US">
                <a:solidFill>
                  <a:schemeClr val="bg1"/>
                </a:solidFill>
              </a:rPr>
            </a:br>
            <a:endParaRPr lang="en-US">
              <a:latin typeface="Aptos Black" panose="020B0004020202020204" pitchFamily="34" charset="0"/>
            </a:endParaRPr>
          </a:p>
        </p:txBody>
      </p:sp>
      <p:pic>
        <p:nvPicPr>
          <p:cNvPr id="3074" name="Picture 2" descr="Uploaded image">
            <a:extLst>
              <a:ext uri="{FF2B5EF4-FFF2-40B4-BE49-F238E27FC236}">
                <a16:creationId xmlns:a16="http://schemas.microsoft.com/office/drawing/2014/main" id="{0F24A5E2-CB49-9F7B-1881-E3D53846243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50553" y="996718"/>
            <a:ext cx="6358908" cy="4864564"/>
          </a:xfrm>
          <a:prstGeom prst="rect">
            <a:avLst/>
          </a:prstGeom>
          <a:noFill/>
          <a:extLst>
            <a:ext uri="{909E8E84-426E-40DD-AFC4-6F175D3DCCD1}">
              <a14:hiddenFill xmlns:a14="http://schemas.microsoft.com/office/drawing/2010/main">
                <a:solidFill>
                  <a:srgbClr val="FFFFFF"/>
                </a:solidFill>
              </a14:hiddenFill>
            </a:ext>
          </a:extLst>
        </p:spPr>
      </p:pic>
      <p:sp>
        <p:nvSpPr>
          <p:cNvPr id="3085" name="Isosceles Triangle 308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83897476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578EA-4FE7-BAD3-0BEA-06DF8CCCE5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CD8898-718A-9B87-19C1-9F50348DED29}"/>
              </a:ext>
            </a:extLst>
          </p:cNvPr>
          <p:cNvSpPr>
            <a:spLocks noGrp="1"/>
          </p:cNvSpPr>
          <p:nvPr>
            <p:ph type="title"/>
          </p:nvPr>
        </p:nvSpPr>
        <p:spPr/>
        <p:txBody>
          <a:bodyPr/>
          <a:lstStyle/>
          <a:p>
            <a:r>
              <a:rPr lang="en-US">
                <a:latin typeface="Aptos Black" panose="020B0004020202020204" pitchFamily="34" charset="0"/>
              </a:rPr>
              <a:t>5. JWT TOKEN</a:t>
            </a:r>
          </a:p>
        </p:txBody>
      </p:sp>
      <p:pic>
        <p:nvPicPr>
          <p:cNvPr id="7" name="Picture 6">
            <a:extLst>
              <a:ext uri="{FF2B5EF4-FFF2-40B4-BE49-F238E27FC236}">
                <a16:creationId xmlns:a16="http://schemas.microsoft.com/office/drawing/2014/main" id="{9EF534E7-AF3E-0B60-80F8-B1ACD736981D}"/>
              </a:ext>
            </a:extLst>
          </p:cNvPr>
          <p:cNvPicPr>
            <a:picLocks noChangeAspect="1"/>
          </p:cNvPicPr>
          <p:nvPr/>
        </p:nvPicPr>
        <p:blipFill>
          <a:blip r:embed="rId2"/>
          <a:stretch>
            <a:fillRect/>
          </a:stretch>
        </p:blipFill>
        <p:spPr>
          <a:xfrm>
            <a:off x="210312" y="1410281"/>
            <a:ext cx="11768328" cy="4847892"/>
          </a:xfrm>
          <a:prstGeom prst="rect">
            <a:avLst/>
          </a:prstGeom>
        </p:spPr>
      </p:pic>
      <p:sp>
        <p:nvSpPr>
          <p:cNvPr id="12" name="Slide Number Placeholder 11">
            <a:extLst>
              <a:ext uri="{FF2B5EF4-FFF2-40B4-BE49-F238E27FC236}">
                <a16:creationId xmlns:a16="http://schemas.microsoft.com/office/drawing/2014/main" id="{DC4ACE31-BB8F-6464-DEE9-971D938F6B3A}"/>
              </a:ext>
            </a:extLst>
          </p:cNvPr>
          <p:cNvSpPr>
            <a:spLocks noGrp="1"/>
          </p:cNvSpPr>
          <p:nvPr>
            <p:ph type="sldNum" sz="quarter" idx="12"/>
          </p:nvPr>
        </p:nvSpPr>
        <p:spPr/>
        <p:txBody>
          <a:bodyPr/>
          <a:lstStyle/>
          <a:p>
            <a:fld id="{A3FFBE46-489F-4DCD-95CA-086B72C588F4}" type="slidenum">
              <a:rPr lang="en-US" smtClean="0"/>
              <a:t>7</a:t>
            </a:fld>
            <a:endParaRPr lang="en-US"/>
          </a:p>
        </p:txBody>
      </p:sp>
    </p:spTree>
    <p:extLst>
      <p:ext uri="{BB962C8B-B14F-4D97-AF65-F5344CB8AC3E}">
        <p14:creationId xmlns:p14="http://schemas.microsoft.com/office/powerpoint/2010/main" val="103244577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562FA-EA18-D202-80B6-A5CB17C14D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B78FE3-099D-4D65-3B55-C48AA5CA81D7}"/>
              </a:ext>
            </a:extLst>
          </p:cNvPr>
          <p:cNvSpPr>
            <a:spLocks noGrp="1"/>
          </p:cNvSpPr>
          <p:nvPr>
            <p:ph type="title"/>
          </p:nvPr>
        </p:nvSpPr>
        <p:spPr/>
        <p:txBody>
          <a:bodyPr/>
          <a:lstStyle/>
          <a:p>
            <a:r>
              <a:rPr lang="en-US">
                <a:latin typeface="Aptos Black" panose="020B0004020202020204" pitchFamily="34" charset="0"/>
              </a:rPr>
              <a:t>5. JWT TOKEN</a:t>
            </a:r>
          </a:p>
        </p:txBody>
      </p:sp>
      <p:pic>
        <p:nvPicPr>
          <p:cNvPr id="4" name="Picture 3">
            <a:extLst>
              <a:ext uri="{FF2B5EF4-FFF2-40B4-BE49-F238E27FC236}">
                <a16:creationId xmlns:a16="http://schemas.microsoft.com/office/drawing/2014/main" id="{B38681F5-CE50-40E8-7829-221BB82E15A5}"/>
              </a:ext>
            </a:extLst>
          </p:cNvPr>
          <p:cNvPicPr>
            <a:picLocks noChangeAspect="1"/>
          </p:cNvPicPr>
          <p:nvPr/>
        </p:nvPicPr>
        <p:blipFill>
          <a:blip r:embed="rId2"/>
          <a:stretch>
            <a:fillRect/>
          </a:stretch>
        </p:blipFill>
        <p:spPr>
          <a:xfrm>
            <a:off x="257866" y="1385753"/>
            <a:ext cx="11784782" cy="3950004"/>
          </a:xfrm>
          <a:prstGeom prst="rect">
            <a:avLst/>
          </a:prstGeom>
        </p:spPr>
      </p:pic>
    </p:spTree>
    <p:extLst>
      <p:ext uri="{BB962C8B-B14F-4D97-AF65-F5344CB8AC3E}">
        <p14:creationId xmlns:p14="http://schemas.microsoft.com/office/powerpoint/2010/main" val="10191540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C679F-B8CD-28FD-320A-56F1694009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449CF9-80FB-6E2A-75E4-C01A578A77DC}"/>
              </a:ext>
            </a:extLst>
          </p:cNvPr>
          <p:cNvSpPr>
            <a:spLocks noGrp="1"/>
          </p:cNvSpPr>
          <p:nvPr>
            <p:ph type="title"/>
          </p:nvPr>
        </p:nvSpPr>
        <p:spPr/>
        <p:txBody>
          <a:bodyPr/>
          <a:lstStyle/>
          <a:p>
            <a:r>
              <a:rPr lang="en-US">
                <a:latin typeface="Aptos Black" panose="020B0004020202020204" pitchFamily="34" charset="0"/>
              </a:rPr>
              <a:t>5. JWT TOKEN</a:t>
            </a:r>
          </a:p>
        </p:txBody>
      </p:sp>
      <p:pic>
        <p:nvPicPr>
          <p:cNvPr id="5" name="Picture 4">
            <a:extLst>
              <a:ext uri="{FF2B5EF4-FFF2-40B4-BE49-F238E27FC236}">
                <a16:creationId xmlns:a16="http://schemas.microsoft.com/office/drawing/2014/main" id="{3A8038A8-28CA-D629-E398-55F3E8190706}"/>
              </a:ext>
            </a:extLst>
          </p:cNvPr>
          <p:cNvPicPr>
            <a:picLocks noChangeAspect="1"/>
          </p:cNvPicPr>
          <p:nvPr/>
        </p:nvPicPr>
        <p:blipFill>
          <a:blip r:embed="rId2"/>
          <a:stretch>
            <a:fillRect/>
          </a:stretch>
        </p:blipFill>
        <p:spPr>
          <a:xfrm>
            <a:off x="154004" y="1387013"/>
            <a:ext cx="11883992" cy="4083973"/>
          </a:xfrm>
          <a:prstGeom prst="rect">
            <a:avLst/>
          </a:prstGeom>
        </p:spPr>
      </p:pic>
    </p:spTree>
    <p:extLst>
      <p:ext uri="{BB962C8B-B14F-4D97-AF65-F5344CB8AC3E}">
        <p14:creationId xmlns:p14="http://schemas.microsoft.com/office/powerpoint/2010/main" val="662947537"/>
      </p:ext>
    </p:extLst>
  </p:cSld>
  <p:clrMapOvr>
    <a:masterClrMapping/>
  </p:clrMapOvr>
  <p:transition spd="slow">
    <p:push dir="u"/>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TotalTime>
  <Words>253</Words>
  <Application>Microsoft Office PowerPoint</Application>
  <PresentationFormat>Widescreen</PresentationFormat>
  <Paragraphs>33</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Aptos Black</vt:lpstr>
      <vt:lpstr>Arial</vt:lpstr>
      <vt:lpstr>Times New Roman</vt:lpstr>
      <vt:lpstr>Trebuchet MS</vt:lpstr>
      <vt:lpstr>Wingdings 3</vt:lpstr>
      <vt:lpstr>Facet</vt:lpstr>
      <vt:lpstr>TRƯỜNG ĐẠI HỌC CNTT KHOA KH &amp; KTTT</vt:lpstr>
      <vt:lpstr>OUTLINE</vt:lpstr>
      <vt:lpstr>1. Giới thiệu</vt:lpstr>
      <vt:lpstr>2. DATABASE</vt:lpstr>
      <vt:lpstr>3. MVC - Three Layer      Design</vt:lpstr>
      <vt:lpstr>4. Phân quyền RBAC </vt:lpstr>
      <vt:lpstr>5. JWT TOKEN</vt:lpstr>
      <vt:lpstr>5. JWT TOKEN</vt:lpstr>
      <vt:lpstr>5. JWT TOKEN</vt:lpstr>
      <vt:lpstr>5. Kết quả</vt:lpstr>
      <vt:lpstr>VIDEO DEMO TEST API</vt:lpstr>
      <vt:lpstr>CẢM ƠN THẦY VÀ ANH CHỊ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QUỐC THẾ HỒNG BÀNG KHOA CÔNG NGHỆ THÔNG TIN</dc:title>
  <dc:creator>Phạm Thế Sơn</dc:creator>
  <cp:lastModifiedBy>Trần Thành Thoại</cp:lastModifiedBy>
  <cp:revision>5</cp:revision>
  <dcterms:created xsi:type="dcterms:W3CDTF">2019-05-29T02:00:47Z</dcterms:created>
  <dcterms:modified xsi:type="dcterms:W3CDTF">2025-06-07T10:15:17Z</dcterms:modified>
</cp:coreProperties>
</file>