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38"/>
  </p:notesMasterIdLst>
  <p:sldIdLst>
    <p:sldId id="256" r:id="rId2"/>
    <p:sldId id="279" r:id="rId3"/>
    <p:sldId id="257" r:id="rId4"/>
    <p:sldId id="258" r:id="rId5"/>
    <p:sldId id="329" r:id="rId6"/>
    <p:sldId id="315" r:id="rId7"/>
    <p:sldId id="332" r:id="rId8"/>
    <p:sldId id="328" r:id="rId9"/>
    <p:sldId id="333" r:id="rId10"/>
    <p:sldId id="359" r:id="rId11"/>
    <p:sldId id="338" r:id="rId12"/>
    <p:sldId id="360" r:id="rId13"/>
    <p:sldId id="363" r:id="rId14"/>
    <p:sldId id="362" r:id="rId15"/>
    <p:sldId id="361" r:id="rId16"/>
    <p:sldId id="369" r:id="rId17"/>
    <p:sldId id="366" r:id="rId18"/>
    <p:sldId id="364" r:id="rId19"/>
    <p:sldId id="367" r:id="rId20"/>
    <p:sldId id="365" r:id="rId21"/>
    <p:sldId id="335" r:id="rId22"/>
    <p:sldId id="341" r:id="rId23"/>
    <p:sldId id="357" r:id="rId24"/>
    <p:sldId id="358" r:id="rId25"/>
    <p:sldId id="334" r:id="rId26"/>
    <p:sldId id="339" r:id="rId27"/>
    <p:sldId id="340" r:id="rId28"/>
    <p:sldId id="351" r:id="rId29"/>
    <p:sldId id="352" r:id="rId30"/>
    <p:sldId id="354" r:id="rId31"/>
    <p:sldId id="355" r:id="rId32"/>
    <p:sldId id="356" r:id="rId33"/>
    <p:sldId id="336" r:id="rId34"/>
    <p:sldId id="342" r:id="rId35"/>
    <p:sldId id="368" r:id="rId36"/>
    <p:sldId id="264"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A51C-6B7E-42B8-8632-3687F487A6B7}">
  <a:tblStyle styleId="{DF1EA51C-6B7E-42B8-8632-3687F487A6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005" autoAdjust="0"/>
  </p:normalViewPr>
  <p:slideViewPr>
    <p:cSldViewPr snapToGrid="0">
      <p:cViewPr varScale="1">
        <p:scale>
          <a:sx n="131" d="100"/>
          <a:sy n="131" d="100"/>
        </p:scale>
        <p:origin x="97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verpass Black"/>
        <a:ea typeface="Overpass Black"/>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008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69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603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188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371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51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03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573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52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a75a9251e8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a75a9251e8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48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953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527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020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519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3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690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488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18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7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650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1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584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143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00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742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a7274a1822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a7274a1822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a7274a1822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a7274a1822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63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51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7274a1822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7274a1822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052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15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66"/>
        <p:cNvGrpSpPr/>
        <p:nvPr/>
      </p:nvGrpSpPr>
      <p:grpSpPr>
        <a:xfrm>
          <a:off x="0" y="0"/>
          <a:ext cx="0" cy="0"/>
          <a:chOff x="0" y="0"/>
          <a:chExt cx="0" cy="0"/>
        </a:xfrm>
      </p:grpSpPr>
      <p:grpSp>
        <p:nvGrpSpPr>
          <p:cNvPr id="967" name="Google Shape;967;p18"/>
          <p:cNvGrpSpPr/>
          <p:nvPr/>
        </p:nvGrpSpPr>
        <p:grpSpPr>
          <a:xfrm>
            <a:off x="-1680776" y="-4224695"/>
            <a:ext cx="16179801" cy="13950337"/>
            <a:chOff x="-1680776" y="-4224695"/>
            <a:chExt cx="16179801" cy="13950337"/>
          </a:xfrm>
        </p:grpSpPr>
        <p:pic>
          <p:nvPicPr>
            <p:cNvPr id="968" name="Google Shape;968;p18"/>
            <p:cNvPicPr preferRelativeResize="0"/>
            <p:nvPr/>
          </p:nvPicPr>
          <p:blipFill>
            <a:blip r:embed="rId2">
              <a:alphaModFix/>
            </a:blip>
            <a:stretch>
              <a:fillRect/>
            </a:stretch>
          </p:blipFill>
          <p:spPr>
            <a:xfrm rot="-3224823">
              <a:off x="-140037" y="3490385"/>
              <a:ext cx="5882028" cy="4855725"/>
            </a:xfrm>
            <a:prstGeom prst="rect">
              <a:avLst/>
            </a:prstGeom>
            <a:noFill/>
            <a:ln>
              <a:noFill/>
            </a:ln>
          </p:spPr>
        </p:pic>
        <p:pic>
          <p:nvPicPr>
            <p:cNvPr id="969" name="Google Shape;969;p18"/>
            <p:cNvPicPr preferRelativeResize="0"/>
            <p:nvPr/>
          </p:nvPicPr>
          <p:blipFill>
            <a:blip r:embed="rId3">
              <a:alphaModFix amt="56000"/>
            </a:blip>
            <a:stretch>
              <a:fillRect/>
            </a:stretch>
          </p:blipFill>
          <p:spPr>
            <a:xfrm rot="10800000" flipH="1">
              <a:off x="7048980" y="-1210521"/>
              <a:ext cx="6114874" cy="5143500"/>
            </a:xfrm>
            <a:prstGeom prst="rect">
              <a:avLst/>
            </a:prstGeom>
            <a:noFill/>
            <a:ln>
              <a:noFill/>
            </a:ln>
          </p:spPr>
        </p:pic>
        <p:pic>
          <p:nvPicPr>
            <p:cNvPr id="970" name="Google Shape;970;p18"/>
            <p:cNvPicPr preferRelativeResize="0"/>
            <p:nvPr/>
          </p:nvPicPr>
          <p:blipFill>
            <a:blip r:embed="rId4">
              <a:alphaModFix amt="52000"/>
            </a:blip>
            <a:stretch>
              <a:fillRect/>
            </a:stretch>
          </p:blipFill>
          <p:spPr>
            <a:xfrm rot="5400000">
              <a:off x="5834261" y="-3262046"/>
              <a:ext cx="4474637" cy="5143502"/>
            </a:xfrm>
            <a:prstGeom prst="rect">
              <a:avLst/>
            </a:prstGeom>
            <a:noFill/>
            <a:ln>
              <a:noFill/>
            </a:ln>
          </p:spPr>
        </p:pic>
        <p:pic>
          <p:nvPicPr>
            <p:cNvPr id="971" name="Google Shape;971;p18"/>
            <p:cNvPicPr preferRelativeResize="0"/>
            <p:nvPr/>
          </p:nvPicPr>
          <p:blipFill>
            <a:blip r:embed="rId5">
              <a:alphaModFix amt="47000"/>
            </a:blip>
            <a:stretch>
              <a:fillRect/>
            </a:stretch>
          </p:blipFill>
          <p:spPr>
            <a:xfrm rot="-1342742">
              <a:off x="-977911" y="-3287812"/>
              <a:ext cx="5882021" cy="4855724"/>
            </a:xfrm>
            <a:prstGeom prst="rect">
              <a:avLst/>
            </a:prstGeom>
            <a:noFill/>
            <a:ln>
              <a:noFill/>
            </a:ln>
          </p:spPr>
        </p:pic>
        <p:pic>
          <p:nvPicPr>
            <p:cNvPr id="972" name="Google Shape;972;p18"/>
            <p:cNvPicPr preferRelativeResize="0"/>
            <p:nvPr/>
          </p:nvPicPr>
          <p:blipFill>
            <a:blip r:embed="rId6">
              <a:alphaModFix amt="58000"/>
            </a:blip>
            <a:stretch>
              <a:fillRect/>
            </a:stretch>
          </p:blipFill>
          <p:spPr>
            <a:xfrm rot="10599510">
              <a:off x="-546556" y="1325195"/>
              <a:ext cx="1787179" cy="4287368"/>
            </a:xfrm>
            <a:prstGeom prst="rect">
              <a:avLst/>
            </a:prstGeom>
            <a:noFill/>
            <a:ln>
              <a:noFill/>
            </a:ln>
          </p:spPr>
        </p:pic>
        <p:pic>
          <p:nvPicPr>
            <p:cNvPr id="973" name="Google Shape;973;p18"/>
            <p:cNvPicPr preferRelativeResize="0"/>
            <p:nvPr/>
          </p:nvPicPr>
          <p:blipFill>
            <a:blip r:embed="rId7">
              <a:alphaModFix amt="45000"/>
            </a:blip>
            <a:stretch>
              <a:fillRect/>
            </a:stretch>
          </p:blipFill>
          <p:spPr>
            <a:xfrm rot="380280">
              <a:off x="6197600" y="3797979"/>
              <a:ext cx="8158655" cy="3038274"/>
            </a:xfrm>
            <a:prstGeom prst="rect">
              <a:avLst/>
            </a:prstGeom>
            <a:noFill/>
            <a:ln>
              <a:noFill/>
            </a:ln>
          </p:spPr>
        </p:pic>
      </p:grpSp>
      <p:sp>
        <p:nvSpPr>
          <p:cNvPr id="974" name="Google Shape;974;p18"/>
          <p:cNvSpPr txBox="1">
            <a:spLocks noGrp="1"/>
          </p:cNvSpPr>
          <p:nvPr>
            <p:ph type="title"/>
          </p:nvPr>
        </p:nvSpPr>
        <p:spPr>
          <a:xfrm>
            <a:off x="2290050" y="307608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5" name="Google Shape;975;p18"/>
          <p:cNvSpPr txBox="1">
            <a:spLocks noGrp="1"/>
          </p:cNvSpPr>
          <p:nvPr>
            <p:ph type="subTitle" idx="1"/>
          </p:nvPr>
        </p:nvSpPr>
        <p:spPr>
          <a:xfrm>
            <a:off x="1605150" y="1547033"/>
            <a:ext cx="5933700" cy="18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76" name="Google Shape;976;p18"/>
          <p:cNvGrpSpPr/>
          <p:nvPr/>
        </p:nvGrpSpPr>
        <p:grpSpPr>
          <a:xfrm rot="5400065">
            <a:off x="8667137" y="-1129839"/>
            <a:ext cx="1344377" cy="1995312"/>
            <a:chOff x="272875" y="1527563"/>
            <a:chExt cx="255950" cy="455000"/>
          </a:xfrm>
        </p:grpSpPr>
        <p:sp>
          <p:nvSpPr>
            <p:cNvPr id="977" name="Google Shape;977;p1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78" name="Google Shape;978;p1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79" name="Google Shape;979;p1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0" name="Google Shape;980;p1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1" name="Google Shape;981;p1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2" name="Google Shape;982;p1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3" name="Google Shape;983;p1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4" name="Google Shape;984;p1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5" name="Google Shape;985;p1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6" name="Google Shape;986;p1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7" name="Google Shape;987;p1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8" name="Google Shape;988;p1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9" name="Google Shape;989;p1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0" name="Google Shape;990;p1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1" name="Google Shape;991;p1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2" name="Google Shape;992;p1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3" name="Google Shape;993;p1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4" name="Google Shape;994;p1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5" name="Google Shape;995;p1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6" name="Google Shape;996;p1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7" name="Google Shape;997;p1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8" name="Google Shape;998;p1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9" name="Google Shape;999;p1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0" name="Google Shape;1000;p1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1" name="Google Shape;1001;p1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2" name="Google Shape;1002;p1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3" name="Google Shape;1003;p1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4" name="Google Shape;1004;p1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5" name="Google Shape;1005;p1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6" name="Google Shape;1006;p1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7" name="Google Shape;1007;p1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8" name="Google Shape;1008;p1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9" name="Google Shape;1009;p1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10" name="Google Shape;1010;p1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11" name="Google Shape;1011;p1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1012" name="Google Shape;1012;p18"/>
          <p:cNvSpPr/>
          <p:nvPr/>
        </p:nvSpPr>
        <p:spPr>
          <a:xfrm rot="-7373435">
            <a:off x="-1518218" y="3027895"/>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extLst>
      <p:ext uri="{BB962C8B-B14F-4D97-AF65-F5344CB8AC3E}">
        <p14:creationId xmlns:p14="http://schemas.microsoft.com/office/powerpoint/2010/main" val="68908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345175" y="3258079"/>
            <a:ext cx="8158656" cy="3038275"/>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1630988" y="143888"/>
            <a:ext cx="5882026" cy="4855727"/>
          </a:xfrm>
          <a:prstGeom prst="rect">
            <a:avLst/>
          </a:prstGeom>
          <a:noFill/>
          <a:ln>
            <a:noFill/>
          </a:ln>
        </p:spPr>
      </p:pic>
      <p:sp>
        <p:nvSpPr>
          <p:cNvPr id="92"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nvGrpSpPr>
          <p:cNvPr id="93" name="Google Shape;93;p3"/>
          <p:cNvGrpSpPr/>
          <p:nvPr/>
        </p:nvGrpSpPr>
        <p:grpSpPr>
          <a:xfrm rot="-2700000">
            <a:off x="473130" y="2695837"/>
            <a:ext cx="1344349" cy="2469678"/>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grpSp>
        <p:nvGrpSpPr>
          <p:cNvPr id="129" name="Google Shape;129;p3"/>
          <p:cNvGrpSpPr/>
          <p:nvPr/>
        </p:nvGrpSpPr>
        <p:grpSpPr>
          <a:xfrm rot="-2700000">
            <a:off x="8026513" y="-183341"/>
            <a:ext cx="1344349" cy="1995327"/>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165"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67"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61726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7"/>
        <p:cNvGrpSpPr/>
        <p:nvPr/>
      </p:nvGrpSpPr>
      <p:grpSpPr>
        <a:xfrm>
          <a:off x="0" y="0"/>
          <a:ext cx="0" cy="0"/>
          <a:chOff x="0" y="0"/>
          <a:chExt cx="0" cy="0"/>
        </a:xfrm>
      </p:grpSpPr>
      <p:pic>
        <p:nvPicPr>
          <p:cNvPr id="298" name="Google Shape;298;p6"/>
          <p:cNvPicPr preferRelativeResize="0"/>
          <p:nvPr/>
        </p:nvPicPr>
        <p:blipFill>
          <a:blip r:embed="rId2">
            <a:alphaModFix amt="66000"/>
          </a:blip>
          <a:stretch>
            <a:fillRect/>
          </a:stretch>
        </p:blipFill>
        <p:spPr>
          <a:xfrm rot="1326164" flipH="1">
            <a:off x="2960862" y="1361553"/>
            <a:ext cx="3222304" cy="2224797"/>
          </a:xfrm>
          <a:prstGeom prst="rect">
            <a:avLst/>
          </a:prstGeom>
          <a:noFill/>
          <a:ln>
            <a:noFill/>
          </a:ln>
        </p:spPr>
      </p:pic>
      <p:pic>
        <p:nvPicPr>
          <p:cNvPr id="299" name="Google Shape;299;p6"/>
          <p:cNvPicPr preferRelativeResize="0"/>
          <p:nvPr/>
        </p:nvPicPr>
        <p:blipFill>
          <a:blip r:embed="rId3">
            <a:alphaModFix amt="47000"/>
          </a:blip>
          <a:stretch>
            <a:fillRect/>
          </a:stretch>
        </p:blipFill>
        <p:spPr>
          <a:xfrm rot="1331770">
            <a:off x="-1977764" y="3821949"/>
            <a:ext cx="2989902" cy="2468226"/>
          </a:xfrm>
          <a:prstGeom prst="rect">
            <a:avLst/>
          </a:prstGeom>
          <a:noFill/>
          <a:ln>
            <a:noFill/>
          </a:ln>
        </p:spPr>
      </p:pic>
      <p:grpSp>
        <p:nvGrpSpPr>
          <p:cNvPr id="300" name="Google Shape;300;p6"/>
          <p:cNvGrpSpPr/>
          <p:nvPr/>
        </p:nvGrpSpPr>
        <p:grpSpPr>
          <a:xfrm rot="-987768">
            <a:off x="-733895" y="3875634"/>
            <a:ext cx="1344359" cy="1995308"/>
            <a:chOff x="272875" y="1527563"/>
            <a:chExt cx="255950" cy="455000"/>
          </a:xfrm>
        </p:grpSpPr>
        <p:sp>
          <p:nvSpPr>
            <p:cNvPr id="301" name="Google Shape;301;p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2" name="Google Shape;302;p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3" name="Google Shape;303;p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4" name="Google Shape;304;p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5" name="Google Shape;305;p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6" name="Google Shape;306;p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7" name="Google Shape;307;p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8" name="Google Shape;308;p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09" name="Google Shape;309;p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0" name="Google Shape;310;p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1" name="Google Shape;311;p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2" name="Google Shape;312;p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3" name="Google Shape;313;p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4" name="Google Shape;314;p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5" name="Google Shape;315;p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6" name="Google Shape;316;p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7" name="Google Shape;317;p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8" name="Google Shape;318;p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19" name="Google Shape;319;p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0" name="Google Shape;320;p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1" name="Google Shape;321;p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2" name="Google Shape;322;p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3" name="Google Shape;323;p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4" name="Google Shape;324;p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5" name="Google Shape;325;p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6" name="Google Shape;326;p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7" name="Google Shape;327;p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8" name="Google Shape;328;p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29" name="Google Shape;329;p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0" name="Google Shape;330;p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1" name="Google Shape;331;p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2" name="Google Shape;332;p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3" name="Google Shape;333;p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4" name="Google Shape;334;p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35" name="Google Shape;335;p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336" name="Google Shape;336;p6"/>
          <p:cNvPicPr preferRelativeResize="0"/>
          <p:nvPr/>
        </p:nvPicPr>
        <p:blipFill>
          <a:blip r:embed="rId4">
            <a:alphaModFix amt="74000"/>
          </a:blip>
          <a:stretch>
            <a:fillRect/>
          </a:stretch>
        </p:blipFill>
        <p:spPr>
          <a:xfrm flipH="1">
            <a:off x="7809444" y="4139664"/>
            <a:ext cx="2894870" cy="2593321"/>
          </a:xfrm>
          <a:prstGeom prst="rect">
            <a:avLst/>
          </a:prstGeom>
          <a:noFill/>
          <a:ln>
            <a:noFill/>
          </a:ln>
        </p:spPr>
      </p:pic>
      <p:pic>
        <p:nvPicPr>
          <p:cNvPr id="337" name="Google Shape;337;p6"/>
          <p:cNvPicPr preferRelativeResize="0"/>
          <p:nvPr/>
        </p:nvPicPr>
        <p:blipFill>
          <a:blip r:embed="rId5">
            <a:alphaModFix amt="62000"/>
          </a:blip>
          <a:stretch>
            <a:fillRect/>
          </a:stretch>
        </p:blipFill>
        <p:spPr>
          <a:xfrm rot="9368145" flipH="1">
            <a:off x="-1509155" y="-1246007"/>
            <a:ext cx="2894870" cy="2593321"/>
          </a:xfrm>
          <a:prstGeom prst="rect">
            <a:avLst/>
          </a:prstGeom>
          <a:noFill/>
          <a:ln>
            <a:noFill/>
          </a:ln>
        </p:spPr>
      </p:pic>
      <p:grpSp>
        <p:nvGrpSpPr>
          <p:cNvPr id="338" name="Google Shape;338;p6"/>
          <p:cNvGrpSpPr/>
          <p:nvPr/>
        </p:nvGrpSpPr>
        <p:grpSpPr>
          <a:xfrm rot="5400065">
            <a:off x="8667137" y="-1129839"/>
            <a:ext cx="1344377" cy="1995312"/>
            <a:chOff x="272875" y="1527563"/>
            <a:chExt cx="255950" cy="455000"/>
          </a:xfrm>
        </p:grpSpPr>
        <p:sp>
          <p:nvSpPr>
            <p:cNvPr id="339" name="Google Shape;339;p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0" name="Google Shape;340;p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1" name="Google Shape;341;p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2" name="Google Shape;342;p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3" name="Google Shape;343;p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4" name="Google Shape;344;p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5" name="Google Shape;345;p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6" name="Google Shape;346;p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7" name="Google Shape;347;p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8" name="Google Shape;348;p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49" name="Google Shape;349;p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0" name="Google Shape;350;p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1" name="Google Shape;351;p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2" name="Google Shape;352;p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3" name="Google Shape;353;p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4" name="Google Shape;354;p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5" name="Google Shape;355;p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6" name="Google Shape;356;p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7" name="Google Shape;357;p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8" name="Google Shape;358;p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59" name="Google Shape;359;p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0" name="Google Shape;360;p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1" name="Google Shape;361;p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2" name="Google Shape;362;p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3" name="Google Shape;363;p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4" name="Google Shape;364;p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5" name="Google Shape;365;p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6" name="Google Shape;366;p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7" name="Google Shape;367;p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8" name="Google Shape;368;p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69" name="Google Shape;369;p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70" name="Google Shape;370;p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71" name="Google Shape;371;p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72" name="Google Shape;372;p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373" name="Google Shape;373;p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374" name="Google Shape;374;p6"/>
          <p:cNvSpPr txBox="1">
            <a:spLocks noGrp="1"/>
          </p:cNvSpPr>
          <p:nvPr>
            <p:ph type="title"/>
          </p:nvPr>
        </p:nvSpPr>
        <p:spPr>
          <a:xfrm>
            <a:off x="3566522" y="1727900"/>
            <a:ext cx="2028900" cy="1714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75" name="Google Shape;375;p6"/>
          <p:cNvPicPr preferRelativeResize="0"/>
          <p:nvPr/>
        </p:nvPicPr>
        <p:blipFill>
          <a:blip r:embed="rId3">
            <a:alphaModFix amt="47000"/>
          </a:blip>
          <a:stretch>
            <a:fillRect/>
          </a:stretch>
        </p:blipFill>
        <p:spPr>
          <a:xfrm rot="-10643014">
            <a:off x="7943421" y="-1509312"/>
            <a:ext cx="2989903" cy="2468227"/>
          </a:xfrm>
          <a:prstGeom prst="rect">
            <a:avLst/>
          </a:prstGeom>
          <a:noFill/>
          <a:ln>
            <a:noFill/>
          </a:ln>
        </p:spPr>
      </p:pic>
      <p:sp>
        <p:nvSpPr>
          <p:cNvPr id="376" name="Google Shape;376;p6"/>
          <p:cNvSpPr/>
          <p:nvPr/>
        </p:nvSpPr>
        <p:spPr>
          <a:xfrm rot="-7373435">
            <a:off x="3439495" y="5025020"/>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extLst>
      <p:ext uri="{BB962C8B-B14F-4D97-AF65-F5344CB8AC3E}">
        <p14:creationId xmlns:p14="http://schemas.microsoft.com/office/powerpoint/2010/main" val="213233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verpass Black"/>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419797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182751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183"/>
        <p:cNvGrpSpPr/>
        <p:nvPr/>
      </p:nvGrpSpPr>
      <p:grpSpPr>
        <a:xfrm>
          <a:off x="0" y="0"/>
          <a:ext cx="0" cy="0"/>
          <a:chOff x="0" y="0"/>
          <a:chExt cx="0" cy="0"/>
        </a:xfrm>
      </p:grpSpPr>
      <p:sp>
        <p:nvSpPr>
          <p:cNvPr id="1184" name="Google Shape;1184;p21"/>
          <p:cNvSpPr txBox="1">
            <a:spLocks noGrp="1"/>
          </p:cNvSpPr>
          <p:nvPr>
            <p:ph type="title"/>
          </p:nvPr>
        </p:nvSpPr>
        <p:spPr>
          <a:xfrm>
            <a:off x="1698617" y="1400049"/>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5" name="Google Shape;1185;p21"/>
          <p:cNvSpPr txBox="1">
            <a:spLocks noGrp="1"/>
          </p:cNvSpPr>
          <p:nvPr>
            <p:ph type="subTitle" idx="1"/>
          </p:nvPr>
        </p:nvSpPr>
        <p:spPr>
          <a:xfrm>
            <a:off x="1698617" y="2015470"/>
            <a:ext cx="2867100" cy="9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6" name="Google Shape;1186;p21"/>
          <p:cNvSpPr txBox="1">
            <a:spLocks noGrp="1"/>
          </p:cNvSpPr>
          <p:nvPr>
            <p:ph type="title" idx="2"/>
          </p:nvPr>
        </p:nvSpPr>
        <p:spPr>
          <a:xfrm flipH="1">
            <a:off x="4593236" y="1400049"/>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7" name="Google Shape;1187;p21"/>
          <p:cNvSpPr txBox="1">
            <a:spLocks noGrp="1"/>
          </p:cNvSpPr>
          <p:nvPr>
            <p:ph type="subTitle" idx="3"/>
          </p:nvPr>
        </p:nvSpPr>
        <p:spPr>
          <a:xfrm>
            <a:off x="4593236" y="2015470"/>
            <a:ext cx="2867100" cy="9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8" name="Google Shape;1188;p21"/>
          <p:cNvSpPr txBox="1">
            <a:spLocks noGrp="1"/>
          </p:cNvSpPr>
          <p:nvPr>
            <p:ph type="title" idx="4"/>
          </p:nvPr>
        </p:nvSpPr>
        <p:spPr>
          <a:xfrm>
            <a:off x="1698617" y="3004407"/>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9" name="Google Shape;1189;p21"/>
          <p:cNvSpPr txBox="1">
            <a:spLocks noGrp="1"/>
          </p:cNvSpPr>
          <p:nvPr>
            <p:ph type="subTitle" idx="5"/>
          </p:nvPr>
        </p:nvSpPr>
        <p:spPr>
          <a:xfrm>
            <a:off x="1698617" y="3619626"/>
            <a:ext cx="2867100" cy="9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0" name="Google Shape;1190;p21"/>
          <p:cNvSpPr txBox="1">
            <a:spLocks noGrp="1"/>
          </p:cNvSpPr>
          <p:nvPr>
            <p:ph type="title" idx="6"/>
          </p:nvPr>
        </p:nvSpPr>
        <p:spPr>
          <a:xfrm flipH="1">
            <a:off x="4593236" y="3004407"/>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1" name="Google Shape;1191;p21"/>
          <p:cNvSpPr txBox="1">
            <a:spLocks noGrp="1"/>
          </p:cNvSpPr>
          <p:nvPr>
            <p:ph type="subTitle" idx="7"/>
          </p:nvPr>
        </p:nvSpPr>
        <p:spPr>
          <a:xfrm>
            <a:off x="4593236" y="3619626"/>
            <a:ext cx="2867100" cy="9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192" name="Google Shape;1192;p21"/>
          <p:cNvPicPr preferRelativeResize="0"/>
          <p:nvPr/>
        </p:nvPicPr>
        <p:blipFill>
          <a:blip r:embed="rId2">
            <a:alphaModFix amt="47000"/>
          </a:blip>
          <a:stretch>
            <a:fillRect/>
          </a:stretch>
        </p:blipFill>
        <p:spPr>
          <a:xfrm rot="1331770">
            <a:off x="-1977764" y="3821949"/>
            <a:ext cx="2989902" cy="2468226"/>
          </a:xfrm>
          <a:prstGeom prst="rect">
            <a:avLst/>
          </a:prstGeom>
          <a:noFill/>
          <a:ln>
            <a:noFill/>
          </a:ln>
        </p:spPr>
      </p:pic>
      <p:grpSp>
        <p:nvGrpSpPr>
          <p:cNvPr id="1193" name="Google Shape;1193;p21"/>
          <p:cNvGrpSpPr/>
          <p:nvPr/>
        </p:nvGrpSpPr>
        <p:grpSpPr>
          <a:xfrm rot="-987768">
            <a:off x="-733895" y="3875634"/>
            <a:ext cx="1344359" cy="1995308"/>
            <a:chOff x="272875" y="1527563"/>
            <a:chExt cx="255950" cy="455000"/>
          </a:xfrm>
        </p:grpSpPr>
        <p:sp>
          <p:nvSpPr>
            <p:cNvPr id="1194" name="Google Shape;1194;p2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95" name="Google Shape;1195;p2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96" name="Google Shape;1196;p2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97" name="Google Shape;1197;p2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98" name="Google Shape;1198;p2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199" name="Google Shape;1199;p2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0" name="Google Shape;1200;p2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1" name="Google Shape;1201;p2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2" name="Google Shape;1202;p2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3" name="Google Shape;1203;p2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4" name="Google Shape;1204;p2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5" name="Google Shape;1205;p2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6" name="Google Shape;1206;p2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7" name="Google Shape;1207;p2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8" name="Google Shape;1208;p2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09" name="Google Shape;1209;p2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0" name="Google Shape;1210;p2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1" name="Google Shape;1211;p2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2" name="Google Shape;1212;p2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3" name="Google Shape;1213;p2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4" name="Google Shape;1214;p2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5" name="Google Shape;1215;p2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6" name="Google Shape;1216;p2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7" name="Google Shape;1217;p2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8" name="Google Shape;1218;p2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19" name="Google Shape;1219;p2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0" name="Google Shape;1220;p2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1" name="Google Shape;1221;p2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2" name="Google Shape;1222;p2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3" name="Google Shape;1223;p2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4" name="Google Shape;1224;p2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5" name="Google Shape;1225;p2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6" name="Google Shape;1226;p2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7" name="Google Shape;1227;p2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28" name="Google Shape;1228;p2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1229" name="Google Shape;1229;p21"/>
          <p:cNvPicPr preferRelativeResize="0"/>
          <p:nvPr/>
        </p:nvPicPr>
        <p:blipFill>
          <a:blip r:embed="rId3">
            <a:alphaModFix amt="74000"/>
          </a:blip>
          <a:stretch>
            <a:fillRect/>
          </a:stretch>
        </p:blipFill>
        <p:spPr>
          <a:xfrm flipH="1">
            <a:off x="7809444" y="4139664"/>
            <a:ext cx="2894870" cy="2593321"/>
          </a:xfrm>
          <a:prstGeom prst="rect">
            <a:avLst/>
          </a:prstGeom>
          <a:noFill/>
          <a:ln>
            <a:noFill/>
          </a:ln>
        </p:spPr>
      </p:pic>
      <p:pic>
        <p:nvPicPr>
          <p:cNvPr id="1230" name="Google Shape;1230;p21"/>
          <p:cNvPicPr preferRelativeResize="0"/>
          <p:nvPr/>
        </p:nvPicPr>
        <p:blipFill>
          <a:blip r:embed="rId4">
            <a:alphaModFix amt="62000"/>
          </a:blip>
          <a:stretch>
            <a:fillRect/>
          </a:stretch>
        </p:blipFill>
        <p:spPr>
          <a:xfrm rot="9368145" flipH="1">
            <a:off x="-1509155" y="-1246007"/>
            <a:ext cx="2894870" cy="2593321"/>
          </a:xfrm>
          <a:prstGeom prst="rect">
            <a:avLst/>
          </a:prstGeom>
          <a:noFill/>
          <a:ln>
            <a:noFill/>
          </a:ln>
        </p:spPr>
      </p:pic>
      <p:grpSp>
        <p:nvGrpSpPr>
          <p:cNvPr id="1231" name="Google Shape;1231;p21"/>
          <p:cNvGrpSpPr/>
          <p:nvPr/>
        </p:nvGrpSpPr>
        <p:grpSpPr>
          <a:xfrm rot="5400065">
            <a:off x="8667137" y="-1129839"/>
            <a:ext cx="1344377" cy="1995312"/>
            <a:chOff x="272875" y="1527563"/>
            <a:chExt cx="255950" cy="455000"/>
          </a:xfrm>
        </p:grpSpPr>
        <p:sp>
          <p:nvSpPr>
            <p:cNvPr id="1232" name="Google Shape;1232;p2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3" name="Google Shape;1233;p2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4" name="Google Shape;1234;p2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5" name="Google Shape;1235;p2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6" name="Google Shape;1236;p2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7" name="Google Shape;1237;p2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8" name="Google Shape;1238;p2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39" name="Google Shape;1239;p2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0" name="Google Shape;1240;p2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1" name="Google Shape;1241;p2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2" name="Google Shape;1242;p2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3" name="Google Shape;1243;p2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4" name="Google Shape;1244;p2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5" name="Google Shape;1245;p2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6" name="Google Shape;1246;p2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7" name="Google Shape;1247;p2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8" name="Google Shape;1248;p2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49" name="Google Shape;1249;p2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0" name="Google Shape;1250;p2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1" name="Google Shape;1251;p2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2" name="Google Shape;1252;p2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3" name="Google Shape;1253;p2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4" name="Google Shape;1254;p2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5" name="Google Shape;1255;p2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6" name="Google Shape;1256;p2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7" name="Google Shape;1257;p2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8" name="Google Shape;1258;p2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59" name="Google Shape;1259;p2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0" name="Google Shape;1260;p2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1" name="Google Shape;1261;p2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2" name="Google Shape;1262;p2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3" name="Google Shape;1263;p2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4" name="Google Shape;1264;p2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5" name="Google Shape;1265;p2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266" name="Google Shape;1266;p2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1267" name="Google Shape;1267;p21"/>
          <p:cNvPicPr preferRelativeResize="0"/>
          <p:nvPr/>
        </p:nvPicPr>
        <p:blipFill>
          <a:blip r:embed="rId2">
            <a:alphaModFix amt="47000"/>
          </a:blip>
          <a:stretch>
            <a:fillRect/>
          </a:stretch>
        </p:blipFill>
        <p:spPr>
          <a:xfrm rot="-10643014">
            <a:off x="7943421" y="-1509312"/>
            <a:ext cx="2989903" cy="2468227"/>
          </a:xfrm>
          <a:prstGeom prst="rect">
            <a:avLst/>
          </a:prstGeom>
          <a:noFill/>
          <a:ln>
            <a:noFill/>
          </a:ln>
        </p:spPr>
      </p:pic>
      <p:sp>
        <p:nvSpPr>
          <p:cNvPr id="1268" name="Google Shape;1268;p21"/>
          <p:cNvSpPr txBox="1">
            <a:spLocks noGrp="1"/>
          </p:cNvSpPr>
          <p:nvPr>
            <p:ph type="ctrTitle" idx="8"/>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269" name="Google Shape;1269;p21"/>
          <p:cNvSpPr/>
          <p:nvPr/>
        </p:nvSpPr>
        <p:spPr>
          <a:xfrm rot="-7373435">
            <a:off x="-1518218" y="3027895"/>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7" r:id="rId4"/>
    <p:sldLayoutId id="2147483677" r:id="rId5"/>
    <p:sldLayoutId id="2147483678" r:id="rId6"/>
    <p:sldLayoutId id="2147483679" r:id="rId7"/>
    <p:sldLayoutId id="2147483680" r:id="rId8"/>
    <p:sldLayoutId id="2147483681" r:id="rId9"/>
    <p:sldLayoutId id="2147483684" r:id="rId10"/>
    <p:sldLayoutId id="2147483685" r:id="rId11"/>
    <p:sldLayoutId id="2147483686" r:id="rId12"/>
    <p:sldLayoutId id="2147483687" r:id="rId13"/>
    <p:sldLayoutId id="214748368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127829"/>
            <a:ext cx="5527099" cy="4562724"/>
          </a:xfrm>
          <a:prstGeom prst="rect">
            <a:avLst/>
          </a:prstGeom>
          <a:noFill/>
          <a:ln>
            <a:noFill/>
          </a:ln>
        </p:spPr>
      </p:pic>
      <p:sp>
        <p:nvSpPr>
          <p:cNvPr id="2128" name="Google Shape;2128;p38"/>
          <p:cNvSpPr txBox="1">
            <a:spLocks noGrp="1"/>
          </p:cNvSpPr>
          <p:nvPr>
            <p:ph type="ctrTitle"/>
          </p:nvPr>
        </p:nvSpPr>
        <p:spPr>
          <a:xfrm>
            <a:off x="1351191" y="1758717"/>
            <a:ext cx="6441607" cy="102841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5400" b="1"/>
              <a:t>CROSSING GAME</a:t>
            </a:r>
            <a:endParaRPr sz="5400" b="1"/>
          </a:p>
        </p:txBody>
      </p:sp>
      <p:sp>
        <p:nvSpPr>
          <p:cNvPr id="2129" name="Google Shape;2129;p38"/>
          <p:cNvSpPr txBox="1">
            <a:spLocks noGrp="1"/>
          </p:cNvSpPr>
          <p:nvPr>
            <p:ph type="subTitle" idx="1"/>
          </p:nvPr>
        </p:nvSpPr>
        <p:spPr>
          <a:xfrm>
            <a:off x="2624447" y="2892670"/>
            <a:ext cx="3895093" cy="50889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1" dirty="0">
                <a:latin typeface="Overpass Black"/>
              </a:rPr>
              <a:t>Lecturer:  Dr</a:t>
            </a:r>
            <a:r>
              <a:rPr lang="en" sz="2000" b="1">
                <a:latin typeface="Overpass Black"/>
              </a:rPr>
              <a:t>. Trương Toàn Thịnh</a:t>
            </a:r>
            <a:br>
              <a:rPr lang="en" sz="2000" b="1">
                <a:latin typeface="Overpass Black"/>
              </a:rPr>
            </a:br>
            <a:endParaRPr sz="2000" b="1" dirty="0">
              <a:latin typeface="Overpass Black"/>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pic>
        <p:nvPicPr>
          <p:cNvPr id="1034" name="Picture 10" descr="The Roman number theory association">
            <a:extLst>
              <a:ext uri="{FF2B5EF4-FFF2-40B4-BE49-F238E27FC236}">
                <a16:creationId xmlns:a16="http://schemas.microsoft.com/office/drawing/2014/main" id="{9C6A3E4E-B415-4872-AE4F-B36093C482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F983C8-57BF-4E46-8012-054F87C88C45}"/>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758176" y="322225"/>
            <a:ext cx="7672500" cy="577800"/>
          </a:xfrm>
        </p:spPr>
        <p:txBody>
          <a:bodyPr/>
          <a:lstStyle/>
          <a:p>
            <a:r>
              <a:rPr lang="en-US" b="1"/>
              <a:t>Cài đặt thực đơn trò chơi</a:t>
            </a:r>
          </a:p>
        </p:txBody>
      </p:sp>
      <p:pic>
        <p:nvPicPr>
          <p:cNvPr id="5" name="Picture 4">
            <a:extLst>
              <a:ext uri="{FF2B5EF4-FFF2-40B4-BE49-F238E27FC236}">
                <a16:creationId xmlns:a16="http://schemas.microsoft.com/office/drawing/2014/main" id="{DDE44801-A560-4893-AB4B-FDEF75B90D2A}"/>
              </a:ext>
            </a:extLst>
          </p:cNvPr>
          <p:cNvPicPr>
            <a:picLocks noChangeAspect="1"/>
          </p:cNvPicPr>
          <p:nvPr/>
        </p:nvPicPr>
        <p:blipFill>
          <a:blip r:embed="rId4"/>
          <a:stretch>
            <a:fillRect/>
          </a:stretch>
        </p:blipFill>
        <p:spPr>
          <a:xfrm>
            <a:off x="1891858" y="1094421"/>
            <a:ext cx="5360283" cy="3424771"/>
          </a:xfrm>
          <a:prstGeom prst="rect">
            <a:avLst/>
          </a:prstGeom>
        </p:spPr>
      </p:pic>
      <p:sp>
        <p:nvSpPr>
          <p:cNvPr id="7" name="TextBox 6">
            <a:extLst>
              <a:ext uri="{FF2B5EF4-FFF2-40B4-BE49-F238E27FC236}">
                <a16:creationId xmlns:a16="http://schemas.microsoft.com/office/drawing/2014/main" id="{7783C3E1-1076-4FFF-AE5D-D406105AD8A4}"/>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10</a:t>
            </a:r>
          </a:p>
        </p:txBody>
      </p:sp>
    </p:spTree>
    <p:extLst>
      <p:ext uri="{BB962C8B-B14F-4D97-AF65-F5344CB8AC3E}">
        <p14:creationId xmlns:p14="http://schemas.microsoft.com/office/powerpoint/2010/main" val="209645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875742" y="306691"/>
            <a:ext cx="7672500" cy="577800"/>
          </a:xfrm>
        </p:spPr>
        <p:txBody>
          <a:bodyPr/>
          <a:lstStyle/>
          <a:p>
            <a:r>
              <a:rPr lang="en-US" b="1"/>
              <a:t>Cài đặt </a:t>
            </a:r>
            <a:r>
              <a:rPr lang="vi-VN" b="1"/>
              <a:t>thực đơn trò chơi</a:t>
            </a:r>
            <a:endParaRPr lang="en-US" b="1"/>
          </a:p>
        </p:txBody>
      </p:sp>
      <p:sp>
        <p:nvSpPr>
          <p:cNvPr id="2" name="TextBox 1">
            <a:extLst>
              <a:ext uri="{FF2B5EF4-FFF2-40B4-BE49-F238E27FC236}">
                <a16:creationId xmlns:a16="http://schemas.microsoft.com/office/drawing/2014/main" id="{57DC8865-CBD1-45A1-92EF-BA9BF88C9FDC}"/>
              </a:ext>
            </a:extLst>
          </p:cNvPr>
          <p:cNvSpPr txBox="1"/>
          <p:nvPr/>
        </p:nvSpPr>
        <p:spPr>
          <a:xfrm>
            <a:off x="1291809" y="965800"/>
            <a:ext cx="2348728" cy="3693319"/>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COPTION</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private</a:t>
            </a:r>
            <a:r>
              <a:rPr lang="en-US" sz="1300">
                <a:solidFill>
                  <a:srgbClr val="000000"/>
                </a:solidFill>
                <a:latin typeface="Overpass Black"/>
              </a:rPr>
              <a:t>:</a:t>
            </a:r>
          </a:p>
          <a:p>
            <a:pPr marL="231775"/>
            <a:r>
              <a:rPr lang="en-US" sz="1300">
                <a:solidFill>
                  <a:srgbClr val="0000FF"/>
                </a:solidFill>
                <a:latin typeface="Overpass Black"/>
              </a:rPr>
              <a:t>bool</a:t>
            </a:r>
            <a:r>
              <a:rPr lang="en-US" sz="1300">
                <a:solidFill>
                  <a:srgbClr val="000000"/>
                </a:solidFill>
                <a:latin typeface="Overpass Black"/>
              </a:rPr>
              <a:t> game_state;</a:t>
            </a:r>
          </a:p>
          <a:p>
            <a:pPr marL="231775"/>
            <a:r>
              <a:rPr lang="en-US" sz="1300">
                <a:solidFill>
                  <a:srgbClr val="0000FF"/>
                </a:solidFill>
                <a:latin typeface="Overpass Black"/>
              </a:rPr>
              <a:t>int</a:t>
            </a:r>
            <a:r>
              <a:rPr lang="en-US" sz="1300">
                <a:solidFill>
                  <a:srgbClr val="000000"/>
                </a:solidFill>
                <a:latin typeface="Overpass Black"/>
              </a:rPr>
              <a:t> level_game;</a:t>
            </a:r>
          </a:p>
          <a:p>
            <a:pPr marL="231775"/>
            <a:r>
              <a:rPr lang="en-US" sz="1300">
                <a:solidFill>
                  <a:srgbClr val="0000FF"/>
                </a:solidFill>
                <a:latin typeface="Overpass Black"/>
              </a:rPr>
              <a:t>bool</a:t>
            </a:r>
            <a:r>
              <a:rPr lang="en-US" sz="1300">
                <a:solidFill>
                  <a:srgbClr val="000000"/>
                </a:solidFill>
                <a:latin typeface="Overpass Black"/>
              </a:rPr>
              <a:t> load_state;</a:t>
            </a:r>
          </a:p>
          <a:p>
            <a:pPr marL="231775"/>
            <a:r>
              <a:rPr lang="en-US" sz="1300">
                <a:solidFill>
                  <a:srgbClr val="0000FF"/>
                </a:solidFill>
                <a:latin typeface="Overpass Black"/>
              </a:rPr>
              <a:t>bool</a:t>
            </a:r>
            <a:r>
              <a:rPr lang="en-US" sz="1300">
                <a:solidFill>
                  <a:srgbClr val="000000"/>
                </a:solidFill>
                <a:latin typeface="Overpass Black"/>
              </a:rPr>
              <a:t> play_music;</a:t>
            </a:r>
          </a:p>
          <a:p>
            <a:pPr marL="231775"/>
            <a:r>
              <a:rPr lang="en-US" sz="1300">
                <a:solidFill>
                  <a:srgbClr val="0000FF"/>
                </a:solidFill>
                <a:latin typeface="Overpass Black"/>
              </a:rPr>
              <a:t>bool</a:t>
            </a:r>
            <a:r>
              <a:rPr lang="en-US" sz="1300">
                <a:solidFill>
                  <a:srgbClr val="000000"/>
                </a:solidFill>
                <a:latin typeface="Overpass Black"/>
              </a:rPr>
              <a:t> exit_game;</a:t>
            </a:r>
          </a:p>
          <a:p>
            <a:pPr marL="231775"/>
            <a:r>
              <a:rPr lang="en-US" sz="1300">
                <a:solidFill>
                  <a:srgbClr val="0000FF"/>
                </a:solidFill>
                <a:latin typeface="Overpass Black"/>
              </a:rPr>
              <a:t>bool</a:t>
            </a:r>
            <a:r>
              <a:rPr lang="en-US" sz="1300">
                <a:solidFill>
                  <a:srgbClr val="000000"/>
                </a:solidFill>
                <a:latin typeface="Overpass Black"/>
              </a:rPr>
              <a:t> about_mn;</a:t>
            </a:r>
          </a:p>
          <a:p>
            <a:pPr marL="231775"/>
            <a:r>
              <a:rPr lang="en-US" sz="1300">
                <a:solidFill>
                  <a:srgbClr val="0000FF"/>
                </a:solidFill>
                <a:latin typeface="Overpass Black"/>
              </a:rPr>
              <a:t>bool</a:t>
            </a:r>
            <a:r>
              <a:rPr lang="en-US" sz="1300">
                <a:solidFill>
                  <a:srgbClr val="000000"/>
                </a:solidFill>
                <a:latin typeface="Overpass Black"/>
              </a:rPr>
              <a:t> setting_mn;</a:t>
            </a:r>
          </a:p>
          <a:p>
            <a:pPr marL="231775"/>
            <a:r>
              <a:rPr lang="en-US" sz="1300">
                <a:solidFill>
                  <a:srgbClr val="0000FF"/>
                </a:solidFill>
                <a:latin typeface="Overpass Black"/>
              </a:rPr>
              <a:t>public</a:t>
            </a:r>
            <a:r>
              <a:rPr lang="en-US" sz="1300">
                <a:solidFill>
                  <a:srgbClr val="000000"/>
                </a:solidFill>
                <a:latin typeface="Overpass Black"/>
              </a:rPr>
              <a:t>:</a:t>
            </a:r>
          </a:p>
          <a:p>
            <a:pPr marL="231775"/>
            <a:r>
              <a:rPr lang="en-US" sz="1300">
                <a:solidFill>
                  <a:srgbClr val="7030A0"/>
                </a:solidFill>
                <a:latin typeface="Overpass Black"/>
              </a:rPr>
              <a:t>COPTION</a:t>
            </a:r>
            <a:r>
              <a:rPr lang="en-US" sz="1300">
                <a:solidFill>
                  <a:srgbClr val="000000"/>
                </a:solidFill>
                <a:latin typeface="Overpass Black"/>
              </a:rPr>
              <a:t>();</a:t>
            </a:r>
          </a:p>
          <a:p>
            <a:pPr marL="231775"/>
            <a:r>
              <a:rPr lang="en-US" sz="1300">
                <a:solidFill>
                  <a:srgbClr val="7030A0"/>
                </a:solidFill>
                <a:latin typeface="Overpass Black"/>
              </a:rPr>
              <a:t>~COPTION</a:t>
            </a:r>
            <a:r>
              <a:rPr lang="en-US" sz="1300">
                <a:solidFill>
                  <a:srgbClr val="000000"/>
                </a:solidFill>
                <a:latin typeface="Overpass Black"/>
              </a:rPr>
              <a:t>();</a:t>
            </a:r>
          </a:p>
          <a:p>
            <a:pPr marL="231775"/>
            <a:r>
              <a:rPr lang="en-US" sz="1300">
                <a:solidFill>
                  <a:srgbClr val="008000"/>
                </a:solidFill>
                <a:latin typeface="Overpass Black"/>
              </a:rPr>
              <a:t>// getter</a:t>
            </a:r>
            <a:endParaRPr lang="vi-VN" sz="1300">
              <a:solidFill>
                <a:srgbClr val="008000"/>
              </a:solidFill>
              <a:latin typeface="Overpass Black"/>
            </a:endParaRPr>
          </a:p>
          <a:p>
            <a:pPr marL="231775"/>
            <a:r>
              <a:rPr lang="vi-VN" sz="1300">
                <a:solidFill>
                  <a:schemeClr val="tx1">
                    <a:lumMod val="50000"/>
                  </a:schemeClr>
                </a:solidFill>
                <a:latin typeface="Overpass Black"/>
              </a:rPr>
              <a:t>..........</a:t>
            </a:r>
          </a:p>
          <a:p>
            <a:pPr marL="231775"/>
            <a:r>
              <a:rPr lang="en-US" sz="1300">
                <a:solidFill>
                  <a:srgbClr val="008000"/>
                </a:solidFill>
                <a:latin typeface="Overpass Black"/>
              </a:rPr>
              <a:t>// setter</a:t>
            </a:r>
            <a:endParaRPr lang="vi-VN" sz="1300">
              <a:solidFill>
                <a:srgbClr val="008000"/>
              </a:solidFill>
              <a:latin typeface="Overpass Black"/>
            </a:endParaRPr>
          </a:p>
          <a:p>
            <a:pPr marL="231775"/>
            <a:r>
              <a:rPr lang="vi-VN" sz="1300">
                <a:solidFill>
                  <a:schemeClr val="tx1">
                    <a:lumMod val="50000"/>
                  </a:schemeClr>
                </a:solidFill>
                <a:latin typeface="Overpass Black"/>
              </a:rPr>
              <a:t>..........</a:t>
            </a:r>
          </a:p>
          <a:p>
            <a:r>
              <a:rPr lang="vi-VN" sz="1300">
                <a:solidFill>
                  <a:schemeClr val="tx1">
                    <a:lumMod val="50000"/>
                  </a:schemeClr>
                </a:solidFill>
                <a:latin typeface="Overpass Black"/>
              </a:rPr>
              <a:t>};</a:t>
            </a:r>
          </a:p>
        </p:txBody>
      </p:sp>
      <p:sp>
        <p:nvSpPr>
          <p:cNvPr id="3" name="TextBox 2">
            <a:extLst>
              <a:ext uri="{FF2B5EF4-FFF2-40B4-BE49-F238E27FC236}">
                <a16:creationId xmlns:a16="http://schemas.microsoft.com/office/drawing/2014/main" id="{31DF2EC7-2150-467E-B154-FCA49947D8EE}"/>
              </a:ext>
            </a:extLst>
          </p:cNvPr>
          <p:cNvSpPr txBox="1"/>
          <p:nvPr/>
        </p:nvSpPr>
        <p:spPr>
          <a:xfrm>
            <a:off x="4455886" y="1265882"/>
            <a:ext cx="3773714" cy="3093154"/>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CMENU</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private</a:t>
            </a:r>
            <a:r>
              <a:rPr lang="en-US" sz="1300">
                <a:solidFill>
                  <a:srgbClr val="000000"/>
                </a:solidFill>
                <a:latin typeface="Overpass Black"/>
              </a:rPr>
              <a:t>:</a:t>
            </a:r>
          </a:p>
          <a:p>
            <a:pPr indent="231775"/>
            <a:r>
              <a:rPr lang="en-US" sz="1300">
                <a:solidFill>
                  <a:srgbClr val="2B91AF"/>
                </a:solidFill>
                <a:latin typeface="Overpass Black"/>
              </a:rPr>
              <a:t>COPTION</a:t>
            </a:r>
            <a:r>
              <a:rPr lang="en-US" sz="1300">
                <a:solidFill>
                  <a:srgbClr val="000000"/>
                </a:solidFill>
                <a:latin typeface="Overpass Black"/>
              </a:rPr>
              <a:t> *option;</a:t>
            </a:r>
          </a:p>
          <a:p>
            <a:r>
              <a:rPr lang="en-US" sz="1300">
                <a:solidFill>
                  <a:srgbClr val="0000FF"/>
                </a:solidFill>
                <a:latin typeface="Overpass Black"/>
              </a:rPr>
              <a:t>public</a:t>
            </a:r>
            <a:r>
              <a:rPr lang="en-US" sz="1300">
                <a:solidFill>
                  <a:srgbClr val="000000"/>
                </a:solidFill>
                <a:latin typeface="Overpass Black"/>
              </a:rPr>
              <a:t>:</a:t>
            </a:r>
          </a:p>
          <a:p>
            <a:pPr marL="227013"/>
            <a:r>
              <a:rPr lang="en-US" sz="1300">
                <a:solidFill>
                  <a:srgbClr val="7030A0"/>
                </a:solidFill>
                <a:latin typeface="Overpass Black"/>
              </a:rPr>
              <a:t>~CMENU</a:t>
            </a:r>
            <a:r>
              <a:rPr lang="en-US" sz="1300">
                <a:solidFill>
                  <a:srgbClr val="000000"/>
                </a:solidFill>
                <a:latin typeface="Overpass Black"/>
              </a:rPr>
              <a:t>();</a:t>
            </a: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checkKey</a:t>
            </a:r>
            <a:r>
              <a:rPr lang="en-US" sz="1300">
                <a:solidFill>
                  <a:srgbClr val="000000"/>
                </a:solidFill>
                <a:latin typeface="Overpass Black"/>
              </a:rPr>
              <a:t>(); </a:t>
            </a:r>
            <a:r>
              <a:rPr lang="en-US" sz="1300">
                <a:solidFill>
                  <a:srgbClr val="008000"/>
                </a:solidFill>
                <a:latin typeface="Overpass Black"/>
              </a:rPr>
              <a:t>// check key pressed by player</a:t>
            </a:r>
            <a:endParaRPr lang="en-US" sz="1300">
              <a:solidFill>
                <a:srgbClr val="000000"/>
              </a:solidFill>
              <a:latin typeface="Overpass Black"/>
            </a:endParaRP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runMenu</a:t>
            </a:r>
            <a:r>
              <a:rPr lang="en-US" sz="1300">
                <a:solidFill>
                  <a:srgbClr val="000000"/>
                </a:solidFill>
                <a:latin typeface="Overpass Black"/>
              </a:rPr>
              <a:t>(); </a:t>
            </a:r>
            <a:r>
              <a:rPr lang="en-US" sz="1300">
                <a:solidFill>
                  <a:srgbClr val="008000"/>
                </a:solidFill>
                <a:latin typeface="Overpass Black"/>
              </a:rPr>
              <a:t>// run menu game</a:t>
            </a:r>
            <a:endParaRPr lang="en-US" sz="1300">
              <a:solidFill>
                <a:srgbClr val="000000"/>
              </a:solidFill>
              <a:latin typeface="Overpass Black"/>
            </a:endParaRP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AboutHandle</a:t>
            </a:r>
            <a:r>
              <a:rPr lang="en-US" sz="1300">
                <a:solidFill>
                  <a:srgbClr val="000000"/>
                </a:solidFill>
                <a:latin typeface="Overpass Black"/>
              </a:rPr>
              <a:t>(); </a:t>
            </a:r>
            <a:r>
              <a:rPr lang="en-US" sz="1300">
                <a:solidFill>
                  <a:srgbClr val="008000"/>
                </a:solidFill>
                <a:latin typeface="Overpass Black"/>
              </a:rPr>
              <a:t>// handle about option</a:t>
            </a:r>
            <a:endParaRPr lang="en-US" sz="1300">
              <a:solidFill>
                <a:srgbClr val="000000"/>
              </a:solidFill>
              <a:latin typeface="Overpass Black"/>
            </a:endParaRP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LoadHandle</a:t>
            </a:r>
            <a:r>
              <a:rPr lang="en-US" sz="1300">
                <a:solidFill>
                  <a:srgbClr val="000000"/>
                </a:solidFill>
                <a:latin typeface="Overpass Black"/>
              </a:rPr>
              <a:t>(</a:t>
            </a:r>
            <a:r>
              <a:rPr lang="en-US" sz="1300">
                <a:solidFill>
                  <a:srgbClr val="0000FF"/>
                </a:solidFill>
                <a:latin typeface="Overpass Black"/>
              </a:rPr>
              <a:t>bool</a:t>
            </a:r>
            <a:r>
              <a:rPr lang="en-US" sz="1300">
                <a:solidFill>
                  <a:srgbClr val="000000"/>
                </a:solidFill>
                <a:latin typeface="Overpass Black"/>
              </a:rPr>
              <a:t>); </a:t>
            </a:r>
            <a:r>
              <a:rPr lang="en-US" sz="1300">
                <a:solidFill>
                  <a:srgbClr val="008000"/>
                </a:solidFill>
                <a:latin typeface="Overpass Black"/>
              </a:rPr>
              <a:t>// handle load option</a:t>
            </a:r>
            <a:endParaRPr lang="en-US" sz="1300">
              <a:solidFill>
                <a:srgbClr val="000000"/>
              </a:solidFill>
              <a:latin typeface="Overpass Black"/>
            </a:endParaRPr>
          </a:p>
          <a:p>
            <a:pPr indent="231775"/>
            <a:r>
              <a:rPr lang="nb-NO" sz="1300">
                <a:solidFill>
                  <a:srgbClr val="0000FF"/>
                </a:solidFill>
                <a:latin typeface="Overpass Black"/>
              </a:rPr>
              <a:t>void</a:t>
            </a:r>
            <a:r>
              <a:rPr lang="nb-NO" sz="1300">
                <a:solidFill>
                  <a:srgbClr val="000000"/>
                </a:solidFill>
                <a:latin typeface="Overpass Black"/>
              </a:rPr>
              <a:t> </a:t>
            </a:r>
            <a:r>
              <a:rPr lang="nb-NO" sz="1300">
                <a:solidFill>
                  <a:srgbClr val="7030A0"/>
                </a:solidFill>
                <a:latin typeface="Overpass Black"/>
              </a:rPr>
              <a:t>SettingHandle</a:t>
            </a:r>
            <a:r>
              <a:rPr lang="nb-NO" sz="1300">
                <a:solidFill>
                  <a:srgbClr val="000000"/>
                </a:solidFill>
                <a:latin typeface="Overpass Black"/>
              </a:rPr>
              <a:t>(); </a:t>
            </a:r>
            <a:r>
              <a:rPr lang="nb-NO" sz="1300">
                <a:solidFill>
                  <a:srgbClr val="008000"/>
                </a:solidFill>
                <a:latin typeface="Overpass Black"/>
              </a:rPr>
              <a:t>// handle setting option</a:t>
            </a:r>
            <a:endParaRPr lang="nb-NO" sz="1300">
              <a:solidFill>
                <a:srgbClr val="000000"/>
              </a:solidFill>
              <a:latin typeface="Overpass Black"/>
            </a:endParaRP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soundSetting</a:t>
            </a:r>
            <a:r>
              <a:rPr lang="en-US" sz="1300">
                <a:solidFill>
                  <a:srgbClr val="000000"/>
                </a:solidFill>
                <a:latin typeface="Overpass Black"/>
              </a:rPr>
              <a:t>(); </a:t>
            </a:r>
            <a:r>
              <a:rPr lang="en-US" sz="1300">
                <a:solidFill>
                  <a:srgbClr val="008000"/>
                </a:solidFill>
                <a:latin typeface="Overpass Black"/>
              </a:rPr>
              <a:t>// setting music</a:t>
            </a:r>
            <a:endParaRPr lang="en-US" sz="1300">
              <a:solidFill>
                <a:srgbClr val="000000"/>
              </a:solidFill>
              <a:latin typeface="Overpass Black"/>
            </a:endParaRP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levelSetting</a:t>
            </a:r>
            <a:r>
              <a:rPr lang="en-US" sz="1300">
                <a:solidFill>
                  <a:srgbClr val="000000"/>
                </a:solidFill>
                <a:latin typeface="Overpass Black"/>
              </a:rPr>
              <a:t>(); </a:t>
            </a:r>
            <a:r>
              <a:rPr lang="en-US" sz="1300">
                <a:solidFill>
                  <a:srgbClr val="008000"/>
                </a:solidFill>
                <a:latin typeface="Overpass Black"/>
              </a:rPr>
              <a:t>// setting level</a:t>
            </a:r>
            <a:endParaRPr lang="en-US" sz="1300">
              <a:solidFill>
                <a:srgbClr val="000000"/>
              </a:solidFill>
              <a:latin typeface="Overpass Black"/>
            </a:endParaRPr>
          </a:p>
          <a:p>
            <a:pPr indent="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resetOption</a:t>
            </a:r>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p:txBody>
      </p:sp>
      <p:sp>
        <p:nvSpPr>
          <p:cNvPr id="8" name="TextBox 7">
            <a:extLst>
              <a:ext uri="{FF2B5EF4-FFF2-40B4-BE49-F238E27FC236}">
                <a16:creationId xmlns:a16="http://schemas.microsoft.com/office/drawing/2014/main" id="{88676EE7-F7D7-413C-BC13-5B3E43DDA716}"/>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11</a:t>
            </a:r>
          </a:p>
        </p:txBody>
      </p:sp>
    </p:spTree>
    <p:extLst>
      <p:ext uri="{BB962C8B-B14F-4D97-AF65-F5344CB8AC3E}">
        <p14:creationId xmlns:p14="http://schemas.microsoft.com/office/powerpoint/2010/main" val="195119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838730" y="257914"/>
            <a:ext cx="7672500" cy="577800"/>
          </a:xfrm>
        </p:spPr>
        <p:txBody>
          <a:bodyPr/>
          <a:lstStyle/>
          <a:p>
            <a:r>
              <a:rPr lang="en-US" b="1"/>
              <a:t>Cài đặt lớp CGAME</a:t>
            </a:r>
          </a:p>
        </p:txBody>
      </p:sp>
      <p:sp>
        <p:nvSpPr>
          <p:cNvPr id="5" name="TextBox 4">
            <a:extLst>
              <a:ext uri="{FF2B5EF4-FFF2-40B4-BE49-F238E27FC236}">
                <a16:creationId xmlns:a16="http://schemas.microsoft.com/office/drawing/2014/main" id="{BDE3C787-8D5B-4EBA-803A-B131B6594D2E}"/>
              </a:ext>
            </a:extLst>
          </p:cNvPr>
          <p:cNvSpPr txBox="1"/>
          <p:nvPr/>
        </p:nvSpPr>
        <p:spPr>
          <a:xfrm>
            <a:off x="1128756" y="1094420"/>
            <a:ext cx="3022329" cy="3693319"/>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CGAME</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private</a:t>
            </a:r>
            <a:r>
              <a:rPr lang="en-US" sz="1300">
                <a:solidFill>
                  <a:srgbClr val="000000"/>
                </a:solidFill>
                <a:latin typeface="Overpass Black"/>
              </a:rPr>
              <a:t>:</a:t>
            </a:r>
          </a:p>
          <a:p>
            <a:pPr marL="231775"/>
            <a:r>
              <a:rPr lang="en-US" sz="1300">
                <a:solidFill>
                  <a:srgbClr val="008000"/>
                </a:solidFill>
                <a:latin typeface="Overpass Black"/>
              </a:rPr>
              <a:t>// List of Objects</a:t>
            </a:r>
            <a:endParaRPr lang="en-US" sz="1300">
              <a:solidFill>
                <a:srgbClr val="000000"/>
              </a:solidFill>
              <a:latin typeface="Overpass Black"/>
            </a:endParaRPr>
          </a:p>
          <a:p>
            <a:pPr marL="231775"/>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CTRUCK</a:t>
            </a:r>
            <a:r>
              <a:rPr lang="en-US" sz="1300">
                <a:solidFill>
                  <a:srgbClr val="000000"/>
                </a:solidFill>
                <a:latin typeface="Overpass Black"/>
              </a:rPr>
              <a:t>*&gt; list_trucks;</a:t>
            </a:r>
          </a:p>
          <a:p>
            <a:pPr marL="231775"/>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CCAR</a:t>
            </a:r>
            <a:r>
              <a:rPr lang="en-US" sz="1300">
                <a:solidFill>
                  <a:srgbClr val="000000"/>
                </a:solidFill>
                <a:latin typeface="Overpass Black"/>
              </a:rPr>
              <a:t>*&gt; list_cars;</a:t>
            </a:r>
          </a:p>
          <a:p>
            <a:pPr marL="231775"/>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CBIRD</a:t>
            </a:r>
            <a:r>
              <a:rPr lang="en-US" sz="1300">
                <a:solidFill>
                  <a:srgbClr val="000000"/>
                </a:solidFill>
                <a:latin typeface="Overpass Black"/>
              </a:rPr>
              <a:t>*&gt;</a:t>
            </a:r>
            <a:r>
              <a:rPr lang="vi-VN" sz="1300">
                <a:solidFill>
                  <a:srgbClr val="000000"/>
                </a:solidFill>
                <a:latin typeface="Overpass Black"/>
              </a:rPr>
              <a:t> </a:t>
            </a:r>
            <a:r>
              <a:rPr lang="en-US" sz="1300">
                <a:solidFill>
                  <a:srgbClr val="000000"/>
                </a:solidFill>
                <a:latin typeface="Overpass Black"/>
              </a:rPr>
              <a:t>list_birds;</a:t>
            </a:r>
          </a:p>
          <a:p>
            <a:pPr marL="231775"/>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CDINOSAUR</a:t>
            </a:r>
            <a:r>
              <a:rPr lang="en-US" sz="1300">
                <a:solidFill>
                  <a:srgbClr val="000000"/>
                </a:solidFill>
                <a:latin typeface="Overpass Black"/>
              </a:rPr>
              <a:t>*&gt;</a:t>
            </a:r>
            <a:r>
              <a:rPr lang="vi-VN" sz="1300">
                <a:solidFill>
                  <a:srgbClr val="000000"/>
                </a:solidFill>
                <a:latin typeface="Overpass Black"/>
              </a:rPr>
              <a:t> </a:t>
            </a:r>
            <a:r>
              <a:rPr lang="en-US" sz="1300">
                <a:solidFill>
                  <a:srgbClr val="000000"/>
                </a:solidFill>
                <a:latin typeface="Overpass Black"/>
              </a:rPr>
              <a:t>list_dinosaurs;</a:t>
            </a:r>
          </a:p>
          <a:p>
            <a:pPr marL="231775"/>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CPEOPLE</a:t>
            </a:r>
            <a:r>
              <a:rPr lang="en-US" sz="1300">
                <a:solidFill>
                  <a:srgbClr val="000000"/>
                </a:solidFill>
                <a:latin typeface="Overpass Black"/>
              </a:rPr>
              <a:t>&gt; list_people;</a:t>
            </a:r>
          </a:p>
          <a:p>
            <a:pPr marL="231775"/>
            <a:r>
              <a:rPr lang="en-US" sz="1300">
                <a:solidFill>
                  <a:srgbClr val="2B91AF"/>
                </a:solidFill>
                <a:latin typeface="Overpass Black"/>
              </a:rPr>
              <a:t>CPEOPLE</a:t>
            </a:r>
            <a:r>
              <a:rPr lang="en-US" sz="1300">
                <a:solidFill>
                  <a:srgbClr val="000000"/>
                </a:solidFill>
                <a:latin typeface="Overpass Black"/>
              </a:rPr>
              <a:t> cn;</a:t>
            </a:r>
          </a:p>
          <a:p>
            <a:pPr marL="231775"/>
            <a:r>
              <a:rPr lang="en-US" sz="1300">
                <a:solidFill>
                  <a:srgbClr val="008000"/>
                </a:solidFill>
                <a:latin typeface="Overpass Black"/>
              </a:rPr>
              <a:t>// Traffic light</a:t>
            </a:r>
            <a:endParaRPr lang="en-US" sz="1300">
              <a:solidFill>
                <a:srgbClr val="000000"/>
              </a:solidFill>
              <a:latin typeface="Overpass Black"/>
            </a:endParaRPr>
          </a:p>
          <a:p>
            <a:pPr marL="231775"/>
            <a:r>
              <a:rPr lang="en-US" sz="1300">
                <a:solidFill>
                  <a:srgbClr val="2B91AF"/>
                </a:solidFill>
                <a:latin typeface="Overpass Black"/>
              </a:rPr>
              <a:t>CTRAFFICLIGHT</a:t>
            </a:r>
            <a:r>
              <a:rPr lang="en-US" sz="1300">
                <a:solidFill>
                  <a:srgbClr val="000000"/>
                </a:solidFill>
                <a:latin typeface="Overpass Black"/>
              </a:rPr>
              <a:t>&lt;</a:t>
            </a:r>
            <a:r>
              <a:rPr lang="en-US" sz="1300">
                <a:solidFill>
                  <a:srgbClr val="2B91AF"/>
                </a:solidFill>
                <a:latin typeface="Overpass Black"/>
              </a:rPr>
              <a:t>CTRUCK</a:t>
            </a:r>
            <a:r>
              <a:rPr lang="en-US" sz="1300">
                <a:solidFill>
                  <a:srgbClr val="000000"/>
                </a:solidFill>
                <a:latin typeface="Overpass Black"/>
              </a:rPr>
              <a:t>&gt; tl_trucks;</a:t>
            </a:r>
          </a:p>
          <a:p>
            <a:pPr marL="231775"/>
            <a:r>
              <a:rPr lang="en-US" sz="1300">
                <a:solidFill>
                  <a:srgbClr val="2B91AF"/>
                </a:solidFill>
                <a:latin typeface="Overpass Black"/>
              </a:rPr>
              <a:t>CTRAFFICLIGHT</a:t>
            </a:r>
            <a:r>
              <a:rPr lang="en-US" sz="1300">
                <a:solidFill>
                  <a:srgbClr val="000000"/>
                </a:solidFill>
                <a:latin typeface="Overpass Black"/>
              </a:rPr>
              <a:t>&lt;</a:t>
            </a:r>
            <a:r>
              <a:rPr lang="en-US" sz="1300">
                <a:solidFill>
                  <a:srgbClr val="2B91AF"/>
                </a:solidFill>
                <a:latin typeface="Overpass Black"/>
              </a:rPr>
              <a:t>CCAR</a:t>
            </a:r>
            <a:r>
              <a:rPr lang="en-US" sz="1300">
                <a:solidFill>
                  <a:srgbClr val="000000"/>
                </a:solidFill>
                <a:latin typeface="Overpass Black"/>
              </a:rPr>
              <a:t>&gt; tl_cars;</a:t>
            </a:r>
          </a:p>
          <a:p>
            <a:pPr marL="231775"/>
            <a:r>
              <a:rPr lang="en-US" sz="1300">
                <a:solidFill>
                  <a:srgbClr val="0000FF"/>
                </a:solidFill>
                <a:latin typeface="Overpass Black"/>
              </a:rPr>
              <a:t>bool</a:t>
            </a:r>
            <a:r>
              <a:rPr lang="en-US" sz="1300">
                <a:solidFill>
                  <a:srgbClr val="000000"/>
                </a:solidFill>
                <a:latin typeface="Overpass Black"/>
              </a:rPr>
              <a:t> IS_RUNNING; </a:t>
            </a:r>
            <a:r>
              <a:rPr lang="en-US" sz="1300">
                <a:solidFill>
                  <a:srgbClr val="008000"/>
                </a:solidFill>
                <a:latin typeface="Overpass Black"/>
              </a:rPr>
              <a:t>// check game is running or not</a:t>
            </a:r>
            <a:endParaRPr lang="en-US" sz="1300">
              <a:solidFill>
                <a:srgbClr val="000000"/>
              </a:solidFill>
              <a:latin typeface="Overpass Black"/>
            </a:endParaRPr>
          </a:p>
          <a:p>
            <a:pPr marL="231775"/>
            <a:r>
              <a:rPr lang="en-US" sz="1300">
                <a:solidFill>
                  <a:srgbClr val="0000FF"/>
                </a:solidFill>
                <a:latin typeface="Overpass Black"/>
              </a:rPr>
              <a:t>int</a:t>
            </a:r>
            <a:r>
              <a:rPr lang="en-US" sz="1300">
                <a:solidFill>
                  <a:srgbClr val="000000"/>
                </a:solidFill>
                <a:latin typeface="Overpass Black"/>
              </a:rPr>
              <a:t> level; </a:t>
            </a:r>
            <a:r>
              <a:rPr lang="en-US" sz="1300">
                <a:solidFill>
                  <a:srgbClr val="008000"/>
                </a:solidFill>
                <a:latin typeface="Overpass Black"/>
              </a:rPr>
              <a:t>// level game</a:t>
            </a:r>
            <a:endParaRPr lang="en-US" sz="1300">
              <a:solidFill>
                <a:srgbClr val="000000"/>
              </a:solidFill>
              <a:latin typeface="Overpass Black"/>
            </a:endParaRPr>
          </a:p>
          <a:p>
            <a:pPr marL="231775"/>
            <a:r>
              <a:rPr lang="en-US" sz="1300">
                <a:solidFill>
                  <a:srgbClr val="0000FF"/>
                </a:solidFill>
                <a:latin typeface="Overpass Black"/>
              </a:rPr>
              <a:t>int</a:t>
            </a:r>
            <a:r>
              <a:rPr lang="en-US" sz="1300">
                <a:solidFill>
                  <a:srgbClr val="000000"/>
                </a:solidFill>
                <a:latin typeface="Overpass Black"/>
              </a:rPr>
              <a:t> score; </a:t>
            </a:r>
            <a:r>
              <a:rPr lang="en-US" sz="1300">
                <a:solidFill>
                  <a:srgbClr val="008000"/>
                </a:solidFill>
                <a:latin typeface="Overpass Black"/>
              </a:rPr>
              <a:t>// score game</a:t>
            </a:r>
            <a:endParaRPr lang="en-US" sz="1300">
              <a:solidFill>
                <a:srgbClr val="000000"/>
              </a:solidFill>
              <a:latin typeface="Overpass Black"/>
            </a:endParaRPr>
          </a:p>
          <a:p>
            <a:endParaRPr lang="en-US" sz="1300">
              <a:latin typeface="Overpass Black"/>
            </a:endParaRPr>
          </a:p>
        </p:txBody>
      </p:sp>
      <p:sp>
        <p:nvSpPr>
          <p:cNvPr id="7" name="TextBox 6">
            <a:extLst>
              <a:ext uri="{FF2B5EF4-FFF2-40B4-BE49-F238E27FC236}">
                <a16:creationId xmlns:a16="http://schemas.microsoft.com/office/drawing/2014/main" id="{B615A993-A8EB-4417-B712-472CC0F6A052}"/>
              </a:ext>
            </a:extLst>
          </p:cNvPr>
          <p:cNvSpPr txBox="1"/>
          <p:nvPr/>
        </p:nvSpPr>
        <p:spPr>
          <a:xfrm>
            <a:off x="4812140" y="1094420"/>
            <a:ext cx="3577771" cy="3693319"/>
          </a:xfrm>
          <a:prstGeom prst="rect">
            <a:avLst/>
          </a:prstGeom>
          <a:noFill/>
          <a:ln>
            <a:solidFill>
              <a:srgbClr val="002060"/>
            </a:solidFill>
          </a:ln>
        </p:spPr>
        <p:txBody>
          <a:bodyPr wrap="square" rtlCol="0">
            <a:spAutoFit/>
          </a:bodyPr>
          <a:lstStyle/>
          <a:p>
            <a:r>
              <a:rPr lang="en-US" sz="1300">
                <a:solidFill>
                  <a:srgbClr val="0000FF"/>
                </a:solidFill>
                <a:latin typeface="Overpass Black"/>
              </a:rPr>
              <a:t>public</a:t>
            </a:r>
            <a:r>
              <a:rPr lang="en-US" sz="1300">
                <a:solidFill>
                  <a:srgbClr val="000000"/>
                </a:solidFill>
                <a:latin typeface="Overpass Black"/>
              </a:rPr>
              <a:t>:</a:t>
            </a:r>
            <a:endParaRPr lang="vi-VN" sz="1300">
              <a:solidFill>
                <a:srgbClr val="000000"/>
              </a:solidFill>
              <a:latin typeface="Overpass Black"/>
            </a:endParaRPr>
          </a:p>
          <a:p>
            <a:pPr marL="341313"/>
            <a:r>
              <a:rPr lang="en-US" sz="1300">
                <a:solidFill>
                  <a:srgbClr val="008000"/>
                </a:solidFill>
                <a:latin typeface="Overpass Black"/>
              </a:rPr>
              <a:t>// </a:t>
            </a:r>
            <a:r>
              <a:rPr lang="vi-VN" sz="1300">
                <a:solidFill>
                  <a:srgbClr val="008000"/>
                </a:solidFill>
                <a:latin typeface="Overpass Black"/>
              </a:rPr>
              <a:t>Draw game</a:t>
            </a:r>
          </a:p>
          <a:p>
            <a:pPr marL="341313"/>
            <a:r>
              <a:rPr lang="vi-VN" sz="1300">
                <a:solidFill>
                  <a:schemeClr val="tx1">
                    <a:lumMod val="50000"/>
                  </a:schemeClr>
                </a:solidFill>
                <a:latin typeface="Overpass Black"/>
              </a:rPr>
              <a:t>......</a:t>
            </a: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runGame</a:t>
            </a:r>
            <a:r>
              <a:rPr lang="en-US" sz="1300">
                <a:solidFill>
                  <a:srgbClr val="000000"/>
                </a:solidFill>
                <a:latin typeface="Overpass Black"/>
              </a:rPr>
              <a:t>(); </a:t>
            </a:r>
            <a:r>
              <a:rPr lang="en-US" sz="1300">
                <a:solidFill>
                  <a:srgbClr val="008000"/>
                </a:solidFill>
                <a:latin typeface="Overpass Black"/>
              </a:rPr>
              <a:t>// Run Game</a:t>
            </a:r>
            <a:endParaRPr lang="en-US" sz="1300">
              <a:solidFill>
                <a:srgbClr val="000000"/>
              </a:solidFill>
              <a:latin typeface="Overpass Black"/>
            </a:endParaRPr>
          </a:p>
          <a:p>
            <a:pPr marL="341313"/>
            <a:r>
              <a:rPr lang="en-US" sz="1300">
                <a:solidFill>
                  <a:srgbClr val="0000FF"/>
                </a:solidFill>
                <a:latin typeface="Overpass Black"/>
              </a:rPr>
              <a:t>template</a:t>
            </a:r>
            <a:r>
              <a:rPr lang="en-US" sz="1300">
                <a:solidFill>
                  <a:srgbClr val="000000"/>
                </a:solidFill>
                <a:latin typeface="Overpass Black"/>
              </a:rPr>
              <a:t>&lt;</a:t>
            </a:r>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T</a:t>
            </a:r>
            <a:r>
              <a:rPr lang="en-US" sz="1300">
                <a:solidFill>
                  <a:srgbClr val="000000"/>
                </a:solidFill>
                <a:latin typeface="Overpass Black"/>
              </a:rPr>
              <a:t>&gt;</a:t>
            </a: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updatePosOfInstance</a:t>
            </a:r>
            <a:r>
              <a:rPr lang="en-US" sz="1300">
                <a:solidFill>
                  <a:srgbClr val="000000"/>
                </a:solidFill>
                <a:latin typeface="Overpass Black"/>
              </a:rPr>
              <a:t>(</a:t>
            </a:r>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T</a:t>
            </a:r>
            <a:r>
              <a:rPr lang="en-US" sz="1300">
                <a:solidFill>
                  <a:srgbClr val="000000"/>
                </a:solidFill>
                <a:latin typeface="Overpass Black"/>
              </a:rPr>
              <a:t>*&gt;&amp;);</a:t>
            </a:r>
          </a:p>
          <a:p>
            <a:pPr marL="341313"/>
            <a:r>
              <a:rPr lang="en-US" sz="1300">
                <a:solidFill>
                  <a:srgbClr val="0000FF"/>
                </a:solidFill>
                <a:latin typeface="Overpass Black"/>
              </a:rPr>
              <a:t>void</a:t>
            </a:r>
            <a:r>
              <a:rPr lang="en-US" sz="1300">
                <a:latin typeface="Overpass Black"/>
              </a:rPr>
              <a:t> </a:t>
            </a:r>
            <a:r>
              <a:rPr lang="en-US" sz="1300">
                <a:solidFill>
                  <a:srgbClr val="7030A0"/>
                </a:solidFill>
                <a:latin typeface="Overpass Black"/>
              </a:rPr>
              <a:t>updatePosOfVehicle</a:t>
            </a:r>
            <a:r>
              <a:rPr lang="en-US" sz="1300">
                <a:latin typeface="Overpass Black"/>
              </a:rPr>
              <a:t>();</a:t>
            </a:r>
          </a:p>
          <a:p>
            <a:pPr marL="341313"/>
            <a:r>
              <a:rPr lang="en-US" sz="1300">
                <a:solidFill>
                  <a:srgbClr val="0000FF"/>
                </a:solidFill>
                <a:latin typeface="Overpass Black"/>
              </a:rPr>
              <a:t>void</a:t>
            </a:r>
            <a:r>
              <a:rPr lang="en-US" sz="1300">
                <a:latin typeface="Overpass Black"/>
              </a:rPr>
              <a:t> </a:t>
            </a:r>
            <a:r>
              <a:rPr lang="en-US" sz="1300">
                <a:solidFill>
                  <a:srgbClr val="7030A0"/>
                </a:solidFill>
                <a:latin typeface="Overpass Black"/>
              </a:rPr>
              <a:t>updatePosOfAnimal</a:t>
            </a:r>
            <a:r>
              <a:rPr lang="en-US" sz="1300">
                <a:latin typeface="Overpass Black"/>
              </a:rPr>
              <a:t>();</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updateGameScore</a:t>
            </a:r>
            <a:r>
              <a:rPr lang="en-US" sz="1300">
                <a:solidFill>
                  <a:srgbClr val="000000"/>
                </a:solidFill>
                <a:latin typeface="Overpass Black"/>
              </a:rPr>
              <a:t>();</a:t>
            </a:r>
          </a:p>
          <a:p>
            <a:pPr marL="341313"/>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isRunning</a:t>
            </a:r>
            <a:r>
              <a:rPr lang="en-US" sz="1300">
                <a:solidFill>
                  <a:srgbClr val="000000"/>
                </a:solidFill>
                <a:latin typeface="Overpass Black"/>
              </a:rPr>
              <a:t>(); </a:t>
            </a:r>
            <a:r>
              <a:rPr lang="en-US" sz="1300">
                <a:solidFill>
                  <a:srgbClr val="008000"/>
                </a:solidFill>
                <a:latin typeface="Overpass Black"/>
              </a:rPr>
              <a:t>// check running state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resetGame</a:t>
            </a:r>
            <a:r>
              <a:rPr lang="en-US" sz="1300">
                <a:solidFill>
                  <a:srgbClr val="000000"/>
                </a:solidFill>
                <a:latin typeface="Overpass Black"/>
              </a:rPr>
              <a:t>(); </a:t>
            </a:r>
            <a:r>
              <a:rPr lang="en-US" sz="1300">
                <a:solidFill>
                  <a:srgbClr val="008000"/>
                </a:solidFill>
                <a:latin typeface="Overpass Black"/>
              </a:rPr>
              <a:t>// Reset game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pauseGame</a:t>
            </a:r>
            <a:r>
              <a:rPr lang="en-US" sz="1300">
                <a:solidFill>
                  <a:srgbClr val="000000"/>
                </a:solidFill>
                <a:latin typeface="Overpass Black"/>
              </a:rPr>
              <a:t>(); </a:t>
            </a:r>
            <a:r>
              <a:rPr lang="en-US" sz="1300">
                <a:solidFill>
                  <a:srgbClr val="008000"/>
                </a:solidFill>
                <a:latin typeface="Overpass Black"/>
              </a:rPr>
              <a:t>// Pause game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resumeGame</a:t>
            </a:r>
            <a:r>
              <a:rPr lang="en-US" sz="1300">
                <a:solidFill>
                  <a:srgbClr val="000000"/>
                </a:solidFill>
                <a:latin typeface="Overpass Black"/>
              </a:rPr>
              <a:t>();</a:t>
            </a:r>
            <a:r>
              <a:rPr lang="en-US" sz="1300">
                <a:solidFill>
                  <a:srgbClr val="008000"/>
                </a:solidFill>
                <a:latin typeface="Overpass Black"/>
              </a:rPr>
              <a:t>// Resume Game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loadGame</a:t>
            </a:r>
            <a:r>
              <a:rPr lang="en-US" sz="1300">
                <a:solidFill>
                  <a:srgbClr val="000000"/>
                </a:solidFill>
                <a:latin typeface="Overpass Black"/>
              </a:rPr>
              <a:t>(</a:t>
            </a:r>
            <a:r>
              <a:rPr lang="en-US" sz="1300">
                <a:solidFill>
                  <a:srgbClr val="2B91AF"/>
                </a:solidFill>
                <a:latin typeface="Overpass Black"/>
              </a:rPr>
              <a:t>string</a:t>
            </a:r>
            <a:r>
              <a:rPr lang="en-US" sz="1300">
                <a:solidFill>
                  <a:srgbClr val="000000"/>
                </a:solidFill>
                <a:latin typeface="Overpass Black"/>
              </a:rPr>
              <a:t>); </a:t>
            </a:r>
            <a:r>
              <a:rPr lang="en-US" sz="1300">
                <a:solidFill>
                  <a:srgbClr val="008000"/>
                </a:solidFill>
                <a:latin typeface="Overpass Black"/>
              </a:rPr>
              <a:t>// Load game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saveGame</a:t>
            </a:r>
            <a:r>
              <a:rPr lang="en-US" sz="1300">
                <a:solidFill>
                  <a:srgbClr val="000000"/>
                </a:solidFill>
                <a:latin typeface="Overpass Black"/>
              </a:rPr>
              <a:t>(</a:t>
            </a:r>
            <a:r>
              <a:rPr lang="en-US" sz="1300">
                <a:solidFill>
                  <a:srgbClr val="2B91AF"/>
                </a:solidFill>
                <a:latin typeface="Overpass Black"/>
              </a:rPr>
              <a:t>string</a:t>
            </a:r>
            <a:r>
              <a:rPr lang="en-US" sz="1300">
                <a:solidFill>
                  <a:srgbClr val="000000"/>
                </a:solidFill>
                <a:latin typeface="Overpass Black"/>
              </a:rPr>
              <a:t>); </a:t>
            </a:r>
            <a:r>
              <a:rPr lang="en-US" sz="1300">
                <a:solidFill>
                  <a:srgbClr val="008000"/>
                </a:solidFill>
                <a:latin typeface="Overpass Black"/>
              </a:rPr>
              <a:t>// Save game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exitGame</a:t>
            </a:r>
            <a:r>
              <a:rPr lang="en-US" sz="1300">
                <a:solidFill>
                  <a:srgbClr val="000000"/>
                </a:solidFill>
                <a:latin typeface="Overpass Black"/>
              </a:rPr>
              <a:t>(</a:t>
            </a:r>
            <a:r>
              <a:rPr lang="en-US" sz="1300">
                <a:solidFill>
                  <a:srgbClr val="2B91AF"/>
                </a:solidFill>
                <a:latin typeface="Overpass Black"/>
              </a:rPr>
              <a:t>thread</a:t>
            </a:r>
            <a:r>
              <a:rPr lang="en-US" sz="1300">
                <a:solidFill>
                  <a:srgbClr val="000000"/>
                </a:solidFill>
                <a:latin typeface="Overpass Black"/>
              </a:rPr>
              <a:t>&amp; </a:t>
            </a:r>
            <a:r>
              <a:rPr lang="en-US" sz="1300">
                <a:solidFill>
                  <a:srgbClr val="808080"/>
                </a:solidFill>
                <a:latin typeface="Overpass Black"/>
              </a:rPr>
              <a:t>t</a:t>
            </a:r>
            <a:r>
              <a:rPr lang="en-US" sz="1300">
                <a:solidFill>
                  <a:srgbClr val="000000"/>
                </a:solidFill>
                <a:latin typeface="Overpass Black"/>
              </a:rPr>
              <a:t>); </a:t>
            </a:r>
            <a:r>
              <a:rPr lang="en-US" sz="1300">
                <a:solidFill>
                  <a:srgbClr val="008000"/>
                </a:solidFill>
                <a:latin typeface="Overpass Black"/>
              </a:rPr>
              <a:t>// Exit game</a:t>
            </a:r>
            <a:endParaRPr lang="en-US" sz="1300">
              <a:solidFill>
                <a:srgbClr val="000000"/>
              </a:solidFill>
              <a:latin typeface="Overpass Black"/>
            </a:endParaRPr>
          </a:p>
          <a:p>
            <a:pPr marL="341313"/>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setLevelGame</a:t>
            </a:r>
            <a:r>
              <a:rPr lang="en-US" sz="1300">
                <a:solidFill>
                  <a:srgbClr val="000000"/>
                </a:solidFill>
                <a:latin typeface="Overpass Black"/>
              </a:rPr>
              <a:t>(</a:t>
            </a:r>
            <a:r>
              <a:rPr lang="en-US" sz="1300">
                <a:solidFill>
                  <a:srgbClr val="0000FF"/>
                </a:solidFill>
                <a:latin typeface="Overpass Black"/>
              </a:rPr>
              <a:t>int</a:t>
            </a:r>
            <a:r>
              <a:rPr lang="en-US" sz="1300">
                <a:solidFill>
                  <a:srgbClr val="000000"/>
                </a:solidFill>
                <a:latin typeface="Overpass Black"/>
              </a:rPr>
              <a:t>); </a:t>
            </a:r>
            <a:r>
              <a:rPr lang="en-US" sz="1300">
                <a:solidFill>
                  <a:srgbClr val="008000"/>
                </a:solidFill>
                <a:latin typeface="Overpass Black"/>
              </a:rPr>
              <a:t>// Set level game</a:t>
            </a:r>
            <a:endParaRPr lang="en-US" sz="1300">
              <a:solidFill>
                <a:srgbClr val="000000"/>
              </a:solidFill>
              <a:latin typeface="Overpass Black"/>
            </a:endParaRPr>
          </a:p>
          <a:p>
            <a:r>
              <a:rPr lang="en-US" sz="1300">
                <a:solidFill>
                  <a:srgbClr val="000000"/>
                </a:solidFill>
                <a:latin typeface="Overpass Black"/>
              </a:rPr>
              <a:t>};</a:t>
            </a:r>
            <a:endParaRPr lang="en-US" sz="1300"/>
          </a:p>
        </p:txBody>
      </p:sp>
      <p:sp>
        <p:nvSpPr>
          <p:cNvPr id="9" name="TextBox 8">
            <a:extLst>
              <a:ext uri="{FF2B5EF4-FFF2-40B4-BE49-F238E27FC236}">
                <a16:creationId xmlns:a16="http://schemas.microsoft.com/office/drawing/2014/main" id="{AB7C29A7-6E0E-4554-9EFD-A1D6639CA4FC}"/>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12</a:t>
            </a:r>
          </a:p>
        </p:txBody>
      </p:sp>
    </p:spTree>
    <p:extLst>
      <p:ext uri="{BB962C8B-B14F-4D97-AF65-F5344CB8AC3E}">
        <p14:creationId xmlns:p14="http://schemas.microsoft.com/office/powerpoint/2010/main" val="338486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1016963" y="207114"/>
            <a:ext cx="7672500" cy="577800"/>
          </a:xfrm>
        </p:spPr>
        <p:txBody>
          <a:bodyPr/>
          <a:lstStyle/>
          <a:p>
            <a:r>
              <a:rPr lang="en-US" b="1"/>
              <a:t>Cài đặt lớp CANIMAL</a:t>
            </a:r>
          </a:p>
        </p:txBody>
      </p:sp>
      <p:sp>
        <p:nvSpPr>
          <p:cNvPr id="3" name="TextBox 2">
            <a:extLst>
              <a:ext uri="{FF2B5EF4-FFF2-40B4-BE49-F238E27FC236}">
                <a16:creationId xmlns:a16="http://schemas.microsoft.com/office/drawing/2014/main" id="{B82AE865-531B-40CB-9CE0-40162A523729}"/>
              </a:ext>
            </a:extLst>
          </p:cNvPr>
          <p:cNvSpPr txBox="1"/>
          <p:nvPr/>
        </p:nvSpPr>
        <p:spPr>
          <a:xfrm>
            <a:off x="1291809" y="864199"/>
            <a:ext cx="2866534" cy="3893374"/>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CANIMAL</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protected</a:t>
            </a:r>
            <a:r>
              <a:rPr lang="en-US" sz="1300">
                <a:solidFill>
                  <a:srgbClr val="000000"/>
                </a:solidFill>
                <a:latin typeface="Overpass Black"/>
              </a:rPr>
              <a:t>:</a:t>
            </a:r>
          </a:p>
          <a:p>
            <a:pPr marL="231775"/>
            <a:r>
              <a:rPr lang="en-US" sz="1300">
                <a:solidFill>
                  <a:srgbClr val="0000FF"/>
                </a:solidFill>
                <a:latin typeface="Overpass Black"/>
              </a:rPr>
              <a:t>int</a:t>
            </a:r>
            <a:r>
              <a:rPr lang="en-US" sz="1300">
                <a:solidFill>
                  <a:srgbClr val="000000"/>
                </a:solidFill>
                <a:latin typeface="Overpass Black"/>
              </a:rPr>
              <a:t> mX, mY; </a:t>
            </a:r>
          </a:p>
          <a:p>
            <a:pPr marL="231775"/>
            <a:r>
              <a:rPr lang="en-US" sz="1300">
                <a:solidFill>
                  <a:srgbClr val="0000FF"/>
                </a:solidFill>
                <a:latin typeface="Overpass Black"/>
              </a:rPr>
              <a:t>int</a:t>
            </a:r>
            <a:r>
              <a:rPr lang="en-US" sz="1300">
                <a:solidFill>
                  <a:srgbClr val="000000"/>
                </a:solidFill>
                <a:latin typeface="Overpass Black"/>
              </a:rPr>
              <a:t> width, height;</a:t>
            </a:r>
          </a:p>
          <a:p>
            <a:pPr marL="231775"/>
            <a:r>
              <a:rPr lang="en-US" sz="1300">
                <a:solidFill>
                  <a:srgbClr val="0000FF"/>
                </a:solidFill>
                <a:latin typeface="Overpass Black"/>
              </a:rPr>
              <a:t>bool</a:t>
            </a:r>
            <a:r>
              <a:rPr lang="en-US" sz="1300">
                <a:solidFill>
                  <a:srgbClr val="000000"/>
                </a:solidFill>
                <a:latin typeface="Overpass Black"/>
              </a:rPr>
              <a:t> moving_state; </a:t>
            </a:r>
            <a:r>
              <a:rPr lang="en-US" sz="1300">
                <a:solidFill>
                  <a:srgbClr val="008000"/>
                </a:solidFill>
                <a:latin typeface="Overpass Black"/>
              </a:rPr>
              <a:t>// 1: moving</a:t>
            </a:r>
            <a:endParaRPr lang="en-US" sz="1300">
              <a:solidFill>
                <a:srgbClr val="000000"/>
              </a:solidFill>
              <a:latin typeface="Overpass Black"/>
            </a:endParaRPr>
          </a:p>
          <a:p>
            <a:r>
              <a:rPr lang="en-US" sz="1300">
                <a:solidFill>
                  <a:srgbClr val="0000FF"/>
                </a:solidFill>
                <a:latin typeface="Overpass Black"/>
              </a:rPr>
              <a:t>public</a:t>
            </a:r>
            <a:r>
              <a:rPr lang="en-US" sz="1300">
                <a:solidFill>
                  <a:srgbClr val="000000"/>
                </a:solidFill>
                <a:latin typeface="Overpass Black"/>
              </a:rPr>
              <a:t>:</a:t>
            </a:r>
          </a:p>
          <a:p>
            <a:pPr marL="231775"/>
            <a:r>
              <a:rPr lang="en-US" sz="1300">
                <a:solidFill>
                  <a:srgbClr val="7030A0"/>
                </a:solidFill>
                <a:latin typeface="Overpass Black"/>
              </a:rPr>
              <a:t>CANIMAL</a:t>
            </a:r>
            <a:r>
              <a:rPr lang="en-US" sz="1300">
                <a:solidFill>
                  <a:srgbClr val="000000"/>
                </a:solidFill>
                <a:latin typeface="Overpass Black"/>
              </a:rPr>
              <a:t>(</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x</a:t>
            </a:r>
            <a:r>
              <a:rPr lang="en-US" sz="1300">
                <a:solidFill>
                  <a:srgbClr val="000000"/>
                </a:solidFill>
                <a:latin typeface="Overpass Black"/>
              </a:rPr>
              <a:t>, </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y</a:t>
            </a:r>
            <a:r>
              <a:rPr lang="en-US" sz="1300">
                <a:solidFill>
                  <a:srgbClr val="000000"/>
                </a:solidFill>
                <a:latin typeface="Overpass Black"/>
              </a:rPr>
              <a:t>); </a:t>
            </a:r>
            <a:r>
              <a:rPr lang="en-US" sz="1300">
                <a:solidFill>
                  <a:srgbClr val="008000"/>
                </a:solidFill>
                <a:latin typeface="Overpass Black"/>
              </a:rPr>
              <a:t>// constructor</a:t>
            </a:r>
            <a:endParaRPr lang="en-US" sz="1300">
              <a:solidFill>
                <a:srgbClr val="000000"/>
              </a:solidFill>
              <a:latin typeface="Overpass Black"/>
            </a:endParaRPr>
          </a:p>
          <a:p>
            <a:pPr marL="2317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Move</a:t>
            </a:r>
            <a:r>
              <a:rPr lang="en-US" sz="1300">
                <a:solidFill>
                  <a:srgbClr val="000000"/>
                </a:solidFill>
                <a:latin typeface="Overpass Black"/>
              </a:rPr>
              <a:t>() = 0;</a:t>
            </a:r>
          </a:p>
          <a:p>
            <a:pPr marL="2317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Tell</a:t>
            </a:r>
            <a:r>
              <a:rPr lang="en-US" sz="1300">
                <a:solidFill>
                  <a:srgbClr val="000000"/>
                </a:solidFill>
                <a:latin typeface="Overpass Black"/>
              </a:rPr>
              <a:t>() = 0;</a:t>
            </a:r>
          </a:p>
          <a:p>
            <a:pPr marL="231775"/>
            <a:r>
              <a:rPr lang="en-US" sz="1300">
                <a:solidFill>
                  <a:srgbClr val="008000"/>
                </a:solidFill>
                <a:latin typeface="Overpass Black"/>
              </a:rPr>
              <a:t>// Get</a:t>
            </a:r>
            <a:r>
              <a:rPr lang="vi-VN" sz="1300">
                <a:solidFill>
                  <a:srgbClr val="008000"/>
                </a:solidFill>
                <a:latin typeface="Overpass Black"/>
              </a:rPr>
              <a:t>, set coordinate</a:t>
            </a:r>
          </a:p>
          <a:p>
            <a:pPr marL="231775"/>
            <a:r>
              <a:rPr lang="vi-VN" sz="1300">
                <a:solidFill>
                  <a:schemeClr val="tx1">
                    <a:lumMod val="50000"/>
                  </a:schemeClr>
                </a:solidFill>
                <a:latin typeface="Overpass Black"/>
              </a:rPr>
              <a:t>..........</a:t>
            </a:r>
          </a:p>
          <a:p>
            <a:pPr marL="231775"/>
            <a:r>
              <a:rPr lang="en-US" sz="1300">
                <a:solidFill>
                  <a:srgbClr val="008000"/>
                </a:solidFill>
                <a:latin typeface="Overpass Black"/>
              </a:rPr>
              <a:t>// width + height</a:t>
            </a:r>
            <a:endParaRPr lang="en-US" sz="1300">
              <a:solidFill>
                <a:srgbClr val="000000"/>
              </a:solidFill>
              <a:latin typeface="Overpass Black"/>
            </a:endParaRPr>
          </a:p>
          <a:p>
            <a:pPr marL="231775"/>
            <a:r>
              <a:rPr lang="en-US" sz="1300">
                <a:solidFill>
                  <a:srgbClr val="0000FF"/>
                </a:solidFill>
                <a:latin typeface="Overpass Black"/>
              </a:rPr>
              <a:t>int</a:t>
            </a:r>
            <a:r>
              <a:rPr lang="en-US" sz="1300">
                <a:solidFill>
                  <a:srgbClr val="000000"/>
                </a:solidFill>
                <a:latin typeface="Overpass Black"/>
              </a:rPr>
              <a:t> </a:t>
            </a:r>
            <a:r>
              <a:rPr lang="en-US" sz="1300">
                <a:solidFill>
                  <a:srgbClr val="7030A0"/>
                </a:solidFill>
                <a:latin typeface="Overpass Black"/>
              </a:rPr>
              <a:t>getWidth</a:t>
            </a:r>
            <a:r>
              <a:rPr lang="en-US" sz="1300">
                <a:solidFill>
                  <a:srgbClr val="000000"/>
                </a:solidFill>
                <a:latin typeface="Overpass Black"/>
              </a:rPr>
              <a:t>();</a:t>
            </a:r>
          </a:p>
          <a:p>
            <a:pPr marL="231775"/>
            <a:r>
              <a:rPr lang="en-US" sz="1300">
                <a:solidFill>
                  <a:srgbClr val="0000FF"/>
                </a:solidFill>
                <a:latin typeface="Overpass Black"/>
              </a:rPr>
              <a:t>int</a:t>
            </a:r>
            <a:r>
              <a:rPr lang="en-US" sz="1300">
                <a:solidFill>
                  <a:srgbClr val="000000"/>
                </a:solidFill>
                <a:latin typeface="Overpass Black"/>
              </a:rPr>
              <a:t> </a:t>
            </a:r>
            <a:r>
              <a:rPr lang="en-US" sz="1300">
                <a:solidFill>
                  <a:srgbClr val="7030A0"/>
                </a:solidFill>
                <a:latin typeface="Overpass Black"/>
              </a:rPr>
              <a:t>getHeight</a:t>
            </a:r>
            <a:r>
              <a:rPr lang="en-US" sz="1300">
                <a:solidFill>
                  <a:srgbClr val="000000"/>
                </a:solidFill>
                <a:latin typeface="Overpass Black"/>
              </a:rPr>
              <a:t>();</a:t>
            </a:r>
          </a:p>
          <a:p>
            <a:pPr marL="231775"/>
            <a:r>
              <a:rPr lang="en-US" sz="1300">
                <a:solidFill>
                  <a:srgbClr val="008000"/>
                </a:solidFill>
                <a:latin typeface="Overpass Black"/>
              </a:rPr>
              <a:t>// Get</a:t>
            </a:r>
            <a:r>
              <a:rPr lang="vi-VN" sz="1300">
                <a:solidFill>
                  <a:srgbClr val="008000"/>
                </a:solidFill>
                <a:latin typeface="Overpass Black"/>
              </a:rPr>
              <a:t>, set</a:t>
            </a:r>
            <a:r>
              <a:rPr lang="en-US" sz="1300">
                <a:solidFill>
                  <a:srgbClr val="008000"/>
                </a:solidFill>
                <a:latin typeface="Overpass Black"/>
              </a:rPr>
              <a:t> moving state</a:t>
            </a:r>
            <a:endParaRPr lang="en-US" sz="1300">
              <a:solidFill>
                <a:srgbClr val="000000"/>
              </a:solidFill>
              <a:latin typeface="Overpass Black"/>
            </a:endParaRPr>
          </a:p>
          <a:p>
            <a:pPr marL="2317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getState</a:t>
            </a:r>
            <a:r>
              <a:rPr lang="en-US" sz="1300">
                <a:solidFill>
                  <a:srgbClr val="000000"/>
                </a:solidFill>
                <a:latin typeface="Overpass Black"/>
              </a:rPr>
              <a:t>();</a:t>
            </a:r>
          </a:p>
          <a:p>
            <a:pPr marL="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setState</a:t>
            </a:r>
            <a:r>
              <a:rPr lang="en-US" sz="1300">
                <a:solidFill>
                  <a:schemeClr val="tx1">
                    <a:lumMod val="50000"/>
                  </a:schemeClr>
                </a:solidFill>
                <a:latin typeface="Overpass Black"/>
              </a:rPr>
              <a:t>(</a:t>
            </a:r>
            <a:r>
              <a:rPr lang="en-US" sz="1300">
                <a:solidFill>
                  <a:srgbClr val="0000FF"/>
                </a:solidFill>
                <a:latin typeface="Overpass Black"/>
              </a:rPr>
              <a:t>bool</a:t>
            </a:r>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p:txBody>
      </p:sp>
      <p:sp>
        <p:nvSpPr>
          <p:cNvPr id="7" name="TextBox 6">
            <a:extLst>
              <a:ext uri="{FF2B5EF4-FFF2-40B4-BE49-F238E27FC236}">
                <a16:creationId xmlns:a16="http://schemas.microsoft.com/office/drawing/2014/main" id="{F1FB0480-996A-4489-BF97-4A456F41A5E8}"/>
              </a:ext>
            </a:extLst>
          </p:cNvPr>
          <p:cNvSpPr txBox="1"/>
          <p:nvPr/>
        </p:nvSpPr>
        <p:spPr>
          <a:xfrm>
            <a:off x="4846806" y="1091268"/>
            <a:ext cx="3842657" cy="1492716"/>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CBIRD</a:t>
            </a:r>
            <a:r>
              <a:rPr lang="en-US" sz="1300">
                <a:solidFill>
                  <a:srgbClr val="000000"/>
                </a:solidFill>
                <a:latin typeface="Overpass Black"/>
              </a:rPr>
              <a:t> : </a:t>
            </a:r>
            <a:r>
              <a:rPr lang="en-US" sz="1300">
                <a:solidFill>
                  <a:srgbClr val="0000FF"/>
                </a:solidFill>
                <a:latin typeface="Overpass Black"/>
              </a:rPr>
              <a:t>public</a:t>
            </a:r>
            <a:r>
              <a:rPr lang="en-US" sz="1300">
                <a:solidFill>
                  <a:srgbClr val="000000"/>
                </a:solidFill>
                <a:latin typeface="Overpass Black"/>
              </a:rPr>
              <a:t> </a:t>
            </a:r>
            <a:r>
              <a:rPr lang="en-US" sz="1300">
                <a:solidFill>
                  <a:srgbClr val="2B91AF"/>
                </a:solidFill>
                <a:latin typeface="Overpass Black"/>
              </a:rPr>
              <a:t>CANIMAL</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public</a:t>
            </a:r>
            <a:r>
              <a:rPr lang="en-US" sz="1300">
                <a:solidFill>
                  <a:srgbClr val="000000"/>
                </a:solidFill>
                <a:latin typeface="Overpass Black"/>
              </a:rPr>
              <a:t>:</a:t>
            </a:r>
          </a:p>
          <a:p>
            <a:pPr marL="282575"/>
            <a:r>
              <a:rPr lang="en-US" sz="1300">
                <a:solidFill>
                  <a:srgbClr val="7030A0"/>
                </a:solidFill>
                <a:latin typeface="Overpass Black"/>
              </a:rPr>
              <a:t>CBIRD</a:t>
            </a:r>
            <a:r>
              <a:rPr lang="en-US" sz="1300">
                <a:solidFill>
                  <a:srgbClr val="000000"/>
                </a:solidFill>
                <a:latin typeface="Overpass Black"/>
              </a:rPr>
              <a:t>(</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x</a:t>
            </a:r>
            <a:r>
              <a:rPr lang="en-US" sz="1300">
                <a:solidFill>
                  <a:srgbClr val="000000"/>
                </a:solidFill>
                <a:latin typeface="Overpass Black"/>
              </a:rPr>
              <a:t>, </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y</a:t>
            </a:r>
            <a:r>
              <a:rPr lang="en-US" sz="1300">
                <a:solidFill>
                  <a:srgbClr val="000000"/>
                </a:solidFill>
                <a:latin typeface="Overpass Black"/>
              </a:rPr>
              <a:t>); </a:t>
            </a:r>
            <a:r>
              <a:rPr lang="en-US" sz="1300">
                <a:solidFill>
                  <a:srgbClr val="008000"/>
                </a:solidFill>
                <a:latin typeface="Overpass Black"/>
              </a:rPr>
              <a:t>// Constructor</a:t>
            </a:r>
            <a:endParaRPr lang="en-US" sz="1300">
              <a:solidFill>
                <a:srgbClr val="000000"/>
              </a:solidFill>
              <a:latin typeface="Overpass Black"/>
            </a:endParaRPr>
          </a:p>
          <a:p>
            <a:pPr marL="2825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Move</a:t>
            </a:r>
            <a:r>
              <a:rPr lang="en-US" sz="1300">
                <a:solidFill>
                  <a:srgbClr val="000000"/>
                </a:solidFill>
                <a:latin typeface="Overpass Black"/>
              </a:rPr>
              <a:t>(); </a:t>
            </a:r>
            <a:r>
              <a:rPr lang="en-US" sz="1300">
                <a:solidFill>
                  <a:srgbClr val="008000"/>
                </a:solidFill>
                <a:latin typeface="Overpass Black"/>
              </a:rPr>
              <a:t>// Move Object CBIRD</a:t>
            </a:r>
            <a:endParaRPr lang="en-US" sz="1300">
              <a:solidFill>
                <a:srgbClr val="000000"/>
              </a:solidFill>
              <a:latin typeface="Overpass Black"/>
            </a:endParaRPr>
          </a:p>
          <a:p>
            <a:pPr marL="2825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Tell</a:t>
            </a:r>
            <a:r>
              <a:rPr lang="en-US" sz="1300">
                <a:solidFill>
                  <a:srgbClr val="000000"/>
                </a:solidFill>
                <a:latin typeface="Overpass Black"/>
              </a:rPr>
              <a:t>(); </a:t>
            </a:r>
            <a:r>
              <a:rPr lang="en-US" sz="1300">
                <a:solidFill>
                  <a:srgbClr val="008000"/>
                </a:solidFill>
                <a:latin typeface="Overpass Black"/>
              </a:rPr>
              <a:t>// Tell when impacting</a:t>
            </a:r>
            <a:endParaRPr lang="en-US" sz="1300">
              <a:solidFill>
                <a:srgbClr val="000000"/>
              </a:solidFill>
              <a:latin typeface="Overpass Black"/>
            </a:endParaRPr>
          </a:p>
          <a:p>
            <a:r>
              <a:rPr lang="en-US" sz="1300">
                <a:solidFill>
                  <a:srgbClr val="000000"/>
                </a:solidFill>
                <a:latin typeface="Overpass Black"/>
              </a:rPr>
              <a:t>};</a:t>
            </a:r>
            <a:endParaRPr lang="en-US" sz="1300">
              <a:latin typeface="Overpass Black"/>
            </a:endParaRPr>
          </a:p>
        </p:txBody>
      </p:sp>
      <p:sp>
        <p:nvSpPr>
          <p:cNvPr id="8" name="TextBox 7">
            <a:extLst>
              <a:ext uri="{FF2B5EF4-FFF2-40B4-BE49-F238E27FC236}">
                <a16:creationId xmlns:a16="http://schemas.microsoft.com/office/drawing/2014/main" id="{C0EAE3F1-6799-4C6D-A781-E3AF38777AA3}"/>
              </a:ext>
            </a:extLst>
          </p:cNvPr>
          <p:cNvSpPr txBox="1"/>
          <p:nvPr/>
        </p:nvSpPr>
        <p:spPr>
          <a:xfrm>
            <a:off x="4846806" y="3040744"/>
            <a:ext cx="3842657" cy="1492716"/>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CDINOSAUR</a:t>
            </a:r>
            <a:r>
              <a:rPr lang="en-US" sz="1300">
                <a:solidFill>
                  <a:srgbClr val="000000"/>
                </a:solidFill>
                <a:latin typeface="Overpass Black"/>
              </a:rPr>
              <a:t> : </a:t>
            </a:r>
            <a:r>
              <a:rPr lang="en-US" sz="1300">
                <a:solidFill>
                  <a:srgbClr val="0000FF"/>
                </a:solidFill>
                <a:latin typeface="Overpass Black"/>
              </a:rPr>
              <a:t>public</a:t>
            </a:r>
            <a:r>
              <a:rPr lang="en-US" sz="1300">
                <a:solidFill>
                  <a:srgbClr val="000000"/>
                </a:solidFill>
                <a:latin typeface="Overpass Black"/>
              </a:rPr>
              <a:t> </a:t>
            </a:r>
            <a:r>
              <a:rPr lang="en-US" sz="1300">
                <a:solidFill>
                  <a:srgbClr val="2B91AF"/>
                </a:solidFill>
                <a:latin typeface="Overpass Black"/>
              </a:rPr>
              <a:t>CANIMAL</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public</a:t>
            </a:r>
            <a:r>
              <a:rPr lang="en-US" sz="1300">
                <a:solidFill>
                  <a:srgbClr val="000000"/>
                </a:solidFill>
                <a:latin typeface="Overpass Black"/>
              </a:rPr>
              <a:t>:</a:t>
            </a:r>
          </a:p>
          <a:p>
            <a:pPr marL="282575"/>
            <a:r>
              <a:rPr lang="en-US" sz="1300">
                <a:solidFill>
                  <a:srgbClr val="7030A0"/>
                </a:solidFill>
                <a:latin typeface="Overpass Black"/>
              </a:rPr>
              <a:t>CDINOSAUR</a:t>
            </a:r>
            <a:r>
              <a:rPr lang="en-US" sz="1300">
                <a:solidFill>
                  <a:srgbClr val="000000"/>
                </a:solidFill>
                <a:latin typeface="Overpass Black"/>
              </a:rPr>
              <a:t>(</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x</a:t>
            </a:r>
            <a:r>
              <a:rPr lang="en-US" sz="1300">
                <a:solidFill>
                  <a:srgbClr val="000000"/>
                </a:solidFill>
                <a:latin typeface="Overpass Black"/>
              </a:rPr>
              <a:t>, </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y</a:t>
            </a:r>
            <a:r>
              <a:rPr lang="en-US" sz="1300">
                <a:solidFill>
                  <a:srgbClr val="000000"/>
                </a:solidFill>
                <a:latin typeface="Overpass Black"/>
              </a:rPr>
              <a:t>); </a:t>
            </a:r>
            <a:r>
              <a:rPr lang="en-US" sz="1300">
                <a:solidFill>
                  <a:srgbClr val="008000"/>
                </a:solidFill>
                <a:latin typeface="Overpass Black"/>
              </a:rPr>
              <a:t>// Constructor</a:t>
            </a:r>
            <a:endParaRPr lang="en-US" sz="1300">
              <a:solidFill>
                <a:srgbClr val="000000"/>
              </a:solidFill>
              <a:latin typeface="Overpass Black"/>
            </a:endParaRPr>
          </a:p>
          <a:p>
            <a:pPr marL="2825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Move</a:t>
            </a:r>
            <a:r>
              <a:rPr lang="en-US" sz="1300">
                <a:solidFill>
                  <a:srgbClr val="000000"/>
                </a:solidFill>
                <a:latin typeface="Overpass Black"/>
              </a:rPr>
              <a:t>(); </a:t>
            </a:r>
            <a:r>
              <a:rPr lang="en-US" sz="1300">
                <a:solidFill>
                  <a:srgbClr val="008000"/>
                </a:solidFill>
                <a:latin typeface="Overpass Black"/>
              </a:rPr>
              <a:t>// Move object CDINOSAUR</a:t>
            </a:r>
            <a:endParaRPr lang="en-US" sz="1300">
              <a:solidFill>
                <a:srgbClr val="000000"/>
              </a:solidFill>
              <a:latin typeface="Overpass Black"/>
            </a:endParaRPr>
          </a:p>
          <a:p>
            <a:pPr marL="2825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Tell</a:t>
            </a:r>
            <a:r>
              <a:rPr lang="en-US" sz="1300">
                <a:solidFill>
                  <a:srgbClr val="000000"/>
                </a:solidFill>
                <a:latin typeface="Overpass Black"/>
              </a:rPr>
              <a:t>(); </a:t>
            </a:r>
            <a:r>
              <a:rPr lang="en-US" sz="1300">
                <a:solidFill>
                  <a:srgbClr val="008000"/>
                </a:solidFill>
                <a:latin typeface="Overpass Black"/>
              </a:rPr>
              <a:t>// Tell when impacting</a:t>
            </a:r>
            <a:endParaRPr lang="en-US" sz="1300">
              <a:solidFill>
                <a:srgbClr val="000000"/>
              </a:solidFill>
              <a:latin typeface="Overpass Black"/>
            </a:endParaRPr>
          </a:p>
          <a:p>
            <a:r>
              <a:rPr lang="en-US" sz="1300">
                <a:solidFill>
                  <a:srgbClr val="000000"/>
                </a:solidFill>
                <a:latin typeface="Overpass Black"/>
              </a:rPr>
              <a:t>};</a:t>
            </a:r>
            <a:endParaRPr lang="en-US" sz="1300">
              <a:latin typeface="Overpass Black"/>
            </a:endParaRPr>
          </a:p>
        </p:txBody>
      </p:sp>
      <p:sp>
        <p:nvSpPr>
          <p:cNvPr id="9" name="TextBox 8">
            <a:extLst>
              <a:ext uri="{FF2B5EF4-FFF2-40B4-BE49-F238E27FC236}">
                <a16:creationId xmlns:a16="http://schemas.microsoft.com/office/drawing/2014/main" id="{220AE1FB-9E04-4C5D-9120-530688D583C7}"/>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13</a:t>
            </a:r>
          </a:p>
        </p:txBody>
      </p:sp>
    </p:spTree>
    <p:extLst>
      <p:ext uri="{BB962C8B-B14F-4D97-AF65-F5344CB8AC3E}">
        <p14:creationId xmlns:p14="http://schemas.microsoft.com/office/powerpoint/2010/main" val="97518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1016963" y="207114"/>
            <a:ext cx="7672500" cy="577800"/>
          </a:xfrm>
        </p:spPr>
        <p:txBody>
          <a:bodyPr/>
          <a:lstStyle/>
          <a:p>
            <a:r>
              <a:rPr lang="en-US" b="1"/>
              <a:t>Cài đặt lớp CVEHICLE</a:t>
            </a:r>
          </a:p>
        </p:txBody>
      </p:sp>
      <p:sp>
        <p:nvSpPr>
          <p:cNvPr id="2" name="TextBox 1">
            <a:extLst>
              <a:ext uri="{FF2B5EF4-FFF2-40B4-BE49-F238E27FC236}">
                <a16:creationId xmlns:a16="http://schemas.microsoft.com/office/drawing/2014/main" id="{606723C1-32C5-4FE3-957B-747B8608AD1F}"/>
              </a:ext>
            </a:extLst>
          </p:cNvPr>
          <p:cNvSpPr txBox="1"/>
          <p:nvPr/>
        </p:nvSpPr>
        <p:spPr>
          <a:xfrm>
            <a:off x="1291809" y="722188"/>
            <a:ext cx="2764973" cy="4293483"/>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CVEHICLE</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protected</a:t>
            </a:r>
            <a:r>
              <a:rPr lang="en-US" sz="1300">
                <a:solidFill>
                  <a:srgbClr val="000000"/>
                </a:solidFill>
                <a:latin typeface="Overpass Black"/>
              </a:rPr>
              <a:t>:</a:t>
            </a:r>
          </a:p>
          <a:p>
            <a:pPr marL="282575"/>
            <a:r>
              <a:rPr lang="en-US" sz="1300">
                <a:solidFill>
                  <a:srgbClr val="0000FF"/>
                </a:solidFill>
                <a:latin typeface="Overpass Black"/>
              </a:rPr>
              <a:t>int</a:t>
            </a:r>
            <a:r>
              <a:rPr lang="en-US" sz="1300">
                <a:solidFill>
                  <a:srgbClr val="000000"/>
                </a:solidFill>
                <a:latin typeface="Overpass Black"/>
              </a:rPr>
              <a:t> mX, mY;</a:t>
            </a:r>
          </a:p>
          <a:p>
            <a:pPr marL="282575"/>
            <a:r>
              <a:rPr lang="en-US" sz="1300">
                <a:solidFill>
                  <a:srgbClr val="0000FF"/>
                </a:solidFill>
                <a:latin typeface="Overpass Black"/>
              </a:rPr>
              <a:t>int</a:t>
            </a:r>
            <a:r>
              <a:rPr lang="en-US" sz="1300">
                <a:solidFill>
                  <a:srgbClr val="000000"/>
                </a:solidFill>
                <a:latin typeface="Overpass Black"/>
              </a:rPr>
              <a:t> width, height;</a:t>
            </a:r>
          </a:p>
          <a:p>
            <a:pPr marL="282575"/>
            <a:r>
              <a:rPr lang="en-US" sz="1300">
                <a:solidFill>
                  <a:srgbClr val="0000FF"/>
                </a:solidFill>
                <a:latin typeface="Overpass Black"/>
              </a:rPr>
              <a:t>bool</a:t>
            </a:r>
            <a:r>
              <a:rPr lang="en-US" sz="1300">
                <a:solidFill>
                  <a:srgbClr val="000000"/>
                </a:solidFill>
                <a:latin typeface="Overpass Black"/>
              </a:rPr>
              <a:t> moving_state;</a:t>
            </a:r>
          </a:p>
          <a:p>
            <a:pPr marL="282575"/>
            <a:r>
              <a:rPr lang="en-US" sz="1300">
                <a:solidFill>
                  <a:srgbClr val="0000FF"/>
                </a:solidFill>
                <a:latin typeface="Overpass Black"/>
              </a:rPr>
              <a:t>bool</a:t>
            </a:r>
            <a:r>
              <a:rPr lang="en-US" sz="1300">
                <a:solidFill>
                  <a:srgbClr val="000000"/>
                </a:solidFill>
                <a:latin typeface="Overpass Black"/>
              </a:rPr>
              <a:t> tl_state;</a:t>
            </a:r>
          </a:p>
          <a:p>
            <a:r>
              <a:rPr lang="en-US" sz="1300">
                <a:solidFill>
                  <a:srgbClr val="0000FF"/>
                </a:solidFill>
                <a:latin typeface="Overpass Black"/>
              </a:rPr>
              <a:t>public</a:t>
            </a:r>
            <a:r>
              <a:rPr lang="en-US" sz="1300">
                <a:solidFill>
                  <a:srgbClr val="000000"/>
                </a:solidFill>
                <a:latin typeface="Overpass Black"/>
              </a:rPr>
              <a:t>:</a:t>
            </a:r>
          </a:p>
          <a:p>
            <a:pPr marL="2825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Move</a:t>
            </a:r>
            <a:r>
              <a:rPr lang="en-US" sz="1300">
                <a:solidFill>
                  <a:srgbClr val="000000"/>
                </a:solidFill>
                <a:latin typeface="Overpass Black"/>
              </a:rPr>
              <a:t>() = 0;</a:t>
            </a:r>
          </a:p>
          <a:p>
            <a:pPr marL="2825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Tell</a:t>
            </a:r>
            <a:r>
              <a:rPr lang="en-US" sz="1300">
                <a:solidFill>
                  <a:srgbClr val="000000"/>
                </a:solidFill>
                <a:latin typeface="Overpass Black"/>
              </a:rPr>
              <a:t>() = 0;</a:t>
            </a:r>
          </a:p>
          <a:p>
            <a:pPr marL="282575"/>
            <a:r>
              <a:rPr lang="en-US" sz="1300">
                <a:solidFill>
                  <a:srgbClr val="008000"/>
                </a:solidFill>
                <a:latin typeface="Overpass Black"/>
              </a:rPr>
              <a:t>// </a:t>
            </a:r>
            <a:r>
              <a:rPr lang="vi-VN" sz="1300">
                <a:solidFill>
                  <a:srgbClr val="008000"/>
                </a:solidFill>
                <a:latin typeface="Overpass Black"/>
              </a:rPr>
              <a:t>Get, set coordinate</a:t>
            </a:r>
          </a:p>
          <a:p>
            <a:pPr marL="282575"/>
            <a:r>
              <a:rPr lang="vi-VN" sz="1300">
                <a:solidFill>
                  <a:schemeClr val="tx1">
                    <a:lumMod val="50000"/>
                  </a:schemeClr>
                </a:solidFill>
                <a:latin typeface="Overpass Black"/>
              </a:rPr>
              <a:t>.........</a:t>
            </a:r>
            <a:endParaRPr lang="en-US" sz="1300">
              <a:solidFill>
                <a:schemeClr val="tx1">
                  <a:lumMod val="50000"/>
                </a:schemeClr>
              </a:solidFill>
              <a:latin typeface="Overpass Black"/>
            </a:endParaRPr>
          </a:p>
          <a:p>
            <a:pPr marL="282575"/>
            <a:r>
              <a:rPr lang="en-US" sz="1300">
                <a:solidFill>
                  <a:srgbClr val="008000"/>
                </a:solidFill>
                <a:latin typeface="Overpass Black"/>
              </a:rPr>
              <a:t>// </a:t>
            </a:r>
            <a:r>
              <a:rPr lang="vi-VN" sz="1300">
                <a:solidFill>
                  <a:srgbClr val="008000"/>
                </a:solidFill>
                <a:latin typeface="Overpass Black"/>
              </a:rPr>
              <a:t>Get </a:t>
            </a:r>
            <a:r>
              <a:rPr lang="en-US" sz="1300">
                <a:solidFill>
                  <a:srgbClr val="008000"/>
                </a:solidFill>
                <a:latin typeface="Overpass Black"/>
              </a:rPr>
              <a:t>width + height</a:t>
            </a:r>
            <a:endParaRPr lang="vi-VN" sz="1300">
              <a:solidFill>
                <a:srgbClr val="008000"/>
              </a:solidFill>
              <a:latin typeface="Overpass Black"/>
            </a:endParaRPr>
          </a:p>
          <a:p>
            <a:pPr marL="282575"/>
            <a:r>
              <a:rPr lang="vi-VN" sz="1300">
                <a:solidFill>
                  <a:schemeClr val="tx1">
                    <a:lumMod val="50000"/>
                  </a:schemeClr>
                </a:solidFill>
                <a:latin typeface="Overpass Black"/>
              </a:rPr>
              <a:t>.........</a:t>
            </a:r>
            <a:endParaRPr lang="en-US" sz="1300">
              <a:solidFill>
                <a:schemeClr val="tx1">
                  <a:lumMod val="50000"/>
                </a:schemeClr>
              </a:solidFill>
              <a:latin typeface="Overpass Black"/>
            </a:endParaRPr>
          </a:p>
          <a:p>
            <a:pPr marL="282575"/>
            <a:r>
              <a:rPr lang="en-US" sz="1300">
                <a:solidFill>
                  <a:srgbClr val="008000"/>
                </a:solidFill>
                <a:latin typeface="Overpass Black"/>
              </a:rPr>
              <a:t>//moving state</a:t>
            </a:r>
            <a:endParaRPr lang="en-US" sz="1300">
              <a:solidFill>
                <a:srgbClr val="000000"/>
              </a:solidFill>
              <a:latin typeface="Overpass Black"/>
            </a:endParaRPr>
          </a:p>
          <a:p>
            <a:pPr marL="2825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getState</a:t>
            </a:r>
            <a:r>
              <a:rPr lang="en-US" sz="1300">
                <a:solidFill>
                  <a:srgbClr val="000000"/>
                </a:solidFill>
                <a:latin typeface="Overpass Black"/>
              </a:rPr>
              <a:t>();</a:t>
            </a:r>
          </a:p>
          <a:p>
            <a:pPr marL="2825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setState</a:t>
            </a:r>
            <a:r>
              <a:rPr lang="en-US" sz="1300">
                <a:solidFill>
                  <a:srgbClr val="000000"/>
                </a:solidFill>
                <a:latin typeface="Overpass Black"/>
              </a:rPr>
              <a:t>(</a:t>
            </a:r>
            <a:r>
              <a:rPr lang="en-US" sz="1300">
                <a:solidFill>
                  <a:srgbClr val="0000FF"/>
                </a:solidFill>
                <a:latin typeface="Overpass Black"/>
              </a:rPr>
              <a:t>bool</a:t>
            </a:r>
            <a:r>
              <a:rPr lang="en-US" sz="1300">
                <a:solidFill>
                  <a:srgbClr val="000000"/>
                </a:solidFill>
                <a:latin typeface="Overpass Black"/>
              </a:rPr>
              <a:t>);</a:t>
            </a:r>
          </a:p>
          <a:p>
            <a:pPr marL="282575"/>
            <a:r>
              <a:rPr lang="en-US" sz="1300">
                <a:solidFill>
                  <a:srgbClr val="008000"/>
                </a:solidFill>
                <a:latin typeface="Overpass Black"/>
              </a:rPr>
              <a:t>// traffic light state</a:t>
            </a:r>
            <a:endParaRPr lang="en-US" sz="1300">
              <a:solidFill>
                <a:srgbClr val="000000"/>
              </a:solidFill>
              <a:latin typeface="Overpass Black"/>
            </a:endParaRPr>
          </a:p>
          <a:p>
            <a:pPr marL="2825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getTLState</a:t>
            </a:r>
            <a:r>
              <a:rPr lang="en-US" sz="1300">
                <a:solidFill>
                  <a:srgbClr val="000000"/>
                </a:solidFill>
                <a:latin typeface="Overpass Black"/>
              </a:rPr>
              <a:t>();</a:t>
            </a:r>
          </a:p>
          <a:p>
            <a:pPr marL="2825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setTLState</a:t>
            </a:r>
            <a:r>
              <a:rPr lang="en-US" sz="1300">
                <a:solidFill>
                  <a:srgbClr val="000000"/>
                </a:solidFill>
                <a:latin typeface="Overpass Black"/>
              </a:rPr>
              <a:t>(</a:t>
            </a:r>
            <a:r>
              <a:rPr lang="en-US" sz="1300">
                <a:solidFill>
                  <a:srgbClr val="0000FF"/>
                </a:solidFill>
                <a:latin typeface="Overpass Black"/>
              </a:rPr>
              <a:t>bool</a:t>
            </a:r>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p:txBody>
      </p:sp>
      <p:sp>
        <p:nvSpPr>
          <p:cNvPr id="4" name="TextBox 3">
            <a:extLst>
              <a:ext uri="{FF2B5EF4-FFF2-40B4-BE49-F238E27FC236}">
                <a16:creationId xmlns:a16="http://schemas.microsoft.com/office/drawing/2014/main" id="{E0E23380-A569-4C15-9CC5-A17201182268}"/>
              </a:ext>
            </a:extLst>
          </p:cNvPr>
          <p:cNvSpPr txBox="1"/>
          <p:nvPr/>
        </p:nvSpPr>
        <p:spPr>
          <a:xfrm>
            <a:off x="4853213" y="1079034"/>
            <a:ext cx="3389086" cy="1492716"/>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CCAR</a:t>
            </a:r>
            <a:r>
              <a:rPr lang="en-US" sz="1300">
                <a:solidFill>
                  <a:srgbClr val="000000"/>
                </a:solidFill>
                <a:latin typeface="Overpass Black"/>
              </a:rPr>
              <a:t> : </a:t>
            </a:r>
            <a:r>
              <a:rPr lang="en-US" sz="1300">
                <a:solidFill>
                  <a:srgbClr val="0000FF"/>
                </a:solidFill>
                <a:latin typeface="Overpass Black"/>
              </a:rPr>
              <a:t>public</a:t>
            </a:r>
            <a:r>
              <a:rPr lang="en-US" sz="1300">
                <a:solidFill>
                  <a:srgbClr val="000000"/>
                </a:solidFill>
                <a:latin typeface="Overpass Black"/>
              </a:rPr>
              <a:t> </a:t>
            </a:r>
            <a:r>
              <a:rPr lang="en-US" sz="1300">
                <a:solidFill>
                  <a:srgbClr val="2B91AF"/>
                </a:solidFill>
                <a:latin typeface="Overpass Black"/>
              </a:rPr>
              <a:t>CVEHICLE</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public</a:t>
            </a:r>
            <a:r>
              <a:rPr lang="en-US" sz="1300">
                <a:solidFill>
                  <a:srgbClr val="000000"/>
                </a:solidFill>
                <a:latin typeface="Overpass Black"/>
              </a:rPr>
              <a:t>:</a:t>
            </a:r>
          </a:p>
          <a:p>
            <a:pPr marL="231775"/>
            <a:r>
              <a:rPr lang="en-US" sz="1300">
                <a:solidFill>
                  <a:srgbClr val="7030A0"/>
                </a:solidFill>
                <a:latin typeface="Overpass Black"/>
              </a:rPr>
              <a:t>CCAR</a:t>
            </a:r>
            <a:r>
              <a:rPr lang="en-US" sz="1300">
                <a:solidFill>
                  <a:srgbClr val="000000"/>
                </a:solidFill>
                <a:latin typeface="Overpass Black"/>
              </a:rPr>
              <a:t>(</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x</a:t>
            </a:r>
            <a:r>
              <a:rPr lang="en-US" sz="1300">
                <a:solidFill>
                  <a:srgbClr val="000000"/>
                </a:solidFill>
                <a:latin typeface="Overpass Black"/>
              </a:rPr>
              <a:t>, </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y</a:t>
            </a:r>
            <a:r>
              <a:rPr lang="en-US" sz="1300">
                <a:solidFill>
                  <a:srgbClr val="000000"/>
                </a:solidFill>
                <a:latin typeface="Overpass Black"/>
              </a:rPr>
              <a:t>); </a:t>
            </a:r>
            <a:r>
              <a:rPr lang="en-US" sz="1300">
                <a:solidFill>
                  <a:srgbClr val="008000"/>
                </a:solidFill>
                <a:latin typeface="Overpass Black"/>
              </a:rPr>
              <a:t>// Constructor</a:t>
            </a:r>
            <a:endParaRPr lang="en-US" sz="1300">
              <a:solidFill>
                <a:srgbClr val="000000"/>
              </a:solidFill>
              <a:latin typeface="Overpass Black"/>
            </a:endParaRPr>
          </a:p>
          <a:p>
            <a:pPr marL="2317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Move</a:t>
            </a:r>
            <a:r>
              <a:rPr lang="en-US" sz="1300">
                <a:solidFill>
                  <a:srgbClr val="000000"/>
                </a:solidFill>
                <a:latin typeface="Overpass Black"/>
              </a:rPr>
              <a:t>(); </a:t>
            </a:r>
            <a:r>
              <a:rPr lang="en-US" sz="1300">
                <a:solidFill>
                  <a:srgbClr val="008000"/>
                </a:solidFill>
                <a:latin typeface="Overpass Black"/>
              </a:rPr>
              <a:t>// Move object CCAR</a:t>
            </a:r>
            <a:endParaRPr lang="en-US" sz="1300">
              <a:solidFill>
                <a:srgbClr val="000000"/>
              </a:solidFill>
              <a:latin typeface="Overpass Black"/>
            </a:endParaRPr>
          </a:p>
          <a:p>
            <a:pPr marL="2317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Tell</a:t>
            </a:r>
            <a:r>
              <a:rPr lang="en-US" sz="1300">
                <a:solidFill>
                  <a:srgbClr val="000000"/>
                </a:solidFill>
                <a:latin typeface="Overpass Black"/>
              </a:rPr>
              <a:t>(); </a:t>
            </a:r>
            <a:r>
              <a:rPr lang="en-US" sz="1300">
                <a:solidFill>
                  <a:srgbClr val="008000"/>
                </a:solidFill>
                <a:latin typeface="Overpass Black"/>
              </a:rPr>
              <a:t>// Beep when impacting</a:t>
            </a:r>
            <a:endParaRPr lang="en-US" sz="1300">
              <a:solidFill>
                <a:srgbClr val="000000"/>
              </a:solidFill>
              <a:latin typeface="Overpass Black"/>
            </a:endParaRPr>
          </a:p>
          <a:p>
            <a:r>
              <a:rPr lang="en-US" sz="1300">
                <a:solidFill>
                  <a:srgbClr val="000000"/>
                </a:solidFill>
                <a:latin typeface="Overpass Black"/>
              </a:rPr>
              <a:t>};</a:t>
            </a:r>
            <a:endParaRPr lang="en-US" sz="1300">
              <a:latin typeface="Overpass Black"/>
            </a:endParaRPr>
          </a:p>
        </p:txBody>
      </p:sp>
      <p:sp>
        <p:nvSpPr>
          <p:cNvPr id="5" name="TextBox 4">
            <a:extLst>
              <a:ext uri="{FF2B5EF4-FFF2-40B4-BE49-F238E27FC236}">
                <a16:creationId xmlns:a16="http://schemas.microsoft.com/office/drawing/2014/main" id="{C95ABE78-5A4B-445B-BFEC-06AD88C15D9D}"/>
              </a:ext>
            </a:extLst>
          </p:cNvPr>
          <p:cNvSpPr txBox="1"/>
          <p:nvPr/>
        </p:nvSpPr>
        <p:spPr>
          <a:xfrm>
            <a:off x="4853213" y="3047559"/>
            <a:ext cx="3389086" cy="1492716"/>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CTRUCK</a:t>
            </a:r>
            <a:r>
              <a:rPr lang="en-US" sz="1300">
                <a:solidFill>
                  <a:srgbClr val="000000"/>
                </a:solidFill>
                <a:latin typeface="Overpass Black"/>
              </a:rPr>
              <a:t> : </a:t>
            </a:r>
            <a:r>
              <a:rPr lang="en-US" sz="1300">
                <a:solidFill>
                  <a:srgbClr val="0000FF"/>
                </a:solidFill>
                <a:latin typeface="Overpass Black"/>
              </a:rPr>
              <a:t>public</a:t>
            </a:r>
            <a:r>
              <a:rPr lang="en-US" sz="1300">
                <a:solidFill>
                  <a:srgbClr val="000000"/>
                </a:solidFill>
                <a:latin typeface="Overpass Black"/>
              </a:rPr>
              <a:t> </a:t>
            </a:r>
            <a:r>
              <a:rPr lang="en-US" sz="1300">
                <a:solidFill>
                  <a:srgbClr val="2B91AF"/>
                </a:solidFill>
                <a:latin typeface="Overpass Black"/>
              </a:rPr>
              <a:t>CVEHICLE</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public</a:t>
            </a:r>
            <a:r>
              <a:rPr lang="en-US" sz="1300">
                <a:solidFill>
                  <a:srgbClr val="000000"/>
                </a:solidFill>
                <a:latin typeface="Overpass Black"/>
              </a:rPr>
              <a:t>:</a:t>
            </a:r>
            <a:endParaRPr lang="vi-VN" sz="1300">
              <a:solidFill>
                <a:srgbClr val="000000"/>
              </a:solidFill>
              <a:latin typeface="Overpass Black"/>
            </a:endParaRPr>
          </a:p>
          <a:p>
            <a:pPr marL="231775"/>
            <a:r>
              <a:rPr lang="en-US" sz="1300">
                <a:solidFill>
                  <a:srgbClr val="7030A0"/>
                </a:solidFill>
                <a:latin typeface="Overpass Black"/>
              </a:rPr>
              <a:t>C</a:t>
            </a:r>
            <a:r>
              <a:rPr lang="vi-VN" sz="1300">
                <a:solidFill>
                  <a:srgbClr val="7030A0"/>
                </a:solidFill>
                <a:latin typeface="Overpass Black"/>
              </a:rPr>
              <a:t>TRUCK</a:t>
            </a:r>
            <a:r>
              <a:rPr lang="en-US" sz="1300">
                <a:solidFill>
                  <a:srgbClr val="000000"/>
                </a:solidFill>
                <a:latin typeface="Overpass Black"/>
              </a:rPr>
              <a:t>(</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x</a:t>
            </a:r>
            <a:r>
              <a:rPr lang="en-US" sz="1300">
                <a:solidFill>
                  <a:srgbClr val="000000"/>
                </a:solidFill>
                <a:latin typeface="Overpass Black"/>
              </a:rPr>
              <a:t>, </a:t>
            </a:r>
            <a:r>
              <a:rPr lang="en-US" sz="1300">
                <a:solidFill>
                  <a:srgbClr val="0000FF"/>
                </a:solidFill>
                <a:latin typeface="Overpass Black"/>
              </a:rPr>
              <a:t>int</a:t>
            </a:r>
            <a:r>
              <a:rPr lang="en-US" sz="1300">
                <a:solidFill>
                  <a:srgbClr val="000000"/>
                </a:solidFill>
                <a:latin typeface="Overpass Black"/>
              </a:rPr>
              <a:t> </a:t>
            </a:r>
            <a:r>
              <a:rPr lang="en-US" sz="1300">
                <a:solidFill>
                  <a:srgbClr val="808080"/>
                </a:solidFill>
                <a:latin typeface="Overpass Black"/>
              </a:rPr>
              <a:t>y</a:t>
            </a:r>
            <a:r>
              <a:rPr lang="en-US" sz="1300">
                <a:solidFill>
                  <a:srgbClr val="000000"/>
                </a:solidFill>
                <a:latin typeface="Overpass Black"/>
              </a:rPr>
              <a:t>); </a:t>
            </a:r>
            <a:r>
              <a:rPr lang="en-US" sz="1300">
                <a:solidFill>
                  <a:srgbClr val="008000"/>
                </a:solidFill>
                <a:latin typeface="Overpass Black"/>
              </a:rPr>
              <a:t>// Constructor</a:t>
            </a:r>
            <a:endParaRPr lang="en-US" sz="1300">
              <a:solidFill>
                <a:srgbClr val="000000"/>
              </a:solidFill>
              <a:latin typeface="Overpass Black"/>
            </a:endParaRPr>
          </a:p>
          <a:p>
            <a:pPr marL="2317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Move</a:t>
            </a:r>
            <a:r>
              <a:rPr lang="en-US" sz="1300">
                <a:solidFill>
                  <a:srgbClr val="000000"/>
                </a:solidFill>
                <a:latin typeface="Overpass Black"/>
              </a:rPr>
              <a:t>(); </a:t>
            </a:r>
            <a:r>
              <a:rPr lang="en-US" sz="1300">
                <a:solidFill>
                  <a:srgbClr val="008000"/>
                </a:solidFill>
                <a:latin typeface="Overpass Black"/>
              </a:rPr>
              <a:t>// Move object C</a:t>
            </a:r>
            <a:r>
              <a:rPr lang="vi-VN" sz="1300">
                <a:solidFill>
                  <a:srgbClr val="008000"/>
                </a:solidFill>
                <a:latin typeface="Overpass Black"/>
              </a:rPr>
              <a:t>TRUCK</a:t>
            </a:r>
            <a:endParaRPr lang="en-US" sz="1300">
              <a:solidFill>
                <a:srgbClr val="000000"/>
              </a:solidFill>
              <a:latin typeface="Overpass Black"/>
            </a:endParaRPr>
          </a:p>
          <a:p>
            <a:pPr marL="231775"/>
            <a:r>
              <a:rPr lang="en-US" sz="1300">
                <a:solidFill>
                  <a:srgbClr val="0000FF"/>
                </a:solidFill>
                <a:latin typeface="Overpass Black"/>
              </a:rPr>
              <a:t>virtual</a:t>
            </a:r>
            <a:r>
              <a:rPr lang="en-US" sz="1300">
                <a:solidFill>
                  <a:srgbClr val="000000"/>
                </a:solidFill>
                <a:latin typeface="Overpass Black"/>
              </a:rPr>
              <a:t> </a:t>
            </a:r>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Tell</a:t>
            </a:r>
            <a:r>
              <a:rPr lang="en-US" sz="1300">
                <a:solidFill>
                  <a:srgbClr val="000000"/>
                </a:solidFill>
                <a:latin typeface="Overpass Black"/>
              </a:rPr>
              <a:t>(); </a:t>
            </a:r>
            <a:r>
              <a:rPr lang="en-US" sz="1300">
                <a:solidFill>
                  <a:srgbClr val="008000"/>
                </a:solidFill>
                <a:latin typeface="Overpass Black"/>
              </a:rPr>
              <a:t>// Beep when impacting</a:t>
            </a:r>
            <a:endParaRPr lang="en-US" sz="1300">
              <a:solidFill>
                <a:srgbClr val="000000"/>
              </a:solidFill>
              <a:latin typeface="Overpass Black"/>
            </a:endParaRPr>
          </a:p>
          <a:p>
            <a:r>
              <a:rPr lang="en-US" sz="1300">
                <a:solidFill>
                  <a:srgbClr val="000000"/>
                </a:solidFill>
                <a:latin typeface="Overpass Black"/>
              </a:rPr>
              <a:t>};</a:t>
            </a:r>
            <a:endParaRPr lang="en-US" sz="1300">
              <a:latin typeface="Overpass Black"/>
            </a:endParaRPr>
          </a:p>
        </p:txBody>
      </p:sp>
      <p:sp>
        <p:nvSpPr>
          <p:cNvPr id="7" name="TextBox 6">
            <a:extLst>
              <a:ext uri="{FF2B5EF4-FFF2-40B4-BE49-F238E27FC236}">
                <a16:creationId xmlns:a16="http://schemas.microsoft.com/office/drawing/2014/main" id="{48300FCA-8D49-4C79-A73F-7FFE8E193916}"/>
              </a:ext>
            </a:extLst>
          </p:cNvPr>
          <p:cNvSpPr txBox="1"/>
          <p:nvPr/>
        </p:nvSpPr>
        <p:spPr>
          <a:xfrm>
            <a:off x="8328903" y="254426"/>
            <a:ext cx="411767" cy="292388"/>
          </a:xfrm>
          <a:prstGeom prst="rect">
            <a:avLst/>
          </a:prstGeom>
          <a:noFill/>
        </p:spPr>
        <p:txBody>
          <a:bodyPr wrap="square" rtlCol="0">
            <a:spAutoFit/>
          </a:bodyPr>
          <a:lstStyle/>
          <a:p>
            <a:r>
              <a:rPr lang="en-US" sz="1300" b="1">
                <a:solidFill>
                  <a:srgbClr val="002060"/>
                </a:solidFill>
                <a:latin typeface="Overpass Black"/>
              </a:rPr>
              <a:t>14</a:t>
            </a:r>
          </a:p>
        </p:txBody>
      </p:sp>
    </p:spTree>
    <p:extLst>
      <p:ext uri="{BB962C8B-B14F-4D97-AF65-F5344CB8AC3E}">
        <p14:creationId xmlns:p14="http://schemas.microsoft.com/office/powerpoint/2010/main" val="63359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910576" y="257914"/>
            <a:ext cx="7672500" cy="577800"/>
          </a:xfrm>
        </p:spPr>
        <p:txBody>
          <a:bodyPr/>
          <a:lstStyle/>
          <a:p>
            <a:r>
              <a:rPr lang="en-US" b="1"/>
              <a:t>Cài đặt lớp CPEOPLE</a:t>
            </a:r>
          </a:p>
        </p:txBody>
      </p:sp>
      <p:sp>
        <p:nvSpPr>
          <p:cNvPr id="3" name="TextBox 2">
            <a:extLst>
              <a:ext uri="{FF2B5EF4-FFF2-40B4-BE49-F238E27FC236}">
                <a16:creationId xmlns:a16="http://schemas.microsoft.com/office/drawing/2014/main" id="{D454C147-5BA1-457F-843C-4B3D5D2F8EDC}"/>
              </a:ext>
            </a:extLst>
          </p:cNvPr>
          <p:cNvSpPr txBox="1"/>
          <p:nvPr/>
        </p:nvSpPr>
        <p:spPr>
          <a:xfrm>
            <a:off x="3338921" y="992212"/>
            <a:ext cx="2815810" cy="3893374"/>
          </a:xfrm>
          <a:prstGeom prst="rect">
            <a:avLst/>
          </a:prstGeom>
          <a:noFill/>
          <a:ln>
            <a:solidFill>
              <a:srgbClr val="002060"/>
            </a:solidFill>
          </a:ln>
        </p:spPr>
        <p:txBody>
          <a:bodyPr wrap="square" rtlCol="0">
            <a:spAutoFit/>
          </a:bodyPr>
          <a:lstStyle/>
          <a:p>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CPEOPLE</a:t>
            </a:r>
            <a:endParaRPr lang="en-US" sz="1300">
              <a:solidFill>
                <a:srgbClr val="000000"/>
              </a:solidFill>
              <a:latin typeface="Overpass Black"/>
            </a:endParaRPr>
          </a:p>
          <a:p>
            <a:r>
              <a:rPr lang="en-US" sz="1300">
                <a:solidFill>
                  <a:srgbClr val="000000"/>
                </a:solidFill>
                <a:latin typeface="Overpass Black"/>
              </a:rPr>
              <a:t>{</a:t>
            </a:r>
          </a:p>
          <a:p>
            <a:r>
              <a:rPr lang="en-US" sz="1300">
                <a:solidFill>
                  <a:srgbClr val="0000FF"/>
                </a:solidFill>
                <a:latin typeface="Overpass Black"/>
              </a:rPr>
              <a:t>private</a:t>
            </a:r>
            <a:r>
              <a:rPr lang="en-US" sz="1300">
                <a:solidFill>
                  <a:srgbClr val="000000"/>
                </a:solidFill>
                <a:latin typeface="Overpass Black"/>
              </a:rPr>
              <a:t>:</a:t>
            </a:r>
          </a:p>
          <a:p>
            <a:pPr marL="231775"/>
            <a:r>
              <a:rPr lang="en-US" sz="1300">
                <a:solidFill>
                  <a:srgbClr val="0000FF"/>
                </a:solidFill>
                <a:latin typeface="Overpass Black"/>
              </a:rPr>
              <a:t>int</a:t>
            </a:r>
            <a:r>
              <a:rPr lang="en-US" sz="1300">
                <a:solidFill>
                  <a:srgbClr val="000000"/>
                </a:solidFill>
                <a:latin typeface="Overpass Black"/>
              </a:rPr>
              <a:t> width, height;</a:t>
            </a:r>
          </a:p>
          <a:p>
            <a:pPr marL="231775"/>
            <a:r>
              <a:rPr lang="en-US" sz="1300">
                <a:solidFill>
                  <a:srgbClr val="0000FF"/>
                </a:solidFill>
                <a:latin typeface="Overpass Black"/>
              </a:rPr>
              <a:t>int</a:t>
            </a:r>
            <a:r>
              <a:rPr lang="en-US" sz="1300">
                <a:solidFill>
                  <a:srgbClr val="000000"/>
                </a:solidFill>
                <a:latin typeface="Overpass Black"/>
              </a:rPr>
              <a:t> mX, mY;</a:t>
            </a:r>
          </a:p>
          <a:p>
            <a:pPr marL="231775"/>
            <a:r>
              <a:rPr lang="en-US" sz="1300">
                <a:solidFill>
                  <a:srgbClr val="0000FF"/>
                </a:solidFill>
                <a:latin typeface="Overpass Black"/>
              </a:rPr>
              <a:t>bool</a:t>
            </a:r>
            <a:r>
              <a:rPr lang="en-US" sz="1300">
                <a:solidFill>
                  <a:srgbClr val="000000"/>
                </a:solidFill>
                <a:latin typeface="Overpass Black"/>
              </a:rPr>
              <a:t> mState;</a:t>
            </a:r>
            <a:endParaRPr lang="vi-VN" sz="1300">
              <a:solidFill>
                <a:srgbClr val="0000FF"/>
              </a:solidFill>
              <a:latin typeface="Overpass Black"/>
            </a:endParaRPr>
          </a:p>
          <a:p>
            <a:r>
              <a:rPr lang="en-US" sz="1300">
                <a:solidFill>
                  <a:srgbClr val="0000FF"/>
                </a:solidFill>
                <a:latin typeface="Overpass Black"/>
              </a:rPr>
              <a:t>public</a:t>
            </a:r>
            <a:r>
              <a:rPr lang="en-US" sz="1300">
                <a:solidFill>
                  <a:srgbClr val="000000"/>
                </a:solidFill>
                <a:latin typeface="Overpass Black"/>
              </a:rPr>
              <a:t>:</a:t>
            </a:r>
          </a:p>
          <a:p>
            <a:pPr marL="231775"/>
            <a:r>
              <a:rPr lang="en-US" sz="1300">
                <a:solidFill>
                  <a:srgbClr val="008000"/>
                </a:solidFill>
                <a:latin typeface="Overpass Black"/>
              </a:rPr>
              <a:t>// </a:t>
            </a:r>
            <a:r>
              <a:rPr lang="vi-VN" sz="1300">
                <a:solidFill>
                  <a:srgbClr val="008000"/>
                </a:solidFill>
                <a:latin typeface="Overpass Black"/>
              </a:rPr>
              <a:t>Getter, Setter</a:t>
            </a:r>
          </a:p>
          <a:p>
            <a:pPr marL="231775"/>
            <a:r>
              <a:rPr lang="vi-VN" sz="1300">
                <a:solidFill>
                  <a:schemeClr val="tx1">
                    <a:lumMod val="50000"/>
                  </a:schemeClr>
                </a:solidFill>
                <a:latin typeface="Overpass Black"/>
              </a:rPr>
              <a:t>........</a:t>
            </a:r>
            <a:endParaRPr lang="en-US" sz="1300">
              <a:solidFill>
                <a:schemeClr val="tx1">
                  <a:lumMod val="50000"/>
                </a:schemeClr>
              </a:solidFill>
              <a:latin typeface="Overpass Black"/>
            </a:endParaRPr>
          </a:p>
          <a:p>
            <a:pPr marL="231775"/>
            <a:r>
              <a:rPr lang="en-US" sz="1300">
                <a:solidFill>
                  <a:srgbClr val="008000"/>
                </a:solidFill>
                <a:latin typeface="Overpass Black"/>
              </a:rPr>
              <a:t>// </a:t>
            </a:r>
            <a:r>
              <a:rPr lang="vi-VN" sz="1300">
                <a:solidFill>
                  <a:srgbClr val="008000"/>
                </a:solidFill>
                <a:latin typeface="Overpass Black"/>
              </a:rPr>
              <a:t>Move</a:t>
            </a:r>
            <a:endParaRPr lang="en-US" sz="1300">
              <a:solidFill>
                <a:srgbClr val="000000"/>
              </a:solidFill>
              <a:latin typeface="Overpass Black"/>
            </a:endParaRPr>
          </a:p>
          <a:p>
            <a:pPr marL="231775"/>
            <a:r>
              <a:rPr lang="en-US" sz="1300">
                <a:solidFill>
                  <a:srgbClr val="0000FF"/>
                </a:solidFill>
                <a:latin typeface="Overpass Black"/>
              </a:rPr>
              <a:t>void</a:t>
            </a:r>
            <a:r>
              <a:rPr lang="en-US" sz="1300">
                <a:solidFill>
                  <a:srgbClr val="000000"/>
                </a:solidFill>
                <a:latin typeface="Overpass Black"/>
              </a:rPr>
              <a:t> </a:t>
            </a:r>
            <a:r>
              <a:rPr lang="en-US" sz="1300">
                <a:solidFill>
                  <a:srgbClr val="7030A0"/>
                </a:solidFill>
                <a:latin typeface="Overpass Black"/>
              </a:rPr>
              <a:t>goUp</a:t>
            </a:r>
            <a:r>
              <a:rPr lang="en-US" sz="1300">
                <a:solidFill>
                  <a:srgbClr val="000000"/>
                </a:solidFill>
                <a:latin typeface="Overpass Black"/>
              </a:rPr>
              <a:t>();</a:t>
            </a:r>
            <a:endParaRPr lang="vi-VN" sz="1300">
              <a:solidFill>
                <a:srgbClr val="000000"/>
              </a:solidFill>
              <a:latin typeface="Overpass Black"/>
            </a:endParaRPr>
          </a:p>
          <a:p>
            <a:pPr marL="231775"/>
            <a:r>
              <a:rPr lang="vi-VN" sz="1300">
                <a:latin typeface="Overpass Black"/>
              </a:rPr>
              <a:t>........</a:t>
            </a:r>
            <a:endParaRPr lang="en-US" sz="1300">
              <a:solidFill>
                <a:srgbClr val="000000"/>
              </a:solidFill>
              <a:latin typeface="Overpass Black"/>
            </a:endParaRPr>
          </a:p>
          <a:p>
            <a:pPr marL="231775"/>
            <a:r>
              <a:rPr lang="en-US" sz="1300">
                <a:solidFill>
                  <a:srgbClr val="008000"/>
                </a:solidFill>
                <a:latin typeface="Overpass Black"/>
              </a:rPr>
              <a:t>// checking Impact</a:t>
            </a:r>
            <a:endParaRPr lang="en-US" sz="1300">
              <a:solidFill>
                <a:srgbClr val="000000"/>
              </a:solidFill>
              <a:latin typeface="Overpass Black"/>
            </a:endParaRPr>
          </a:p>
          <a:p>
            <a:pPr marL="2317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isImpact</a:t>
            </a:r>
            <a:r>
              <a:rPr lang="en-US" sz="1300">
                <a:solidFill>
                  <a:srgbClr val="000000"/>
                </a:solidFill>
                <a:latin typeface="Overpass Black"/>
              </a:rPr>
              <a:t>(</a:t>
            </a:r>
            <a:r>
              <a:rPr lang="en-US" sz="1300">
                <a:solidFill>
                  <a:srgbClr val="2B91AF"/>
                </a:solidFill>
                <a:latin typeface="Overpass Black"/>
              </a:rPr>
              <a:t>CANIMAL</a:t>
            </a:r>
            <a:r>
              <a:rPr lang="en-US" sz="1300">
                <a:solidFill>
                  <a:srgbClr val="000000"/>
                </a:solidFill>
                <a:latin typeface="Overpass Black"/>
              </a:rPr>
              <a:t>*);</a:t>
            </a:r>
          </a:p>
          <a:p>
            <a:pPr marL="2317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isImpact</a:t>
            </a:r>
            <a:r>
              <a:rPr lang="en-US" sz="1300">
                <a:solidFill>
                  <a:srgbClr val="000000"/>
                </a:solidFill>
                <a:latin typeface="Overpass Black"/>
              </a:rPr>
              <a:t>(</a:t>
            </a:r>
            <a:r>
              <a:rPr lang="en-US" sz="1300">
                <a:solidFill>
                  <a:srgbClr val="2B91AF"/>
                </a:solidFill>
                <a:latin typeface="Overpass Black"/>
              </a:rPr>
              <a:t>CVEHICLE</a:t>
            </a:r>
            <a:r>
              <a:rPr lang="en-US" sz="1300">
                <a:solidFill>
                  <a:srgbClr val="000000"/>
                </a:solidFill>
                <a:latin typeface="Overpass Black"/>
              </a:rPr>
              <a:t>*);</a:t>
            </a:r>
          </a:p>
          <a:p>
            <a:pPr marL="2317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isImpact</a:t>
            </a:r>
            <a:r>
              <a:rPr lang="en-US" sz="1300">
                <a:solidFill>
                  <a:srgbClr val="000000"/>
                </a:solidFill>
                <a:latin typeface="Overpass Black"/>
              </a:rPr>
              <a:t>(</a:t>
            </a:r>
            <a:r>
              <a:rPr lang="en-US" sz="1300">
                <a:solidFill>
                  <a:srgbClr val="2B91AF"/>
                </a:solidFill>
                <a:latin typeface="Overpass Black"/>
              </a:rPr>
              <a:t>CPEOPLE</a:t>
            </a:r>
            <a:r>
              <a:rPr lang="en-US" sz="1300">
                <a:solidFill>
                  <a:srgbClr val="000000"/>
                </a:solidFill>
                <a:latin typeface="Overpass Black"/>
              </a:rPr>
              <a:t>);</a:t>
            </a:r>
          </a:p>
          <a:p>
            <a:pPr marL="2317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isFinish</a:t>
            </a:r>
            <a:r>
              <a:rPr lang="en-US" sz="1300">
                <a:solidFill>
                  <a:srgbClr val="000000"/>
                </a:solidFill>
                <a:latin typeface="Overpass Black"/>
              </a:rPr>
              <a:t>();</a:t>
            </a:r>
          </a:p>
          <a:p>
            <a:pPr marL="231775"/>
            <a:r>
              <a:rPr lang="en-US" sz="1300">
                <a:solidFill>
                  <a:srgbClr val="0000FF"/>
                </a:solidFill>
                <a:latin typeface="Overpass Black"/>
              </a:rPr>
              <a:t>bool</a:t>
            </a:r>
            <a:r>
              <a:rPr lang="en-US" sz="1300">
                <a:solidFill>
                  <a:srgbClr val="000000"/>
                </a:solidFill>
                <a:latin typeface="Overpass Black"/>
              </a:rPr>
              <a:t> </a:t>
            </a:r>
            <a:r>
              <a:rPr lang="en-US" sz="1300">
                <a:solidFill>
                  <a:srgbClr val="7030A0"/>
                </a:solidFill>
                <a:latin typeface="Overpass Black"/>
              </a:rPr>
              <a:t>isDead</a:t>
            </a:r>
            <a:r>
              <a:rPr lang="en-US" sz="1300">
                <a:solidFill>
                  <a:srgbClr val="000000"/>
                </a:solidFill>
                <a:latin typeface="Overpass Black"/>
              </a:rPr>
              <a:t>();</a:t>
            </a:r>
          </a:p>
          <a:p>
            <a:r>
              <a:rPr lang="en-US" sz="1300">
                <a:solidFill>
                  <a:srgbClr val="000000"/>
                </a:solidFill>
                <a:latin typeface="Overpass Black"/>
              </a:rPr>
              <a:t>};</a:t>
            </a:r>
            <a:endParaRPr lang="en-US" sz="1300"/>
          </a:p>
        </p:txBody>
      </p:sp>
      <p:sp>
        <p:nvSpPr>
          <p:cNvPr id="5" name="TextBox 4">
            <a:extLst>
              <a:ext uri="{FF2B5EF4-FFF2-40B4-BE49-F238E27FC236}">
                <a16:creationId xmlns:a16="http://schemas.microsoft.com/office/drawing/2014/main" id="{5AD8BD4C-7AEC-49DE-B2AF-C2AF7E27B214}"/>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15</a:t>
            </a:r>
          </a:p>
        </p:txBody>
      </p:sp>
    </p:spTree>
    <p:extLst>
      <p:ext uri="{BB962C8B-B14F-4D97-AF65-F5344CB8AC3E}">
        <p14:creationId xmlns:p14="http://schemas.microsoft.com/office/powerpoint/2010/main" val="325287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910576" y="257914"/>
            <a:ext cx="7672500" cy="577800"/>
          </a:xfrm>
        </p:spPr>
        <p:txBody>
          <a:bodyPr/>
          <a:lstStyle/>
          <a:p>
            <a:r>
              <a:rPr lang="en-US" b="1"/>
              <a:t>Cài đặt hàm move</a:t>
            </a:r>
          </a:p>
        </p:txBody>
      </p:sp>
      <p:pic>
        <p:nvPicPr>
          <p:cNvPr id="5" name="Picture 6">
            <a:extLst>
              <a:ext uri="{FF2B5EF4-FFF2-40B4-BE49-F238E27FC236}">
                <a16:creationId xmlns:a16="http://schemas.microsoft.com/office/drawing/2014/main" id="{870096E7-E315-41F9-8775-46E0EC8D6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16" y="2036307"/>
            <a:ext cx="2234861" cy="16421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532BA4-4D64-4776-B3D9-4DA00731734C}"/>
              </a:ext>
            </a:extLst>
          </p:cNvPr>
          <p:cNvSpPr txBox="1"/>
          <p:nvPr/>
        </p:nvSpPr>
        <p:spPr>
          <a:xfrm>
            <a:off x="1093106" y="3890537"/>
            <a:ext cx="1150562" cy="298275"/>
          </a:xfrm>
          <a:prstGeom prst="rect">
            <a:avLst/>
          </a:prstGeom>
          <a:noFill/>
        </p:spPr>
        <p:txBody>
          <a:bodyPr wrap="square" rtlCol="0">
            <a:spAutoFit/>
          </a:bodyPr>
          <a:lstStyle/>
          <a:p>
            <a:r>
              <a:rPr lang="en-US" sz="1300" b="1">
                <a:solidFill>
                  <a:srgbClr val="002060"/>
                </a:solidFill>
                <a:latin typeface="Overpass Black"/>
              </a:rPr>
              <a:t>cdinosaur.txt</a:t>
            </a:r>
          </a:p>
        </p:txBody>
      </p:sp>
      <p:sp>
        <p:nvSpPr>
          <p:cNvPr id="8" name="TextBox 7">
            <a:extLst>
              <a:ext uri="{FF2B5EF4-FFF2-40B4-BE49-F238E27FC236}">
                <a16:creationId xmlns:a16="http://schemas.microsoft.com/office/drawing/2014/main" id="{1791D22D-0D4A-4D86-8C77-5130F7B4CFB7}"/>
              </a:ext>
            </a:extLst>
          </p:cNvPr>
          <p:cNvSpPr txBox="1"/>
          <p:nvPr/>
        </p:nvSpPr>
        <p:spPr>
          <a:xfrm>
            <a:off x="3347007" y="3878426"/>
            <a:ext cx="1546298" cy="298275"/>
          </a:xfrm>
          <a:prstGeom prst="rect">
            <a:avLst/>
          </a:prstGeom>
          <a:noFill/>
        </p:spPr>
        <p:txBody>
          <a:bodyPr wrap="square" rtlCol="0">
            <a:spAutoFit/>
          </a:bodyPr>
          <a:lstStyle/>
          <a:p>
            <a:r>
              <a:rPr lang="en-US" sz="1300" b="1">
                <a:solidFill>
                  <a:srgbClr val="002060"/>
                </a:solidFill>
                <a:latin typeface="Overpass Black"/>
              </a:rPr>
              <a:t>dinosaur in console</a:t>
            </a:r>
          </a:p>
        </p:txBody>
      </p:sp>
      <p:pic>
        <p:nvPicPr>
          <p:cNvPr id="9" name="Picture 8">
            <a:extLst>
              <a:ext uri="{FF2B5EF4-FFF2-40B4-BE49-F238E27FC236}">
                <a16:creationId xmlns:a16="http://schemas.microsoft.com/office/drawing/2014/main" id="{2F96A818-B93B-486A-B969-D74486EC9868}"/>
              </a:ext>
            </a:extLst>
          </p:cNvPr>
          <p:cNvPicPr>
            <a:picLocks noChangeAspect="1"/>
          </p:cNvPicPr>
          <p:nvPr/>
        </p:nvPicPr>
        <p:blipFill>
          <a:blip r:embed="rId5"/>
          <a:stretch>
            <a:fillRect/>
          </a:stretch>
        </p:blipFill>
        <p:spPr>
          <a:xfrm>
            <a:off x="3576017" y="2493506"/>
            <a:ext cx="1088279" cy="709325"/>
          </a:xfrm>
          <a:prstGeom prst="rect">
            <a:avLst/>
          </a:prstGeom>
        </p:spPr>
      </p:pic>
      <p:sp>
        <p:nvSpPr>
          <p:cNvPr id="10" name="Rectangle 9">
            <a:extLst>
              <a:ext uri="{FF2B5EF4-FFF2-40B4-BE49-F238E27FC236}">
                <a16:creationId xmlns:a16="http://schemas.microsoft.com/office/drawing/2014/main" id="{12AFAD2E-1484-4B21-A717-6DCB2C9DE201}"/>
              </a:ext>
            </a:extLst>
          </p:cNvPr>
          <p:cNvSpPr/>
          <p:nvPr/>
        </p:nvSpPr>
        <p:spPr>
          <a:xfrm>
            <a:off x="305899" y="1350897"/>
            <a:ext cx="4792791" cy="3043977"/>
          </a:xfrm>
          <a:prstGeom prst="rect">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verpass Black"/>
            </a:endParaRPr>
          </a:p>
        </p:txBody>
      </p:sp>
      <p:cxnSp>
        <p:nvCxnSpPr>
          <p:cNvPr id="11" name="Straight Arrow Connector 10">
            <a:extLst>
              <a:ext uri="{FF2B5EF4-FFF2-40B4-BE49-F238E27FC236}">
                <a16:creationId xmlns:a16="http://schemas.microsoft.com/office/drawing/2014/main" id="{19858A22-433A-46A8-B00D-6BE17A60DF62}"/>
              </a:ext>
            </a:extLst>
          </p:cNvPr>
          <p:cNvCxnSpPr/>
          <p:nvPr/>
        </p:nvCxnSpPr>
        <p:spPr>
          <a:xfrm>
            <a:off x="2911216" y="2877993"/>
            <a:ext cx="532831"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05E8895-4B0F-49B2-867C-905D559B320E}"/>
              </a:ext>
            </a:extLst>
          </p:cNvPr>
          <p:cNvSpPr txBox="1"/>
          <p:nvPr/>
        </p:nvSpPr>
        <p:spPr>
          <a:xfrm>
            <a:off x="295854" y="1474542"/>
            <a:ext cx="4792791" cy="338554"/>
          </a:xfrm>
          <a:prstGeom prst="rect">
            <a:avLst/>
          </a:prstGeom>
          <a:noFill/>
          <a:ln w="6350">
            <a:noFill/>
          </a:ln>
        </p:spPr>
        <p:txBody>
          <a:bodyPr wrap="square" rtlCol="0">
            <a:spAutoFit/>
          </a:bodyPr>
          <a:lstStyle/>
          <a:p>
            <a:pPr algn="ctr"/>
            <a:r>
              <a:rPr lang="en-US" sz="1600" b="1" i="0">
                <a:solidFill>
                  <a:srgbClr val="002060"/>
                </a:solidFill>
                <a:effectLst/>
                <a:latin typeface="Overpass Black"/>
              </a:rPr>
              <a:t>Gọi hàm drawGraphics trong class CCONSOLE để vẽ</a:t>
            </a:r>
            <a:endParaRPr lang="en-US" sz="1600" b="1">
              <a:solidFill>
                <a:srgbClr val="002060"/>
              </a:solidFill>
              <a:latin typeface="Overpass Black"/>
            </a:endParaRPr>
          </a:p>
        </p:txBody>
      </p:sp>
      <p:sp>
        <p:nvSpPr>
          <p:cNvPr id="15" name="TextBox 14">
            <a:extLst>
              <a:ext uri="{FF2B5EF4-FFF2-40B4-BE49-F238E27FC236}">
                <a16:creationId xmlns:a16="http://schemas.microsoft.com/office/drawing/2014/main" id="{452D187F-7740-4C0D-8BCA-1A8039A14C46}"/>
              </a:ext>
            </a:extLst>
          </p:cNvPr>
          <p:cNvSpPr txBox="1"/>
          <p:nvPr/>
        </p:nvSpPr>
        <p:spPr>
          <a:xfrm>
            <a:off x="5267567" y="1454526"/>
            <a:ext cx="3657600" cy="2846933"/>
          </a:xfrm>
          <a:prstGeom prst="rect">
            <a:avLst/>
          </a:prstGeom>
          <a:noFill/>
          <a:ln w="3175">
            <a:solidFill>
              <a:srgbClr val="002060"/>
            </a:solidFill>
          </a:ln>
        </p:spPr>
        <p:txBody>
          <a:bodyPr wrap="square" rtlCol="0">
            <a:spAutoFit/>
          </a:bodyPr>
          <a:lstStyle/>
          <a:p>
            <a:pPr algn="ctr">
              <a:spcAft>
                <a:spcPts val="1200"/>
              </a:spcAft>
            </a:pPr>
            <a:r>
              <a:rPr lang="en-US" sz="1600" b="1">
                <a:solidFill>
                  <a:srgbClr val="002060"/>
                </a:solidFill>
                <a:latin typeface="Overpass Black"/>
              </a:rPr>
              <a:t>Để có thể di chuyển ảnh liên tục</a:t>
            </a:r>
          </a:p>
          <a:p>
            <a:pPr>
              <a:spcAft>
                <a:spcPts val="600"/>
              </a:spcAft>
            </a:pPr>
            <a:r>
              <a:rPr lang="vi-VN" b="1">
                <a:solidFill>
                  <a:srgbClr val="002060"/>
                </a:solidFill>
                <a:latin typeface="Overpass Black"/>
              </a:rPr>
              <a:t>Bước 1: </a:t>
            </a:r>
            <a:r>
              <a:rPr lang="vi-VN">
                <a:solidFill>
                  <a:srgbClr val="002060"/>
                </a:solidFill>
                <a:latin typeface="Overpass Black"/>
              </a:rPr>
              <a:t>Di chuyển đến vị trí x,y cần vẽ. Gọi hàm drawGraphics từ class CCONSOLE để vẽ ảnh.</a:t>
            </a:r>
          </a:p>
          <a:p>
            <a:pPr>
              <a:spcAft>
                <a:spcPts val="600"/>
              </a:spcAft>
            </a:pPr>
            <a:r>
              <a:rPr lang="vi-VN" b="1">
                <a:solidFill>
                  <a:srgbClr val="002060"/>
                </a:solidFill>
                <a:latin typeface="Overpass Black"/>
              </a:rPr>
              <a:t>Bước 2:</a:t>
            </a:r>
            <a:r>
              <a:rPr lang="en-US" b="1">
                <a:solidFill>
                  <a:srgbClr val="002060"/>
                </a:solidFill>
                <a:latin typeface="Overpass Black"/>
              </a:rPr>
              <a:t> </a:t>
            </a:r>
            <a:r>
              <a:rPr lang="vi-VN">
                <a:solidFill>
                  <a:srgbClr val="002060"/>
                </a:solidFill>
                <a:latin typeface="Overpass Black"/>
              </a:rPr>
              <a:t>Gọi hàm removeSpace từ class CCONSOLE để in đè khoảng trắng với chiều dài, </a:t>
            </a:r>
            <a:r>
              <a:rPr lang="en-US">
                <a:solidFill>
                  <a:srgbClr val="002060"/>
                </a:solidFill>
                <a:latin typeface="Overpass Black"/>
              </a:rPr>
              <a:t>chiều </a:t>
            </a:r>
            <a:r>
              <a:rPr lang="vi-VN">
                <a:solidFill>
                  <a:srgbClr val="002060"/>
                </a:solidFill>
                <a:latin typeface="Overpass Black"/>
              </a:rPr>
              <a:t>rộng vật thể tương ứng.</a:t>
            </a:r>
          </a:p>
          <a:p>
            <a:pPr>
              <a:spcAft>
                <a:spcPts val="1200"/>
              </a:spcAft>
            </a:pPr>
            <a:r>
              <a:rPr lang="vi-VN" b="1">
                <a:solidFill>
                  <a:srgbClr val="002060"/>
                </a:solidFill>
                <a:latin typeface="Overpass Black"/>
              </a:rPr>
              <a:t>Bước 3: </a:t>
            </a:r>
            <a:r>
              <a:rPr lang="vi-VN">
                <a:solidFill>
                  <a:srgbClr val="002060"/>
                </a:solidFill>
                <a:latin typeface="Overpass Black"/>
              </a:rPr>
              <a:t>Tăng tọa độ x, quay lại bước 1</a:t>
            </a:r>
            <a:endParaRPr lang="en-US">
              <a:solidFill>
                <a:srgbClr val="002060"/>
              </a:solidFill>
              <a:latin typeface="Overpass Black"/>
            </a:endParaRPr>
          </a:p>
          <a:p>
            <a:pPr>
              <a:spcAft>
                <a:spcPts val="600"/>
              </a:spcAft>
            </a:pPr>
            <a:r>
              <a:rPr lang="en-US">
                <a:solidFill>
                  <a:srgbClr val="002060"/>
                </a:solidFill>
                <a:latin typeface="Overpass Black"/>
              </a:rPr>
              <a:t>Mỗi vật thể có chiều dài, rộng khác nhau, do đó tọa độ di chuyển cũng khác nhau</a:t>
            </a:r>
          </a:p>
          <a:p>
            <a:r>
              <a:rPr lang="en-US" b="1">
                <a:solidFill>
                  <a:srgbClr val="002060"/>
                </a:solidFill>
                <a:latin typeface="Overpass Black"/>
              </a:rPr>
              <a:t>==&gt; CẦN ÁP DỤNG TÍNH ĐA HÌNH </a:t>
            </a:r>
          </a:p>
        </p:txBody>
      </p:sp>
      <p:sp>
        <p:nvSpPr>
          <p:cNvPr id="12" name="TextBox 11">
            <a:extLst>
              <a:ext uri="{FF2B5EF4-FFF2-40B4-BE49-F238E27FC236}">
                <a16:creationId xmlns:a16="http://schemas.microsoft.com/office/drawing/2014/main" id="{B7578552-2423-4382-8F9F-2F0C25FEFC9D}"/>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16</a:t>
            </a:r>
          </a:p>
        </p:txBody>
      </p:sp>
    </p:spTree>
    <p:extLst>
      <p:ext uri="{BB962C8B-B14F-4D97-AF65-F5344CB8AC3E}">
        <p14:creationId xmlns:p14="http://schemas.microsoft.com/office/powerpoint/2010/main" val="11898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839040" y="212240"/>
            <a:ext cx="7672500" cy="577800"/>
          </a:xfrm>
        </p:spPr>
        <p:txBody>
          <a:bodyPr/>
          <a:lstStyle/>
          <a:p>
            <a:r>
              <a:rPr lang="en-US" b="1"/>
              <a:t>Các hàm cập nhật vị trí đối tượng</a:t>
            </a:r>
          </a:p>
        </p:txBody>
      </p:sp>
      <p:sp>
        <p:nvSpPr>
          <p:cNvPr id="2" name="TextBox 1">
            <a:extLst>
              <a:ext uri="{FF2B5EF4-FFF2-40B4-BE49-F238E27FC236}">
                <a16:creationId xmlns:a16="http://schemas.microsoft.com/office/drawing/2014/main" id="{39E07320-77AE-409A-B017-117983A06851}"/>
              </a:ext>
            </a:extLst>
          </p:cNvPr>
          <p:cNvSpPr txBox="1"/>
          <p:nvPr/>
        </p:nvSpPr>
        <p:spPr>
          <a:xfrm>
            <a:off x="632460" y="1135380"/>
            <a:ext cx="4191000" cy="3493264"/>
          </a:xfrm>
          <a:prstGeom prst="rect">
            <a:avLst/>
          </a:prstGeom>
          <a:noFill/>
          <a:ln>
            <a:solidFill>
              <a:srgbClr val="002060"/>
            </a:solidFill>
          </a:ln>
        </p:spPr>
        <p:txBody>
          <a:bodyPr wrap="square" rtlCol="0">
            <a:spAutoFit/>
          </a:bodyPr>
          <a:lstStyle/>
          <a:p>
            <a:r>
              <a:rPr lang="en-US" sz="1300">
                <a:solidFill>
                  <a:srgbClr val="0000FF"/>
                </a:solidFill>
                <a:latin typeface="Overpass Black"/>
              </a:rPr>
              <a:t>template</a:t>
            </a:r>
            <a:r>
              <a:rPr lang="en-US" sz="1300">
                <a:solidFill>
                  <a:srgbClr val="000000"/>
                </a:solidFill>
                <a:latin typeface="Overpass Black"/>
              </a:rPr>
              <a:t>&lt;</a:t>
            </a:r>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Obj</a:t>
            </a:r>
            <a:r>
              <a:rPr lang="en-US" sz="1300">
                <a:solidFill>
                  <a:srgbClr val="000000"/>
                </a:solidFill>
                <a:latin typeface="Overpass Black"/>
              </a:rPr>
              <a:t>&gt;</a:t>
            </a:r>
          </a:p>
          <a:p>
            <a:r>
              <a:rPr lang="en-US" sz="1300">
                <a:solidFill>
                  <a:srgbClr val="0000FF"/>
                </a:solidFill>
                <a:latin typeface="Overpass Black"/>
              </a:rPr>
              <a:t>void</a:t>
            </a:r>
            <a:r>
              <a:rPr lang="en-US" sz="1300">
                <a:solidFill>
                  <a:srgbClr val="000000"/>
                </a:solidFill>
                <a:latin typeface="Overpass Black"/>
              </a:rPr>
              <a:t> </a:t>
            </a:r>
            <a:r>
              <a:rPr lang="en-US" sz="1300">
                <a:solidFill>
                  <a:srgbClr val="2B91AF"/>
                </a:solidFill>
                <a:latin typeface="Overpass Black"/>
              </a:rPr>
              <a:t>CGAME</a:t>
            </a:r>
            <a:r>
              <a:rPr lang="en-US" sz="1300">
                <a:solidFill>
                  <a:srgbClr val="000000"/>
                </a:solidFill>
                <a:latin typeface="Overpass Black"/>
              </a:rPr>
              <a:t>::</a:t>
            </a:r>
            <a:r>
              <a:rPr lang="en-US" sz="1300">
                <a:solidFill>
                  <a:srgbClr val="7030A0"/>
                </a:solidFill>
                <a:latin typeface="Overpass Black"/>
              </a:rPr>
              <a:t>updatePosOfInstance</a:t>
            </a:r>
            <a:r>
              <a:rPr lang="en-US" sz="1300">
                <a:solidFill>
                  <a:srgbClr val="000000"/>
                </a:solidFill>
                <a:latin typeface="Overpass Black"/>
              </a:rPr>
              <a:t>(</a:t>
            </a:r>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Obj</a:t>
            </a:r>
            <a:r>
              <a:rPr lang="en-US" sz="1300">
                <a:solidFill>
                  <a:srgbClr val="000000"/>
                </a:solidFill>
                <a:latin typeface="Overpass Black"/>
              </a:rPr>
              <a:t>*&gt;&amp; </a:t>
            </a:r>
            <a:r>
              <a:rPr lang="en-US" sz="1300">
                <a:solidFill>
                  <a:srgbClr val="808080"/>
                </a:solidFill>
                <a:latin typeface="Overpass Black"/>
              </a:rPr>
              <a:t>ins</a:t>
            </a:r>
            <a:r>
              <a:rPr lang="en-US" sz="1300">
                <a:solidFill>
                  <a:srgbClr val="000000"/>
                </a:solidFill>
                <a:latin typeface="Overpass Black"/>
              </a:rPr>
              <a:t>)</a:t>
            </a:r>
          </a:p>
          <a:p>
            <a:r>
              <a:rPr lang="en-US" sz="1300">
                <a:solidFill>
                  <a:srgbClr val="000000"/>
                </a:solidFill>
                <a:latin typeface="Overpass Black"/>
              </a:rPr>
              <a:t>{</a:t>
            </a:r>
          </a:p>
          <a:p>
            <a:pPr marL="342900"/>
            <a:r>
              <a:rPr lang="nn-NO" sz="1300">
                <a:solidFill>
                  <a:srgbClr val="0000FF"/>
                </a:solidFill>
                <a:latin typeface="Overpass Black"/>
              </a:rPr>
              <a:t>for</a:t>
            </a:r>
            <a:r>
              <a:rPr lang="nn-NO" sz="1300">
                <a:solidFill>
                  <a:srgbClr val="000000"/>
                </a:solidFill>
                <a:latin typeface="Overpass Black"/>
              </a:rPr>
              <a:t> (</a:t>
            </a:r>
            <a:r>
              <a:rPr lang="nn-NO" sz="1300">
                <a:solidFill>
                  <a:srgbClr val="0000FF"/>
                </a:solidFill>
                <a:latin typeface="Overpass Black"/>
              </a:rPr>
              <a:t>int</a:t>
            </a:r>
            <a:r>
              <a:rPr lang="nn-NO" sz="1300">
                <a:solidFill>
                  <a:srgbClr val="000000"/>
                </a:solidFill>
                <a:latin typeface="Overpass Black"/>
              </a:rPr>
              <a:t> i = 0; i &lt; </a:t>
            </a:r>
            <a:r>
              <a:rPr lang="nn-NO" sz="1300">
                <a:solidFill>
                  <a:srgbClr val="808080"/>
                </a:solidFill>
                <a:latin typeface="Overpass Black"/>
              </a:rPr>
              <a:t>ins</a:t>
            </a:r>
            <a:r>
              <a:rPr lang="nn-NO" sz="1300">
                <a:solidFill>
                  <a:srgbClr val="000000"/>
                </a:solidFill>
                <a:latin typeface="Overpass Black"/>
              </a:rPr>
              <a:t>.size(); i++)</a:t>
            </a:r>
          </a:p>
          <a:p>
            <a:pPr marL="342900"/>
            <a:r>
              <a:rPr lang="en-US" sz="1300">
                <a:solidFill>
                  <a:srgbClr val="000000"/>
                </a:solidFill>
                <a:latin typeface="Overpass Black"/>
              </a:rPr>
              <a:t>{</a:t>
            </a:r>
          </a:p>
          <a:p>
            <a:pPr marL="685800"/>
            <a:r>
              <a:rPr lang="en-US" sz="1300">
                <a:solidFill>
                  <a:srgbClr val="0000FF"/>
                </a:solidFill>
                <a:latin typeface="Overpass Black"/>
              </a:rPr>
              <a:t>if</a:t>
            </a:r>
            <a:r>
              <a:rPr lang="en-US" sz="1300">
                <a:solidFill>
                  <a:srgbClr val="000000"/>
                </a:solidFill>
                <a:latin typeface="Overpass Black"/>
              </a:rPr>
              <a:t> (</a:t>
            </a:r>
            <a:r>
              <a:rPr lang="en-US" sz="1300">
                <a:solidFill>
                  <a:srgbClr val="808080"/>
                </a:solidFill>
                <a:latin typeface="Overpass Black"/>
              </a:rPr>
              <a:t>ins</a:t>
            </a:r>
            <a:r>
              <a:rPr lang="en-US" sz="1300">
                <a:solidFill>
                  <a:srgbClr val="000000"/>
                </a:solidFill>
                <a:latin typeface="Overpass Black"/>
              </a:rPr>
              <a:t>[i]-&gt;</a:t>
            </a:r>
            <a:r>
              <a:rPr lang="en-US" sz="1300">
                <a:solidFill>
                  <a:srgbClr val="7030A0"/>
                </a:solidFill>
                <a:latin typeface="Overpass Black"/>
              </a:rPr>
              <a:t>getState</a:t>
            </a:r>
            <a:r>
              <a:rPr lang="en-US" sz="1300">
                <a:solidFill>
                  <a:srgbClr val="000000"/>
                </a:solidFill>
                <a:latin typeface="Overpass Black"/>
              </a:rPr>
              <a:t>()) </a:t>
            </a:r>
            <a:r>
              <a:rPr lang="en-US" sz="1300">
                <a:solidFill>
                  <a:srgbClr val="008000"/>
                </a:solidFill>
                <a:latin typeface="Overpass Black"/>
              </a:rPr>
              <a:t>// Instance is able to move</a:t>
            </a:r>
            <a:endParaRPr lang="en-US" sz="1300">
              <a:solidFill>
                <a:srgbClr val="000000"/>
              </a:solidFill>
              <a:latin typeface="Overpass Black"/>
            </a:endParaRPr>
          </a:p>
          <a:p>
            <a:pPr marL="685800"/>
            <a:r>
              <a:rPr lang="en-US" sz="1300">
                <a:solidFill>
                  <a:srgbClr val="000000"/>
                </a:solidFill>
                <a:latin typeface="Overpass Black"/>
              </a:rPr>
              <a:t>{</a:t>
            </a:r>
          </a:p>
          <a:p>
            <a:pPr marL="974725"/>
            <a:r>
              <a:rPr lang="en-US" sz="1300">
                <a:solidFill>
                  <a:srgbClr val="808080"/>
                </a:solidFill>
                <a:latin typeface="Overpass Black"/>
              </a:rPr>
              <a:t>ins</a:t>
            </a:r>
            <a:r>
              <a:rPr lang="en-US" sz="1300">
                <a:solidFill>
                  <a:srgbClr val="000000"/>
                </a:solidFill>
                <a:latin typeface="Overpass Black"/>
              </a:rPr>
              <a:t>[i]-&gt;</a:t>
            </a:r>
            <a:r>
              <a:rPr lang="en-US" sz="1300">
                <a:solidFill>
                  <a:srgbClr val="7030A0"/>
                </a:solidFill>
                <a:latin typeface="Overpass Black"/>
              </a:rPr>
              <a:t>Move</a:t>
            </a:r>
            <a:r>
              <a:rPr lang="en-US" sz="1300">
                <a:solidFill>
                  <a:srgbClr val="000000"/>
                </a:solidFill>
                <a:latin typeface="Overpass Black"/>
              </a:rPr>
              <a:t>();</a:t>
            </a:r>
          </a:p>
          <a:p>
            <a:pPr marL="974725"/>
            <a:r>
              <a:rPr lang="en-US" sz="1300">
                <a:solidFill>
                  <a:srgbClr val="0000FF"/>
                </a:solidFill>
                <a:latin typeface="Overpass Black"/>
              </a:rPr>
              <a:t>if</a:t>
            </a:r>
            <a:r>
              <a:rPr lang="en-US" sz="1300">
                <a:solidFill>
                  <a:srgbClr val="000000"/>
                </a:solidFill>
                <a:latin typeface="Overpass Black"/>
              </a:rPr>
              <a:t> (cn.</a:t>
            </a:r>
            <a:r>
              <a:rPr lang="en-US" sz="1300">
                <a:solidFill>
                  <a:srgbClr val="7030A0"/>
                </a:solidFill>
                <a:latin typeface="Overpass Black"/>
              </a:rPr>
              <a:t>isImpact</a:t>
            </a:r>
            <a:r>
              <a:rPr lang="en-US" sz="1300">
                <a:solidFill>
                  <a:srgbClr val="000000"/>
                </a:solidFill>
                <a:latin typeface="Overpass Black"/>
              </a:rPr>
              <a:t>(</a:t>
            </a:r>
            <a:r>
              <a:rPr lang="en-US" sz="1300">
                <a:solidFill>
                  <a:srgbClr val="808080"/>
                </a:solidFill>
                <a:latin typeface="Overpass Black"/>
              </a:rPr>
              <a:t>ins</a:t>
            </a:r>
            <a:r>
              <a:rPr lang="en-US" sz="1300">
                <a:solidFill>
                  <a:srgbClr val="000000"/>
                </a:solidFill>
                <a:latin typeface="Overpass Black"/>
              </a:rPr>
              <a:t>[i]))</a:t>
            </a:r>
            <a:r>
              <a:rPr lang="en-US" sz="1300">
                <a:solidFill>
                  <a:srgbClr val="008000"/>
                </a:solidFill>
                <a:latin typeface="Overpass Black"/>
              </a:rPr>
              <a:t> // Person is impacted</a:t>
            </a:r>
            <a:endParaRPr lang="en-US" sz="1300">
              <a:solidFill>
                <a:srgbClr val="000000"/>
              </a:solidFill>
              <a:latin typeface="Overpass Black"/>
            </a:endParaRPr>
          </a:p>
          <a:p>
            <a:pPr marL="974725"/>
            <a:r>
              <a:rPr lang="en-US" sz="1300">
                <a:solidFill>
                  <a:srgbClr val="000000"/>
                </a:solidFill>
                <a:latin typeface="Overpass Black"/>
              </a:rPr>
              <a:t>{</a:t>
            </a:r>
          </a:p>
          <a:p>
            <a:pPr marL="1257300"/>
            <a:r>
              <a:rPr lang="en-US" sz="1300">
                <a:solidFill>
                  <a:srgbClr val="808080"/>
                </a:solidFill>
                <a:latin typeface="Overpass Black"/>
              </a:rPr>
              <a:t>ins</a:t>
            </a:r>
            <a:r>
              <a:rPr lang="en-US" sz="1300">
                <a:solidFill>
                  <a:srgbClr val="000000"/>
                </a:solidFill>
                <a:latin typeface="Overpass Black"/>
              </a:rPr>
              <a:t>[i]-&gt;</a:t>
            </a:r>
            <a:r>
              <a:rPr lang="en-US" sz="1300">
                <a:solidFill>
                  <a:srgbClr val="7030A0"/>
                </a:solidFill>
                <a:latin typeface="Overpass Black"/>
              </a:rPr>
              <a:t>Tell</a:t>
            </a:r>
            <a:r>
              <a:rPr lang="en-US" sz="1300">
                <a:solidFill>
                  <a:srgbClr val="000000"/>
                </a:solidFill>
                <a:latin typeface="Overpass Black"/>
              </a:rPr>
              <a:t>();</a:t>
            </a:r>
          </a:p>
          <a:p>
            <a:pPr marL="1257300"/>
            <a:r>
              <a:rPr lang="en-US" sz="1300">
                <a:solidFill>
                  <a:srgbClr val="000000"/>
                </a:solidFill>
                <a:latin typeface="Overpass Black"/>
              </a:rPr>
              <a:t>cn.</a:t>
            </a:r>
            <a:r>
              <a:rPr lang="en-US" sz="1300">
                <a:solidFill>
                  <a:srgbClr val="7030A0"/>
                </a:solidFill>
                <a:latin typeface="Overpass Black"/>
              </a:rPr>
              <a:t>setState</a:t>
            </a:r>
            <a:r>
              <a:rPr lang="en-US" sz="1300">
                <a:solidFill>
                  <a:srgbClr val="000000"/>
                </a:solidFill>
                <a:latin typeface="Overpass Black"/>
              </a:rPr>
              <a:t>(</a:t>
            </a:r>
            <a:r>
              <a:rPr lang="en-US" sz="1300">
                <a:solidFill>
                  <a:srgbClr val="0000FF"/>
                </a:solidFill>
                <a:latin typeface="Overpass Black"/>
              </a:rPr>
              <a:t>false</a:t>
            </a:r>
            <a:r>
              <a:rPr lang="en-US" sz="1300">
                <a:solidFill>
                  <a:srgbClr val="000000"/>
                </a:solidFill>
                <a:latin typeface="Overpass Black"/>
              </a:rPr>
              <a:t>);</a:t>
            </a:r>
          </a:p>
          <a:p>
            <a:pPr marL="974725"/>
            <a:r>
              <a:rPr lang="en-US" sz="1300">
                <a:solidFill>
                  <a:srgbClr val="000000"/>
                </a:solidFill>
                <a:latin typeface="Overpass Black"/>
              </a:rPr>
              <a:t>}</a:t>
            </a:r>
          </a:p>
          <a:p>
            <a:pPr marL="685800"/>
            <a:r>
              <a:rPr lang="en-US" sz="1300">
                <a:latin typeface="Overpass Black"/>
              </a:rPr>
              <a:t>}</a:t>
            </a:r>
            <a:endParaRPr lang="en-US" sz="1300">
              <a:solidFill>
                <a:srgbClr val="000000"/>
              </a:solidFill>
              <a:latin typeface="Overpass Black"/>
            </a:endParaRPr>
          </a:p>
          <a:p>
            <a:pPr marL="631825"/>
            <a:r>
              <a:rPr lang="en-US" sz="1300">
                <a:solidFill>
                  <a:srgbClr val="0000FF"/>
                </a:solidFill>
                <a:latin typeface="Overpass Black"/>
              </a:rPr>
              <a:t>if</a:t>
            </a:r>
            <a:r>
              <a:rPr lang="en-US" sz="1300">
                <a:solidFill>
                  <a:srgbClr val="000000"/>
                </a:solidFill>
                <a:latin typeface="Overpass Black"/>
              </a:rPr>
              <a:t> (</a:t>
            </a:r>
            <a:r>
              <a:rPr lang="en-US" sz="1300">
                <a:solidFill>
                  <a:srgbClr val="7030A0"/>
                </a:solidFill>
                <a:latin typeface="Overpass Black"/>
              </a:rPr>
              <a:t>rand</a:t>
            </a:r>
            <a:r>
              <a:rPr lang="en-US" sz="1300">
                <a:solidFill>
                  <a:srgbClr val="000000"/>
                </a:solidFill>
                <a:latin typeface="Overpass Black"/>
              </a:rPr>
              <a:t>() % (30 / level)) </a:t>
            </a:r>
            <a:r>
              <a:rPr lang="en-US" sz="1300">
                <a:solidFill>
                  <a:srgbClr val="808080"/>
                </a:solidFill>
                <a:latin typeface="Overpass Black"/>
              </a:rPr>
              <a:t>ins</a:t>
            </a:r>
            <a:r>
              <a:rPr lang="en-US" sz="1300">
                <a:solidFill>
                  <a:srgbClr val="000000"/>
                </a:solidFill>
                <a:latin typeface="Overpass Black"/>
              </a:rPr>
              <a:t>[i]-&gt;</a:t>
            </a:r>
            <a:r>
              <a:rPr lang="en-US" sz="1300">
                <a:solidFill>
                  <a:srgbClr val="7030A0"/>
                </a:solidFill>
                <a:latin typeface="Overpass Black"/>
              </a:rPr>
              <a:t>setState</a:t>
            </a:r>
            <a:r>
              <a:rPr lang="en-US" sz="1300">
                <a:solidFill>
                  <a:srgbClr val="000000"/>
                </a:solidFill>
                <a:latin typeface="Overpass Black"/>
              </a:rPr>
              <a:t>(</a:t>
            </a:r>
            <a:r>
              <a:rPr lang="en-US" sz="1300">
                <a:solidFill>
                  <a:srgbClr val="0000FF"/>
                </a:solidFill>
                <a:latin typeface="Overpass Black"/>
              </a:rPr>
              <a:t>true</a:t>
            </a:r>
            <a:r>
              <a:rPr lang="en-US" sz="1300">
                <a:solidFill>
                  <a:srgbClr val="000000"/>
                </a:solidFill>
                <a:latin typeface="Overpass Black"/>
              </a:rPr>
              <a:t>);</a:t>
            </a:r>
          </a:p>
          <a:p>
            <a:pPr marL="342900"/>
            <a:r>
              <a:rPr lang="en-US" sz="1300">
                <a:solidFill>
                  <a:srgbClr val="000000"/>
                </a:solidFill>
                <a:latin typeface="Overpass Black"/>
              </a:rPr>
              <a:t>}</a:t>
            </a:r>
          </a:p>
          <a:p>
            <a:r>
              <a:rPr lang="en-US" sz="1300">
                <a:solidFill>
                  <a:srgbClr val="000000"/>
                </a:solidFill>
                <a:latin typeface="Overpass Black"/>
              </a:rPr>
              <a:t>}</a:t>
            </a:r>
          </a:p>
        </p:txBody>
      </p:sp>
      <p:sp>
        <p:nvSpPr>
          <p:cNvPr id="3" name="TextBox 2">
            <a:extLst>
              <a:ext uri="{FF2B5EF4-FFF2-40B4-BE49-F238E27FC236}">
                <a16:creationId xmlns:a16="http://schemas.microsoft.com/office/drawing/2014/main" id="{358AB9AB-B917-4471-BD3E-DF567FB0FA96}"/>
              </a:ext>
            </a:extLst>
          </p:cNvPr>
          <p:cNvSpPr txBox="1"/>
          <p:nvPr/>
        </p:nvSpPr>
        <p:spPr>
          <a:xfrm>
            <a:off x="5113020" y="1431543"/>
            <a:ext cx="3345180" cy="1092607"/>
          </a:xfrm>
          <a:prstGeom prst="rect">
            <a:avLst/>
          </a:prstGeom>
          <a:noFill/>
          <a:ln>
            <a:solidFill>
              <a:srgbClr val="002060"/>
            </a:solidFill>
          </a:ln>
        </p:spPr>
        <p:txBody>
          <a:bodyPr wrap="square" rtlCol="0">
            <a:spAutoFit/>
          </a:bodyPr>
          <a:lstStyle/>
          <a:p>
            <a:r>
              <a:rPr lang="en-US" sz="1300">
                <a:solidFill>
                  <a:srgbClr val="0000FF"/>
                </a:solidFill>
                <a:latin typeface="Overpass Black"/>
              </a:rPr>
              <a:t>void</a:t>
            </a:r>
            <a:r>
              <a:rPr lang="en-US" sz="1300">
                <a:solidFill>
                  <a:srgbClr val="000000"/>
                </a:solidFill>
                <a:latin typeface="Overpass Black"/>
              </a:rPr>
              <a:t> </a:t>
            </a:r>
            <a:r>
              <a:rPr lang="en-US" sz="1300">
                <a:solidFill>
                  <a:srgbClr val="2B91AF"/>
                </a:solidFill>
                <a:latin typeface="Overpass Black"/>
              </a:rPr>
              <a:t>CGAME</a:t>
            </a:r>
            <a:r>
              <a:rPr lang="en-US" sz="1300">
                <a:solidFill>
                  <a:srgbClr val="000000"/>
                </a:solidFill>
                <a:latin typeface="Overpass Black"/>
              </a:rPr>
              <a:t>::</a:t>
            </a:r>
            <a:r>
              <a:rPr lang="en-US" sz="1300">
                <a:solidFill>
                  <a:srgbClr val="7030A0"/>
                </a:solidFill>
                <a:latin typeface="Overpass Black"/>
              </a:rPr>
              <a:t>updatePosOfVehicle</a:t>
            </a:r>
            <a:r>
              <a:rPr lang="en-US" sz="1300">
                <a:solidFill>
                  <a:srgbClr val="000000"/>
                </a:solidFill>
                <a:latin typeface="Overpass Black"/>
              </a:rPr>
              <a:t>()</a:t>
            </a:r>
          </a:p>
          <a:p>
            <a:r>
              <a:rPr lang="en-US" sz="1300">
                <a:solidFill>
                  <a:srgbClr val="000000"/>
                </a:solidFill>
                <a:latin typeface="Overpass Black"/>
              </a:rPr>
              <a:t>{</a:t>
            </a:r>
          </a:p>
          <a:p>
            <a:pPr marL="342900"/>
            <a:r>
              <a:rPr lang="en-US" sz="1300">
                <a:solidFill>
                  <a:srgbClr val="7030A0"/>
                </a:solidFill>
                <a:latin typeface="Overpass Black"/>
              </a:rPr>
              <a:t>updatePosOfInstance</a:t>
            </a:r>
            <a:r>
              <a:rPr lang="en-US" sz="1300">
                <a:solidFill>
                  <a:srgbClr val="000000"/>
                </a:solidFill>
                <a:latin typeface="Overpass Black"/>
              </a:rPr>
              <a:t>(list_cars); </a:t>
            </a:r>
            <a:r>
              <a:rPr lang="en-US" sz="1300">
                <a:solidFill>
                  <a:srgbClr val="7030A0"/>
                </a:solidFill>
                <a:latin typeface="Overpass Black"/>
              </a:rPr>
              <a:t>updatePosOfInstance</a:t>
            </a:r>
            <a:r>
              <a:rPr lang="en-US" sz="1300">
                <a:solidFill>
                  <a:srgbClr val="000000"/>
                </a:solidFill>
                <a:latin typeface="Overpass Black"/>
              </a:rPr>
              <a:t>(list_trucks);</a:t>
            </a:r>
          </a:p>
          <a:p>
            <a:r>
              <a:rPr lang="en-US" sz="1300">
                <a:solidFill>
                  <a:srgbClr val="000000"/>
                </a:solidFill>
                <a:latin typeface="Overpass Black"/>
              </a:rPr>
              <a:t>}</a:t>
            </a:r>
            <a:endParaRPr lang="en-US" sz="1300">
              <a:latin typeface="Overpass Black"/>
            </a:endParaRPr>
          </a:p>
        </p:txBody>
      </p:sp>
      <p:sp>
        <p:nvSpPr>
          <p:cNvPr id="4" name="TextBox 3">
            <a:extLst>
              <a:ext uri="{FF2B5EF4-FFF2-40B4-BE49-F238E27FC236}">
                <a16:creationId xmlns:a16="http://schemas.microsoft.com/office/drawing/2014/main" id="{53168CAF-8B44-496F-926E-F0FF2EE0074F}"/>
              </a:ext>
            </a:extLst>
          </p:cNvPr>
          <p:cNvSpPr txBox="1"/>
          <p:nvPr/>
        </p:nvSpPr>
        <p:spPr>
          <a:xfrm>
            <a:off x="5113020" y="3165653"/>
            <a:ext cx="3398520" cy="1092607"/>
          </a:xfrm>
          <a:prstGeom prst="rect">
            <a:avLst/>
          </a:prstGeom>
          <a:noFill/>
          <a:ln>
            <a:solidFill>
              <a:srgbClr val="002060"/>
            </a:solidFill>
          </a:ln>
        </p:spPr>
        <p:txBody>
          <a:bodyPr wrap="square" rtlCol="0">
            <a:spAutoFit/>
          </a:bodyPr>
          <a:lstStyle/>
          <a:p>
            <a:r>
              <a:rPr lang="en-US" sz="1300">
                <a:solidFill>
                  <a:srgbClr val="0000FF"/>
                </a:solidFill>
                <a:latin typeface="Overpass Black"/>
              </a:rPr>
              <a:t>void</a:t>
            </a:r>
            <a:r>
              <a:rPr lang="en-US" sz="1300">
                <a:solidFill>
                  <a:srgbClr val="000000"/>
                </a:solidFill>
                <a:latin typeface="Overpass Black"/>
              </a:rPr>
              <a:t> </a:t>
            </a:r>
            <a:r>
              <a:rPr lang="en-US" sz="1300">
                <a:solidFill>
                  <a:srgbClr val="2B91AF"/>
                </a:solidFill>
                <a:latin typeface="Overpass Black"/>
              </a:rPr>
              <a:t>CGAME</a:t>
            </a:r>
            <a:r>
              <a:rPr lang="en-US" sz="1300">
                <a:solidFill>
                  <a:srgbClr val="000000"/>
                </a:solidFill>
                <a:latin typeface="Overpass Black"/>
              </a:rPr>
              <a:t>::</a:t>
            </a:r>
            <a:r>
              <a:rPr lang="en-US" sz="1300">
                <a:solidFill>
                  <a:srgbClr val="7030A0"/>
                </a:solidFill>
                <a:latin typeface="Overpass Black"/>
              </a:rPr>
              <a:t>updatePosOfAnimal</a:t>
            </a:r>
            <a:r>
              <a:rPr lang="en-US" sz="1300">
                <a:solidFill>
                  <a:srgbClr val="000000"/>
                </a:solidFill>
                <a:latin typeface="Overpass Black"/>
              </a:rPr>
              <a:t>()</a:t>
            </a:r>
          </a:p>
          <a:p>
            <a:r>
              <a:rPr lang="en-US" sz="1300">
                <a:solidFill>
                  <a:srgbClr val="000000"/>
                </a:solidFill>
                <a:latin typeface="Overpass Black"/>
              </a:rPr>
              <a:t>{</a:t>
            </a:r>
          </a:p>
          <a:p>
            <a:pPr marL="342900"/>
            <a:r>
              <a:rPr lang="en-US" sz="1300">
                <a:solidFill>
                  <a:srgbClr val="7030A0"/>
                </a:solidFill>
                <a:latin typeface="Overpass Black"/>
              </a:rPr>
              <a:t>updatePosOfInstance</a:t>
            </a:r>
            <a:r>
              <a:rPr lang="en-US" sz="1300">
                <a:solidFill>
                  <a:srgbClr val="000000"/>
                </a:solidFill>
                <a:latin typeface="Overpass Black"/>
              </a:rPr>
              <a:t>(list_birds); </a:t>
            </a:r>
            <a:r>
              <a:rPr lang="en-US" sz="1300">
                <a:solidFill>
                  <a:srgbClr val="7030A0"/>
                </a:solidFill>
                <a:latin typeface="Overpass Black"/>
              </a:rPr>
              <a:t>updatePosOfInstance</a:t>
            </a:r>
            <a:r>
              <a:rPr lang="en-US" sz="1300">
                <a:solidFill>
                  <a:srgbClr val="000000"/>
                </a:solidFill>
                <a:latin typeface="Overpass Black"/>
              </a:rPr>
              <a:t>(list_dinosaurs);</a:t>
            </a:r>
          </a:p>
          <a:p>
            <a:r>
              <a:rPr lang="en-US" sz="1300">
                <a:solidFill>
                  <a:srgbClr val="000000"/>
                </a:solidFill>
                <a:latin typeface="Overpass Black"/>
              </a:rPr>
              <a:t>}</a:t>
            </a:r>
            <a:endParaRPr lang="en-US" sz="1300">
              <a:latin typeface="Overpass Black"/>
            </a:endParaRPr>
          </a:p>
        </p:txBody>
      </p:sp>
      <p:sp>
        <p:nvSpPr>
          <p:cNvPr id="7" name="TextBox 6">
            <a:extLst>
              <a:ext uri="{FF2B5EF4-FFF2-40B4-BE49-F238E27FC236}">
                <a16:creationId xmlns:a16="http://schemas.microsoft.com/office/drawing/2014/main" id="{557B4858-0252-4FD3-AE9C-670C6518E2F8}"/>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17</a:t>
            </a:r>
          </a:p>
        </p:txBody>
      </p:sp>
    </p:spTree>
    <p:extLst>
      <p:ext uri="{BB962C8B-B14F-4D97-AF65-F5344CB8AC3E}">
        <p14:creationId xmlns:p14="http://schemas.microsoft.com/office/powerpoint/2010/main" val="18328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948383" y="303134"/>
            <a:ext cx="7672500" cy="577800"/>
          </a:xfrm>
        </p:spPr>
        <p:txBody>
          <a:bodyPr/>
          <a:lstStyle/>
          <a:p>
            <a:r>
              <a:rPr lang="en-US" b="1"/>
              <a:t>Các hàm liên quan CPEOPLE</a:t>
            </a:r>
          </a:p>
        </p:txBody>
      </p:sp>
      <p:sp>
        <p:nvSpPr>
          <p:cNvPr id="8" name="TextBox 7">
            <a:extLst>
              <a:ext uri="{FF2B5EF4-FFF2-40B4-BE49-F238E27FC236}">
                <a16:creationId xmlns:a16="http://schemas.microsoft.com/office/drawing/2014/main" id="{B7D150B9-0DBF-4C37-BE0A-1F67A563AE60}"/>
              </a:ext>
            </a:extLst>
          </p:cNvPr>
          <p:cNvSpPr txBox="1"/>
          <p:nvPr/>
        </p:nvSpPr>
        <p:spPr>
          <a:xfrm>
            <a:off x="1154122" y="1598539"/>
            <a:ext cx="3417878" cy="2292935"/>
          </a:xfrm>
          <a:prstGeom prst="rect">
            <a:avLst/>
          </a:prstGeom>
          <a:noFill/>
          <a:ln>
            <a:solidFill>
              <a:srgbClr val="002060"/>
            </a:solidFill>
          </a:ln>
        </p:spPr>
        <p:txBody>
          <a:bodyPr wrap="square" rtlCol="0">
            <a:spAutoFit/>
          </a:bodyPr>
          <a:lstStyle/>
          <a:p>
            <a:r>
              <a:rPr lang="en-US" sz="1300">
                <a:solidFill>
                  <a:srgbClr val="0000FF"/>
                </a:solidFill>
                <a:latin typeface="Overpass Black"/>
              </a:rPr>
              <a:t>void</a:t>
            </a:r>
            <a:r>
              <a:rPr lang="en-US" sz="1300">
                <a:solidFill>
                  <a:srgbClr val="000000"/>
                </a:solidFill>
                <a:latin typeface="Overpass Black"/>
              </a:rPr>
              <a:t> </a:t>
            </a:r>
            <a:r>
              <a:rPr lang="en-US" sz="1300">
                <a:solidFill>
                  <a:srgbClr val="2B91AF"/>
                </a:solidFill>
                <a:latin typeface="Overpass Black"/>
              </a:rPr>
              <a:t>CGAME</a:t>
            </a:r>
            <a:r>
              <a:rPr lang="en-US" sz="1300">
                <a:solidFill>
                  <a:srgbClr val="000000"/>
                </a:solidFill>
                <a:latin typeface="Overpass Black"/>
              </a:rPr>
              <a:t>::</a:t>
            </a:r>
            <a:r>
              <a:rPr lang="en-US" sz="1300">
                <a:solidFill>
                  <a:srgbClr val="7030A0"/>
                </a:solidFill>
                <a:latin typeface="Overpass Black"/>
              </a:rPr>
              <a:t>updatePosOfPeople</a:t>
            </a:r>
            <a:r>
              <a:rPr lang="en-US" sz="1300">
                <a:solidFill>
                  <a:srgbClr val="000000"/>
                </a:solidFill>
                <a:latin typeface="Overpass Black"/>
              </a:rPr>
              <a:t>()</a:t>
            </a:r>
          </a:p>
          <a:p>
            <a:r>
              <a:rPr lang="en-US" sz="1300">
                <a:solidFill>
                  <a:srgbClr val="000000"/>
                </a:solidFill>
                <a:latin typeface="Overpass Black"/>
              </a:rPr>
              <a:t>{</a:t>
            </a:r>
          </a:p>
          <a:p>
            <a:pPr indent="403225"/>
            <a:r>
              <a:rPr lang="en-US" sz="1300">
                <a:solidFill>
                  <a:srgbClr val="0000FF"/>
                </a:solidFill>
                <a:latin typeface="Overpass Black"/>
              </a:rPr>
              <a:t>if</a:t>
            </a:r>
            <a:r>
              <a:rPr lang="en-US" sz="1300">
                <a:solidFill>
                  <a:srgbClr val="000000"/>
                </a:solidFill>
                <a:latin typeface="Overpass Black"/>
              </a:rPr>
              <a:t> (</a:t>
            </a:r>
            <a:r>
              <a:rPr lang="en-US" sz="1300">
                <a:solidFill>
                  <a:srgbClr val="2B91AF"/>
                </a:solidFill>
                <a:latin typeface="Overpass Black"/>
              </a:rPr>
              <a:t>CCONSOLE</a:t>
            </a:r>
            <a:r>
              <a:rPr lang="en-US" sz="1300">
                <a:solidFill>
                  <a:srgbClr val="000000"/>
                </a:solidFill>
                <a:latin typeface="Overpass Black"/>
              </a:rPr>
              <a:t>::</a:t>
            </a:r>
            <a:r>
              <a:rPr lang="en-US" sz="1300">
                <a:solidFill>
                  <a:srgbClr val="7030A0"/>
                </a:solidFill>
                <a:latin typeface="Overpass Black"/>
              </a:rPr>
              <a:t>GetKeyState</a:t>
            </a:r>
            <a:r>
              <a:rPr lang="en-US" sz="1300">
                <a:solidFill>
                  <a:srgbClr val="000000"/>
                </a:solidFill>
                <a:latin typeface="Overpass Black"/>
              </a:rPr>
              <a:t>(</a:t>
            </a:r>
            <a:r>
              <a:rPr lang="en-US" sz="1300">
                <a:solidFill>
                  <a:srgbClr val="008000"/>
                </a:solidFill>
                <a:latin typeface="Overpass Black"/>
              </a:rPr>
              <a:t>W</a:t>
            </a:r>
            <a:r>
              <a:rPr lang="en-US" sz="1300">
                <a:solidFill>
                  <a:srgbClr val="000000"/>
                </a:solidFill>
                <a:latin typeface="Overpass Black"/>
              </a:rPr>
              <a:t>))</a:t>
            </a:r>
          </a:p>
          <a:p>
            <a:pPr indent="685800"/>
            <a:r>
              <a:rPr lang="en-US" sz="1300">
                <a:solidFill>
                  <a:srgbClr val="000000"/>
                </a:solidFill>
                <a:latin typeface="Overpass Black"/>
              </a:rPr>
              <a:t>cn.</a:t>
            </a:r>
            <a:r>
              <a:rPr lang="en-US" sz="1300">
                <a:solidFill>
                  <a:srgbClr val="7030A0"/>
                </a:solidFill>
                <a:latin typeface="Overpass Black"/>
              </a:rPr>
              <a:t>goUp</a:t>
            </a:r>
            <a:r>
              <a:rPr lang="en-US" sz="1300">
                <a:solidFill>
                  <a:srgbClr val="000000"/>
                </a:solidFill>
                <a:latin typeface="Overpass Black"/>
              </a:rPr>
              <a:t>();</a:t>
            </a:r>
          </a:p>
          <a:p>
            <a:pPr indent="403225"/>
            <a:r>
              <a:rPr lang="en-US" sz="1300">
                <a:solidFill>
                  <a:srgbClr val="0000FF"/>
                </a:solidFill>
                <a:latin typeface="Overpass Black"/>
              </a:rPr>
              <a:t>else</a:t>
            </a:r>
            <a:r>
              <a:rPr lang="en-US" sz="1300">
                <a:solidFill>
                  <a:srgbClr val="000000"/>
                </a:solidFill>
                <a:latin typeface="Overpass Black"/>
              </a:rPr>
              <a:t> </a:t>
            </a:r>
            <a:r>
              <a:rPr lang="en-US" sz="1300">
                <a:solidFill>
                  <a:srgbClr val="0000FF"/>
                </a:solidFill>
                <a:latin typeface="Overpass Black"/>
              </a:rPr>
              <a:t>if</a:t>
            </a:r>
            <a:r>
              <a:rPr lang="en-US" sz="1300">
                <a:solidFill>
                  <a:srgbClr val="000000"/>
                </a:solidFill>
                <a:latin typeface="Overpass Black"/>
              </a:rPr>
              <a:t> (</a:t>
            </a:r>
            <a:r>
              <a:rPr lang="en-US" sz="1300">
                <a:solidFill>
                  <a:srgbClr val="2B91AF"/>
                </a:solidFill>
                <a:latin typeface="Overpass Black"/>
              </a:rPr>
              <a:t>CCONSOLE</a:t>
            </a:r>
            <a:r>
              <a:rPr lang="en-US" sz="1300">
                <a:solidFill>
                  <a:srgbClr val="000000"/>
                </a:solidFill>
                <a:latin typeface="Overpass Black"/>
              </a:rPr>
              <a:t>::</a:t>
            </a:r>
            <a:r>
              <a:rPr lang="en-US" sz="1300">
                <a:solidFill>
                  <a:srgbClr val="7030A0"/>
                </a:solidFill>
                <a:latin typeface="Overpass Black"/>
              </a:rPr>
              <a:t>GetKeyState</a:t>
            </a:r>
            <a:r>
              <a:rPr lang="en-US" sz="1300">
                <a:solidFill>
                  <a:srgbClr val="000000"/>
                </a:solidFill>
                <a:latin typeface="Overpass Black"/>
              </a:rPr>
              <a:t>(</a:t>
            </a:r>
            <a:r>
              <a:rPr lang="en-US" sz="1300">
                <a:solidFill>
                  <a:srgbClr val="008000"/>
                </a:solidFill>
                <a:latin typeface="Overpass Black"/>
              </a:rPr>
              <a:t>A</a:t>
            </a:r>
            <a:r>
              <a:rPr lang="en-US" sz="1300">
                <a:solidFill>
                  <a:srgbClr val="000000"/>
                </a:solidFill>
                <a:latin typeface="Overpass Black"/>
              </a:rPr>
              <a:t>))</a:t>
            </a:r>
          </a:p>
          <a:p>
            <a:pPr indent="685800"/>
            <a:r>
              <a:rPr lang="en-US" sz="1300">
                <a:solidFill>
                  <a:srgbClr val="000000"/>
                </a:solidFill>
                <a:latin typeface="Overpass Black"/>
              </a:rPr>
              <a:t>cn.</a:t>
            </a:r>
            <a:r>
              <a:rPr lang="en-US" sz="1300">
                <a:solidFill>
                  <a:srgbClr val="7030A0"/>
                </a:solidFill>
                <a:latin typeface="Overpass Black"/>
              </a:rPr>
              <a:t>goLeft</a:t>
            </a:r>
            <a:r>
              <a:rPr lang="en-US" sz="1300">
                <a:solidFill>
                  <a:srgbClr val="000000"/>
                </a:solidFill>
                <a:latin typeface="Overpass Black"/>
              </a:rPr>
              <a:t>();</a:t>
            </a:r>
          </a:p>
          <a:p>
            <a:pPr indent="403225"/>
            <a:r>
              <a:rPr lang="en-US" sz="1300">
                <a:solidFill>
                  <a:srgbClr val="0000FF"/>
                </a:solidFill>
                <a:latin typeface="Overpass Black"/>
              </a:rPr>
              <a:t>else</a:t>
            </a:r>
            <a:r>
              <a:rPr lang="en-US" sz="1300">
                <a:solidFill>
                  <a:srgbClr val="000000"/>
                </a:solidFill>
                <a:latin typeface="Overpass Black"/>
              </a:rPr>
              <a:t> </a:t>
            </a:r>
            <a:r>
              <a:rPr lang="en-US" sz="1300">
                <a:solidFill>
                  <a:srgbClr val="0000FF"/>
                </a:solidFill>
                <a:latin typeface="Overpass Black"/>
              </a:rPr>
              <a:t>if</a:t>
            </a:r>
            <a:r>
              <a:rPr lang="en-US" sz="1300">
                <a:solidFill>
                  <a:srgbClr val="000000"/>
                </a:solidFill>
                <a:latin typeface="Overpass Black"/>
              </a:rPr>
              <a:t> (</a:t>
            </a:r>
            <a:r>
              <a:rPr lang="en-US" sz="1300">
                <a:solidFill>
                  <a:srgbClr val="2B91AF"/>
                </a:solidFill>
                <a:latin typeface="Overpass Black"/>
              </a:rPr>
              <a:t>CCONSOLE</a:t>
            </a:r>
            <a:r>
              <a:rPr lang="en-US" sz="1300">
                <a:solidFill>
                  <a:srgbClr val="000000"/>
                </a:solidFill>
                <a:latin typeface="Overpass Black"/>
              </a:rPr>
              <a:t>::</a:t>
            </a:r>
            <a:r>
              <a:rPr lang="en-US" sz="1300">
                <a:solidFill>
                  <a:srgbClr val="7030A0"/>
                </a:solidFill>
                <a:latin typeface="Overpass Black"/>
              </a:rPr>
              <a:t>GetKeyState</a:t>
            </a:r>
            <a:r>
              <a:rPr lang="en-US" sz="1300">
                <a:solidFill>
                  <a:srgbClr val="000000"/>
                </a:solidFill>
                <a:latin typeface="Overpass Black"/>
              </a:rPr>
              <a:t>(</a:t>
            </a:r>
            <a:r>
              <a:rPr lang="en-US" sz="1300">
                <a:solidFill>
                  <a:srgbClr val="008000"/>
                </a:solidFill>
                <a:latin typeface="Overpass Black"/>
              </a:rPr>
              <a:t>S</a:t>
            </a:r>
            <a:r>
              <a:rPr lang="en-US" sz="1300">
                <a:solidFill>
                  <a:srgbClr val="000000"/>
                </a:solidFill>
                <a:latin typeface="Overpass Black"/>
              </a:rPr>
              <a:t>))</a:t>
            </a:r>
          </a:p>
          <a:p>
            <a:pPr indent="685800"/>
            <a:r>
              <a:rPr lang="en-US" sz="1300">
                <a:solidFill>
                  <a:srgbClr val="000000"/>
                </a:solidFill>
                <a:latin typeface="Overpass Black"/>
              </a:rPr>
              <a:t>cn.</a:t>
            </a:r>
            <a:r>
              <a:rPr lang="en-US" sz="1300">
                <a:solidFill>
                  <a:srgbClr val="7030A0"/>
                </a:solidFill>
                <a:latin typeface="Overpass Black"/>
              </a:rPr>
              <a:t>goDown</a:t>
            </a:r>
            <a:r>
              <a:rPr lang="en-US" sz="1300">
                <a:solidFill>
                  <a:srgbClr val="000000"/>
                </a:solidFill>
                <a:latin typeface="Overpass Black"/>
              </a:rPr>
              <a:t>();</a:t>
            </a:r>
          </a:p>
          <a:p>
            <a:pPr indent="403225"/>
            <a:r>
              <a:rPr lang="en-US" sz="1300">
                <a:solidFill>
                  <a:srgbClr val="0000FF"/>
                </a:solidFill>
                <a:latin typeface="Overpass Black"/>
              </a:rPr>
              <a:t>else</a:t>
            </a:r>
            <a:r>
              <a:rPr lang="en-US" sz="1300">
                <a:solidFill>
                  <a:srgbClr val="000000"/>
                </a:solidFill>
                <a:latin typeface="Overpass Black"/>
              </a:rPr>
              <a:t> </a:t>
            </a:r>
            <a:r>
              <a:rPr lang="en-US" sz="1300">
                <a:solidFill>
                  <a:srgbClr val="0000FF"/>
                </a:solidFill>
                <a:latin typeface="Overpass Black"/>
              </a:rPr>
              <a:t>if</a:t>
            </a:r>
            <a:r>
              <a:rPr lang="en-US" sz="1300">
                <a:solidFill>
                  <a:srgbClr val="000000"/>
                </a:solidFill>
                <a:latin typeface="Overpass Black"/>
              </a:rPr>
              <a:t> (</a:t>
            </a:r>
            <a:r>
              <a:rPr lang="en-US" sz="1300">
                <a:solidFill>
                  <a:srgbClr val="2B91AF"/>
                </a:solidFill>
                <a:latin typeface="Overpass Black"/>
              </a:rPr>
              <a:t>CCONSOLE</a:t>
            </a:r>
            <a:r>
              <a:rPr lang="en-US" sz="1300">
                <a:solidFill>
                  <a:srgbClr val="000000"/>
                </a:solidFill>
                <a:latin typeface="Overpass Black"/>
              </a:rPr>
              <a:t>::</a:t>
            </a:r>
            <a:r>
              <a:rPr lang="en-US" sz="1300">
                <a:solidFill>
                  <a:srgbClr val="7030A0"/>
                </a:solidFill>
                <a:latin typeface="Overpass Black"/>
              </a:rPr>
              <a:t>GetKeyState</a:t>
            </a:r>
            <a:r>
              <a:rPr lang="en-US" sz="1300">
                <a:solidFill>
                  <a:srgbClr val="000000"/>
                </a:solidFill>
                <a:latin typeface="Overpass Black"/>
              </a:rPr>
              <a:t>(</a:t>
            </a:r>
            <a:r>
              <a:rPr lang="en-US" sz="1300">
                <a:solidFill>
                  <a:srgbClr val="008000"/>
                </a:solidFill>
                <a:latin typeface="Overpass Black"/>
              </a:rPr>
              <a:t>D</a:t>
            </a:r>
            <a:r>
              <a:rPr lang="en-US" sz="1300">
                <a:solidFill>
                  <a:srgbClr val="000000"/>
                </a:solidFill>
                <a:latin typeface="Overpass Black"/>
              </a:rPr>
              <a:t>))</a:t>
            </a:r>
          </a:p>
          <a:p>
            <a:pPr indent="685800"/>
            <a:r>
              <a:rPr lang="en-US" sz="1300">
                <a:solidFill>
                  <a:srgbClr val="000000"/>
                </a:solidFill>
                <a:latin typeface="Overpass Black"/>
              </a:rPr>
              <a:t>cn.</a:t>
            </a:r>
            <a:r>
              <a:rPr lang="en-US" sz="1300">
                <a:solidFill>
                  <a:srgbClr val="7030A0"/>
                </a:solidFill>
                <a:latin typeface="Overpass Black"/>
              </a:rPr>
              <a:t>goRight</a:t>
            </a:r>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p:txBody>
      </p:sp>
      <p:sp>
        <p:nvSpPr>
          <p:cNvPr id="9" name="TextBox 8">
            <a:extLst>
              <a:ext uri="{FF2B5EF4-FFF2-40B4-BE49-F238E27FC236}">
                <a16:creationId xmlns:a16="http://schemas.microsoft.com/office/drawing/2014/main" id="{47C79ED0-40EC-4026-A6AD-B4CC1A9B2B6C}"/>
              </a:ext>
            </a:extLst>
          </p:cNvPr>
          <p:cNvSpPr txBox="1"/>
          <p:nvPr/>
        </p:nvSpPr>
        <p:spPr>
          <a:xfrm>
            <a:off x="5421630" y="1698302"/>
            <a:ext cx="2225040" cy="892552"/>
          </a:xfrm>
          <a:prstGeom prst="rect">
            <a:avLst/>
          </a:prstGeom>
          <a:noFill/>
          <a:ln>
            <a:solidFill>
              <a:srgbClr val="002060"/>
            </a:solidFill>
          </a:ln>
        </p:spPr>
        <p:txBody>
          <a:bodyPr wrap="square" rtlCol="0">
            <a:spAutoFit/>
          </a:bodyPr>
          <a:lstStyle/>
          <a:p>
            <a:r>
              <a:rPr lang="en-US" sz="1300">
                <a:solidFill>
                  <a:srgbClr val="0000FF"/>
                </a:solidFill>
                <a:latin typeface="Overpass Black"/>
              </a:rPr>
              <a:t>bool</a:t>
            </a:r>
            <a:r>
              <a:rPr lang="en-US" sz="1300">
                <a:solidFill>
                  <a:srgbClr val="000000"/>
                </a:solidFill>
                <a:latin typeface="Overpass Black"/>
              </a:rPr>
              <a:t> </a:t>
            </a:r>
            <a:r>
              <a:rPr lang="en-US" sz="1300">
                <a:solidFill>
                  <a:srgbClr val="2B91AF"/>
                </a:solidFill>
                <a:latin typeface="Overpass Black"/>
              </a:rPr>
              <a:t>CPEOPLE</a:t>
            </a:r>
            <a:r>
              <a:rPr lang="en-US" sz="1300">
                <a:solidFill>
                  <a:srgbClr val="000000"/>
                </a:solidFill>
                <a:latin typeface="Overpass Black"/>
              </a:rPr>
              <a:t>::</a:t>
            </a:r>
            <a:r>
              <a:rPr lang="en-US" sz="1300">
                <a:solidFill>
                  <a:srgbClr val="7030A0"/>
                </a:solidFill>
                <a:latin typeface="Overpass Black"/>
              </a:rPr>
              <a:t>isDead</a:t>
            </a:r>
            <a:r>
              <a:rPr lang="en-US" sz="1300">
                <a:solidFill>
                  <a:srgbClr val="000000"/>
                </a:solidFill>
                <a:latin typeface="Overpass Black"/>
              </a:rPr>
              <a:t>()</a:t>
            </a:r>
          </a:p>
          <a:p>
            <a:r>
              <a:rPr lang="en-US" sz="1300">
                <a:solidFill>
                  <a:srgbClr val="000000"/>
                </a:solidFill>
                <a:latin typeface="Overpass Black"/>
              </a:rPr>
              <a:t>{</a:t>
            </a:r>
          </a:p>
          <a:p>
            <a:pPr indent="228600"/>
            <a:r>
              <a:rPr lang="en-US" sz="1300">
                <a:solidFill>
                  <a:srgbClr val="0000FF"/>
                </a:solidFill>
                <a:latin typeface="Overpass Black"/>
              </a:rPr>
              <a:t>return</a:t>
            </a:r>
            <a:r>
              <a:rPr lang="en-US" sz="1300">
                <a:solidFill>
                  <a:srgbClr val="000000"/>
                </a:solidFill>
                <a:latin typeface="Overpass Black"/>
              </a:rPr>
              <a:t> (mState == </a:t>
            </a:r>
            <a:r>
              <a:rPr lang="en-US" sz="1300">
                <a:solidFill>
                  <a:srgbClr val="0000FF"/>
                </a:solidFill>
                <a:latin typeface="Overpass Black"/>
              </a:rPr>
              <a:t>false</a:t>
            </a:r>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p:txBody>
      </p:sp>
      <p:sp>
        <p:nvSpPr>
          <p:cNvPr id="10" name="TextBox 9">
            <a:extLst>
              <a:ext uri="{FF2B5EF4-FFF2-40B4-BE49-F238E27FC236}">
                <a16:creationId xmlns:a16="http://schemas.microsoft.com/office/drawing/2014/main" id="{42092C18-D335-45F0-9959-85E65878D08C}"/>
              </a:ext>
            </a:extLst>
          </p:cNvPr>
          <p:cNvSpPr txBox="1"/>
          <p:nvPr/>
        </p:nvSpPr>
        <p:spPr>
          <a:xfrm>
            <a:off x="5421630" y="2998922"/>
            <a:ext cx="2225040" cy="892552"/>
          </a:xfrm>
          <a:prstGeom prst="rect">
            <a:avLst/>
          </a:prstGeom>
          <a:noFill/>
          <a:ln>
            <a:solidFill>
              <a:srgbClr val="002060"/>
            </a:solidFill>
          </a:ln>
        </p:spPr>
        <p:txBody>
          <a:bodyPr wrap="square" rtlCol="0">
            <a:spAutoFit/>
          </a:bodyPr>
          <a:lstStyle/>
          <a:p>
            <a:r>
              <a:rPr lang="en-US" sz="1300">
                <a:solidFill>
                  <a:srgbClr val="0000FF"/>
                </a:solidFill>
                <a:latin typeface="Overpass Black"/>
              </a:rPr>
              <a:t>bool</a:t>
            </a:r>
            <a:r>
              <a:rPr lang="en-US" sz="1300">
                <a:solidFill>
                  <a:srgbClr val="000000"/>
                </a:solidFill>
                <a:latin typeface="Overpass Black"/>
              </a:rPr>
              <a:t> </a:t>
            </a:r>
            <a:r>
              <a:rPr lang="en-US" sz="1300">
                <a:solidFill>
                  <a:srgbClr val="2B91AF"/>
                </a:solidFill>
                <a:latin typeface="Overpass Black"/>
              </a:rPr>
              <a:t>CPEOPLE</a:t>
            </a:r>
            <a:r>
              <a:rPr lang="en-US" sz="1300">
                <a:solidFill>
                  <a:srgbClr val="000000"/>
                </a:solidFill>
                <a:latin typeface="Overpass Black"/>
              </a:rPr>
              <a:t>::</a:t>
            </a:r>
            <a:r>
              <a:rPr lang="en-US" sz="1300">
                <a:solidFill>
                  <a:srgbClr val="7030A0"/>
                </a:solidFill>
                <a:latin typeface="Overpass Black"/>
              </a:rPr>
              <a:t>isFinish</a:t>
            </a:r>
            <a:r>
              <a:rPr lang="en-US" sz="1300">
                <a:solidFill>
                  <a:srgbClr val="000000"/>
                </a:solidFill>
                <a:latin typeface="Overpass Black"/>
              </a:rPr>
              <a:t>()</a:t>
            </a:r>
          </a:p>
          <a:p>
            <a:r>
              <a:rPr lang="en-US" sz="1300">
                <a:solidFill>
                  <a:srgbClr val="000000"/>
                </a:solidFill>
                <a:latin typeface="Overpass Black"/>
              </a:rPr>
              <a:t>{</a:t>
            </a:r>
          </a:p>
          <a:p>
            <a:pPr indent="228600"/>
            <a:r>
              <a:rPr lang="en-US" sz="1300">
                <a:solidFill>
                  <a:srgbClr val="0000FF"/>
                </a:solidFill>
                <a:latin typeface="Overpass Black"/>
              </a:rPr>
              <a:t>return</a:t>
            </a:r>
            <a:r>
              <a:rPr lang="en-US" sz="1300">
                <a:solidFill>
                  <a:srgbClr val="000000"/>
                </a:solidFill>
                <a:latin typeface="Overpass Black"/>
              </a:rPr>
              <a:t> mY &lt;= </a:t>
            </a:r>
            <a:r>
              <a:rPr lang="en-US" sz="1300">
                <a:solidFill>
                  <a:srgbClr val="008000"/>
                </a:solidFill>
                <a:latin typeface="Overpass Black"/>
              </a:rPr>
              <a:t>finishLane</a:t>
            </a:r>
            <a:r>
              <a:rPr lang="en-US" sz="1300">
                <a:solidFill>
                  <a:srgbClr val="003300"/>
                </a:solidFill>
                <a:latin typeface="Overpass Black"/>
              </a:rPr>
              <a:t>;</a:t>
            </a:r>
          </a:p>
          <a:p>
            <a:r>
              <a:rPr lang="en-US" sz="1300">
                <a:solidFill>
                  <a:srgbClr val="000000"/>
                </a:solidFill>
                <a:latin typeface="Overpass Black"/>
              </a:rPr>
              <a:t>}</a:t>
            </a:r>
            <a:endParaRPr lang="en-US" sz="1300">
              <a:latin typeface="Overpass Black"/>
            </a:endParaRPr>
          </a:p>
        </p:txBody>
      </p:sp>
      <p:sp>
        <p:nvSpPr>
          <p:cNvPr id="7" name="TextBox 6">
            <a:extLst>
              <a:ext uri="{FF2B5EF4-FFF2-40B4-BE49-F238E27FC236}">
                <a16:creationId xmlns:a16="http://schemas.microsoft.com/office/drawing/2014/main" id="{6B25751C-C0D6-46D3-9449-ABA4C220872F}"/>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18</a:t>
            </a:r>
          </a:p>
        </p:txBody>
      </p:sp>
    </p:spTree>
    <p:extLst>
      <p:ext uri="{BB962C8B-B14F-4D97-AF65-F5344CB8AC3E}">
        <p14:creationId xmlns:p14="http://schemas.microsoft.com/office/powerpoint/2010/main" val="217503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948383" y="205982"/>
            <a:ext cx="7672500" cy="577800"/>
          </a:xfrm>
        </p:spPr>
        <p:txBody>
          <a:bodyPr/>
          <a:lstStyle/>
          <a:p>
            <a:r>
              <a:rPr lang="en-US" b="1"/>
              <a:t>Xử lý va chạm</a:t>
            </a:r>
          </a:p>
        </p:txBody>
      </p:sp>
      <p:sp>
        <p:nvSpPr>
          <p:cNvPr id="5" name="TextBox 4">
            <a:extLst>
              <a:ext uri="{FF2B5EF4-FFF2-40B4-BE49-F238E27FC236}">
                <a16:creationId xmlns:a16="http://schemas.microsoft.com/office/drawing/2014/main" id="{068AD06A-484B-41EC-823F-B1A43166E83C}"/>
              </a:ext>
            </a:extLst>
          </p:cNvPr>
          <p:cNvSpPr txBox="1"/>
          <p:nvPr/>
        </p:nvSpPr>
        <p:spPr>
          <a:xfrm>
            <a:off x="333827" y="997608"/>
            <a:ext cx="4942116" cy="1892826"/>
          </a:xfrm>
          <a:prstGeom prst="rect">
            <a:avLst/>
          </a:prstGeom>
          <a:noFill/>
          <a:ln>
            <a:solidFill>
              <a:srgbClr val="002060"/>
            </a:solidFill>
          </a:ln>
        </p:spPr>
        <p:txBody>
          <a:bodyPr wrap="square" rtlCol="0">
            <a:spAutoFit/>
          </a:bodyPr>
          <a:lstStyle/>
          <a:p>
            <a:r>
              <a:rPr lang="en-US" sz="1300">
                <a:solidFill>
                  <a:srgbClr val="0000FF"/>
                </a:solidFill>
                <a:latin typeface="Overpass Black"/>
              </a:rPr>
              <a:t>bool</a:t>
            </a:r>
            <a:r>
              <a:rPr lang="en-US" sz="1300">
                <a:solidFill>
                  <a:srgbClr val="000000"/>
                </a:solidFill>
                <a:latin typeface="Overpass Black"/>
              </a:rPr>
              <a:t> </a:t>
            </a:r>
            <a:r>
              <a:rPr lang="en-US" sz="1300">
                <a:solidFill>
                  <a:srgbClr val="2B91AF"/>
                </a:solidFill>
                <a:latin typeface="Overpass Black"/>
              </a:rPr>
              <a:t>CPEOPLE</a:t>
            </a:r>
            <a:r>
              <a:rPr lang="en-US" sz="1300">
                <a:solidFill>
                  <a:srgbClr val="000000"/>
                </a:solidFill>
                <a:latin typeface="Overpass Black"/>
              </a:rPr>
              <a:t>::</a:t>
            </a:r>
            <a:r>
              <a:rPr lang="en-US" sz="1300">
                <a:solidFill>
                  <a:srgbClr val="7030A0"/>
                </a:solidFill>
                <a:latin typeface="Overpass Black"/>
              </a:rPr>
              <a:t>isImpact</a:t>
            </a:r>
            <a:r>
              <a:rPr lang="en-US" sz="1300">
                <a:solidFill>
                  <a:srgbClr val="000000"/>
                </a:solidFill>
                <a:latin typeface="Overpass Black"/>
              </a:rPr>
              <a:t>(</a:t>
            </a:r>
            <a:r>
              <a:rPr lang="en-US" sz="1300">
                <a:solidFill>
                  <a:srgbClr val="2B91AF"/>
                </a:solidFill>
                <a:latin typeface="Overpass Black"/>
              </a:rPr>
              <a:t>CVEHICLE</a:t>
            </a:r>
            <a:r>
              <a:rPr lang="en-US" sz="1300">
                <a:solidFill>
                  <a:srgbClr val="000000"/>
                </a:solidFill>
                <a:latin typeface="Overpass Black"/>
              </a:rPr>
              <a:t>* </a:t>
            </a:r>
            <a:r>
              <a:rPr lang="en-US" sz="1300">
                <a:solidFill>
                  <a:srgbClr val="808080"/>
                </a:solidFill>
                <a:latin typeface="Overpass Black"/>
              </a:rPr>
              <a:t>obj</a:t>
            </a:r>
            <a:r>
              <a:rPr lang="en-US" sz="1300">
                <a:solidFill>
                  <a:srgbClr val="000000"/>
                </a:solidFill>
                <a:latin typeface="Overpass Black"/>
              </a:rPr>
              <a:t>)</a:t>
            </a:r>
          </a:p>
          <a:p>
            <a:r>
              <a:rPr lang="en-US" sz="1300">
                <a:solidFill>
                  <a:srgbClr val="000000"/>
                </a:solidFill>
                <a:latin typeface="Overpass Black"/>
              </a:rPr>
              <a:t>{</a:t>
            </a:r>
          </a:p>
          <a:p>
            <a:pPr marL="341313"/>
            <a:r>
              <a:rPr lang="en-US" sz="1300">
                <a:solidFill>
                  <a:srgbClr val="0000FF"/>
                </a:solidFill>
                <a:latin typeface="Overpass Black"/>
              </a:rPr>
              <a:t>if</a:t>
            </a:r>
            <a:r>
              <a:rPr lang="en-US" sz="1300">
                <a:solidFill>
                  <a:srgbClr val="000000"/>
                </a:solidFill>
                <a:latin typeface="Overpass Black"/>
              </a:rPr>
              <a:t> (mX &gt;=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getX</a:t>
            </a:r>
            <a:r>
              <a:rPr lang="en-US" sz="1300">
                <a:solidFill>
                  <a:srgbClr val="000000"/>
                </a:solidFill>
                <a:latin typeface="Overpass Black"/>
              </a:rPr>
              <a:t>() &amp;&amp; mX &lt;=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getX</a:t>
            </a:r>
            <a:r>
              <a:rPr lang="en-US" sz="1300">
                <a:solidFill>
                  <a:srgbClr val="000000"/>
                </a:solidFill>
                <a:latin typeface="Overpass Black"/>
              </a:rPr>
              <a:t>()  +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getWidth</a:t>
            </a:r>
            <a:r>
              <a:rPr lang="en-US" sz="1300">
                <a:solidFill>
                  <a:srgbClr val="000000"/>
                </a:solidFill>
                <a:latin typeface="Overpass Black"/>
              </a:rPr>
              <a:t>()</a:t>
            </a:r>
          </a:p>
          <a:p>
            <a:pPr marL="341313"/>
            <a:r>
              <a:rPr lang="en-US" sz="1300">
                <a:solidFill>
                  <a:srgbClr val="000000"/>
                </a:solidFill>
                <a:latin typeface="Overpass Black"/>
              </a:rPr>
              <a:t>&amp;&amp; mY &gt;=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getY</a:t>
            </a:r>
            <a:r>
              <a:rPr lang="en-US" sz="1300">
                <a:solidFill>
                  <a:srgbClr val="000000"/>
                </a:solidFill>
                <a:latin typeface="Overpass Black"/>
              </a:rPr>
              <a:t>() &amp;&amp; mY &lt;=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getY</a:t>
            </a:r>
            <a:r>
              <a:rPr lang="en-US" sz="1300">
                <a:solidFill>
                  <a:srgbClr val="000000"/>
                </a:solidFill>
                <a:latin typeface="Overpass Black"/>
              </a:rPr>
              <a:t>() +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getHeight</a:t>
            </a:r>
            <a:r>
              <a:rPr lang="en-US" sz="1300">
                <a:solidFill>
                  <a:srgbClr val="000000"/>
                </a:solidFill>
                <a:latin typeface="Overpass Black"/>
              </a:rPr>
              <a:t>())</a:t>
            </a:r>
          </a:p>
          <a:p>
            <a:pPr marL="341313"/>
            <a:r>
              <a:rPr lang="en-US" sz="1300">
                <a:solidFill>
                  <a:srgbClr val="000000"/>
                </a:solidFill>
                <a:latin typeface="Overpass Black"/>
              </a:rPr>
              <a:t>{</a:t>
            </a:r>
          </a:p>
          <a:p>
            <a:pPr marL="631825"/>
            <a:r>
              <a:rPr lang="en-US" sz="1300">
                <a:solidFill>
                  <a:srgbClr val="0000FF"/>
                </a:solidFill>
                <a:latin typeface="Overpass Black"/>
              </a:rPr>
              <a:t>return</a:t>
            </a:r>
            <a:r>
              <a:rPr lang="en-US" sz="1300">
                <a:solidFill>
                  <a:srgbClr val="000000"/>
                </a:solidFill>
                <a:latin typeface="Overpass Black"/>
              </a:rPr>
              <a:t> </a:t>
            </a:r>
            <a:r>
              <a:rPr lang="en-US" sz="1300">
                <a:solidFill>
                  <a:srgbClr val="0000FF"/>
                </a:solidFill>
                <a:latin typeface="Overpass Black"/>
              </a:rPr>
              <a:t>true</a:t>
            </a:r>
            <a:r>
              <a:rPr lang="en-US" sz="1300">
                <a:solidFill>
                  <a:srgbClr val="000000"/>
                </a:solidFill>
                <a:latin typeface="Overpass Black"/>
              </a:rPr>
              <a:t>;</a:t>
            </a:r>
          </a:p>
          <a:p>
            <a:pPr marL="341313"/>
            <a:r>
              <a:rPr lang="en-US" sz="1300">
                <a:solidFill>
                  <a:srgbClr val="000000"/>
                </a:solidFill>
                <a:latin typeface="Overpass Black"/>
              </a:rPr>
              <a:t>}</a:t>
            </a:r>
          </a:p>
          <a:p>
            <a:pPr marL="341313"/>
            <a:r>
              <a:rPr lang="en-US" sz="1300">
                <a:solidFill>
                  <a:srgbClr val="0000FF"/>
                </a:solidFill>
                <a:latin typeface="Overpass Black"/>
              </a:rPr>
              <a:t>return</a:t>
            </a:r>
            <a:r>
              <a:rPr lang="en-US" sz="1300">
                <a:solidFill>
                  <a:srgbClr val="000000"/>
                </a:solidFill>
                <a:latin typeface="Overpass Black"/>
              </a:rPr>
              <a:t> </a:t>
            </a:r>
            <a:r>
              <a:rPr lang="en-US" sz="1300">
                <a:solidFill>
                  <a:srgbClr val="0000FF"/>
                </a:solidFill>
                <a:latin typeface="Overpass Black"/>
              </a:rPr>
              <a:t>false</a:t>
            </a:r>
            <a:r>
              <a:rPr lang="en-US" sz="1300">
                <a:solidFill>
                  <a:srgbClr val="000000"/>
                </a:solidFill>
                <a:latin typeface="Overpass Black"/>
              </a:rPr>
              <a:t>;</a:t>
            </a:r>
          </a:p>
          <a:p>
            <a:r>
              <a:rPr lang="en-US" sz="1300">
                <a:solidFill>
                  <a:srgbClr val="000000"/>
                </a:solidFill>
                <a:latin typeface="Overpass Black"/>
              </a:rPr>
              <a:t>}</a:t>
            </a:r>
          </a:p>
        </p:txBody>
      </p:sp>
      <p:sp>
        <p:nvSpPr>
          <p:cNvPr id="7" name="TextBox 6">
            <a:extLst>
              <a:ext uri="{FF2B5EF4-FFF2-40B4-BE49-F238E27FC236}">
                <a16:creationId xmlns:a16="http://schemas.microsoft.com/office/drawing/2014/main" id="{85854B22-4851-45C1-8FEF-D06A902549E5}"/>
              </a:ext>
            </a:extLst>
          </p:cNvPr>
          <p:cNvSpPr txBox="1"/>
          <p:nvPr/>
        </p:nvSpPr>
        <p:spPr>
          <a:xfrm>
            <a:off x="333827" y="3022507"/>
            <a:ext cx="4942116" cy="1892826"/>
          </a:xfrm>
          <a:prstGeom prst="rect">
            <a:avLst/>
          </a:prstGeom>
          <a:noFill/>
          <a:ln>
            <a:solidFill>
              <a:srgbClr val="002060"/>
            </a:solidFill>
          </a:ln>
        </p:spPr>
        <p:txBody>
          <a:bodyPr wrap="square" rtlCol="0">
            <a:spAutoFit/>
          </a:bodyPr>
          <a:lstStyle/>
          <a:p>
            <a:r>
              <a:rPr lang="en-US" sz="1300">
                <a:solidFill>
                  <a:srgbClr val="0000FF"/>
                </a:solidFill>
                <a:latin typeface="Overpass Black"/>
              </a:rPr>
              <a:t>bool</a:t>
            </a:r>
            <a:r>
              <a:rPr lang="en-US" sz="1300">
                <a:solidFill>
                  <a:srgbClr val="000000"/>
                </a:solidFill>
                <a:latin typeface="Overpass Black"/>
              </a:rPr>
              <a:t> </a:t>
            </a:r>
            <a:r>
              <a:rPr lang="en-US" sz="1300">
                <a:solidFill>
                  <a:srgbClr val="2B91AF"/>
                </a:solidFill>
                <a:latin typeface="Overpass Black"/>
              </a:rPr>
              <a:t>CPEOPLE</a:t>
            </a:r>
            <a:r>
              <a:rPr lang="en-US" sz="1300">
                <a:solidFill>
                  <a:srgbClr val="000000"/>
                </a:solidFill>
                <a:latin typeface="Overpass Black"/>
              </a:rPr>
              <a:t>::</a:t>
            </a:r>
            <a:r>
              <a:rPr lang="en-US" sz="1300">
                <a:solidFill>
                  <a:srgbClr val="7030A0"/>
                </a:solidFill>
                <a:latin typeface="Overpass Black"/>
              </a:rPr>
              <a:t>isImpact</a:t>
            </a:r>
            <a:r>
              <a:rPr lang="en-US" sz="1300">
                <a:solidFill>
                  <a:srgbClr val="000000"/>
                </a:solidFill>
                <a:latin typeface="Overpass Black"/>
              </a:rPr>
              <a:t>(</a:t>
            </a:r>
            <a:r>
              <a:rPr lang="en-US" sz="1300">
                <a:solidFill>
                  <a:srgbClr val="2B91AF"/>
                </a:solidFill>
                <a:latin typeface="Overpass Black"/>
              </a:rPr>
              <a:t>CANIMAL</a:t>
            </a:r>
            <a:r>
              <a:rPr lang="en-US" sz="1300">
                <a:solidFill>
                  <a:srgbClr val="000000"/>
                </a:solidFill>
                <a:latin typeface="Overpass Black"/>
              </a:rPr>
              <a:t>* </a:t>
            </a:r>
            <a:r>
              <a:rPr lang="en-US" sz="1300">
                <a:solidFill>
                  <a:srgbClr val="808080"/>
                </a:solidFill>
                <a:latin typeface="Overpass Black"/>
              </a:rPr>
              <a:t>obj</a:t>
            </a:r>
            <a:r>
              <a:rPr lang="en-US" sz="1300">
                <a:solidFill>
                  <a:srgbClr val="000000"/>
                </a:solidFill>
                <a:latin typeface="Overpass Black"/>
              </a:rPr>
              <a:t>)</a:t>
            </a:r>
          </a:p>
          <a:p>
            <a:r>
              <a:rPr lang="en-US" sz="1300">
                <a:solidFill>
                  <a:srgbClr val="000000"/>
                </a:solidFill>
                <a:latin typeface="Overpass Black"/>
              </a:rPr>
              <a:t>{</a:t>
            </a:r>
          </a:p>
          <a:p>
            <a:pPr marL="341313"/>
            <a:r>
              <a:rPr lang="en-US" sz="1300">
                <a:solidFill>
                  <a:srgbClr val="0000FF"/>
                </a:solidFill>
                <a:latin typeface="Overpass Black"/>
              </a:rPr>
              <a:t>if</a:t>
            </a:r>
            <a:r>
              <a:rPr lang="en-US" sz="1300">
                <a:solidFill>
                  <a:srgbClr val="000000"/>
                </a:solidFill>
                <a:latin typeface="Overpass Black"/>
              </a:rPr>
              <a:t> (mX &gt;=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getX</a:t>
            </a:r>
            <a:r>
              <a:rPr lang="en-US" sz="1300">
                <a:solidFill>
                  <a:srgbClr val="000000"/>
                </a:solidFill>
                <a:latin typeface="Overpass Black"/>
              </a:rPr>
              <a:t>() &amp;&amp; mX &lt;=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getX</a:t>
            </a:r>
            <a:r>
              <a:rPr lang="en-US" sz="1300">
                <a:solidFill>
                  <a:srgbClr val="000000"/>
                </a:solidFill>
                <a:latin typeface="Overpass Black"/>
              </a:rPr>
              <a:t>() +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getWidth</a:t>
            </a:r>
            <a:r>
              <a:rPr lang="en-US" sz="1300">
                <a:solidFill>
                  <a:srgbClr val="000000"/>
                </a:solidFill>
                <a:latin typeface="Overpass Black"/>
              </a:rPr>
              <a:t>()</a:t>
            </a:r>
          </a:p>
          <a:p>
            <a:pPr marL="341313"/>
            <a:r>
              <a:rPr lang="en-US" sz="1300">
                <a:solidFill>
                  <a:srgbClr val="000000"/>
                </a:solidFill>
                <a:latin typeface="Overpass Black"/>
              </a:rPr>
              <a:t>&amp;&amp; mY &gt;=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getY</a:t>
            </a:r>
            <a:r>
              <a:rPr lang="en-US" sz="1300">
                <a:solidFill>
                  <a:srgbClr val="000000"/>
                </a:solidFill>
                <a:latin typeface="Overpass Black"/>
              </a:rPr>
              <a:t>() &amp;&amp; mY &lt;=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getY</a:t>
            </a:r>
            <a:r>
              <a:rPr lang="en-US" sz="1300">
                <a:solidFill>
                  <a:srgbClr val="000000"/>
                </a:solidFill>
                <a:latin typeface="Overpass Black"/>
              </a:rPr>
              <a:t>() + </a:t>
            </a:r>
            <a:r>
              <a:rPr lang="en-US" sz="1300">
                <a:solidFill>
                  <a:srgbClr val="808080"/>
                </a:solidFill>
                <a:latin typeface="Overpass Black"/>
              </a:rPr>
              <a:t>obj</a:t>
            </a:r>
            <a:r>
              <a:rPr lang="en-US" sz="1300">
                <a:solidFill>
                  <a:srgbClr val="000000"/>
                </a:solidFill>
                <a:latin typeface="Overpass Black"/>
              </a:rPr>
              <a:t>-&gt;</a:t>
            </a:r>
            <a:r>
              <a:rPr lang="en-US" sz="1300">
                <a:solidFill>
                  <a:srgbClr val="7030A0"/>
                </a:solidFill>
                <a:latin typeface="Overpass Black"/>
              </a:rPr>
              <a:t>getHeight</a:t>
            </a:r>
            <a:r>
              <a:rPr lang="en-US" sz="1300">
                <a:solidFill>
                  <a:srgbClr val="000000"/>
                </a:solidFill>
                <a:latin typeface="Overpass Black"/>
              </a:rPr>
              <a:t>())</a:t>
            </a:r>
          </a:p>
          <a:p>
            <a:pPr marL="341313"/>
            <a:r>
              <a:rPr lang="en-US" sz="1300">
                <a:solidFill>
                  <a:srgbClr val="000000"/>
                </a:solidFill>
                <a:latin typeface="Overpass Black"/>
              </a:rPr>
              <a:t>{</a:t>
            </a:r>
          </a:p>
          <a:p>
            <a:pPr marL="631825"/>
            <a:r>
              <a:rPr lang="en-US" sz="1300">
                <a:solidFill>
                  <a:srgbClr val="0000FF"/>
                </a:solidFill>
                <a:latin typeface="Overpass Black"/>
              </a:rPr>
              <a:t>return</a:t>
            </a:r>
            <a:r>
              <a:rPr lang="en-US" sz="1300">
                <a:solidFill>
                  <a:srgbClr val="000000"/>
                </a:solidFill>
                <a:latin typeface="Overpass Black"/>
              </a:rPr>
              <a:t> </a:t>
            </a:r>
            <a:r>
              <a:rPr lang="en-US" sz="1300">
                <a:solidFill>
                  <a:srgbClr val="0000FF"/>
                </a:solidFill>
                <a:latin typeface="Overpass Black"/>
              </a:rPr>
              <a:t>true</a:t>
            </a:r>
            <a:r>
              <a:rPr lang="en-US" sz="1300">
                <a:solidFill>
                  <a:srgbClr val="000000"/>
                </a:solidFill>
                <a:latin typeface="Overpass Black"/>
              </a:rPr>
              <a:t>;</a:t>
            </a:r>
          </a:p>
          <a:p>
            <a:pPr marL="341313"/>
            <a:r>
              <a:rPr lang="en-US" sz="1300">
                <a:solidFill>
                  <a:srgbClr val="000000"/>
                </a:solidFill>
                <a:latin typeface="Overpass Black"/>
              </a:rPr>
              <a:t>}</a:t>
            </a:r>
          </a:p>
          <a:p>
            <a:pPr marL="341313"/>
            <a:r>
              <a:rPr lang="en-US" sz="1300">
                <a:solidFill>
                  <a:srgbClr val="0000FF"/>
                </a:solidFill>
                <a:latin typeface="Overpass Black"/>
              </a:rPr>
              <a:t>return</a:t>
            </a:r>
            <a:r>
              <a:rPr lang="en-US" sz="1300">
                <a:solidFill>
                  <a:srgbClr val="000000"/>
                </a:solidFill>
                <a:latin typeface="Overpass Black"/>
              </a:rPr>
              <a:t> </a:t>
            </a:r>
            <a:r>
              <a:rPr lang="en-US" sz="1300">
                <a:solidFill>
                  <a:srgbClr val="0000FF"/>
                </a:solidFill>
                <a:latin typeface="Overpass Black"/>
              </a:rPr>
              <a:t>false</a:t>
            </a:r>
            <a:r>
              <a:rPr lang="en-US" sz="1300">
                <a:solidFill>
                  <a:srgbClr val="000000"/>
                </a:solidFill>
                <a:latin typeface="Overpass Black"/>
              </a:rPr>
              <a:t>;</a:t>
            </a:r>
          </a:p>
          <a:p>
            <a:r>
              <a:rPr lang="en-US" sz="1300">
                <a:solidFill>
                  <a:srgbClr val="000000"/>
                </a:solidFill>
                <a:latin typeface="Overpass Black"/>
              </a:rPr>
              <a:t>}</a:t>
            </a:r>
          </a:p>
        </p:txBody>
      </p:sp>
      <p:sp>
        <p:nvSpPr>
          <p:cNvPr id="8" name="TextBox 7">
            <a:extLst>
              <a:ext uri="{FF2B5EF4-FFF2-40B4-BE49-F238E27FC236}">
                <a16:creationId xmlns:a16="http://schemas.microsoft.com/office/drawing/2014/main" id="{D6A552F9-5F6B-4B54-9490-C4B2A3B9CD06}"/>
              </a:ext>
            </a:extLst>
          </p:cNvPr>
          <p:cNvSpPr txBox="1"/>
          <p:nvPr/>
        </p:nvSpPr>
        <p:spPr>
          <a:xfrm>
            <a:off x="5692263" y="3322589"/>
            <a:ext cx="2997200" cy="1292662"/>
          </a:xfrm>
          <a:prstGeom prst="rect">
            <a:avLst/>
          </a:prstGeom>
          <a:noFill/>
          <a:ln>
            <a:solidFill>
              <a:srgbClr val="002060"/>
            </a:solidFill>
          </a:ln>
        </p:spPr>
        <p:txBody>
          <a:bodyPr wrap="square" rtlCol="0">
            <a:spAutoFit/>
          </a:bodyPr>
          <a:lstStyle/>
          <a:p>
            <a:r>
              <a:rPr lang="en-US" sz="1300">
                <a:solidFill>
                  <a:srgbClr val="008000"/>
                </a:solidFill>
                <a:latin typeface="Overpass Black"/>
              </a:rPr>
              <a:t>// Impact other people</a:t>
            </a:r>
            <a:endParaRPr lang="en-US" sz="1300">
              <a:solidFill>
                <a:srgbClr val="000000"/>
              </a:solidFill>
              <a:latin typeface="Overpass Black"/>
            </a:endParaRPr>
          </a:p>
          <a:p>
            <a:r>
              <a:rPr lang="en-US" sz="1300">
                <a:solidFill>
                  <a:srgbClr val="0000FF"/>
                </a:solidFill>
                <a:latin typeface="Overpass Black"/>
              </a:rPr>
              <a:t>bool</a:t>
            </a:r>
            <a:r>
              <a:rPr lang="en-US" sz="1300">
                <a:solidFill>
                  <a:srgbClr val="000000"/>
                </a:solidFill>
                <a:latin typeface="Overpass Black"/>
              </a:rPr>
              <a:t> </a:t>
            </a:r>
            <a:r>
              <a:rPr lang="en-US" sz="1300">
                <a:solidFill>
                  <a:srgbClr val="2B91AF"/>
                </a:solidFill>
                <a:latin typeface="Overpass Black"/>
              </a:rPr>
              <a:t>CPEOPLE</a:t>
            </a:r>
            <a:r>
              <a:rPr lang="en-US" sz="1300">
                <a:solidFill>
                  <a:srgbClr val="000000"/>
                </a:solidFill>
                <a:latin typeface="Overpass Black"/>
              </a:rPr>
              <a:t>::</a:t>
            </a:r>
            <a:r>
              <a:rPr lang="en-US" sz="1300">
                <a:solidFill>
                  <a:srgbClr val="7030A0"/>
                </a:solidFill>
                <a:latin typeface="Overpass Black"/>
              </a:rPr>
              <a:t>isImpact</a:t>
            </a:r>
            <a:r>
              <a:rPr lang="en-US" sz="1300">
                <a:solidFill>
                  <a:srgbClr val="000000"/>
                </a:solidFill>
                <a:latin typeface="Overpass Black"/>
              </a:rPr>
              <a:t>(</a:t>
            </a:r>
            <a:r>
              <a:rPr lang="en-US" sz="1300">
                <a:solidFill>
                  <a:srgbClr val="2B91AF"/>
                </a:solidFill>
                <a:latin typeface="Overpass Black"/>
              </a:rPr>
              <a:t>CPEOPLE</a:t>
            </a:r>
            <a:r>
              <a:rPr lang="en-US" sz="1300">
                <a:solidFill>
                  <a:srgbClr val="000000"/>
                </a:solidFill>
                <a:latin typeface="Overpass Black"/>
              </a:rPr>
              <a:t> </a:t>
            </a:r>
            <a:r>
              <a:rPr lang="en-US" sz="1300">
                <a:solidFill>
                  <a:srgbClr val="808080"/>
                </a:solidFill>
                <a:latin typeface="Overpass Black"/>
              </a:rPr>
              <a:t>cn</a:t>
            </a:r>
            <a:r>
              <a:rPr lang="en-US" sz="1300">
                <a:solidFill>
                  <a:srgbClr val="000000"/>
                </a:solidFill>
                <a:latin typeface="Overpass Black"/>
              </a:rPr>
              <a:t>)</a:t>
            </a:r>
          </a:p>
          <a:p>
            <a:r>
              <a:rPr lang="en-US" sz="1300">
                <a:solidFill>
                  <a:srgbClr val="000000"/>
                </a:solidFill>
                <a:latin typeface="Overpass Black"/>
              </a:rPr>
              <a:t>{</a:t>
            </a:r>
          </a:p>
          <a:p>
            <a:pPr marL="341313"/>
            <a:r>
              <a:rPr lang="en-US" sz="1300">
                <a:solidFill>
                  <a:srgbClr val="0000FF"/>
                </a:solidFill>
                <a:latin typeface="Overpass Black"/>
              </a:rPr>
              <a:t>if</a:t>
            </a:r>
            <a:r>
              <a:rPr lang="en-US" sz="1300">
                <a:solidFill>
                  <a:srgbClr val="000000"/>
                </a:solidFill>
                <a:latin typeface="Overpass Black"/>
              </a:rPr>
              <a:t> (mX == </a:t>
            </a:r>
            <a:r>
              <a:rPr lang="en-US" sz="1300">
                <a:solidFill>
                  <a:srgbClr val="808080"/>
                </a:solidFill>
                <a:latin typeface="Overpass Black"/>
              </a:rPr>
              <a:t>cn</a:t>
            </a:r>
            <a:r>
              <a:rPr lang="en-US" sz="1300">
                <a:solidFill>
                  <a:srgbClr val="000000"/>
                </a:solidFill>
                <a:latin typeface="Overpass Black"/>
              </a:rPr>
              <a:t>.</a:t>
            </a:r>
            <a:r>
              <a:rPr lang="en-US" sz="1300">
                <a:solidFill>
                  <a:srgbClr val="7030A0"/>
                </a:solidFill>
                <a:latin typeface="Overpass Black"/>
              </a:rPr>
              <a:t>getX</a:t>
            </a:r>
            <a:r>
              <a:rPr lang="en-US" sz="1300">
                <a:solidFill>
                  <a:srgbClr val="000000"/>
                </a:solidFill>
                <a:latin typeface="Overpass Black"/>
              </a:rPr>
              <a:t>()) </a:t>
            </a:r>
            <a:r>
              <a:rPr lang="en-US" sz="1300">
                <a:solidFill>
                  <a:srgbClr val="0000FF"/>
                </a:solidFill>
                <a:latin typeface="Overpass Black"/>
              </a:rPr>
              <a:t>return</a:t>
            </a:r>
            <a:r>
              <a:rPr lang="en-US" sz="1300">
                <a:solidFill>
                  <a:srgbClr val="000000"/>
                </a:solidFill>
                <a:latin typeface="Overpass Black"/>
              </a:rPr>
              <a:t> </a:t>
            </a:r>
            <a:r>
              <a:rPr lang="en-US" sz="1300">
                <a:solidFill>
                  <a:srgbClr val="0000FF"/>
                </a:solidFill>
                <a:latin typeface="Overpass Black"/>
              </a:rPr>
              <a:t>true</a:t>
            </a:r>
            <a:r>
              <a:rPr lang="en-US" sz="1300">
                <a:solidFill>
                  <a:srgbClr val="000000"/>
                </a:solidFill>
                <a:latin typeface="Overpass Black"/>
              </a:rPr>
              <a:t>;</a:t>
            </a:r>
          </a:p>
          <a:p>
            <a:pPr marL="341313"/>
            <a:r>
              <a:rPr lang="en-US" sz="1300">
                <a:solidFill>
                  <a:srgbClr val="0000FF"/>
                </a:solidFill>
                <a:latin typeface="Overpass Black"/>
              </a:rPr>
              <a:t>return</a:t>
            </a:r>
            <a:r>
              <a:rPr lang="en-US" sz="1300">
                <a:solidFill>
                  <a:srgbClr val="000000"/>
                </a:solidFill>
                <a:latin typeface="Overpass Black"/>
              </a:rPr>
              <a:t> </a:t>
            </a:r>
            <a:r>
              <a:rPr lang="en-US" sz="1300">
                <a:solidFill>
                  <a:srgbClr val="0000FF"/>
                </a:solidFill>
                <a:latin typeface="Overpass Black"/>
              </a:rPr>
              <a:t>false</a:t>
            </a:r>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p:txBody>
      </p:sp>
      <p:pic>
        <p:nvPicPr>
          <p:cNvPr id="10" name="Picture 9">
            <a:extLst>
              <a:ext uri="{FF2B5EF4-FFF2-40B4-BE49-F238E27FC236}">
                <a16:creationId xmlns:a16="http://schemas.microsoft.com/office/drawing/2014/main" id="{993915E2-E90E-4D68-9516-D693039C6B01}"/>
              </a:ext>
            </a:extLst>
          </p:cNvPr>
          <p:cNvPicPr>
            <a:picLocks noChangeAspect="1"/>
          </p:cNvPicPr>
          <p:nvPr/>
        </p:nvPicPr>
        <p:blipFill>
          <a:blip r:embed="rId4"/>
          <a:stretch>
            <a:fillRect/>
          </a:stretch>
        </p:blipFill>
        <p:spPr>
          <a:xfrm>
            <a:off x="6544463" y="1472227"/>
            <a:ext cx="1103600" cy="934392"/>
          </a:xfrm>
          <a:prstGeom prst="rect">
            <a:avLst/>
          </a:prstGeom>
        </p:spPr>
      </p:pic>
      <p:cxnSp>
        <p:nvCxnSpPr>
          <p:cNvPr id="11" name="Straight Arrow Connector 10">
            <a:extLst>
              <a:ext uri="{FF2B5EF4-FFF2-40B4-BE49-F238E27FC236}">
                <a16:creationId xmlns:a16="http://schemas.microsoft.com/office/drawing/2014/main" id="{54827F6D-7D55-495D-9961-3852BD3A62ED}"/>
              </a:ext>
            </a:extLst>
          </p:cNvPr>
          <p:cNvCxnSpPr>
            <a:cxnSpLocks/>
          </p:cNvCxnSpPr>
          <p:nvPr/>
        </p:nvCxnSpPr>
        <p:spPr>
          <a:xfrm>
            <a:off x="6361751" y="1317341"/>
            <a:ext cx="151224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CE6C5B5-8280-4733-8914-F79D7F6C3AE4}"/>
              </a:ext>
            </a:extLst>
          </p:cNvPr>
          <p:cNvCxnSpPr>
            <a:cxnSpLocks/>
          </p:cNvCxnSpPr>
          <p:nvPr/>
        </p:nvCxnSpPr>
        <p:spPr>
          <a:xfrm>
            <a:off x="6361751" y="1317342"/>
            <a:ext cx="0" cy="126693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B25F0C6-E1A7-4128-B57C-5A4A3E638C42}"/>
              </a:ext>
            </a:extLst>
          </p:cNvPr>
          <p:cNvSpPr txBox="1"/>
          <p:nvPr/>
        </p:nvSpPr>
        <p:spPr>
          <a:xfrm>
            <a:off x="6755177" y="1033826"/>
            <a:ext cx="682172" cy="292388"/>
          </a:xfrm>
          <a:prstGeom prst="rect">
            <a:avLst/>
          </a:prstGeom>
          <a:noFill/>
        </p:spPr>
        <p:txBody>
          <a:bodyPr wrap="square" rtlCol="0">
            <a:spAutoFit/>
          </a:bodyPr>
          <a:lstStyle/>
          <a:p>
            <a:r>
              <a:rPr lang="en-US" sz="1300" b="1">
                <a:solidFill>
                  <a:srgbClr val="002060"/>
                </a:solidFill>
                <a:latin typeface="Overpass Black"/>
              </a:rPr>
              <a:t>Width</a:t>
            </a:r>
          </a:p>
        </p:txBody>
      </p:sp>
      <p:sp>
        <p:nvSpPr>
          <p:cNvPr id="25" name="TextBox 24">
            <a:extLst>
              <a:ext uri="{FF2B5EF4-FFF2-40B4-BE49-F238E27FC236}">
                <a16:creationId xmlns:a16="http://schemas.microsoft.com/office/drawing/2014/main" id="{E3EABB8F-982F-420C-856B-B85A537F20A7}"/>
              </a:ext>
            </a:extLst>
          </p:cNvPr>
          <p:cNvSpPr txBox="1"/>
          <p:nvPr/>
        </p:nvSpPr>
        <p:spPr>
          <a:xfrm rot="16200000">
            <a:off x="5808377" y="1756679"/>
            <a:ext cx="682172" cy="292388"/>
          </a:xfrm>
          <a:prstGeom prst="rect">
            <a:avLst/>
          </a:prstGeom>
          <a:noFill/>
        </p:spPr>
        <p:txBody>
          <a:bodyPr wrap="square" rtlCol="0">
            <a:spAutoFit/>
          </a:bodyPr>
          <a:lstStyle/>
          <a:p>
            <a:r>
              <a:rPr lang="en-US" sz="1300" b="1">
                <a:solidFill>
                  <a:srgbClr val="002060"/>
                </a:solidFill>
                <a:latin typeface="Overpass Black"/>
              </a:rPr>
              <a:t>Height</a:t>
            </a:r>
          </a:p>
        </p:txBody>
      </p:sp>
      <p:sp>
        <p:nvSpPr>
          <p:cNvPr id="24" name="TextBox 23">
            <a:extLst>
              <a:ext uri="{FF2B5EF4-FFF2-40B4-BE49-F238E27FC236}">
                <a16:creationId xmlns:a16="http://schemas.microsoft.com/office/drawing/2014/main" id="{BB0E87BE-E75A-47F4-80B5-686A8183ED29}"/>
              </a:ext>
            </a:extLst>
          </p:cNvPr>
          <p:cNvSpPr txBox="1"/>
          <p:nvPr/>
        </p:nvSpPr>
        <p:spPr>
          <a:xfrm>
            <a:off x="7627258" y="1033826"/>
            <a:ext cx="239485" cy="292388"/>
          </a:xfrm>
          <a:prstGeom prst="rect">
            <a:avLst/>
          </a:prstGeom>
          <a:noFill/>
        </p:spPr>
        <p:txBody>
          <a:bodyPr wrap="square" rtlCol="0">
            <a:spAutoFit/>
          </a:bodyPr>
          <a:lstStyle/>
          <a:p>
            <a:r>
              <a:rPr lang="en-US" sz="1300" b="1">
                <a:solidFill>
                  <a:srgbClr val="002060"/>
                </a:solidFill>
                <a:latin typeface="Overpass Black"/>
              </a:rPr>
              <a:t>x</a:t>
            </a:r>
          </a:p>
        </p:txBody>
      </p:sp>
      <p:sp>
        <p:nvSpPr>
          <p:cNvPr id="27" name="TextBox 26">
            <a:extLst>
              <a:ext uri="{FF2B5EF4-FFF2-40B4-BE49-F238E27FC236}">
                <a16:creationId xmlns:a16="http://schemas.microsoft.com/office/drawing/2014/main" id="{8609F2E5-FABE-4573-AF70-B59D7D8C74EA}"/>
              </a:ext>
            </a:extLst>
          </p:cNvPr>
          <p:cNvSpPr txBox="1"/>
          <p:nvPr/>
        </p:nvSpPr>
        <p:spPr>
          <a:xfrm>
            <a:off x="6067449" y="2292007"/>
            <a:ext cx="239485" cy="292388"/>
          </a:xfrm>
          <a:prstGeom prst="rect">
            <a:avLst/>
          </a:prstGeom>
          <a:noFill/>
        </p:spPr>
        <p:txBody>
          <a:bodyPr wrap="square" rtlCol="0">
            <a:spAutoFit/>
          </a:bodyPr>
          <a:lstStyle/>
          <a:p>
            <a:r>
              <a:rPr lang="en-US" sz="1300" b="1">
                <a:solidFill>
                  <a:srgbClr val="002060"/>
                </a:solidFill>
                <a:latin typeface="Overpass Black"/>
              </a:rPr>
              <a:t>y</a:t>
            </a:r>
          </a:p>
        </p:txBody>
      </p:sp>
      <p:sp>
        <p:nvSpPr>
          <p:cNvPr id="26" name="TextBox 25">
            <a:extLst>
              <a:ext uri="{FF2B5EF4-FFF2-40B4-BE49-F238E27FC236}">
                <a16:creationId xmlns:a16="http://schemas.microsoft.com/office/drawing/2014/main" id="{B3A96F0F-CB73-491B-9199-BA085FAB876F}"/>
              </a:ext>
            </a:extLst>
          </p:cNvPr>
          <p:cNvSpPr txBox="1"/>
          <p:nvPr/>
        </p:nvSpPr>
        <p:spPr>
          <a:xfrm>
            <a:off x="6133545" y="1114318"/>
            <a:ext cx="228205" cy="292388"/>
          </a:xfrm>
          <a:prstGeom prst="rect">
            <a:avLst/>
          </a:prstGeom>
          <a:noFill/>
        </p:spPr>
        <p:txBody>
          <a:bodyPr wrap="square" rtlCol="0">
            <a:spAutoFit/>
          </a:bodyPr>
          <a:lstStyle/>
          <a:p>
            <a:r>
              <a:rPr lang="en-US" sz="1300" b="1">
                <a:solidFill>
                  <a:srgbClr val="002060"/>
                </a:solidFill>
                <a:latin typeface="Overpass Black"/>
              </a:rPr>
              <a:t>O</a:t>
            </a:r>
          </a:p>
        </p:txBody>
      </p:sp>
      <p:sp>
        <p:nvSpPr>
          <p:cNvPr id="15" name="TextBox 14">
            <a:extLst>
              <a:ext uri="{FF2B5EF4-FFF2-40B4-BE49-F238E27FC236}">
                <a16:creationId xmlns:a16="http://schemas.microsoft.com/office/drawing/2014/main" id="{EC0673AB-EDB0-4638-8E9C-AB145AC1A441}"/>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19</a:t>
            </a:r>
          </a:p>
        </p:txBody>
      </p:sp>
    </p:spTree>
    <p:extLst>
      <p:ext uri="{BB962C8B-B14F-4D97-AF65-F5344CB8AC3E}">
        <p14:creationId xmlns:p14="http://schemas.microsoft.com/office/powerpoint/2010/main" val="28913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sp>
        <p:nvSpPr>
          <p:cNvPr id="2695" name="Google Shape;2695;p61"/>
          <p:cNvSpPr/>
          <p:nvPr/>
        </p:nvSpPr>
        <p:spPr>
          <a:xfrm>
            <a:off x="3464300" y="1464575"/>
            <a:ext cx="2215500" cy="2215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Black"/>
            </a:endParaRPr>
          </a:p>
        </p:txBody>
      </p:sp>
      <p:sp>
        <p:nvSpPr>
          <p:cNvPr id="2696" name="Google Shape;2696;p61"/>
          <p:cNvSpPr txBox="1">
            <a:spLocks noGrp="1"/>
          </p:cNvSpPr>
          <p:nvPr>
            <p:ph type="title"/>
          </p:nvPr>
        </p:nvSpPr>
        <p:spPr>
          <a:xfrm>
            <a:off x="3566522" y="1727900"/>
            <a:ext cx="2028900" cy="17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t>NHÓM 5</a:t>
            </a:r>
          </a:p>
        </p:txBody>
      </p:sp>
      <p:pic>
        <p:nvPicPr>
          <p:cNvPr id="2697" name="Google Shape;2697;p61"/>
          <p:cNvPicPr preferRelativeResize="0"/>
          <p:nvPr/>
        </p:nvPicPr>
        <p:blipFill>
          <a:blip r:embed="rId3">
            <a:alphaModFix amt="52000"/>
          </a:blip>
          <a:stretch>
            <a:fillRect/>
          </a:stretch>
        </p:blipFill>
        <p:spPr>
          <a:xfrm rot="-531199" flipH="1">
            <a:off x="45725" y="544230"/>
            <a:ext cx="3364487" cy="833135"/>
          </a:xfrm>
          <a:prstGeom prst="rect">
            <a:avLst/>
          </a:prstGeom>
          <a:noFill/>
          <a:ln>
            <a:noFill/>
          </a:ln>
        </p:spPr>
      </p:pic>
      <p:pic>
        <p:nvPicPr>
          <p:cNvPr id="2698" name="Google Shape;2698;p61"/>
          <p:cNvPicPr preferRelativeResize="0"/>
          <p:nvPr/>
        </p:nvPicPr>
        <p:blipFill>
          <a:blip r:embed="rId4">
            <a:alphaModFix amt="52000"/>
          </a:blip>
          <a:stretch>
            <a:fillRect/>
          </a:stretch>
        </p:blipFill>
        <p:spPr>
          <a:xfrm rot="-317847" flipH="1">
            <a:off x="66937" y="3513290"/>
            <a:ext cx="2912634" cy="630599"/>
          </a:xfrm>
          <a:prstGeom prst="rect">
            <a:avLst/>
          </a:prstGeom>
          <a:noFill/>
          <a:ln>
            <a:noFill/>
          </a:ln>
        </p:spPr>
      </p:pic>
      <p:pic>
        <p:nvPicPr>
          <p:cNvPr id="2699" name="Google Shape;2699;p61"/>
          <p:cNvPicPr preferRelativeResize="0"/>
          <p:nvPr/>
        </p:nvPicPr>
        <p:blipFill>
          <a:blip r:embed="rId5">
            <a:alphaModFix amt="52000"/>
          </a:blip>
          <a:stretch>
            <a:fillRect/>
          </a:stretch>
        </p:blipFill>
        <p:spPr>
          <a:xfrm rot="-567114" flipH="1">
            <a:off x="6089314" y="3497709"/>
            <a:ext cx="2862721" cy="819399"/>
          </a:xfrm>
          <a:prstGeom prst="rect">
            <a:avLst/>
          </a:prstGeom>
          <a:noFill/>
          <a:ln>
            <a:noFill/>
          </a:ln>
        </p:spPr>
      </p:pic>
      <p:pic>
        <p:nvPicPr>
          <p:cNvPr id="2700" name="Google Shape;2700;p61"/>
          <p:cNvPicPr preferRelativeResize="0"/>
          <p:nvPr/>
        </p:nvPicPr>
        <p:blipFill>
          <a:blip r:embed="rId4">
            <a:alphaModFix amt="52000"/>
          </a:blip>
          <a:stretch>
            <a:fillRect/>
          </a:stretch>
        </p:blipFill>
        <p:spPr>
          <a:xfrm rot="-317847" flipH="1">
            <a:off x="5845540" y="819305"/>
            <a:ext cx="3006675" cy="736934"/>
          </a:xfrm>
          <a:prstGeom prst="rect">
            <a:avLst/>
          </a:prstGeom>
          <a:noFill/>
          <a:ln>
            <a:noFill/>
          </a:ln>
        </p:spPr>
      </p:pic>
      <p:sp>
        <p:nvSpPr>
          <p:cNvPr id="2701" name="Google Shape;2701;p61"/>
          <p:cNvSpPr txBox="1">
            <a:spLocks noGrp="1"/>
          </p:cNvSpPr>
          <p:nvPr>
            <p:ph type="title" idx="4294967295"/>
          </p:nvPr>
        </p:nvSpPr>
        <p:spPr>
          <a:xfrm>
            <a:off x="102170" y="872352"/>
            <a:ext cx="3464352" cy="4343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20127043 - Nguyễn Thoại Đăng Khoa</a:t>
            </a:r>
            <a:br>
              <a:rPr lang="en" sz="1600"/>
            </a:br>
            <a:r>
              <a:rPr lang="en" sz="1600"/>
              <a:t>            </a:t>
            </a:r>
            <a:endParaRPr sz="1600"/>
          </a:p>
        </p:txBody>
      </p:sp>
      <p:sp>
        <p:nvSpPr>
          <p:cNvPr id="2703" name="Google Shape;2703;p61"/>
          <p:cNvSpPr txBox="1">
            <a:spLocks noGrp="1"/>
          </p:cNvSpPr>
          <p:nvPr>
            <p:ph type="title" idx="4294967295"/>
          </p:nvPr>
        </p:nvSpPr>
        <p:spPr>
          <a:xfrm>
            <a:off x="5904243" y="849701"/>
            <a:ext cx="2779324" cy="6148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a:t>20127655 - Trần Quốc Trung </a:t>
            </a:r>
            <a:endParaRPr sz="1600"/>
          </a:p>
        </p:txBody>
      </p:sp>
      <p:sp>
        <p:nvSpPr>
          <p:cNvPr id="2705" name="Google Shape;2705;p61"/>
          <p:cNvSpPr txBox="1">
            <a:spLocks noGrp="1"/>
          </p:cNvSpPr>
          <p:nvPr>
            <p:ph type="title" idx="4294967295"/>
          </p:nvPr>
        </p:nvSpPr>
        <p:spPr>
          <a:xfrm>
            <a:off x="6230045" y="3620027"/>
            <a:ext cx="2488758" cy="57476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a:t>20127666 - Huỳnh Tấn Vinh</a:t>
            </a:r>
            <a:endParaRPr sz="1600"/>
          </a:p>
        </p:txBody>
      </p:sp>
      <p:sp>
        <p:nvSpPr>
          <p:cNvPr id="2707" name="Google Shape;2707;p61"/>
          <p:cNvSpPr txBox="1">
            <a:spLocks noGrp="1"/>
          </p:cNvSpPr>
          <p:nvPr>
            <p:ph type="title" idx="4294967295"/>
          </p:nvPr>
        </p:nvSpPr>
        <p:spPr>
          <a:xfrm>
            <a:off x="120529" y="3513289"/>
            <a:ext cx="2688157" cy="63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20127039 - Trần Đàm Gia Huy</a:t>
            </a:r>
            <a:endParaRPr sz="1600"/>
          </a:p>
        </p:txBody>
      </p:sp>
      <p:sp>
        <p:nvSpPr>
          <p:cNvPr id="2709" name="Google Shape;2709;p61"/>
          <p:cNvSpPr/>
          <p:nvPr/>
        </p:nvSpPr>
        <p:spPr>
          <a:xfrm>
            <a:off x="3070119" y="1347925"/>
            <a:ext cx="695325" cy="466725"/>
          </a:xfrm>
          <a:custGeom>
            <a:avLst/>
            <a:gdLst/>
            <a:ahLst/>
            <a:cxnLst/>
            <a:rect l="l" t="t" r="r" b="b"/>
            <a:pathLst>
              <a:path w="27813" h="18669" extrusionOk="0">
                <a:moveTo>
                  <a:pt x="0" y="0"/>
                </a:moveTo>
                <a:cubicBezTo>
                  <a:pt x="8933" y="6700"/>
                  <a:pt x="17826" y="13675"/>
                  <a:pt x="27813" y="18669"/>
                </a:cubicBezTo>
              </a:path>
            </a:pathLst>
          </a:custGeom>
          <a:noFill/>
          <a:ln w="28575" cap="flat" cmpd="sng">
            <a:solidFill>
              <a:schemeClr val="dk2"/>
            </a:solidFill>
            <a:prstDash val="solid"/>
            <a:round/>
            <a:headEnd type="none" w="med" len="med"/>
            <a:tailEnd type="none" w="med" len="med"/>
          </a:ln>
        </p:spPr>
      </p:sp>
      <p:sp>
        <p:nvSpPr>
          <p:cNvPr id="2710" name="Google Shape;2710;p61"/>
          <p:cNvSpPr/>
          <p:nvPr/>
        </p:nvSpPr>
        <p:spPr>
          <a:xfrm flipH="1">
            <a:off x="5382844" y="1347913"/>
            <a:ext cx="695325" cy="466725"/>
          </a:xfrm>
          <a:custGeom>
            <a:avLst/>
            <a:gdLst/>
            <a:ahLst/>
            <a:cxnLst/>
            <a:rect l="l" t="t" r="r" b="b"/>
            <a:pathLst>
              <a:path w="27813" h="18669" extrusionOk="0">
                <a:moveTo>
                  <a:pt x="0" y="0"/>
                </a:moveTo>
                <a:cubicBezTo>
                  <a:pt x="8933" y="6700"/>
                  <a:pt x="17826" y="13675"/>
                  <a:pt x="27813" y="18669"/>
                </a:cubicBezTo>
              </a:path>
            </a:pathLst>
          </a:custGeom>
          <a:noFill/>
          <a:ln w="28575" cap="flat" cmpd="sng">
            <a:solidFill>
              <a:schemeClr val="dk2"/>
            </a:solidFill>
            <a:prstDash val="solid"/>
            <a:round/>
            <a:headEnd type="none" w="med" len="med"/>
            <a:tailEnd type="none" w="med" len="med"/>
          </a:ln>
        </p:spPr>
      </p:sp>
      <p:sp>
        <p:nvSpPr>
          <p:cNvPr id="2711" name="Google Shape;2711;p61"/>
          <p:cNvSpPr/>
          <p:nvPr/>
        </p:nvSpPr>
        <p:spPr>
          <a:xfrm rot="10800000">
            <a:off x="5382844" y="3338638"/>
            <a:ext cx="695325" cy="466725"/>
          </a:xfrm>
          <a:custGeom>
            <a:avLst/>
            <a:gdLst/>
            <a:ahLst/>
            <a:cxnLst/>
            <a:rect l="l" t="t" r="r" b="b"/>
            <a:pathLst>
              <a:path w="27813" h="18669" extrusionOk="0">
                <a:moveTo>
                  <a:pt x="0" y="0"/>
                </a:moveTo>
                <a:cubicBezTo>
                  <a:pt x="8933" y="6700"/>
                  <a:pt x="17826" y="13675"/>
                  <a:pt x="27813" y="18669"/>
                </a:cubicBezTo>
              </a:path>
            </a:pathLst>
          </a:custGeom>
          <a:noFill/>
          <a:ln w="28575" cap="flat" cmpd="sng">
            <a:solidFill>
              <a:schemeClr val="dk2"/>
            </a:solidFill>
            <a:prstDash val="solid"/>
            <a:round/>
            <a:headEnd type="none" w="med" len="med"/>
            <a:tailEnd type="none" w="med" len="med"/>
          </a:ln>
        </p:spPr>
      </p:sp>
      <p:sp>
        <p:nvSpPr>
          <p:cNvPr id="2712" name="Google Shape;2712;p61"/>
          <p:cNvSpPr/>
          <p:nvPr/>
        </p:nvSpPr>
        <p:spPr>
          <a:xfrm rot="10800000" flipH="1">
            <a:off x="3070119" y="3338650"/>
            <a:ext cx="695325" cy="466725"/>
          </a:xfrm>
          <a:custGeom>
            <a:avLst/>
            <a:gdLst/>
            <a:ahLst/>
            <a:cxnLst/>
            <a:rect l="l" t="t" r="r" b="b"/>
            <a:pathLst>
              <a:path w="27813" h="18669" extrusionOk="0">
                <a:moveTo>
                  <a:pt x="0" y="0"/>
                </a:moveTo>
                <a:cubicBezTo>
                  <a:pt x="8933" y="6700"/>
                  <a:pt x="17826" y="13675"/>
                  <a:pt x="27813" y="18669"/>
                </a:cubicBezTo>
              </a:path>
            </a:pathLst>
          </a:custGeom>
          <a:noFill/>
          <a:ln w="28575" cap="flat" cmpd="sng">
            <a:solidFill>
              <a:schemeClr val="dk2"/>
            </a:solidFill>
            <a:prstDash val="solid"/>
            <a:round/>
            <a:headEnd type="none" w="med" len="med"/>
            <a:tailEnd type="none" w="med" len="med"/>
          </a:ln>
        </p:spPr>
      </p:sp>
      <p:sp>
        <p:nvSpPr>
          <p:cNvPr id="16" name="TextBox 15">
            <a:extLst>
              <a:ext uri="{FF2B5EF4-FFF2-40B4-BE49-F238E27FC236}">
                <a16:creationId xmlns:a16="http://schemas.microsoft.com/office/drawing/2014/main" id="{D3E84B68-9597-4B72-834D-BB8F5CC6D35F}"/>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1016963" y="207114"/>
            <a:ext cx="7672500" cy="577800"/>
          </a:xfrm>
        </p:spPr>
        <p:txBody>
          <a:bodyPr/>
          <a:lstStyle/>
          <a:p>
            <a:r>
              <a:rPr lang="en-US" b="1"/>
              <a:t>Xử lý </a:t>
            </a:r>
            <a:r>
              <a:rPr lang="vi-VN" b="1"/>
              <a:t>trò chơi</a:t>
            </a:r>
            <a:endParaRPr lang="en-US" b="1"/>
          </a:p>
        </p:txBody>
      </p:sp>
      <p:sp>
        <p:nvSpPr>
          <p:cNvPr id="3" name="TextBox 2">
            <a:extLst>
              <a:ext uri="{FF2B5EF4-FFF2-40B4-BE49-F238E27FC236}">
                <a16:creationId xmlns:a16="http://schemas.microsoft.com/office/drawing/2014/main" id="{A1B05ADE-ECAB-4C25-B06D-3962382B03E6}"/>
              </a:ext>
            </a:extLst>
          </p:cNvPr>
          <p:cNvSpPr txBox="1"/>
          <p:nvPr/>
        </p:nvSpPr>
        <p:spPr>
          <a:xfrm>
            <a:off x="1139409" y="1107019"/>
            <a:ext cx="3200362" cy="3493264"/>
          </a:xfrm>
          <a:prstGeom prst="rect">
            <a:avLst/>
          </a:prstGeom>
          <a:noFill/>
          <a:ln>
            <a:solidFill>
              <a:srgbClr val="002060"/>
            </a:solidFill>
          </a:ln>
        </p:spPr>
        <p:txBody>
          <a:bodyPr wrap="square" rtlCol="0">
            <a:spAutoFit/>
          </a:bodyPr>
          <a:lstStyle/>
          <a:p>
            <a:r>
              <a:rPr lang="en-US" sz="1300">
                <a:solidFill>
                  <a:srgbClr val="008000"/>
                </a:solidFill>
                <a:latin typeface="Overpass Black"/>
              </a:rPr>
              <a:t>// Run game</a:t>
            </a:r>
            <a:endParaRPr lang="en-US" sz="1300">
              <a:solidFill>
                <a:srgbClr val="000000"/>
              </a:solidFill>
              <a:latin typeface="Overpass Black"/>
            </a:endParaRPr>
          </a:p>
          <a:p>
            <a:r>
              <a:rPr lang="en-US" sz="1300">
                <a:solidFill>
                  <a:srgbClr val="0000FF"/>
                </a:solidFill>
                <a:latin typeface="Overpass Black"/>
              </a:rPr>
              <a:t>void</a:t>
            </a:r>
            <a:r>
              <a:rPr lang="en-US" sz="1300">
                <a:solidFill>
                  <a:srgbClr val="000000"/>
                </a:solidFill>
                <a:latin typeface="Overpass Black"/>
              </a:rPr>
              <a:t> </a:t>
            </a:r>
            <a:r>
              <a:rPr lang="en-US" sz="1300">
                <a:solidFill>
                  <a:srgbClr val="2B91AF"/>
                </a:solidFill>
                <a:latin typeface="Overpass Black"/>
              </a:rPr>
              <a:t>CGAME</a:t>
            </a:r>
            <a:r>
              <a:rPr lang="en-US" sz="1300">
                <a:solidFill>
                  <a:srgbClr val="000000"/>
                </a:solidFill>
                <a:latin typeface="Overpass Black"/>
              </a:rPr>
              <a:t>::</a:t>
            </a:r>
            <a:r>
              <a:rPr lang="en-US" sz="1300">
                <a:solidFill>
                  <a:srgbClr val="7030A0"/>
                </a:solidFill>
                <a:latin typeface="Overpass Black"/>
              </a:rPr>
              <a:t>runGame</a:t>
            </a:r>
            <a:r>
              <a:rPr lang="en-US" sz="1300">
                <a:solidFill>
                  <a:srgbClr val="000000"/>
                </a:solidFill>
                <a:latin typeface="Overpass Black"/>
              </a:rPr>
              <a:t>()</a:t>
            </a:r>
          </a:p>
          <a:p>
            <a:r>
              <a:rPr lang="en-US" sz="1300">
                <a:solidFill>
                  <a:srgbClr val="000000"/>
                </a:solidFill>
                <a:latin typeface="Overpass Black"/>
              </a:rPr>
              <a:t>{</a:t>
            </a:r>
          </a:p>
          <a:p>
            <a:pPr indent="282575"/>
            <a:r>
              <a:rPr lang="en-US" sz="1300">
                <a:solidFill>
                  <a:srgbClr val="0000FF"/>
                </a:solidFill>
                <a:latin typeface="Overpass Black"/>
              </a:rPr>
              <a:t>while</a:t>
            </a:r>
            <a:r>
              <a:rPr lang="en-US" sz="1300">
                <a:solidFill>
                  <a:schemeClr val="tx1">
                    <a:lumMod val="50000"/>
                  </a:schemeClr>
                </a:solidFill>
                <a:latin typeface="Overpass Black"/>
              </a:rPr>
              <a:t> (IS_RUNNING)</a:t>
            </a:r>
          </a:p>
          <a:p>
            <a:pPr marL="282575"/>
            <a:r>
              <a:rPr lang="en-US" sz="1300">
                <a:solidFill>
                  <a:schemeClr val="tx1">
                    <a:lumMod val="50000"/>
                  </a:schemeClr>
                </a:solidFill>
                <a:latin typeface="Overpass Black"/>
              </a:rPr>
              <a:t>{</a:t>
            </a:r>
          </a:p>
          <a:p>
            <a:pPr marL="282575" indent="349250"/>
            <a:r>
              <a:rPr lang="en-US" sz="1300">
                <a:solidFill>
                  <a:srgbClr val="008000"/>
                </a:solidFill>
                <a:latin typeface="Overpass Black"/>
              </a:rPr>
              <a:t>// if it’s alive, update position</a:t>
            </a:r>
            <a:endParaRPr lang="en-US" sz="1300">
              <a:solidFill>
                <a:srgbClr val="000000"/>
              </a:solidFill>
              <a:latin typeface="Overpass Black"/>
            </a:endParaRPr>
          </a:p>
          <a:p>
            <a:pPr marL="282575" indent="349250"/>
            <a:r>
              <a:rPr lang="en-US" sz="1300">
                <a:solidFill>
                  <a:srgbClr val="0000FF"/>
                </a:solidFill>
                <a:latin typeface="Overpass Black"/>
              </a:rPr>
              <a:t>if</a:t>
            </a:r>
            <a:r>
              <a:rPr lang="en-US" sz="1300">
                <a:solidFill>
                  <a:srgbClr val="000000"/>
                </a:solidFill>
                <a:latin typeface="Overpass Black"/>
              </a:rPr>
              <a:t> (!cn.</a:t>
            </a:r>
            <a:r>
              <a:rPr lang="en-US" sz="1300">
                <a:solidFill>
                  <a:srgbClr val="7030A0"/>
                </a:solidFill>
                <a:latin typeface="Overpass Black"/>
              </a:rPr>
              <a:t>isDead</a:t>
            </a:r>
            <a:r>
              <a:rPr lang="en-US" sz="1300">
                <a:solidFill>
                  <a:srgbClr val="000000"/>
                </a:solidFill>
                <a:latin typeface="Overpass Black"/>
              </a:rPr>
              <a:t>()) </a:t>
            </a:r>
          </a:p>
          <a:p>
            <a:pPr marL="282575" indent="631825"/>
            <a:r>
              <a:rPr lang="en-US" sz="1300">
                <a:solidFill>
                  <a:srgbClr val="7030A0"/>
                </a:solidFill>
                <a:latin typeface="Overpass Black"/>
              </a:rPr>
              <a:t>updatePosOfPeople</a:t>
            </a:r>
            <a:r>
              <a:rPr lang="en-US" sz="1300">
                <a:solidFill>
                  <a:srgbClr val="000000"/>
                </a:solidFill>
                <a:latin typeface="Overpass Black"/>
              </a:rPr>
              <a:t>();</a:t>
            </a:r>
          </a:p>
          <a:p>
            <a:pPr marL="282575" indent="349250"/>
            <a:r>
              <a:rPr lang="en-US" sz="1300">
                <a:solidFill>
                  <a:srgbClr val="008000"/>
                </a:solidFill>
                <a:latin typeface="Overpass Black"/>
              </a:rPr>
              <a:t>//update position of objects</a:t>
            </a:r>
            <a:endParaRPr lang="en-US" sz="1300">
              <a:solidFill>
                <a:srgbClr val="000000"/>
              </a:solidFill>
              <a:latin typeface="Overpass Black"/>
            </a:endParaRPr>
          </a:p>
          <a:p>
            <a:pPr marL="282575" indent="349250"/>
            <a:r>
              <a:rPr lang="en-US" sz="1300">
                <a:solidFill>
                  <a:srgbClr val="7030A0"/>
                </a:solidFill>
                <a:latin typeface="Overpass Black"/>
              </a:rPr>
              <a:t>updatePosOfAnimal</a:t>
            </a:r>
            <a:r>
              <a:rPr lang="en-US" sz="1300">
                <a:solidFill>
                  <a:srgbClr val="000000"/>
                </a:solidFill>
                <a:latin typeface="Overpass Black"/>
              </a:rPr>
              <a:t>();</a:t>
            </a:r>
          </a:p>
          <a:p>
            <a:pPr marL="282575" indent="349250"/>
            <a:r>
              <a:rPr lang="en-US" sz="1300">
                <a:solidFill>
                  <a:srgbClr val="7030A0"/>
                </a:solidFill>
                <a:latin typeface="Overpass Black"/>
              </a:rPr>
              <a:t>updatePosOfVehicle</a:t>
            </a:r>
            <a:r>
              <a:rPr lang="en-US" sz="1300">
                <a:solidFill>
                  <a:srgbClr val="000000"/>
                </a:solidFill>
                <a:latin typeface="Overpass Black"/>
              </a:rPr>
              <a:t>();</a:t>
            </a:r>
          </a:p>
          <a:p>
            <a:pPr marL="282575" indent="349250"/>
            <a:r>
              <a:rPr lang="en-US" sz="1300">
                <a:solidFill>
                  <a:srgbClr val="008000"/>
                </a:solidFill>
                <a:latin typeface="Overpass Black"/>
              </a:rPr>
              <a:t>// Checking impact</a:t>
            </a:r>
            <a:endParaRPr lang="en-US" sz="1300">
              <a:solidFill>
                <a:srgbClr val="000000"/>
              </a:solidFill>
              <a:latin typeface="Overpass Black"/>
            </a:endParaRPr>
          </a:p>
          <a:p>
            <a:pPr marL="282575" indent="349250"/>
            <a:r>
              <a:rPr lang="en-US" sz="1300">
                <a:solidFill>
                  <a:srgbClr val="0000FF"/>
                </a:solidFill>
                <a:latin typeface="Overpass Black"/>
              </a:rPr>
              <a:t>if</a:t>
            </a:r>
            <a:r>
              <a:rPr lang="en-US" sz="1300">
                <a:solidFill>
                  <a:srgbClr val="000000"/>
                </a:solidFill>
                <a:latin typeface="Overpass Black"/>
              </a:rPr>
              <a:t> (cn.</a:t>
            </a:r>
            <a:r>
              <a:rPr lang="en-US" sz="1300">
                <a:solidFill>
                  <a:srgbClr val="7030A0"/>
                </a:solidFill>
                <a:latin typeface="Overpass Black"/>
              </a:rPr>
              <a:t>isDead</a:t>
            </a:r>
            <a:r>
              <a:rPr lang="en-US" sz="1300">
                <a:solidFill>
                  <a:srgbClr val="000000"/>
                </a:solidFill>
                <a:latin typeface="Overpass Black"/>
              </a:rPr>
              <a:t>())</a:t>
            </a:r>
          </a:p>
          <a:p>
            <a:pPr marL="282575" indent="349250"/>
            <a:r>
              <a:rPr lang="en-US" sz="1300">
                <a:solidFill>
                  <a:srgbClr val="000000"/>
                </a:solidFill>
                <a:latin typeface="Overpass Black"/>
              </a:rPr>
              <a:t>{</a:t>
            </a:r>
          </a:p>
          <a:p>
            <a:pPr marL="282575" indent="631825"/>
            <a:r>
              <a:rPr lang="en-US" sz="1300">
                <a:solidFill>
                  <a:srgbClr val="008000"/>
                </a:solidFill>
                <a:latin typeface="Overpass Black"/>
              </a:rPr>
              <a:t>// Losing effect</a:t>
            </a:r>
            <a:endParaRPr lang="en-US" sz="1300">
              <a:solidFill>
                <a:srgbClr val="000000"/>
              </a:solidFill>
              <a:latin typeface="Overpass Black"/>
            </a:endParaRPr>
          </a:p>
          <a:p>
            <a:pPr marL="282575" indent="631825"/>
            <a:r>
              <a:rPr lang="en-US" sz="1300">
                <a:solidFill>
                  <a:srgbClr val="0000FF"/>
                </a:solidFill>
                <a:latin typeface="Overpass Black"/>
              </a:rPr>
              <a:t>return</a:t>
            </a:r>
            <a:r>
              <a:rPr lang="en-US" sz="1300">
                <a:solidFill>
                  <a:srgbClr val="000000"/>
                </a:solidFill>
                <a:latin typeface="Overpass Black"/>
              </a:rPr>
              <a:t>;</a:t>
            </a:r>
          </a:p>
          <a:p>
            <a:pPr marL="282575" indent="349250"/>
            <a:r>
              <a:rPr lang="en-US" sz="1300">
                <a:solidFill>
                  <a:srgbClr val="000000"/>
                </a:solidFill>
                <a:latin typeface="Overpass Black"/>
              </a:rPr>
              <a:t>}</a:t>
            </a:r>
            <a:endParaRPr lang="en-US" sz="1300">
              <a:solidFill>
                <a:srgbClr val="008000"/>
              </a:solidFill>
              <a:latin typeface="Overpass Black"/>
            </a:endParaRPr>
          </a:p>
        </p:txBody>
      </p:sp>
      <p:sp>
        <p:nvSpPr>
          <p:cNvPr id="7" name="TextBox 6">
            <a:extLst>
              <a:ext uri="{FF2B5EF4-FFF2-40B4-BE49-F238E27FC236}">
                <a16:creationId xmlns:a16="http://schemas.microsoft.com/office/drawing/2014/main" id="{899824A9-3A21-496F-9EA2-8E89AF465B34}"/>
              </a:ext>
            </a:extLst>
          </p:cNvPr>
          <p:cNvSpPr txBox="1"/>
          <p:nvPr/>
        </p:nvSpPr>
        <p:spPr>
          <a:xfrm>
            <a:off x="5158014" y="1507128"/>
            <a:ext cx="3325588" cy="2693045"/>
          </a:xfrm>
          <a:prstGeom prst="rect">
            <a:avLst/>
          </a:prstGeom>
          <a:noFill/>
          <a:ln>
            <a:solidFill>
              <a:srgbClr val="002060"/>
            </a:solidFill>
          </a:ln>
        </p:spPr>
        <p:txBody>
          <a:bodyPr wrap="square" rtlCol="0">
            <a:spAutoFit/>
          </a:bodyPr>
          <a:lstStyle/>
          <a:p>
            <a:r>
              <a:rPr lang="en-US" sz="1300">
                <a:solidFill>
                  <a:srgbClr val="008000"/>
                </a:solidFill>
                <a:latin typeface="Overpass Black"/>
              </a:rPr>
              <a:t>//Finish</a:t>
            </a:r>
            <a:endParaRPr lang="en-US" sz="1300">
              <a:solidFill>
                <a:srgbClr val="000000"/>
              </a:solidFill>
              <a:latin typeface="Overpass Black"/>
            </a:endParaRPr>
          </a:p>
          <a:p>
            <a:pPr marL="341313" indent="231775"/>
            <a:r>
              <a:rPr lang="en-US" sz="1300">
                <a:solidFill>
                  <a:srgbClr val="0000FF"/>
                </a:solidFill>
                <a:latin typeface="Overpass Black"/>
              </a:rPr>
              <a:t>else</a:t>
            </a:r>
            <a:r>
              <a:rPr lang="en-US" sz="1300">
                <a:solidFill>
                  <a:srgbClr val="000000"/>
                </a:solidFill>
                <a:latin typeface="Overpass Black"/>
              </a:rPr>
              <a:t> </a:t>
            </a:r>
            <a:r>
              <a:rPr lang="en-US" sz="1300">
                <a:solidFill>
                  <a:srgbClr val="0000FF"/>
                </a:solidFill>
                <a:latin typeface="Overpass Black"/>
              </a:rPr>
              <a:t>if</a:t>
            </a:r>
            <a:r>
              <a:rPr lang="en-US" sz="1300">
                <a:solidFill>
                  <a:srgbClr val="000000"/>
                </a:solidFill>
                <a:latin typeface="Overpass Black"/>
              </a:rPr>
              <a:t> (cn.</a:t>
            </a:r>
            <a:r>
              <a:rPr lang="en-US" sz="1300">
                <a:solidFill>
                  <a:srgbClr val="7030A0"/>
                </a:solidFill>
                <a:latin typeface="Overpass Black"/>
              </a:rPr>
              <a:t>isFinish</a:t>
            </a:r>
            <a:r>
              <a:rPr lang="en-US" sz="1300">
                <a:solidFill>
                  <a:srgbClr val="000000"/>
                </a:solidFill>
                <a:latin typeface="Overpass Black"/>
              </a:rPr>
              <a:t>())</a:t>
            </a:r>
          </a:p>
          <a:p>
            <a:pPr marL="341313" indent="231775"/>
            <a:r>
              <a:rPr lang="en-US" sz="1300">
                <a:solidFill>
                  <a:srgbClr val="000000"/>
                </a:solidFill>
                <a:latin typeface="Overpass Black"/>
              </a:rPr>
              <a:t>{</a:t>
            </a:r>
          </a:p>
          <a:p>
            <a:pPr marL="341313" indent="573088"/>
            <a:r>
              <a:rPr lang="en-US" sz="1300">
                <a:solidFill>
                  <a:srgbClr val="008000"/>
                </a:solidFill>
                <a:latin typeface="Overpass Black"/>
              </a:rPr>
              <a:t>// checking impact other people</a:t>
            </a:r>
          </a:p>
          <a:p>
            <a:pPr marL="341313" indent="573088"/>
            <a:r>
              <a:rPr lang="en-US" sz="1300">
                <a:solidFill>
                  <a:schemeClr val="tx1">
                    <a:lumMod val="50000"/>
                  </a:schemeClr>
                </a:solidFill>
                <a:latin typeface="Overpass Black"/>
              </a:rPr>
              <a:t>........</a:t>
            </a:r>
          </a:p>
          <a:p>
            <a:pPr marL="341313" indent="573088"/>
            <a:r>
              <a:rPr lang="en-US" sz="1300">
                <a:solidFill>
                  <a:srgbClr val="008000"/>
                </a:solidFill>
                <a:latin typeface="Overpass Black"/>
              </a:rPr>
              <a:t>// update game score</a:t>
            </a:r>
            <a:endParaRPr lang="en-US" sz="1300">
              <a:solidFill>
                <a:srgbClr val="000000"/>
              </a:solidFill>
              <a:latin typeface="Overpass Black"/>
            </a:endParaRPr>
          </a:p>
          <a:p>
            <a:pPr marL="341313" indent="573088"/>
            <a:r>
              <a:rPr lang="en-US" sz="1300">
                <a:solidFill>
                  <a:srgbClr val="7030A0"/>
                </a:solidFill>
                <a:latin typeface="Overpass Black"/>
              </a:rPr>
              <a:t>updateGameScore</a:t>
            </a:r>
            <a:r>
              <a:rPr lang="en-US" sz="1300">
                <a:solidFill>
                  <a:srgbClr val="000000"/>
                </a:solidFill>
                <a:latin typeface="Overpass Black"/>
              </a:rPr>
              <a:t>();</a:t>
            </a:r>
          </a:p>
          <a:p>
            <a:pPr marL="341313" indent="573088"/>
            <a:r>
              <a:rPr lang="en-US" sz="1300">
                <a:solidFill>
                  <a:srgbClr val="008000"/>
                </a:solidFill>
                <a:latin typeface="Overpass Black"/>
              </a:rPr>
              <a:t>// reset position of people</a:t>
            </a:r>
          </a:p>
          <a:p>
            <a:pPr marL="341313" indent="231775"/>
            <a:r>
              <a:rPr lang="en-US" sz="1300">
                <a:latin typeface="Overpass Black"/>
              </a:rPr>
              <a:t>}</a:t>
            </a:r>
          </a:p>
          <a:p>
            <a:pPr marL="341313" indent="231775"/>
            <a:r>
              <a:rPr lang="en-US" sz="1300">
                <a:solidFill>
                  <a:srgbClr val="7030A0"/>
                </a:solidFill>
                <a:latin typeface="Overpass Black"/>
              </a:rPr>
              <a:t>Sleep</a:t>
            </a:r>
            <a:r>
              <a:rPr lang="en-US" sz="1300">
                <a:latin typeface="Overpass Black"/>
              </a:rPr>
              <a:t>(300 - (30 * level));</a:t>
            </a:r>
          </a:p>
          <a:p>
            <a:pPr marL="341313"/>
            <a:r>
              <a:rPr lang="en-US" sz="1300">
                <a:solidFill>
                  <a:srgbClr val="000000"/>
                </a:solidFill>
                <a:latin typeface="Overpass Black"/>
              </a:rPr>
              <a:t>}</a:t>
            </a:r>
          </a:p>
          <a:p>
            <a:r>
              <a:rPr lang="en-US" sz="1300">
                <a:solidFill>
                  <a:srgbClr val="000000"/>
                </a:solidFill>
                <a:latin typeface="Overpass Black"/>
              </a:rPr>
              <a:t>}</a:t>
            </a:r>
            <a:endParaRPr lang="en-US" sz="1300">
              <a:latin typeface="Overpass Black"/>
            </a:endParaRPr>
          </a:p>
          <a:p>
            <a:endParaRPr lang="en-US" sz="1300"/>
          </a:p>
        </p:txBody>
      </p:sp>
      <p:sp>
        <p:nvSpPr>
          <p:cNvPr id="8" name="TextBox 7">
            <a:extLst>
              <a:ext uri="{FF2B5EF4-FFF2-40B4-BE49-F238E27FC236}">
                <a16:creationId xmlns:a16="http://schemas.microsoft.com/office/drawing/2014/main" id="{C532BF83-AB32-4CA1-8B91-2199970563D8}"/>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20</a:t>
            </a:r>
          </a:p>
        </p:txBody>
      </p:sp>
    </p:spTree>
    <p:extLst>
      <p:ext uri="{BB962C8B-B14F-4D97-AF65-F5344CB8AC3E}">
        <p14:creationId xmlns:p14="http://schemas.microsoft.com/office/powerpoint/2010/main" val="271985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a:t>
            </a:r>
            <a:r>
              <a:rPr lang="vi-VN"/>
              <a:t>4</a:t>
            </a:r>
            <a:endParaRPr/>
          </a:p>
        </p:txBody>
      </p:sp>
      <p:sp>
        <p:nvSpPr>
          <p:cNvPr id="2187" name="Google Shape;2187;p43"/>
          <p:cNvSpPr txBox="1">
            <a:spLocks noGrp="1"/>
          </p:cNvSpPr>
          <p:nvPr>
            <p:ph type="ctrTitle"/>
          </p:nvPr>
        </p:nvSpPr>
        <p:spPr>
          <a:xfrm>
            <a:off x="2646001" y="2808200"/>
            <a:ext cx="3851999" cy="79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a:t>TẠM DỪNG CÁC TOA XE</a:t>
            </a:r>
            <a:endParaRPr lang="vi-VN" sz="2800" b="1"/>
          </a:p>
        </p:txBody>
      </p:sp>
      <p:pic>
        <p:nvPicPr>
          <p:cNvPr id="5" name="Picture 10" descr="The Roman number theory association">
            <a:extLst>
              <a:ext uri="{FF2B5EF4-FFF2-40B4-BE49-F238E27FC236}">
                <a16:creationId xmlns:a16="http://schemas.microsoft.com/office/drawing/2014/main" id="{05FB125D-A52C-4067-80AF-0CC20972C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F487AE-1ACB-491A-9459-56F95A433876}"/>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21</a:t>
            </a:r>
          </a:p>
        </p:txBody>
      </p:sp>
    </p:spTree>
    <p:extLst>
      <p:ext uri="{BB962C8B-B14F-4D97-AF65-F5344CB8AC3E}">
        <p14:creationId xmlns:p14="http://schemas.microsoft.com/office/powerpoint/2010/main" val="366787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758176" y="322225"/>
            <a:ext cx="7672500" cy="577800"/>
          </a:xfrm>
        </p:spPr>
        <p:txBody>
          <a:bodyPr/>
          <a:lstStyle/>
          <a:p>
            <a:r>
              <a:rPr lang="en-US" b="1"/>
              <a:t>Tạm dừng các toa xe</a:t>
            </a:r>
          </a:p>
        </p:txBody>
      </p:sp>
      <p:sp>
        <p:nvSpPr>
          <p:cNvPr id="2" name="TextBox 1">
            <a:extLst>
              <a:ext uri="{FF2B5EF4-FFF2-40B4-BE49-F238E27FC236}">
                <a16:creationId xmlns:a16="http://schemas.microsoft.com/office/drawing/2014/main" id="{E941E741-F691-4465-8808-CBA74991A73B}"/>
              </a:ext>
            </a:extLst>
          </p:cNvPr>
          <p:cNvSpPr txBox="1"/>
          <p:nvPr/>
        </p:nvSpPr>
        <p:spPr>
          <a:xfrm>
            <a:off x="556181" y="1564847"/>
            <a:ext cx="4567362" cy="2462213"/>
          </a:xfrm>
          <a:prstGeom prst="rect">
            <a:avLst/>
          </a:prstGeom>
          <a:noFill/>
          <a:ln>
            <a:solidFill>
              <a:srgbClr val="002060"/>
            </a:solidFill>
          </a:ln>
        </p:spPr>
        <p:txBody>
          <a:bodyPr wrap="square" rtlCol="0">
            <a:spAutoFit/>
          </a:bodyPr>
          <a:lstStyle/>
          <a:p>
            <a:r>
              <a:rPr lang="en-US">
                <a:solidFill>
                  <a:srgbClr val="0000FF"/>
                </a:solidFill>
                <a:latin typeface="Overpass Black"/>
              </a:rPr>
              <a:t>template</a:t>
            </a:r>
            <a:r>
              <a:rPr lang="en-US">
                <a:solidFill>
                  <a:srgbClr val="000000"/>
                </a:solidFill>
                <a:latin typeface="Overpass Black"/>
              </a:rPr>
              <a:t> &lt;</a:t>
            </a:r>
            <a:r>
              <a:rPr lang="en-US">
                <a:solidFill>
                  <a:srgbClr val="0000FF"/>
                </a:solidFill>
                <a:latin typeface="Overpass Black"/>
              </a:rPr>
              <a:t>class</a:t>
            </a:r>
            <a:r>
              <a:rPr lang="en-US">
                <a:solidFill>
                  <a:srgbClr val="000000"/>
                </a:solidFill>
                <a:latin typeface="Overpass Black"/>
              </a:rPr>
              <a:t> </a:t>
            </a:r>
            <a:r>
              <a:rPr lang="en-US">
                <a:solidFill>
                  <a:srgbClr val="2B91AF"/>
                </a:solidFill>
                <a:latin typeface="Overpass Black"/>
              </a:rPr>
              <a:t>Obj</a:t>
            </a:r>
            <a:r>
              <a:rPr lang="en-US">
                <a:solidFill>
                  <a:srgbClr val="000000"/>
                </a:solidFill>
                <a:latin typeface="Overpass Black"/>
              </a:rPr>
              <a:t>&gt;</a:t>
            </a:r>
          </a:p>
          <a:p>
            <a:r>
              <a:rPr lang="en-US">
                <a:solidFill>
                  <a:srgbClr val="0000FF"/>
                </a:solidFill>
                <a:latin typeface="Overpass Black"/>
              </a:rPr>
              <a:t>class</a:t>
            </a:r>
            <a:r>
              <a:rPr lang="en-US">
                <a:solidFill>
                  <a:srgbClr val="000000"/>
                </a:solidFill>
                <a:latin typeface="Overpass Black"/>
              </a:rPr>
              <a:t> </a:t>
            </a:r>
            <a:r>
              <a:rPr lang="en-US">
                <a:solidFill>
                  <a:srgbClr val="2B91AF"/>
                </a:solidFill>
                <a:latin typeface="Overpass Black"/>
              </a:rPr>
              <a:t>CTRAFFICLIGHT</a:t>
            </a:r>
            <a:endParaRPr lang="en-US">
              <a:solidFill>
                <a:srgbClr val="000000"/>
              </a:solidFill>
              <a:latin typeface="Overpass Black"/>
            </a:endParaRPr>
          </a:p>
          <a:p>
            <a:r>
              <a:rPr lang="en-US">
                <a:solidFill>
                  <a:srgbClr val="000000"/>
                </a:solidFill>
                <a:latin typeface="Overpass Black"/>
              </a:rPr>
              <a:t>{</a:t>
            </a:r>
          </a:p>
          <a:p>
            <a:r>
              <a:rPr lang="en-US">
                <a:solidFill>
                  <a:srgbClr val="0000FF"/>
                </a:solidFill>
                <a:latin typeface="Overpass Black"/>
              </a:rPr>
              <a:t>private</a:t>
            </a:r>
            <a:r>
              <a:rPr lang="en-US">
                <a:solidFill>
                  <a:srgbClr val="000000"/>
                </a:solidFill>
                <a:latin typeface="Overpass Black"/>
              </a:rPr>
              <a:t>:</a:t>
            </a:r>
          </a:p>
          <a:p>
            <a:pPr marL="231775"/>
            <a:r>
              <a:rPr lang="en-US">
                <a:solidFill>
                  <a:srgbClr val="0000FF"/>
                </a:solidFill>
                <a:latin typeface="Overpass Black"/>
              </a:rPr>
              <a:t>bool</a:t>
            </a:r>
            <a:r>
              <a:rPr lang="en-US">
                <a:solidFill>
                  <a:srgbClr val="000000"/>
                </a:solidFill>
                <a:latin typeface="Overpass Black"/>
              </a:rPr>
              <a:t> tl_state; </a:t>
            </a:r>
            <a:r>
              <a:rPr lang="en-US">
                <a:solidFill>
                  <a:srgbClr val="008000"/>
                </a:solidFill>
                <a:latin typeface="Overpass Black"/>
              </a:rPr>
              <a:t>// trạng thái đèn giao thông</a:t>
            </a:r>
            <a:endParaRPr lang="en-US">
              <a:solidFill>
                <a:srgbClr val="000000"/>
              </a:solidFill>
              <a:latin typeface="Overpass Black"/>
            </a:endParaRPr>
          </a:p>
          <a:p>
            <a:pPr marL="231775"/>
            <a:r>
              <a:rPr lang="en-US">
                <a:solidFill>
                  <a:srgbClr val="0000FF"/>
                </a:solidFill>
                <a:latin typeface="Overpass Black"/>
              </a:rPr>
              <a:t>int</a:t>
            </a:r>
            <a:r>
              <a:rPr lang="en-US">
                <a:solidFill>
                  <a:srgbClr val="000000"/>
                </a:solidFill>
                <a:latin typeface="Overpass Black"/>
              </a:rPr>
              <a:t>  cnt_time </a:t>
            </a:r>
            <a:r>
              <a:rPr lang="en-US">
                <a:solidFill>
                  <a:srgbClr val="008000"/>
                </a:solidFill>
                <a:latin typeface="Overpass Black"/>
              </a:rPr>
              <a:t>// thời gian hiện tại</a:t>
            </a:r>
            <a:endParaRPr lang="en-US">
              <a:solidFill>
                <a:srgbClr val="000000"/>
              </a:solidFill>
              <a:latin typeface="Overpass Black"/>
            </a:endParaRPr>
          </a:p>
          <a:p>
            <a:pPr marL="231775"/>
            <a:r>
              <a:rPr lang="en-US">
                <a:solidFill>
                  <a:srgbClr val="0000FF"/>
                </a:solidFill>
                <a:latin typeface="Overpass Black"/>
              </a:rPr>
              <a:t>int</a:t>
            </a:r>
            <a:r>
              <a:rPr lang="en-US">
                <a:solidFill>
                  <a:srgbClr val="000000"/>
                </a:solidFill>
                <a:latin typeface="Overpass Black"/>
              </a:rPr>
              <a:t>  red_time, green_time; </a:t>
            </a:r>
            <a:r>
              <a:rPr lang="en-US">
                <a:solidFill>
                  <a:srgbClr val="008000"/>
                </a:solidFill>
                <a:latin typeface="Overpass Black"/>
              </a:rPr>
              <a:t>// thời gian đèn đỏ, đèn xanh</a:t>
            </a:r>
            <a:endParaRPr lang="en-US">
              <a:solidFill>
                <a:srgbClr val="000000"/>
              </a:solidFill>
              <a:latin typeface="Overpass Black"/>
            </a:endParaRPr>
          </a:p>
          <a:p>
            <a:r>
              <a:rPr lang="en-US">
                <a:solidFill>
                  <a:srgbClr val="0000FF"/>
                </a:solidFill>
                <a:latin typeface="Overpass Black"/>
              </a:rPr>
              <a:t>public</a:t>
            </a:r>
            <a:r>
              <a:rPr lang="en-US">
                <a:solidFill>
                  <a:srgbClr val="000000"/>
                </a:solidFill>
                <a:latin typeface="Overpass Black"/>
              </a:rPr>
              <a:t>:</a:t>
            </a:r>
          </a:p>
          <a:p>
            <a:pPr marL="231775"/>
            <a:r>
              <a:rPr lang="en-US">
                <a:solidFill>
                  <a:srgbClr val="7030A0"/>
                </a:solidFill>
                <a:latin typeface="Overpass Black"/>
              </a:rPr>
              <a:t>CTRAFFICLIGHT</a:t>
            </a:r>
            <a:r>
              <a:rPr lang="en-US">
                <a:solidFill>
                  <a:srgbClr val="000000"/>
                </a:solidFill>
                <a:latin typeface="Overpass Black"/>
              </a:rPr>
              <a:t>();</a:t>
            </a:r>
          </a:p>
          <a:p>
            <a:pPr marL="231775"/>
            <a:r>
              <a:rPr lang="en-US">
                <a:solidFill>
                  <a:srgbClr val="7030A0"/>
                </a:solidFill>
                <a:latin typeface="Overpass Black"/>
              </a:rPr>
              <a:t>CTRAFFICLIGHT</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green_time</a:t>
            </a:r>
            <a:r>
              <a:rPr lang="en-US">
                <a:solidFill>
                  <a:srgbClr val="000000"/>
                </a:solidFill>
                <a:latin typeface="Overpass Black"/>
              </a:rPr>
              <a:t>, </a:t>
            </a:r>
            <a:r>
              <a:rPr lang="en-US">
                <a:solidFill>
                  <a:srgbClr val="0000FF"/>
                </a:solidFill>
                <a:latin typeface="Overpass Black"/>
              </a:rPr>
              <a:t>int</a:t>
            </a:r>
            <a:r>
              <a:rPr lang="en-US">
                <a:solidFill>
                  <a:srgbClr val="000000"/>
                </a:solidFill>
                <a:latin typeface="Overpass Black"/>
              </a:rPr>
              <a:t> red</a:t>
            </a:r>
            <a:r>
              <a:rPr lang="en-US">
                <a:solidFill>
                  <a:srgbClr val="808080"/>
                </a:solidFill>
                <a:latin typeface="Overpass Black"/>
              </a:rPr>
              <a:t>_time</a:t>
            </a:r>
            <a:r>
              <a:rPr lang="en-US">
                <a:solidFill>
                  <a:srgbClr val="000000"/>
                </a:solidFill>
                <a:latin typeface="Overpass Black"/>
              </a:rPr>
              <a:t>);</a:t>
            </a:r>
          </a:p>
          <a:p>
            <a:pPr marL="231775"/>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updateTLState</a:t>
            </a:r>
            <a:r>
              <a:rPr lang="en-US">
                <a:solidFill>
                  <a:srgbClr val="000000"/>
                </a:solidFill>
                <a:latin typeface="Overpass Black"/>
              </a:rPr>
              <a:t>(</a:t>
            </a:r>
            <a:r>
              <a:rPr lang="en-US">
                <a:solidFill>
                  <a:srgbClr val="2B91AF"/>
                </a:solidFill>
                <a:latin typeface="Overpass Black"/>
              </a:rPr>
              <a:t>vector</a:t>
            </a:r>
            <a:r>
              <a:rPr lang="en-US">
                <a:solidFill>
                  <a:srgbClr val="000000"/>
                </a:solidFill>
                <a:latin typeface="Overpass Black"/>
              </a:rPr>
              <a:t>&lt;</a:t>
            </a:r>
            <a:r>
              <a:rPr lang="en-US">
                <a:solidFill>
                  <a:srgbClr val="2B91AF"/>
                </a:solidFill>
                <a:latin typeface="Overpass Black"/>
              </a:rPr>
              <a:t>Obj</a:t>
            </a:r>
            <a:r>
              <a:rPr lang="en-US">
                <a:solidFill>
                  <a:srgbClr val="000000"/>
                </a:solidFill>
                <a:latin typeface="Overpass Black"/>
              </a:rPr>
              <a:t>*&gt;&amp; </a:t>
            </a:r>
            <a:r>
              <a:rPr lang="en-US">
                <a:solidFill>
                  <a:srgbClr val="808080"/>
                </a:solidFill>
                <a:latin typeface="Overpass Black"/>
              </a:rPr>
              <a:t>c_vehicle</a:t>
            </a:r>
            <a:r>
              <a:rPr lang="en-US">
                <a:solidFill>
                  <a:srgbClr val="000000"/>
                </a:solidFill>
                <a:latin typeface="Overpass Black"/>
              </a:rPr>
              <a:t>, </a:t>
            </a:r>
            <a:r>
              <a:rPr lang="en-US">
                <a:solidFill>
                  <a:srgbClr val="0000FF"/>
                </a:solidFill>
                <a:latin typeface="Overpass Black"/>
              </a:rPr>
              <a:t>bool</a:t>
            </a:r>
            <a:r>
              <a:rPr lang="en-US">
                <a:solidFill>
                  <a:srgbClr val="000000"/>
                </a:solidFill>
                <a:latin typeface="Overpass Black"/>
              </a:rPr>
              <a:t> </a:t>
            </a:r>
            <a:r>
              <a:rPr lang="en-US">
                <a:solidFill>
                  <a:srgbClr val="808080"/>
                </a:solidFill>
                <a:latin typeface="Overpass Black"/>
              </a:rPr>
              <a:t>flag</a:t>
            </a:r>
            <a:r>
              <a:rPr lang="en-US">
                <a:solidFill>
                  <a:srgbClr val="000000"/>
                </a:solidFill>
                <a:latin typeface="Overpass Black"/>
              </a:rPr>
              <a:t>);</a:t>
            </a:r>
          </a:p>
        </p:txBody>
      </p:sp>
      <p:sp>
        <p:nvSpPr>
          <p:cNvPr id="3" name="TextBox 2">
            <a:extLst>
              <a:ext uri="{FF2B5EF4-FFF2-40B4-BE49-F238E27FC236}">
                <a16:creationId xmlns:a16="http://schemas.microsoft.com/office/drawing/2014/main" id="{AB9A2549-1B91-454D-855D-1A0B1E831369}"/>
              </a:ext>
            </a:extLst>
          </p:cNvPr>
          <p:cNvSpPr txBox="1"/>
          <p:nvPr/>
        </p:nvSpPr>
        <p:spPr>
          <a:xfrm>
            <a:off x="5533534" y="1457125"/>
            <a:ext cx="3054285" cy="2677656"/>
          </a:xfrm>
          <a:prstGeom prst="rect">
            <a:avLst/>
          </a:prstGeom>
          <a:noFill/>
          <a:ln>
            <a:solidFill>
              <a:srgbClr val="002060"/>
            </a:solidFill>
          </a:ln>
        </p:spPr>
        <p:txBody>
          <a:bodyPr wrap="square" rtlCol="0">
            <a:spAutoFit/>
          </a:bodyPr>
          <a:lstStyle/>
          <a:p>
            <a:pPr marL="285750"/>
            <a:r>
              <a:rPr lang="en-US">
                <a:solidFill>
                  <a:srgbClr val="008000"/>
                </a:solidFill>
                <a:latin typeface="Overpass Black"/>
              </a:rPr>
              <a:t>// getter</a:t>
            </a:r>
            <a:endParaRPr lang="en-US">
              <a:solidFill>
                <a:srgbClr val="000000"/>
              </a:solidFill>
              <a:latin typeface="Overpass Black"/>
            </a:endParaRPr>
          </a:p>
          <a:p>
            <a:pPr marL="282575"/>
            <a:r>
              <a:rPr lang="en-US">
                <a:solidFill>
                  <a:srgbClr val="0000FF"/>
                </a:solidFill>
                <a:latin typeface="Overpass Black"/>
              </a:rPr>
              <a:t>bool</a:t>
            </a:r>
            <a:r>
              <a:rPr lang="en-US">
                <a:solidFill>
                  <a:srgbClr val="000000"/>
                </a:solidFill>
                <a:latin typeface="Overpass Black"/>
              </a:rPr>
              <a:t> </a:t>
            </a:r>
            <a:r>
              <a:rPr lang="en-US">
                <a:solidFill>
                  <a:srgbClr val="7030A0"/>
                </a:solidFill>
                <a:latin typeface="Overpass Black"/>
              </a:rPr>
              <a:t>getTLState</a:t>
            </a:r>
            <a:r>
              <a:rPr lang="en-US">
                <a:solidFill>
                  <a:srgbClr val="000000"/>
                </a:solidFill>
                <a:latin typeface="Overpass Black"/>
              </a:rPr>
              <a:t>();</a:t>
            </a:r>
          </a:p>
          <a:p>
            <a:pPr marL="282575"/>
            <a:r>
              <a:rPr lang="en-US">
                <a:solidFill>
                  <a:srgbClr val="0000FF"/>
                </a:solidFill>
                <a:latin typeface="Overpass Black"/>
              </a:rPr>
              <a:t>int</a:t>
            </a:r>
            <a:r>
              <a:rPr lang="en-US">
                <a:solidFill>
                  <a:srgbClr val="000000"/>
                </a:solidFill>
                <a:latin typeface="Overpass Black"/>
              </a:rPr>
              <a:t>    </a:t>
            </a:r>
            <a:r>
              <a:rPr lang="en-US">
                <a:solidFill>
                  <a:srgbClr val="7030A0"/>
                </a:solidFill>
                <a:latin typeface="Overpass Black"/>
              </a:rPr>
              <a:t>getTime</a:t>
            </a:r>
            <a:r>
              <a:rPr lang="en-US">
                <a:solidFill>
                  <a:srgbClr val="000000"/>
                </a:solidFill>
                <a:latin typeface="Overpass Black"/>
              </a:rPr>
              <a:t>();</a:t>
            </a:r>
          </a:p>
          <a:p>
            <a:pPr marL="282575"/>
            <a:r>
              <a:rPr lang="en-US">
                <a:solidFill>
                  <a:srgbClr val="0000FF"/>
                </a:solidFill>
                <a:latin typeface="Overpass Black"/>
              </a:rPr>
              <a:t>int</a:t>
            </a:r>
            <a:r>
              <a:rPr lang="en-US">
                <a:solidFill>
                  <a:srgbClr val="000000"/>
                </a:solidFill>
                <a:latin typeface="Overpass Black"/>
              </a:rPr>
              <a:t>    </a:t>
            </a:r>
            <a:r>
              <a:rPr lang="en-US">
                <a:solidFill>
                  <a:srgbClr val="7030A0"/>
                </a:solidFill>
                <a:latin typeface="Overpass Black"/>
              </a:rPr>
              <a:t>getRedTime</a:t>
            </a:r>
            <a:r>
              <a:rPr lang="en-US">
                <a:solidFill>
                  <a:srgbClr val="000000"/>
                </a:solidFill>
                <a:latin typeface="Overpass Black"/>
              </a:rPr>
              <a:t>();</a:t>
            </a:r>
          </a:p>
          <a:p>
            <a:pPr marL="282575"/>
            <a:r>
              <a:rPr lang="en-US">
                <a:solidFill>
                  <a:srgbClr val="0000FF"/>
                </a:solidFill>
                <a:latin typeface="Overpass Black"/>
              </a:rPr>
              <a:t>int</a:t>
            </a:r>
            <a:r>
              <a:rPr lang="en-US">
                <a:solidFill>
                  <a:srgbClr val="000000"/>
                </a:solidFill>
                <a:latin typeface="Overpass Black"/>
              </a:rPr>
              <a:t>    </a:t>
            </a:r>
            <a:r>
              <a:rPr lang="en-US">
                <a:solidFill>
                  <a:srgbClr val="7030A0"/>
                </a:solidFill>
                <a:latin typeface="Overpass Black"/>
              </a:rPr>
              <a:t>getGreenTime</a:t>
            </a:r>
            <a:r>
              <a:rPr lang="en-US">
                <a:solidFill>
                  <a:srgbClr val="000000"/>
                </a:solidFill>
                <a:latin typeface="Overpass Black"/>
              </a:rPr>
              <a:t>();</a:t>
            </a:r>
          </a:p>
          <a:p>
            <a:pPr marL="282575"/>
            <a:endParaRPr lang="en-US">
              <a:latin typeface="Overpass Black"/>
            </a:endParaRPr>
          </a:p>
          <a:p>
            <a:pPr marL="282575"/>
            <a:r>
              <a:rPr lang="en-US">
                <a:solidFill>
                  <a:srgbClr val="008000"/>
                </a:solidFill>
                <a:latin typeface="Overpass Black"/>
              </a:rPr>
              <a:t>// setter</a:t>
            </a:r>
            <a:endParaRPr lang="en-US">
              <a:solidFill>
                <a:srgbClr val="000000"/>
              </a:solidFill>
              <a:latin typeface="Overpass Black"/>
            </a:endParaRPr>
          </a:p>
          <a:p>
            <a:pPr marL="282575"/>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setTLState</a:t>
            </a:r>
            <a:r>
              <a:rPr lang="en-US">
                <a:solidFill>
                  <a:srgbClr val="000000"/>
                </a:solidFill>
                <a:latin typeface="Overpass Black"/>
              </a:rPr>
              <a:t>(</a:t>
            </a:r>
            <a:r>
              <a:rPr lang="en-US">
                <a:solidFill>
                  <a:srgbClr val="0000FF"/>
                </a:solidFill>
                <a:latin typeface="Overpass Black"/>
              </a:rPr>
              <a:t>bool</a:t>
            </a:r>
            <a:r>
              <a:rPr lang="en-US">
                <a:solidFill>
                  <a:srgbClr val="000000"/>
                </a:solidFill>
                <a:latin typeface="Overpass Black"/>
              </a:rPr>
              <a:t>);</a:t>
            </a:r>
          </a:p>
          <a:p>
            <a:pPr marL="282575"/>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setTime</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a:t>
            </a:r>
          </a:p>
          <a:p>
            <a:pPr marL="282575"/>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setRedTime</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a:t>
            </a:r>
          </a:p>
          <a:p>
            <a:pPr marL="282575"/>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setGreenTime</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a:t>
            </a:r>
          </a:p>
          <a:p>
            <a:r>
              <a:rPr lang="en-US">
                <a:solidFill>
                  <a:srgbClr val="000000"/>
                </a:solidFill>
                <a:latin typeface="Overpass Black"/>
              </a:rPr>
              <a:t>};</a:t>
            </a:r>
            <a:endParaRPr lang="en-US">
              <a:latin typeface="Overpass Black"/>
            </a:endParaRPr>
          </a:p>
        </p:txBody>
      </p:sp>
      <p:sp>
        <p:nvSpPr>
          <p:cNvPr id="7" name="TextBox 6">
            <a:extLst>
              <a:ext uri="{FF2B5EF4-FFF2-40B4-BE49-F238E27FC236}">
                <a16:creationId xmlns:a16="http://schemas.microsoft.com/office/drawing/2014/main" id="{50473859-265E-40BA-8D29-43305A11C9AB}"/>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22</a:t>
            </a:r>
          </a:p>
        </p:txBody>
      </p:sp>
    </p:spTree>
    <p:extLst>
      <p:ext uri="{BB962C8B-B14F-4D97-AF65-F5344CB8AC3E}">
        <p14:creationId xmlns:p14="http://schemas.microsoft.com/office/powerpoint/2010/main" val="605385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758176" y="322225"/>
            <a:ext cx="7672500" cy="577800"/>
          </a:xfrm>
        </p:spPr>
        <p:txBody>
          <a:bodyPr/>
          <a:lstStyle/>
          <a:p>
            <a:r>
              <a:rPr lang="en-US" b="1"/>
              <a:t>Tạm dừng các toa xe</a:t>
            </a:r>
          </a:p>
        </p:txBody>
      </p:sp>
      <p:sp>
        <p:nvSpPr>
          <p:cNvPr id="2" name="TextBox 1">
            <a:extLst>
              <a:ext uri="{FF2B5EF4-FFF2-40B4-BE49-F238E27FC236}">
                <a16:creationId xmlns:a16="http://schemas.microsoft.com/office/drawing/2014/main" id="{2E6D00AC-8999-4542-97BB-5165354B5C18}"/>
              </a:ext>
            </a:extLst>
          </p:cNvPr>
          <p:cNvSpPr txBox="1"/>
          <p:nvPr/>
        </p:nvSpPr>
        <p:spPr>
          <a:xfrm>
            <a:off x="1922484" y="959143"/>
            <a:ext cx="5630772" cy="3893374"/>
          </a:xfrm>
          <a:prstGeom prst="rect">
            <a:avLst/>
          </a:prstGeom>
          <a:noFill/>
          <a:ln>
            <a:solidFill>
              <a:srgbClr val="002060"/>
            </a:solidFill>
          </a:ln>
        </p:spPr>
        <p:txBody>
          <a:bodyPr wrap="square" rtlCol="0">
            <a:spAutoFit/>
          </a:bodyPr>
          <a:lstStyle/>
          <a:p>
            <a:r>
              <a:rPr lang="en-US" sz="1300">
                <a:solidFill>
                  <a:srgbClr val="0000FF"/>
                </a:solidFill>
                <a:latin typeface="Overpass Black"/>
              </a:rPr>
              <a:t>template</a:t>
            </a:r>
            <a:r>
              <a:rPr lang="en-US" sz="1300">
                <a:solidFill>
                  <a:srgbClr val="000000"/>
                </a:solidFill>
                <a:latin typeface="Overpass Black"/>
              </a:rPr>
              <a:t>&lt;</a:t>
            </a:r>
            <a:r>
              <a:rPr lang="en-US" sz="1300">
                <a:solidFill>
                  <a:srgbClr val="0000FF"/>
                </a:solidFill>
                <a:latin typeface="Overpass Black"/>
              </a:rPr>
              <a:t>class</a:t>
            </a:r>
            <a:r>
              <a:rPr lang="en-US" sz="1300">
                <a:solidFill>
                  <a:srgbClr val="000000"/>
                </a:solidFill>
                <a:latin typeface="Overpass Black"/>
              </a:rPr>
              <a:t> </a:t>
            </a:r>
            <a:r>
              <a:rPr lang="en-US" sz="1300">
                <a:solidFill>
                  <a:srgbClr val="2B91AF"/>
                </a:solidFill>
                <a:latin typeface="Overpass Black"/>
              </a:rPr>
              <a:t>Obj</a:t>
            </a:r>
            <a:r>
              <a:rPr lang="en-US" sz="1300">
                <a:solidFill>
                  <a:srgbClr val="000000"/>
                </a:solidFill>
                <a:latin typeface="Overpass Black"/>
              </a:rPr>
              <a:t>&gt;</a:t>
            </a:r>
          </a:p>
          <a:p>
            <a:r>
              <a:rPr lang="en-US" sz="1300">
                <a:solidFill>
                  <a:srgbClr val="0000FF"/>
                </a:solidFill>
                <a:latin typeface="Overpass Black"/>
              </a:rPr>
              <a:t>void</a:t>
            </a:r>
            <a:r>
              <a:rPr lang="en-US" sz="1300">
                <a:solidFill>
                  <a:srgbClr val="000000"/>
                </a:solidFill>
                <a:latin typeface="Overpass Black"/>
              </a:rPr>
              <a:t> </a:t>
            </a:r>
            <a:r>
              <a:rPr lang="en-US" sz="1300">
                <a:solidFill>
                  <a:srgbClr val="2B91AF"/>
                </a:solidFill>
                <a:latin typeface="Overpass Black"/>
              </a:rPr>
              <a:t>CTRAFFICLIGHT</a:t>
            </a:r>
            <a:r>
              <a:rPr lang="en-US" sz="1300">
                <a:solidFill>
                  <a:srgbClr val="000000"/>
                </a:solidFill>
                <a:latin typeface="Overpass Black"/>
              </a:rPr>
              <a:t>&lt;</a:t>
            </a:r>
            <a:r>
              <a:rPr lang="en-US" sz="1300">
                <a:solidFill>
                  <a:srgbClr val="2B91AF"/>
                </a:solidFill>
                <a:latin typeface="Overpass Black"/>
              </a:rPr>
              <a:t>Obj</a:t>
            </a:r>
            <a:r>
              <a:rPr lang="en-US" sz="1300">
                <a:solidFill>
                  <a:srgbClr val="000000"/>
                </a:solidFill>
                <a:latin typeface="Overpass Black"/>
              </a:rPr>
              <a:t>&gt;::</a:t>
            </a:r>
            <a:r>
              <a:rPr lang="en-US" sz="1300">
                <a:solidFill>
                  <a:srgbClr val="7030A0"/>
                </a:solidFill>
                <a:latin typeface="Overpass Black"/>
              </a:rPr>
              <a:t>updateTLState</a:t>
            </a:r>
            <a:r>
              <a:rPr lang="en-US" sz="1300">
                <a:solidFill>
                  <a:srgbClr val="000000"/>
                </a:solidFill>
                <a:latin typeface="Overpass Black"/>
              </a:rPr>
              <a:t>(</a:t>
            </a:r>
            <a:r>
              <a:rPr lang="en-US" sz="1300">
                <a:solidFill>
                  <a:srgbClr val="2B91AF"/>
                </a:solidFill>
                <a:latin typeface="Overpass Black"/>
              </a:rPr>
              <a:t>vector</a:t>
            </a:r>
            <a:r>
              <a:rPr lang="en-US" sz="1300">
                <a:solidFill>
                  <a:srgbClr val="000000"/>
                </a:solidFill>
                <a:latin typeface="Overpass Black"/>
              </a:rPr>
              <a:t>&lt;</a:t>
            </a:r>
            <a:r>
              <a:rPr lang="en-US" sz="1300">
                <a:solidFill>
                  <a:srgbClr val="2B91AF"/>
                </a:solidFill>
                <a:latin typeface="Overpass Black"/>
              </a:rPr>
              <a:t>Obj</a:t>
            </a:r>
            <a:r>
              <a:rPr lang="en-US" sz="1300">
                <a:solidFill>
                  <a:srgbClr val="000000"/>
                </a:solidFill>
                <a:latin typeface="Overpass Black"/>
              </a:rPr>
              <a:t>*&gt;&amp; </a:t>
            </a:r>
            <a:r>
              <a:rPr lang="en-US" sz="1300">
                <a:solidFill>
                  <a:srgbClr val="808080"/>
                </a:solidFill>
                <a:latin typeface="Overpass Black"/>
              </a:rPr>
              <a:t>c_vehicle</a:t>
            </a:r>
            <a:r>
              <a:rPr lang="en-US" sz="1300">
                <a:solidFill>
                  <a:srgbClr val="000000"/>
                </a:solidFill>
                <a:latin typeface="Overpass Black"/>
              </a:rPr>
              <a:t>, </a:t>
            </a:r>
            <a:r>
              <a:rPr lang="en-US" sz="1300">
                <a:solidFill>
                  <a:srgbClr val="0000FF"/>
                </a:solidFill>
                <a:latin typeface="Overpass Black"/>
              </a:rPr>
              <a:t>bool</a:t>
            </a:r>
            <a:r>
              <a:rPr lang="en-US" sz="1300">
                <a:solidFill>
                  <a:srgbClr val="000000"/>
                </a:solidFill>
                <a:latin typeface="Overpass Black"/>
              </a:rPr>
              <a:t> </a:t>
            </a:r>
            <a:r>
              <a:rPr lang="en-US" sz="1300">
                <a:solidFill>
                  <a:srgbClr val="808080"/>
                </a:solidFill>
                <a:latin typeface="Overpass Black"/>
              </a:rPr>
              <a:t>flag</a:t>
            </a:r>
            <a:r>
              <a:rPr lang="en-US" sz="1300">
                <a:solidFill>
                  <a:srgbClr val="000000"/>
                </a:solidFill>
                <a:latin typeface="Overpass Black"/>
              </a:rPr>
              <a:t>)</a:t>
            </a:r>
          </a:p>
          <a:p>
            <a:r>
              <a:rPr lang="en-US" sz="1300">
                <a:solidFill>
                  <a:srgbClr val="000000"/>
                </a:solidFill>
                <a:latin typeface="Overpass Black"/>
              </a:rPr>
              <a:t>{</a:t>
            </a:r>
          </a:p>
          <a:p>
            <a:pPr marL="282575"/>
            <a:r>
              <a:rPr lang="en-US" sz="1300">
                <a:solidFill>
                  <a:srgbClr val="000000"/>
                </a:solidFill>
                <a:latin typeface="Overpass Black"/>
              </a:rPr>
              <a:t>cnt_time += 1;</a:t>
            </a:r>
          </a:p>
          <a:p>
            <a:pPr marL="282575"/>
            <a:r>
              <a:rPr lang="en-US" sz="1300">
                <a:solidFill>
                  <a:srgbClr val="0000FF"/>
                </a:solidFill>
                <a:latin typeface="Overpass Black"/>
              </a:rPr>
              <a:t>if</a:t>
            </a:r>
            <a:r>
              <a:rPr lang="en-US" sz="1300">
                <a:solidFill>
                  <a:srgbClr val="000000"/>
                </a:solidFill>
                <a:latin typeface="Overpass Black"/>
              </a:rPr>
              <a:t> (tl_state) </a:t>
            </a:r>
            <a:r>
              <a:rPr lang="en-US" sz="1300">
                <a:solidFill>
                  <a:srgbClr val="008000"/>
                </a:solidFill>
                <a:latin typeface="Overpass Black"/>
              </a:rPr>
              <a:t>// true (able to drive)</a:t>
            </a:r>
            <a:endParaRPr lang="en-US" sz="1300">
              <a:solidFill>
                <a:srgbClr val="000000"/>
              </a:solidFill>
              <a:latin typeface="Overpass Black"/>
            </a:endParaRPr>
          </a:p>
          <a:p>
            <a:pPr marL="282575"/>
            <a:r>
              <a:rPr lang="en-US" sz="1300">
                <a:solidFill>
                  <a:srgbClr val="000000"/>
                </a:solidFill>
                <a:latin typeface="Overpass Black"/>
              </a:rPr>
              <a:t>{</a:t>
            </a:r>
          </a:p>
          <a:p>
            <a:pPr marL="631825"/>
            <a:r>
              <a:rPr lang="en-US" sz="1300">
                <a:solidFill>
                  <a:srgbClr val="0000FF"/>
                </a:solidFill>
                <a:latin typeface="Overpass Black"/>
              </a:rPr>
              <a:t>if</a:t>
            </a:r>
            <a:r>
              <a:rPr lang="en-US" sz="1300">
                <a:solidFill>
                  <a:srgbClr val="000000"/>
                </a:solidFill>
                <a:latin typeface="Overpass Black"/>
              </a:rPr>
              <a:t> (cnt_time &gt;= green_time) tl_state = </a:t>
            </a:r>
            <a:r>
              <a:rPr lang="en-US" sz="1300">
                <a:solidFill>
                  <a:srgbClr val="0000FF"/>
                </a:solidFill>
                <a:latin typeface="Overpass Black"/>
              </a:rPr>
              <a:t>false</a:t>
            </a:r>
            <a:r>
              <a:rPr lang="en-US" sz="1300">
                <a:solidFill>
                  <a:srgbClr val="000000"/>
                </a:solidFill>
                <a:latin typeface="Overpass Black"/>
              </a:rPr>
              <a:t>, cnt_time = 0;</a:t>
            </a:r>
          </a:p>
          <a:p>
            <a:pPr marL="631825"/>
            <a:r>
              <a:rPr lang="en-US" sz="1300">
                <a:solidFill>
                  <a:srgbClr val="0000FF"/>
                </a:solidFill>
                <a:latin typeface="Overpass Black"/>
              </a:rPr>
              <a:t>if</a:t>
            </a:r>
            <a:r>
              <a:rPr lang="en-US" sz="1300">
                <a:solidFill>
                  <a:srgbClr val="000000"/>
                </a:solidFill>
                <a:latin typeface="Overpass Black"/>
              </a:rPr>
              <a:t> (</a:t>
            </a:r>
            <a:r>
              <a:rPr lang="en-US" sz="1300">
                <a:solidFill>
                  <a:srgbClr val="808080"/>
                </a:solidFill>
                <a:latin typeface="Overpass Black"/>
              </a:rPr>
              <a:t>flag</a:t>
            </a:r>
            <a:r>
              <a:rPr lang="en-US" sz="1300">
                <a:solidFill>
                  <a:srgbClr val="000000"/>
                </a:solidFill>
                <a:latin typeface="Overpass Black"/>
              </a:rPr>
              <a:t> == 0) </a:t>
            </a:r>
            <a:r>
              <a:rPr lang="en-US" sz="1300">
                <a:solidFill>
                  <a:srgbClr val="008000"/>
                </a:solidFill>
                <a:latin typeface="Overpass Black"/>
              </a:rPr>
              <a:t>//draw green light for CTRUCK</a:t>
            </a:r>
            <a:endParaRPr lang="en-US" sz="1300">
              <a:solidFill>
                <a:srgbClr val="000000"/>
              </a:solidFill>
              <a:latin typeface="Overpass Black"/>
            </a:endParaRPr>
          </a:p>
          <a:p>
            <a:pPr marL="631825"/>
            <a:r>
              <a:rPr lang="en-US" sz="1300">
                <a:solidFill>
                  <a:srgbClr val="0000FF"/>
                </a:solidFill>
                <a:latin typeface="Overpass Black"/>
              </a:rPr>
              <a:t>else if</a:t>
            </a:r>
            <a:r>
              <a:rPr lang="en-US" sz="1300">
                <a:solidFill>
                  <a:srgbClr val="000000"/>
                </a:solidFill>
                <a:latin typeface="Overpass Black"/>
              </a:rPr>
              <a:t> (</a:t>
            </a:r>
            <a:r>
              <a:rPr lang="en-US" sz="1300">
                <a:solidFill>
                  <a:srgbClr val="808080"/>
                </a:solidFill>
                <a:latin typeface="Overpass Black"/>
              </a:rPr>
              <a:t>flag</a:t>
            </a:r>
            <a:r>
              <a:rPr lang="en-US" sz="1300">
                <a:solidFill>
                  <a:srgbClr val="000000"/>
                </a:solidFill>
                <a:latin typeface="Overpass Black"/>
              </a:rPr>
              <a:t> == 1)  </a:t>
            </a:r>
            <a:r>
              <a:rPr lang="en-US" sz="1300">
                <a:solidFill>
                  <a:srgbClr val="008000"/>
                </a:solidFill>
                <a:latin typeface="Overpass Black"/>
              </a:rPr>
              <a:t>//draw green light for CCAR</a:t>
            </a:r>
            <a:endParaRPr lang="en-US" sz="1300">
              <a:solidFill>
                <a:srgbClr val="000000"/>
              </a:solidFill>
              <a:latin typeface="Overpass Black"/>
            </a:endParaRPr>
          </a:p>
          <a:p>
            <a:pPr marL="282575"/>
            <a:r>
              <a:rPr lang="en-US" sz="1300">
                <a:solidFill>
                  <a:srgbClr val="000000"/>
                </a:solidFill>
                <a:latin typeface="Overpass Black"/>
              </a:rPr>
              <a:t>}</a:t>
            </a:r>
          </a:p>
          <a:p>
            <a:pPr marL="282575"/>
            <a:r>
              <a:rPr lang="en-US" sz="1300">
                <a:solidFill>
                  <a:srgbClr val="0000FF"/>
                </a:solidFill>
                <a:latin typeface="Overpass Black"/>
              </a:rPr>
              <a:t>else</a:t>
            </a:r>
            <a:r>
              <a:rPr lang="en-US" sz="1300">
                <a:solidFill>
                  <a:srgbClr val="000000"/>
                </a:solidFill>
                <a:latin typeface="Overpass Black"/>
              </a:rPr>
              <a:t> </a:t>
            </a:r>
            <a:r>
              <a:rPr lang="en-US" sz="1300">
                <a:solidFill>
                  <a:srgbClr val="008000"/>
                </a:solidFill>
                <a:latin typeface="Overpass Black"/>
              </a:rPr>
              <a:t>// false (unable to drive)</a:t>
            </a:r>
            <a:endParaRPr lang="en-US" sz="1300">
              <a:solidFill>
                <a:srgbClr val="000000"/>
              </a:solidFill>
              <a:latin typeface="Overpass Black"/>
            </a:endParaRPr>
          </a:p>
          <a:p>
            <a:pPr marL="282575"/>
            <a:r>
              <a:rPr lang="en-US" sz="1300">
                <a:solidFill>
                  <a:srgbClr val="000000"/>
                </a:solidFill>
                <a:latin typeface="Overpass Black"/>
              </a:rPr>
              <a:t>{</a:t>
            </a:r>
          </a:p>
          <a:p>
            <a:pPr marL="631825"/>
            <a:r>
              <a:rPr lang="en-US" sz="1300">
                <a:solidFill>
                  <a:srgbClr val="0000FF"/>
                </a:solidFill>
                <a:latin typeface="Overpass Black"/>
              </a:rPr>
              <a:t>if</a:t>
            </a:r>
            <a:r>
              <a:rPr lang="en-US" sz="1300">
                <a:solidFill>
                  <a:srgbClr val="000000"/>
                </a:solidFill>
                <a:latin typeface="Overpass Black"/>
              </a:rPr>
              <a:t> (cnt_time &gt;= red_time) tl_state = </a:t>
            </a:r>
            <a:r>
              <a:rPr lang="en-US" sz="1300">
                <a:solidFill>
                  <a:srgbClr val="0000FF"/>
                </a:solidFill>
                <a:latin typeface="Overpass Black"/>
              </a:rPr>
              <a:t>true</a:t>
            </a:r>
            <a:r>
              <a:rPr lang="en-US" sz="1300">
                <a:solidFill>
                  <a:srgbClr val="000000"/>
                </a:solidFill>
                <a:latin typeface="Overpass Black"/>
              </a:rPr>
              <a:t>, cnt_time = 0;</a:t>
            </a:r>
          </a:p>
          <a:p>
            <a:pPr marL="631825"/>
            <a:r>
              <a:rPr lang="en-US" sz="1300">
                <a:solidFill>
                  <a:srgbClr val="0000FF"/>
                </a:solidFill>
                <a:latin typeface="Overpass Black"/>
              </a:rPr>
              <a:t>if</a:t>
            </a:r>
            <a:r>
              <a:rPr lang="en-US" sz="1300">
                <a:solidFill>
                  <a:srgbClr val="000000"/>
                </a:solidFill>
                <a:latin typeface="Overpass Black"/>
              </a:rPr>
              <a:t> (</a:t>
            </a:r>
            <a:r>
              <a:rPr lang="en-US" sz="1300">
                <a:solidFill>
                  <a:srgbClr val="808080"/>
                </a:solidFill>
                <a:latin typeface="Overpass Black"/>
              </a:rPr>
              <a:t>flag</a:t>
            </a:r>
            <a:r>
              <a:rPr lang="en-US" sz="1300">
                <a:solidFill>
                  <a:srgbClr val="000000"/>
                </a:solidFill>
                <a:latin typeface="Overpass Black"/>
              </a:rPr>
              <a:t> == 0) </a:t>
            </a:r>
            <a:r>
              <a:rPr lang="en-US" sz="1300">
                <a:solidFill>
                  <a:srgbClr val="008000"/>
                </a:solidFill>
                <a:latin typeface="Overpass Black"/>
              </a:rPr>
              <a:t>//draw red light for CTRUCK</a:t>
            </a:r>
            <a:endParaRPr lang="en-US" sz="1300">
              <a:solidFill>
                <a:srgbClr val="000000"/>
              </a:solidFill>
              <a:latin typeface="Overpass Black"/>
            </a:endParaRPr>
          </a:p>
          <a:p>
            <a:pPr marL="631825"/>
            <a:r>
              <a:rPr lang="en-US" sz="1300">
                <a:solidFill>
                  <a:srgbClr val="0000FF"/>
                </a:solidFill>
                <a:latin typeface="Overpass Black"/>
              </a:rPr>
              <a:t>else if</a:t>
            </a:r>
            <a:r>
              <a:rPr lang="en-US" sz="1300">
                <a:solidFill>
                  <a:srgbClr val="000000"/>
                </a:solidFill>
                <a:latin typeface="Overpass Black"/>
              </a:rPr>
              <a:t> (</a:t>
            </a:r>
            <a:r>
              <a:rPr lang="en-US" sz="1300">
                <a:solidFill>
                  <a:srgbClr val="808080"/>
                </a:solidFill>
                <a:latin typeface="Overpass Black"/>
              </a:rPr>
              <a:t>flag</a:t>
            </a:r>
            <a:r>
              <a:rPr lang="en-US" sz="1300">
                <a:solidFill>
                  <a:srgbClr val="000000"/>
                </a:solidFill>
                <a:latin typeface="Overpass Black"/>
              </a:rPr>
              <a:t> == 1) </a:t>
            </a:r>
            <a:r>
              <a:rPr lang="en-US" sz="1300">
                <a:solidFill>
                  <a:srgbClr val="008000"/>
                </a:solidFill>
                <a:latin typeface="Overpass Black"/>
              </a:rPr>
              <a:t>//draw red light for CCAR</a:t>
            </a:r>
            <a:endParaRPr lang="en-US" sz="1300">
              <a:solidFill>
                <a:srgbClr val="000000"/>
              </a:solidFill>
              <a:latin typeface="Overpass Black"/>
            </a:endParaRPr>
          </a:p>
          <a:p>
            <a:pPr marL="282575"/>
            <a:r>
              <a:rPr lang="en-US" sz="1300">
                <a:solidFill>
                  <a:srgbClr val="000000"/>
                </a:solidFill>
                <a:latin typeface="Overpass Black"/>
              </a:rPr>
              <a:t>}</a:t>
            </a:r>
          </a:p>
          <a:p>
            <a:pPr marL="282575"/>
            <a:r>
              <a:rPr lang="en-US" sz="1300">
                <a:solidFill>
                  <a:srgbClr val="0000FF"/>
                </a:solidFill>
                <a:latin typeface="Overpass Black"/>
              </a:rPr>
              <a:t>for</a:t>
            </a:r>
            <a:r>
              <a:rPr lang="en-US" sz="1300">
                <a:solidFill>
                  <a:srgbClr val="000000"/>
                </a:solidFill>
                <a:latin typeface="Overpass Black"/>
              </a:rPr>
              <a:t> (</a:t>
            </a:r>
            <a:r>
              <a:rPr lang="en-US" sz="1300">
                <a:solidFill>
                  <a:srgbClr val="0000FF"/>
                </a:solidFill>
                <a:latin typeface="Overpass Black"/>
              </a:rPr>
              <a:t>int</a:t>
            </a:r>
            <a:r>
              <a:rPr lang="en-US" sz="1300">
                <a:solidFill>
                  <a:srgbClr val="000000"/>
                </a:solidFill>
                <a:latin typeface="Overpass Black"/>
              </a:rPr>
              <a:t> i = 0; i &lt; </a:t>
            </a:r>
            <a:r>
              <a:rPr lang="en-US" sz="1300">
                <a:solidFill>
                  <a:srgbClr val="808080"/>
                </a:solidFill>
                <a:latin typeface="Overpass Black"/>
              </a:rPr>
              <a:t>c_vehicle</a:t>
            </a:r>
            <a:r>
              <a:rPr lang="en-US" sz="1300">
                <a:solidFill>
                  <a:srgbClr val="000000"/>
                </a:solidFill>
                <a:latin typeface="Overpass Black"/>
              </a:rPr>
              <a:t>.size(); i++)</a:t>
            </a:r>
          </a:p>
          <a:p>
            <a:pPr marL="631825"/>
            <a:r>
              <a:rPr lang="en-US" sz="1300">
                <a:solidFill>
                  <a:srgbClr val="008000"/>
                </a:solidFill>
                <a:latin typeface="Overpass Black"/>
              </a:rPr>
              <a:t>// Set traffic light state for c_vehicle[i]</a:t>
            </a:r>
            <a:endParaRPr lang="en-US" sz="1300">
              <a:solidFill>
                <a:srgbClr val="000000"/>
              </a:solidFill>
              <a:latin typeface="Overpass Black"/>
            </a:endParaRPr>
          </a:p>
          <a:p>
            <a:r>
              <a:rPr lang="en-US" sz="1300">
                <a:solidFill>
                  <a:srgbClr val="000000"/>
                </a:solidFill>
                <a:latin typeface="Overpass Black"/>
              </a:rPr>
              <a:t>}</a:t>
            </a:r>
            <a:endParaRPr lang="en-US" sz="1300">
              <a:latin typeface="Overpass Black"/>
            </a:endParaRPr>
          </a:p>
        </p:txBody>
      </p:sp>
      <p:sp>
        <p:nvSpPr>
          <p:cNvPr id="5" name="TextBox 4">
            <a:extLst>
              <a:ext uri="{FF2B5EF4-FFF2-40B4-BE49-F238E27FC236}">
                <a16:creationId xmlns:a16="http://schemas.microsoft.com/office/drawing/2014/main" id="{B632CD62-A39D-42E7-98C4-A0EF2CE5B155}"/>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23</a:t>
            </a:r>
          </a:p>
        </p:txBody>
      </p:sp>
    </p:spTree>
    <p:extLst>
      <p:ext uri="{BB962C8B-B14F-4D97-AF65-F5344CB8AC3E}">
        <p14:creationId xmlns:p14="http://schemas.microsoft.com/office/powerpoint/2010/main" val="182205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758176" y="322225"/>
            <a:ext cx="7672500" cy="577800"/>
          </a:xfrm>
        </p:spPr>
        <p:txBody>
          <a:bodyPr/>
          <a:lstStyle/>
          <a:p>
            <a:r>
              <a:rPr lang="en-US" b="1"/>
              <a:t>Tạm dừng các toa xe</a:t>
            </a:r>
          </a:p>
        </p:txBody>
      </p:sp>
      <p:sp>
        <p:nvSpPr>
          <p:cNvPr id="2" name="TextBox 1">
            <a:extLst>
              <a:ext uri="{FF2B5EF4-FFF2-40B4-BE49-F238E27FC236}">
                <a16:creationId xmlns:a16="http://schemas.microsoft.com/office/drawing/2014/main" id="{0FB87B4C-F27B-4C11-9CD5-A3FD51B56CF2}"/>
              </a:ext>
            </a:extLst>
          </p:cNvPr>
          <p:cNvSpPr txBox="1"/>
          <p:nvPr/>
        </p:nvSpPr>
        <p:spPr>
          <a:xfrm>
            <a:off x="503654" y="1679343"/>
            <a:ext cx="3766689" cy="2031325"/>
          </a:xfrm>
          <a:prstGeom prst="rect">
            <a:avLst/>
          </a:prstGeom>
          <a:noFill/>
          <a:ln>
            <a:solidFill>
              <a:srgbClr val="002060"/>
            </a:solidFill>
          </a:ln>
        </p:spPr>
        <p:txBody>
          <a:bodyPr wrap="square" rtlCol="0">
            <a:spAutoFit/>
          </a:bodyPr>
          <a:lstStyle/>
          <a:p>
            <a:r>
              <a:rPr lang="en-US">
                <a:solidFill>
                  <a:srgbClr val="2B91AF"/>
                </a:solidFill>
                <a:latin typeface="Overpass Black"/>
              </a:rPr>
              <a:t>CGAME</a:t>
            </a:r>
            <a:r>
              <a:rPr lang="en-US">
                <a:solidFill>
                  <a:srgbClr val="000000"/>
                </a:solidFill>
                <a:latin typeface="Overpass Black"/>
              </a:rPr>
              <a:t>::</a:t>
            </a:r>
            <a:r>
              <a:rPr lang="en-US">
                <a:solidFill>
                  <a:srgbClr val="7030A0"/>
                </a:solidFill>
                <a:latin typeface="Overpass Black"/>
              </a:rPr>
              <a:t>CGAME</a:t>
            </a:r>
            <a:r>
              <a:rPr lang="en-US">
                <a:solidFill>
                  <a:srgbClr val="000000"/>
                </a:solidFill>
                <a:latin typeface="Overpass Black"/>
              </a:rPr>
              <a:t>() </a:t>
            </a:r>
            <a:r>
              <a:rPr lang="en-US">
                <a:solidFill>
                  <a:srgbClr val="008000"/>
                </a:solidFill>
                <a:latin typeface="Overpass Black"/>
              </a:rPr>
              <a:t>// Constructor</a:t>
            </a:r>
            <a:endParaRPr lang="en-US">
              <a:solidFill>
                <a:srgbClr val="000000"/>
              </a:solidFill>
              <a:latin typeface="Overpass Black"/>
            </a:endParaRPr>
          </a:p>
          <a:p>
            <a:r>
              <a:rPr lang="en-US">
                <a:solidFill>
                  <a:srgbClr val="000000"/>
                </a:solidFill>
                <a:latin typeface="Overpass Black"/>
              </a:rPr>
              <a:t>{</a:t>
            </a:r>
          </a:p>
          <a:p>
            <a:pPr marL="285750"/>
            <a:r>
              <a:rPr lang="en-US">
                <a:solidFill>
                  <a:srgbClr val="008000"/>
                </a:solidFill>
                <a:latin typeface="Overpass Black"/>
              </a:rPr>
              <a:t>//.........</a:t>
            </a:r>
          </a:p>
          <a:p>
            <a:pPr marL="282575"/>
            <a:r>
              <a:rPr lang="en-US">
                <a:solidFill>
                  <a:srgbClr val="008000"/>
                </a:solidFill>
                <a:latin typeface="Overpass Black"/>
              </a:rPr>
              <a:t>// traffic light</a:t>
            </a:r>
          </a:p>
          <a:p>
            <a:pPr marL="282575"/>
            <a:r>
              <a:rPr lang="en-US">
                <a:solidFill>
                  <a:srgbClr val="008000"/>
                </a:solidFill>
                <a:latin typeface="Overpass Black"/>
              </a:rPr>
              <a:t>// green-time=20, red-time=15</a:t>
            </a:r>
            <a:endParaRPr lang="en-US">
              <a:solidFill>
                <a:srgbClr val="000000"/>
              </a:solidFill>
              <a:latin typeface="Overpass Black"/>
            </a:endParaRPr>
          </a:p>
          <a:p>
            <a:pPr marL="282575"/>
            <a:r>
              <a:rPr lang="en-US">
                <a:solidFill>
                  <a:srgbClr val="000000"/>
                </a:solidFill>
                <a:latin typeface="Overpass Black"/>
              </a:rPr>
              <a:t>tl_trucks </a:t>
            </a:r>
            <a:r>
              <a:rPr lang="en-US">
                <a:solidFill>
                  <a:srgbClr val="008080"/>
                </a:solidFill>
                <a:latin typeface="Overpass Black"/>
              </a:rPr>
              <a:t>=</a:t>
            </a:r>
            <a:r>
              <a:rPr lang="en-US">
                <a:solidFill>
                  <a:srgbClr val="000000"/>
                </a:solidFill>
                <a:latin typeface="Overpass Black"/>
              </a:rPr>
              <a:t> </a:t>
            </a:r>
            <a:r>
              <a:rPr lang="en-US">
                <a:solidFill>
                  <a:srgbClr val="2B91AF"/>
                </a:solidFill>
                <a:latin typeface="Overpass Black"/>
              </a:rPr>
              <a:t>CTRAFFICLIGHT</a:t>
            </a:r>
            <a:r>
              <a:rPr lang="en-US">
                <a:solidFill>
                  <a:srgbClr val="000000"/>
                </a:solidFill>
                <a:latin typeface="Overpass Black"/>
              </a:rPr>
              <a:t>&lt;</a:t>
            </a:r>
            <a:r>
              <a:rPr lang="en-US">
                <a:solidFill>
                  <a:srgbClr val="2B91AF"/>
                </a:solidFill>
                <a:latin typeface="Overpass Black"/>
              </a:rPr>
              <a:t>CTRUCK</a:t>
            </a:r>
            <a:r>
              <a:rPr lang="en-US">
                <a:solidFill>
                  <a:srgbClr val="000000"/>
                </a:solidFill>
                <a:latin typeface="Overpass Black"/>
              </a:rPr>
              <a:t>&gt;(20, 15);</a:t>
            </a:r>
          </a:p>
          <a:p>
            <a:pPr marL="282575"/>
            <a:r>
              <a:rPr lang="en-US">
                <a:solidFill>
                  <a:srgbClr val="008000"/>
                </a:solidFill>
                <a:latin typeface="Overpass Black"/>
              </a:rPr>
              <a:t>// green-time=30, red-time=15</a:t>
            </a:r>
            <a:endParaRPr lang="en-US">
              <a:solidFill>
                <a:srgbClr val="000000"/>
              </a:solidFill>
              <a:latin typeface="Overpass Black"/>
            </a:endParaRPr>
          </a:p>
          <a:p>
            <a:pPr marL="282575"/>
            <a:r>
              <a:rPr lang="en-US">
                <a:solidFill>
                  <a:srgbClr val="000000"/>
                </a:solidFill>
                <a:latin typeface="Overpass Black"/>
              </a:rPr>
              <a:t>tl_cars </a:t>
            </a:r>
            <a:r>
              <a:rPr lang="en-US">
                <a:solidFill>
                  <a:srgbClr val="008080"/>
                </a:solidFill>
                <a:latin typeface="Overpass Black"/>
              </a:rPr>
              <a:t>=</a:t>
            </a:r>
            <a:r>
              <a:rPr lang="en-US">
                <a:solidFill>
                  <a:srgbClr val="000000"/>
                </a:solidFill>
                <a:latin typeface="Overpass Black"/>
              </a:rPr>
              <a:t> </a:t>
            </a:r>
            <a:r>
              <a:rPr lang="en-US">
                <a:solidFill>
                  <a:srgbClr val="2B91AF"/>
                </a:solidFill>
                <a:latin typeface="Overpass Black"/>
              </a:rPr>
              <a:t>CTRAFFICLIGHT</a:t>
            </a:r>
            <a:r>
              <a:rPr lang="en-US">
                <a:solidFill>
                  <a:srgbClr val="000000"/>
                </a:solidFill>
                <a:latin typeface="Overpass Black"/>
              </a:rPr>
              <a:t>&lt;</a:t>
            </a:r>
            <a:r>
              <a:rPr lang="en-US">
                <a:solidFill>
                  <a:srgbClr val="2B91AF"/>
                </a:solidFill>
                <a:latin typeface="Overpass Black"/>
              </a:rPr>
              <a:t>CCAR</a:t>
            </a:r>
            <a:r>
              <a:rPr lang="en-US">
                <a:solidFill>
                  <a:srgbClr val="000000"/>
                </a:solidFill>
                <a:latin typeface="Overpass Black"/>
              </a:rPr>
              <a:t>&gt;(30, 15);</a:t>
            </a:r>
          </a:p>
          <a:p>
            <a:r>
              <a:rPr lang="en-US">
                <a:solidFill>
                  <a:srgbClr val="000000"/>
                </a:solidFill>
                <a:latin typeface="Overpass Black"/>
              </a:rPr>
              <a:t>}</a:t>
            </a:r>
            <a:endParaRPr lang="en-US">
              <a:latin typeface="Overpass Black"/>
            </a:endParaRPr>
          </a:p>
        </p:txBody>
      </p:sp>
      <p:sp>
        <p:nvSpPr>
          <p:cNvPr id="3" name="TextBox 2">
            <a:extLst>
              <a:ext uri="{FF2B5EF4-FFF2-40B4-BE49-F238E27FC236}">
                <a16:creationId xmlns:a16="http://schemas.microsoft.com/office/drawing/2014/main" id="{1EAE3DFB-485A-4ED8-8B81-BC230904B86B}"/>
              </a:ext>
            </a:extLst>
          </p:cNvPr>
          <p:cNvSpPr txBox="1"/>
          <p:nvPr/>
        </p:nvSpPr>
        <p:spPr>
          <a:xfrm>
            <a:off x="4873659" y="1356178"/>
            <a:ext cx="3766687" cy="2677656"/>
          </a:xfrm>
          <a:prstGeom prst="rect">
            <a:avLst/>
          </a:prstGeom>
          <a:noFill/>
          <a:ln>
            <a:solidFill>
              <a:srgbClr val="002060"/>
            </a:solidFill>
          </a:ln>
        </p:spPr>
        <p:txBody>
          <a:bodyPr wrap="square" rtlCol="0">
            <a:spAutoFit/>
          </a:bodyPr>
          <a:lstStyle/>
          <a:p>
            <a:r>
              <a:rPr lang="en-US">
                <a:solidFill>
                  <a:srgbClr val="008000"/>
                </a:solidFill>
                <a:latin typeface="Overpass Black"/>
              </a:rPr>
              <a:t>// Run game</a:t>
            </a:r>
            <a:endParaRPr lang="en-US">
              <a:solidFill>
                <a:srgbClr val="000000"/>
              </a:solidFill>
              <a:latin typeface="Overpass Black"/>
            </a:endParaRPr>
          </a:p>
          <a:p>
            <a:r>
              <a:rPr lang="en-US">
                <a:solidFill>
                  <a:srgbClr val="0000FF"/>
                </a:solidFill>
                <a:latin typeface="Overpass Black"/>
              </a:rPr>
              <a:t>void</a:t>
            </a:r>
            <a:r>
              <a:rPr lang="en-US">
                <a:solidFill>
                  <a:srgbClr val="000000"/>
                </a:solidFill>
                <a:latin typeface="Overpass Black"/>
              </a:rPr>
              <a:t> </a:t>
            </a:r>
            <a:r>
              <a:rPr lang="en-US">
                <a:solidFill>
                  <a:srgbClr val="2B91AF"/>
                </a:solidFill>
                <a:latin typeface="Overpass Black"/>
              </a:rPr>
              <a:t>CGAME</a:t>
            </a:r>
            <a:r>
              <a:rPr lang="en-US">
                <a:solidFill>
                  <a:srgbClr val="000000"/>
                </a:solidFill>
                <a:latin typeface="Overpass Black"/>
              </a:rPr>
              <a:t>::</a:t>
            </a:r>
            <a:r>
              <a:rPr lang="en-US">
                <a:solidFill>
                  <a:srgbClr val="7030A0"/>
                </a:solidFill>
                <a:latin typeface="Overpass Black"/>
              </a:rPr>
              <a:t>runGame</a:t>
            </a:r>
            <a:r>
              <a:rPr lang="en-US">
                <a:solidFill>
                  <a:srgbClr val="000000"/>
                </a:solidFill>
                <a:latin typeface="Overpass Black"/>
              </a:rPr>
              <a:t>()</a:t>
            </a:r>
          </a:p>
          <a:p>
            <a:r>
              <a:rPr lang="en-US">
                <a:solidFill>
                  <a:srgbClr val="000000"/>
                </a:solidFill>
                <a:latin typeface="Overpass Black"/>
              </a:rPr>
              <a:t>{</a:t>
            </a:r>
          </a:p>
          <a:p>
            <a:pPr marL="395288"/>
            <a:r>
              <a:rPr lang="en-US">
                <a:solidFill>
                  <a:srgbClr val="008000"/>
                </a:solidFill>
                <a:latin typeface="Overpass Black"/>
              </a:rPr>
              <a:t>// traffic light state</a:t>
            </a:r>
            <a:endParaRPr lang="en-US">
              <a:latin typeface="Overpass Black"/>
            </a:endParaRPr>
          </a:p>
          <a:p>
            <a:pPr marL="395288"/>
            <a:r>
              <a:rPr lang="en-US">
                <a:solidFill>
                  <a:srgbClr val="0000FF"/>
                </a:solidFill>
                <a:latin typeface="Overpass Black"/>
              </a:rPr>
              <a:t>while</a:t>
            </a:r>
            <a:r>
              <a:rPr lang="en-US">
                <a:solidFill>
                  <a:srgbClr val="000000"/>
                </a:solidFill>
                <a:latin typeface="Overpass Black"/>
              </a:rPr>
              <a:t> (IS_RUNNING)</a:t>
            </a:r>
          </a:p>
          <a:p>
            <a:pPr marL="395288"/>
            <a:r>
              <a:rPr lang="en-US">
                <a:solidFill>
                  <a:srgbClr val="000000"/>
                </a:solidFill>
                <a:latin typeface="Overpass Black"/>
              </a:rPr>
              <a:t>{</a:t>
            </a:r>
          </a:p>
          <a:p>
            <a:pPr marL="801688" indent="-179388"/>
            <a:r>
              <a:rPr lang="en-US">
                <a:solidFill>
                  <a:srgbClr val="008000"/>
                </a:solidFill>
                <a:latin typeface="Overpass Black"/>
              </a:rPr>
              <a:t>// update traffic light state</a:t>
            </a:r>
            <a:endParaRPr lang="en-US">
              <a:solidFill>
                <a:srgbClr val="000000"/>
              </a:solidFill>
              <a:latin typeface="Overpass Black"/>
            </a:endParaRPr>
          </a:p>
          <a:p>
            <a:pPr marL="801688" indent="-179388"/>
            <a:r>
              <a:rPr lang="en-US">
                <a:solidFill>
                  <a:srgbClr val="000000"/>
                </a:solidFill>
                <a:latin typeface="Overpass Black"/>
              </a:rPr>
              <a:t>tl_trucks.</a:t>
            </a:r>
            <a:r>
              <a:rPr lang="en-US">
                <a:solidFill>
                  <a:srgbClr val="7030A0"/>
                </a:solidFill>
                <a:latin typeface="Overpass Black"/>
              </a:rPr>
              <a:t>updateTLState</a:t>
            </a:r>
            <a:r>
              <a:rPr lang="en-US">
                <a:solidFill>
                  <a:srgbClr val="000000"/>
                </a:solidFill>
                <a:latin typeface="Overpass Black"/>
              </a:rPr>
              <a:t>(list_trucks, 0);</a:t>
            </a:r>
          </a:p>
          <a:p>
            <a:pPr marL="801688" indent="-179388"/>
            <a:r>
              <a:rPr lang="en-US">
                <a:solidFill>
                  <a:srgbClr val="000000"/>
                </a:solidFill>
                <a:latin typeface="Overpass Black"/>
              </a:rPr>
              <a:t>tl_cars.</a:t>
            </a:r>
            <a:r>
              <a:rPr lang="en-US">
                <a:solidFill>
                  <a:srgbClr val="7030A0"/>
                </a:solidFill>
                <a:latin typeface="Overpass Black"/>
              </a:rPr>
              <a:t>updateTLState</a:t>
            </a:r>
            <a:r>
              <a:rPr lang="en-US">
                <a:solidFill>
                  <a:srgbClr val="000000"/>
                </a:solidFill>
                <a:latin typeface="Overpass Black"/>
              </a:rPr>
              <a:t>(list_cars, 1);</a:t>
            </a:r>
          </a:p>
          <a:p>
            <a:pPr marL="628650"/>
            <a:r>
              <a:rPr lang="en-US">
                <a:solidFill>
                  <a:srgbClr val="008000"/>
                </a:solidFill>
                <a:latin typeface="Overpass Black"/>
              </a:rPr>
              <a:t>//.........</a:t>
            </a:r>
          </a:p>
          <a:p>
            <a:pPr marL="395288"/>
            <a:r>
              <a:rPr lang="en-US">
                <a:solidFill>
                  <a:srgbClr val="000000"/>
                </a:solidFill>
                <a:latin typeface="Overpass Black"/>
              </a:rPr>
              <a:t>}</a:t>
            </a:r>
          </a:p>
          <a:p>
            <a:r>
              <a:rPr lang="en-US">
                <a:latin typeface="Overpass Black"/>
              </a:rPr>
              <a:t>}</a:t>
            </a:r>
          </a:p>
        </p:txBody>
      </p:sp>
      <p:sp>
        <p:nvSpPr>
          <p:cNvPr id="7" name="TextBox 6">
            <a:extLst>
              <a:ext uri="{FF2B5EF4-FFF2-40B4-BE49-F238E27FC236}">
                <a16:creationId xmlns:a16="http://schemas.microsoft.com/office/drawing/2014/main" id="{A1080704-7BD4-4C22-AAE0-CED1359234E3}"/>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24</a:t>
            </a:r>
          </a:p>
        </p:txBody>
      </p:sp>
    </p:spTree>
    <p:extLst>
      <p:ext uri="{BB962C8B-B14F-4D97-AF65-F5344CB8AC3E}">
        <p14:creationId xmlns:p14="http://schemas.microsoft.com/office/powerpoint/2010/main" val="2926154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a:t>
            </a:r>
            <a:r>
              <a:rPr lang="vi-VN"/>
              <a:t>5</a:t>
            </a:r>
            <a:endParaRPr/>
          </a:p>
        </p:txBody>
      </p:sp>
      <p:sp>
        <p:nvSpPr>
          <p:cNvPr id="2187" name="Google Shape;2187;p43"/>
          <p:cNvSpPr txBox="1">
            <a:spLocks noGrp="1"/>
          </p:cNvSpPr>
          <p:nvPr>
            <p:ph type="ctrTitle"/>
          </p:nvPr>
        </p:nvSpPr>
        <p:spPr>
          <a:xfrm>
            <a:off x="2900163" y="2830670"/>
            <a:ext cx="3343674" cy="79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a:t>LƯU, TẢI TRÒ CHƠI</a:t>
            </a:r>
            <a:endParaRPr lang="vi-VN" sz="2800" b="1"/>
          </a:p>
        </p:txBody>
      </p:sp>
      <p:pic>
        <p:nvPicPr>
          <p:cNvPr id="5" name="Picture 10" descr="The Roman number theory association">
            <a:extLst>
              <a:ext uri="{FF2B5EF4-FFF2-40B4-BE49-F238E27FC236}">
                <a16:creationId xmlns:a16="http://schemas.microsoft.com/office/drawing/2014/main" id="{05FB125D-A52C-4067-80AF-0CC20972C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4441CB-435F-43E3-99C0-8CC60574D402}"/>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25</a:t>
            </a:r>
          </a:p>
        </p:txBody>
      </p:sp>
    </p:spTree>
    <p:extLst>
      <p:ext uri="{BB962C8B-B14F-4D97-AF65-F5344CB8AC3E}">
        <p14:creationId xmlns:p14="http://schemas.microsoft.com/office/powerpoint/2010/main" val="371928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57889"/>
            <a:ext cx="7672388" cy="577850"/>
          </a:xfrm>
        </p:spPr>
        <p:txBody>
          <a:bodyPr/>
          <a:lstStyle/>
          <a:p>
            <a:r>
              <a:rPr lang="en-US" b="1"/>
              <a:t>Lưu trò chơi</a:t>
            </a:r>
          </a:p>
        </p:txBody>
      </p:sp>
      <p:sp>
        <p:nvSpPr>
          <p:cNvPr id="2" name="TextBox 1">
            <a:extLst>
              <a:ext uri="{FF2B5EF4-FFF2-40B4-BE49-F238E27FC236}">
                <a16:creationId xmlns:a16="http://schemas.microsoft.com/office/drawing/2014/main" id="{5433B617-283C-4ED1-9268-27A217F41F00}"/>
              </a:ext>
            </a:extLst>
          </p:cNvPr>
          <p:cNvSpPr txBox="1"/>
          <p:nvPr/>
        </p:nvSpPr>
        <p:spPr>
          <a:xfrm>
            <a:off x="682763" y="1180565"/>
            <a:ext cx="4567968" cy="3447098"/>
          </a:xfrm>
          <a:prstGeom prst="rect">
            <a:avLst/>
          </a:prstGeom>
          <a:noFill/>
        </p:spPr>
        <p:txBody>
          <a:bodyPr wrap="square" rtlCol="0">
            <a:spAutoFit/>
          </a:bodyPr>
          <a:lstStyle/>
          <a:p>
            <a:pPr algn="just">
              <a:spcAft>
                <a:spcPts val="1200"/>
              </a:spcAft>
            </a:pPr>
            <a:r>
              <a:rPr lang="en-US" sz="2000" b="1" u="sng">
                <a:solidFill>
                  <a:srgbClr val="002060"/>
                </a:solidFill>
                <a:latin typeface="Overpass Black"/>
              </a:rPr>
              <a:t>Cấu trúc file binary:</a:t>
            </a:r>
          </a:p>
          <a:p>
            <a:pPr marL="285750" indent="-285750" algn="just">
              <a:buFont typeface="Arial" panose="020B0604020202020204" pitchFamily="34" charset="0"/>
              <a:buChar char="•"/>
            </a:pPr>
            <a:r>
              <a:rPr lang="en-US" sz="1600">
                <a:solidFill>
                  <a:srgbClr val="002060"/>
                </a:solidFill>
                <a:latin typeface="Overpass Black"/>
              </a:rPr>
              <a:t>Level – score (int)</a:t>
            </a:r>
          </a:p>
          <a:p>
            <a:pPr marL="285750" indent="-285750" algn="just">
              <a:buFont typeface="Arial" panose="020B0604020202020204" pitchFamily="34" charset="0"/>
              <a:buChar char="•"/>
            </a:pPr>
            <a:r>
              <a:rPr lang="en-US" sz="1600">
                <a:solidFill>
                  <a:srgbClr val="002060"/>
                </a:solidFill>
                <a:latin typeface="Overpass Black"/>
              </a:rPr>
              <a:t>Số lượng đối tượng (int )</a:t>
            </a:r>
          </a:p>
          <a:p>
            <a:pPr marL="285750" indent="-285750" algn="just">
              <a:buFont typeface="Arial" panose="020B0604020202020204" pitchFamily="34" charset="0"/>
              <a:buChar char="•"/>
            </a:pPr>
            <a:r>
              <a:rPr lang="en-US" sz="1600">
                <a:solidFill>
                  <a:srgbClr val="002060"/>
                </a:solidFill>
                <a:latin typeface="Overpass Black"/>
              </a:rPr>
              <a:t>Vị trí, trạng thái đối tượng</a:t>
            </a:r>
          </a:p>
          <a:p>
            <a:pPr marL="285750" indent="-285750" algn="just">
              <a:buFont typeface="Arial" panose="020B0604020202020204" pitchFamily="34" charset="0"/>
              <a:buChar char="•"/>
            </a:pPr>
            <a:r>
              <a:rPr lang="en-US" sz="1600">
                <a:solidFill>
                  <a:srgbClr val="002060"/>
                </a:solidFill>
                <a:latin typeface="Overpass Black"/>
              </a:rPr>
              <a:t>Vị trí, trạng thái con người đang qua đường</a:t>
            </a:r>
          </a:p>
          <a:p>
            <a:pPr marL="285750" indent="-285750" algn="just">
              <a:buFont typeface="Arial" panose="020B0604020202020204" pitchFamily="34" charset="0"/>
              <a:buChar char="•"/>
            </a:pPr>
            <a:r>
              <a:rPr lang="en-US" sz="1600">
                <a:solidFill>
                  <a:srgbClr val="002060"/>
                </a:solidFill>
                <a:latin typeface="Overpass Black"/>
              </a:rPr>
              <a:t>Danh sách vị trí con người qua đường thành công</a:t>
            </a:r>
          </a:p>
          <a:p>
            <a:pPr marL="285750" indent="-285750" algn="just">
              <a:buFont typeface="Arial" panose="020B0604020202020204" pitchFamily="34" charset="0"/>
              <a:buChar char="•"/>
            </a:pPr>
            <a:r>
              <a:rPr lang="en-US" sz="1600">
                <a:solidFill>
                  <a:srgbClr val="002060"/>
                </a:solidFill>
                <a:latin typeface="Overpass Black"/>
              </a:rPr>
              <a:t>Trạng thái của đèn giao thông:</a:t>
            </a:r>
          </a:p>
          <a:p>
            <a:pPr marL="574675" indent="-285750" algn="just">
              <a:buFont typeface="Courier New" panose="02070309020205020404" pitchFamily="49" charset="0"/>
              <a:buChar char="o"/>
            </a:pPr>
            <a:r>
              <a:rPr lang="en-US" sz="1600">
                <a:solidFill>
                  <a:srgbClr val="002060"/>
                </a:solidFill>
                <a:latin typeface="Overpass Black"/>
              </a:rPr>
              <a:t>Màu (bool)</a:t>
            </a:r>
          </a:p>
          <a:p>
            <a:pPr marL="574675" indent="-285750" algn="just">
              <a:buFont typeface="Courier New" panose="02070309020205020404" pitchFamily="49" charset="0"/>
              <a:buChar char="o"/>
            </a:pPr>
            <a:r>
              <a:rPr lang="en-US" sz="1600">
                <a:solidFill>
                  <a:srgbClr val="002060"/>
                </a:solidFill>
                <a:latin typeface="Overpass Black"/>
              </a:rPr>
              <a:t>Thời gian hiện tại (int)</a:t>
            </a:r>
          </a:p>
          <a:p>
            <a:pPr marL="574675" indent="-285750" algn="just">
              <a:buFont typeface="Courier New" panose="02070309020205020404" pitchFamily="49" charset="0"/>
              <a:buChar char="o"/>
            </a:pPr>
            <a:r>
              <a:rPr lang="en-US" sz="1600">
                <a:solidFill>
                  <a:srgbClr val="002060"/>
                </a:solidFill>
                <a:latin typeface="Overpass Black"/>
              </a:rPr>
              <a:t>Thời gian đèn xanh (int) </a:t>
            </a:r>
          </a:p>
          <a:p>
            <a:pPr marL="574675" indent="-285750" algn="just">
              <a:buFont typeface="Courier New" panose="02070309020205020404" pitchFamily="49" charset="0"/>
              <a:buChar char="o"/>
            </a:pPr>
            <a:r>
              <a:rPr lang="en-US" sz="1600">
                <a:solidFill>
                  <a:srgbClr val="002060"/>
                </a:solidFill>
                <a:latin typeface="Overpass Black"/>
              </a:rPr>
              <a:t>Thời gian đèn đỏ (int)</a:t>
            </a:r>
          </a:p>
          <a:p>
            <a:endParaRPr lang="en-US">
              <a:latin typeface="Overpass Black"/>
            </a:endParaRPr>
          </a:p>
          <a:p>
            <a:endParaRPr lang="en-US">
              <a:latin typeface="Overpass Black"/>
            </a:endParaRPr>
          </a:p>
        </p:txBody>
      </p:sp>
      <p:pic>
        <p:nvPicPr>
          <p:cNvPr id="6" name="Picture 5">
            <a:extLst>
              <a:ext uri="{FF2B5EF4-FFF2-40B4-BE49-F238E27FC236}">
                <a16:creationId xmlns:a16="http://schemas.microsoft.com/office/drawing/2014/main" id="{955D0F23-D137-4C25-8D66-B7FA6DE1020D}"/>
              </a:ext>
            </a:extLst>
          </p:cNvPr>
          <p:cNvPicPr>
            <a:picLocks noChangeAspect="1"/>
          </p:cNvPicPr>
          <p:nvPr/>
        </p:nvPicPr>
        <p:blipFill>
          <a:blip r:embed="rId4"/>
          <a:stretch>
            <a:fillRect/>
          </a:stretch>
        </p:blipFill>
        <p:spPr>
          <a:xfrm>
            <a:off x="5250732" y="1255979"/>
            <a:ext cx="3657598" cy="2867075"/>
          </a:xfrm>
          <a:prstGeom prst="rect">
            <a:avLst/>
          </a:prstGeom>
          <a:ln w="19050">
            <a:solidFill>
              <a:srgbClr val="002060"/>
            </a:solidFill>
          </a:ln>
        </p:spPr>
      </p:pic>
      <p:sp>
        <p:nvSpPr>
          <p:cNvPr id="7" name="TextBox 6">
            <a:extLst>
              <a:ext uri="{FF2B5EF4-FFF2-40B4-BE49-F238E27FC236}">
                <a16:creationId xmlns:a16="http://schemas.microsoft.com/office/drawing/2014/main" id="{3CC8DA00-0B88-4589-934B-37DBCAD81651}"/>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26</a:t>
            </a:r>
          </a:p>
        </p:txBody>
      </p:sp>
    </p:spTree>
    <p:extLst>
      <p:ext uri="{BB962C8B-B14F-4D97-AF65-F5344CB8AC3E}">
        <p14:creationId xmlns:p14="http://schemas.microsoft.com/office/powerpoint/2010/main" val="168476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15201"/>
            <a:ext cx="7672388" cy="577850"/>
          </a:xfrm>
        </p:spPr>
        <p:txBody>
          <a:bodyPr/>
          <a:lstStyle/>
          <a:p>
            <a:r>
              <a:rPr lang="en-US" b="1"/>
              <a:t>Lưu trò chơi</a:t>
            </a:r>
          </a:p>
        </p:txBody>
      </p:sp>
      <p:sp>
        <p:nvSpPr>
          <p:cNvPr id="5" name="TextBox 4">
            <a:extLst>
              <a:ext uri="{FF2B5EF4-FFF2-40B4-BE49-F238E27FC236}">
                <a16:creationId xmlns:a16="http://schemas.microsoft.com/office/drawing/2014/main" id="{6B50C284-8777-4951-8C43-0E0AA37D244C}"/>
              </a:ext>
            </a:extLst>
          </p:cNvPr>
          <p:cNvSpPr txBox="1"/>
          <p:nvPr/>
        </p:nvSpPr>
        <p:spPr>
          <a:xfrm>
            <a:off x="597922" y="1679198"/>
            <a:ext cx="3747836" cy="1785104"/>
          </a:xfrm>
          <a:prstGeom prst="rect">
            <a:avLst/>
          </a:prstGeom>
          <a:noFill/>
          <a:ln>
            <a:solidFill>
              <a:srgbClr val="002060"/>
            </a:solidFill>
          </a:ln>
        </p:spPr>
        <p:txBody>
          <a:bodyPr wrap="square">
            <a:spAutoFit/>
          </a:bodyPr>
          <a:lstStyle/>
          <a:p>
            <a:pPr algn="just"/>
            <a:r>
              <a:rPr lang="en-US" sz="1600" b="1">
                <a:solidFill>
                  <a:srgbClr val="002060"/>
                </a:solidFill>
                <a:latin typeface="Overpass Black"/>
              </a:rPr>
              <a:t>Level (int)</a:t>
            </a:r>
          </a:p>
          <a:p>
            <a:pPr algn="just">
              <a:spcAft>
                <a:spcPts val="1200"/>
              </a:spcAft>
            </a:pPr>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*)&amp;level, </a:t>
            </a:r>
            <a:r>
              <a:rPr lang="en-US">
                <a:solidFill>
                  <a:srgbClr val="0000FF"/>
                </a:solidFill>
                <a:latin typeface="Overpass Black"/>
              </a:rPr>
              <a:t>sizeof</a:t>
            </a:r>
            <a:r>
              <a:rPr lang="en-US">
                <a:solidFill>
                  <a:srgbClr val="000000"/>
                </a:solidFill>
                <a:latin typeface="Overpass Black"/>
              </a:rPr>
              <a:t>(level));</a:t>
            </a:r>
          </a:p>
          <a:p>
            <a:pPr algn="just"/>
            <a:r>
              <a:rPr lang="en-US" sz="1600" b="1">
                <a:solidFill>
                  <a:srgbClr val="002060"/>
                </a:solidFill>
                <a:latin typeface="Overpass Black"/>
              </a:rPr>
              <a:t>Score (int)</a:t>
            </a:r>
            <a:endParaRPr lang="en-US" sz="1600" b="1">
              <a:solidFill>
                <a:srgbClr val="000000"/>
              </a:solidFill>
              <a:latin typeface="Overpass Black"/>
            </a:endParaRPr>
          </a:p>
          <a:p>
            <a:pPr algn="just">
              <a:spcAft>
                <a:spcPts val="1200"/>
              </a:spcAft>
            </a:pPr>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*)&amp;score, </a:t>
            </a:r>
            <a:r>
              <a:rPr lang="en-US">
                <a:solidFill>
                  <a:srgbClr val="0000FF"/>
                </a:solidFill>
                <a:latin typeface="Overpass Black"/>
              </a:rPr>
              <a:t>sizeof</a:t>
            </a:r>
            <a:r>
              <a:rPr lang="en-US">
                <a:solidFill>
                  <a:srgbClr val="000000"/>
                </a:solidFill>
                <a:latin typeface="Overpass Black"/>
              </a:rPr>
              <a:t>(score));</a:t>
            </a:r>
            <a:endParaRPr lang="en-US">
              <a:solidFill>
                <a:srgbClr val="002060"/>
              </a:solidFill>
              <a:latin typeface="Overpass Black"/>
            </a:endParaRPr>
          </a:p>
          <a:p>
            <a:pPr algn="just"/>
            <a:r>
              <a:rPr lang="en-US" sz="1600" b="1">
                <a:solidFill>
                  <a:srgbClr val="002060"/>
                </a:solidFill>
                <a:latin typeface="Overpass Black"/>
              </a:rPr>
              <a:t>Số lượng đối tượng (int )</a:t>
            </a:r>
          </a:p>
          <a:p>
            <a:pPr algn="just">
              <a:spcAft>
                <a:spcPts val="1200"/>
              </a:spcAft>
            </a:pPr>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*)&amp;n, </a:t>
            </a:r>
            <a:r>
              <a:rPr lang="en-US">
                <a:solidFill>
                  <a:srgbClr val="0000FF"/>
                </a:solidFill>
                <a:latin typeface="Overpass Black"/>
              </a:rPr>
              <a:t>sizeof</a:t>
            </a:r>
            <a:r>
              <a:rPr lang="en-US">
                <a:solidFill>
                  <a:srgbClr val="000000"/>
                </a:solidFill>
                <a:latin typeface="Overpass Black"/>
              </a:rPr>
              <a:t>(n));</a:t>
            </a:r>
            <a:endParaRPr lang="en-US">
              <a:solidFill>
                <a:srgbClr val="002060"/>
              </a:solidFill>
              <a:latin typeface="Overpass Black"/>
            </a:endParaRPr>
          </a:p>
        </p:txBody>
      </p:sp>
      <p:sp>
        <p:nvSpPr>
          <p:cNvPr id="3" name="TextBox 2">
            <a:extLst>
              <a:ext uri="{FF2B5EF4-FFF2-40B4-BE49-F238E27FC236}">
                <a16:creationId xmlns:a16="http://schemas.microsoft.com/office/drawing/2014/main" id="{BB952D80-B5EB-4288-AB4F-F7FA49E4C3FF}"/>
              </a:ext>
            </a:extLst>
          </p:cNvPr>
          <p:cNvSpPr txBox="1"/>
          <p:nvPr/>
        </p:nvSpPr>
        <p:spPr>
          <a:xfrm>
            <a:off x="4798244" y="1402199"/>
            <a:ext cx="4081806" cy="2431435"/>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Vị trí, trạng thái đối tượng </a:t>
            </a:r>
          </a:p>
          <a:p>
            <a:pPr algn="just">
              <a:spcAft>
                <a:spcPts val="600"/>
              </a:spcAft>
            </a:pPr>
            <a:r>
              <a:rPr lang="nn-NO">
                <a:solidFill>
                  <a:srgbClr val="0000FF"/>
                </a:solidFill>
                <a:latin typeface="Overpass Black"/>
              </a:rPr>
              <a:t>for</a:t>
            </a:r>
            <a:r>
              <a:rPr lang="nn-NO">
                <a:solidFill>
                  <a:srgbClr val="000000"/>
                </a:solidFill>
                <a:latin typeface="Overpass Black"/>
              </a:rPr>
              <a:t> (</a:t>
            </a:r>
            <a:r>
              <a:rPr lang="nn-NO">
                <a:solidFill>
                  <a:srgbClr val="0000FF"/>
                </a:solidFill>
                <a:latin typeface="Overpass Black"/>
              </a:rPr>
              <a:t>int</a:t>
            </a:r>
            <a:r>
              <a:rPr lang="nn-NO">
                <a:solidFill>
                  <a:srgbClr val="000000"/>
                </a:solidFill>
                <a:latin typeface="Overpass Black"/>
              </a:rPr>
              <a:t> i = 0; i &lt; n; i++)</a:t>
            </a:r>
          </a:p>
          <a:p>
            <a:r>
              <a:rPr lang="en-US">
                <a:solidFill>
                  <a:srgbClr val="000000"/>
                </a:solidFill>
                <a:latin typeface="Overpass Black"/>
              </a:rPr>
              <a:t>{</a:t>
            </a:r>
          </a:p>
          <a:p>
            <a:pPr marL="282575"/>
            <a:r>
              <a:rPr lang="en-US" sz="1400">
                <a:solidFill>
                  <a:srgbClr val="0000FF"/>
                </a:solidFill>
                <a:latin typeface="Overpass Black"/>
              </a:rPr>
              <a:t>int</a:t>
            </a:r>
            <a:r>
              <a:rPr lang="en-US">
                <a:solidFill>
                  <a:srgbClr val="000000"/>
                </a:solidFill>
                <a:latin typeface="Overpass Black"/>
              </a:rPr>
              <a:t> x = list_objects</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-&gt;</a:t>
            </a:r>
            <a:r>
              <a:rPr lang="en-US">
                <a:solidFill>
                  <a:srgbClr val="7030A0"/>
                </a:solidFill>
                <a:latin typeface="Overpass Black"/>
              </a:rPr>
              <a:t>getX</a:t>
            </a:r>
            <a:r>
              <a:rPr lang="en-US">
                <a:solidFill>
                  <a:srgbClr val="000000"/>
                </a:solidFill>
                <a:latin typeface="Overpass Black"/>
              </a:rPr>
              <a:t>();</a:t>
            </a:r>
          </a:p>
          <a:p>
            <a:pPr marL="282575"/>
            <a:r>
              <a:rPr lang="en-US" sz="1400">
                <a:solidFill>
                  <a:srgbClr val="0000FF"/>
                </a:solidFill>
                <a:latin typeface="Overpass Black"/>
              </a:rPr>
              <a:t>int</a:t>
            </a:r>
            <a:r>
              <a:rPr lang="en-US">
                <a:solidFill>
                  <a:srgbClr val="000000"/>
                </a:solidFill>
                <a:latin typeface="Overpass Black"/>
              </a:rPr>
              <a:t> y = list_ objects</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-&gt;</a:t>
            </a:r>
            <a:r>
              <a:rPr lang="en-US">
                <a:solidFill>
                  <a:srgbClr val="7030A0"/>
                </a:solidFill>
                <a:latin typeface="Overpass Black"/>
              </a:rPr>
              <a:t>getY</a:t>
            </a:r>
            <a:r>
              <a:rPr lang="en-US">
                <a:solidFill>
                  <a:srgbClr val="000000"/>
                </a:solidFill>
                <a:latin typeface="Overpass Black"/>
              </a:rPr>
              <a:t>();</a:t>
            </a:r>
          </a:p>
          <a:p>
            <a:pPr marL="282575"/>
            <a:r>
              <a:rPr lang="en-US">
                <a:solidFill>
                  <a:srgbClr val="0000FF"/>
                </a:solidFill>
                <a:latin typeface="Overpass Black"/>
              </a:rPr>
              <a:t>bool</a:t>
            </a:r>
            <a:r>
              <a:rPr lang="en-US">
                <a:solidFill>
                  <a:srgbClr val="000000"/>
                </a:solidFill>
                <a:latin typeface="Overpass Black"/>
              </a:rPr>
              <a:t> state = list_ objects</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-&gt;</a:t>
            </a:r>
            <a:r>
              <a:rPr lang="en-US">
                <a:solidFill>
                  <a:srgbClr val="7030A0"/>
                </a:solidFill>
                <a:latin typeface="Overpass Black"/>
              </a:rPr>
              <a:t>getState</a:t>
            </a:r>
            <a:r>
              <a:rPr lang="en-US">
                <a:solidFill>
                  <a:srgbClr val="000000"/>
                </a:solidFill>
                <a:latin typeface="Overpass Black"/>
              </a:rPr>
              <a:t>();</a:t>
            </a:r>
          </a:p>
          <a:p>
            <a:pPr marL="282575"/>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*)&amp;x, </a:t>
            </a:r>
            <a:r>
              <a:rPr lang="en-US">
                <a:solidFill>
                  <a:srgbClr val="0000FF"/>
                </a:solidFill>
                <a:latin typeface="Overpass Black"/>
              </a:rPr>
              <a:t>sizeof</a:t>
            </a:r>
            <a:r>
              <a:rPr lang="en-US">
                <a:solidFill>
                  <a:srgbClr val="000000"/>
                </a:solidFill>
                <a:latin typeface="Overpass Black"/>
              </a:rPr>
              <a:t>(x));</a:t>
            </a:r>
          </a:p>
          <a:p>
            <a:pPr marL="282575"/>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*)&amp;y, </a:t>
            </a:r>
            <a:r>
              <a:rPr lang="en-US">
                <a:solidFill>
                  <a:srgbClr val="0000FF"/>
                </a:solidFill>
                <a:latin typeface="Overpass Black"/>
              </a:rPr>
              <a:t>sizeof</a:t>
            </a:r>
            <a:r>
              <a:rPr lang="en-US">
                <a:solidFill>
                  <a:srgbClr val="000000"/>
                </a:solidFill>
                <a:latin typeface="Overpass Black"/>
              </a:rPr>
              <a:t>(y));</a:t>
            </a:r>
          </a:p>
          <a:p>
            <a:pPr marL="282575"/>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*)&amp;state, </a:t>
            </a:r>
            <a:r>
              <a:rPr lang="en-US">
                <a:solidFill>
                  <a:srgbClr val="0000FF"/>
                </a:solidFill>
                <a:latin typeface="Overpass Black"/>
              </a:rPr>
              <a:t>sizeof</a:t>
            </a:r>
            <a:r>
              <a:rPr lang="en-US">
                <a:solidFill>
                  <a:srgbClr val="000000"/>
                </a:solidFill>
                <a:latin typeface="Overpass Black"/>
              </a:rPr>
              <a:t>(state));</a:t>
            </a:r>
          </a:p>
          <a:p>
            <a:r>
              <a:rPr lang="en-US">
                <a:solidFill>
                  <a:srgbClr val="000000"/>
                </a:solidFill>
                <a:latin typeface="Overpass Black"/>
              </a:rPr>
              <a:t>}</a:t>
            </a:r>
          </a:p>
        </p:txBody>
      </p:sp>
      <p:sp>
        <p:nvSpPr>
          <p:cNvPr id="6" name="TextBox 5">
            <a:extLst>
              <a:ext uri="{FF2B5EF4-FFF2-40B4-BE49-F238E27FC236}">
                <a16:creationId xmlns:a16="http://schemas.microsoft.com/office/drawing/2014/main" id="{EAD4957B-6A1A-40D9-A189-3F265A85F64B}"/>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27</a:t>
            </a:r>
          </a:p>
        </p:txBody>
      </p:sp>
    </p:spTree>
    <p:extLst>
      <p:ext uri="{BB962C8B-B14F-4D97-AF65-F5344CB8AC3E}">
        <p14:creationId xmlns:p14="http://schemas.microsoft.com/office/powerpoint/2010/main" val="166106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15201"/>
            <a:ext cx="7672388" cy="577850"/>
          </a:xfrm>
        </p:spPr>
        <p:txBody>
          <a:bodyPr/>
          <a:lstStyle/>
          <a:p>
            <a:r>
              <a:rPr lang="en-US" b="1"/>
              <a:t>Lưu trò chơi</a:t>
            </a:r>
          </a:p>
        </p:txBody>
      </p:sp>
      <p:sp>
        <p:nvSpPr>
          <p:cNvPr id="3" name="TextBox 2">
            <a:extLst>
              <a:ext uri="{FF2B5EF4-FFF2-40B4-BE49-F238E27FC236}">
                <a16:creationId xmlns:a16="http://schemas.microsoft.com/office/drawing/2014/main" id="{BB952D80-B5EB-4288-AB4F-F7FA49E4C3FF}"/>
              </a:ext>
            </a:extLst>
          </p:cNvPr>
          <p:cNvSpPr txBox="1"/>
          <p:nvPr/>
        </p:nvSpPr>
        <p:spPr>
          <a:xfrm>
            <a:off x="4798244" y="1373918"/>
            <a:ext cx="4081806" cy="3000821"/>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Vị trí danh sách con người qua đường</a:t>
            </a:r>
          </a:p>
          <a:p>
            <a:r>
              <a:rPr lang="nn-NO">
                <a:solidFill>
                  <a:srgbClr val="0000FF"/>
                </a:solidFill>
                <a:latin typeface="Overpass Black"/>
              </a:rPr>
              <a:t>int </a:t>
            </a:r>
            <a:r>
              <a:rPr lang="en-US">
                <a:solidFill>
                  <a:srgbClr val="000000"/>
                </a:solidFill>
                <a:latin typeface="Overpass Black"/>
              </a:rPr>
              <a:t>n = list_people.</a:t>
            </a:r>
            <a:r>
              <a:rPr lang="en-US">
                <a:solidFill>
                  <a:srgbClr val="7030A0"/>
                </a:solidFill>
                <a:latin typeface="Overpass Black"/>
              </a:rPr>
              <a:t>size</a:t>
            </a:r>
            <a:r>
              <a:rPr lang="en-US">
                <a:solidFill>
                  <a:srgbClr val="000000"/>
                </a:solidFill>
                <a:latin typeface="Overpass Black"/>
              </a:rPr>
              <a:t>();</a:t>
            </a:r>
          </a:p>
          <a:p>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*)&amp;n, </a:t>
            </a:r>
            <a:r>
              <a:rPr lang="en-US">
                <a:solidFill>
                  <a:srgbClr val="0000FF"/>
                </a:solidFill>
                <a:latin typeface="Overpass Black"/>
              </a:rPr>
              <a:t>sizeof</a:t>
            </a:r>
            <a:r>
              <a:rPr lang="en-US">
                <a:solidFill>
                  <a:srgbClr val="000000"/>
                </a:solidFill>
                <a:latin typeface="Overpass Black"/>
              </a:rPr>
              <a:t>(n));</a:t>
            </a:r>
          </a:p>
          <a:p>
            <a:r>
              <a:rPr lang="en-US">
                <a:solidFill>
                  <a:srgbClr val="0000FF"/>
                </a:solidFill>
                <a:latin typeface="Overpass Black"/>
              </a:rPr>
              <a:t>if</a:t>
            </a:r>
            <a:r>
              <a:rPr lang="en-US">
                <a:solidFill>
                  <a:srgbClr val="000000"/>
                </a:solidFill>
                <a:latin typeface="Overpass Black"/>
              </a:rPr>
              <a:t> (n &gt; 0)</a:t>
            </a:r>
          </a:p>
          <a:p>
            <a:r>
              <a:rPr lang="en-US">
                <a:solidFill>
                  <a:srgbClr val="000000"/>
                </a:solidFill>
                <a:latin typeface="Overpass Black"/>
              </a:rPr>
              <a:t>{</a:t>
            </a:r>
          </a:p>
          <a:p>
            <a:pPr marL="339725"/>
            <a:r>
              <a:rPr lang="nn-NO">
                <a:solidFill>
                  <a:srgbClr val="0000FF"/>
                </a:solidFill>
                <a:latin typeface="Overpass Black"/>
              </a:rPr>
              <a:t>for</a:t>
            </a:r>
            <a:r>
              <a:rPr lang="nn-NO">
                <a:solidFill>
                  <a:srgbClr val="000000"/>
                </a:solidFill>
                <a:latin typeface="Overpass Black"/>
              </a:rPr>
              <a:t> (</a:t>
            </a:r>
            <a:r>
              <a:rPr lang="nn-NO">
                <a:solidFill>
                  <a:srgbClr val="0000FF"/>
                </a:solidFill>
                <a:latin typeface="Overpass Black"/>
              </a:rPr>
              <a:t>int</a:t>
            </a:r>
            <a:r>
              <a:rPr lang="nn-NO">
                <a:solidFill>
                  <a:srgbClr val="000000"/>
                </a:solidFill>
                <a:latin typeface="Overpass Black"/>
              </a:rPr>
              <a:t> i = 0; i &lt; n; i++)</a:t>
            </a:r>
          </a:p>
          <a:p>
            <a:pPr marL="339725"/>
            <a:r>
              <a:rPr lang="en-US">
                <a:solidFill>
                  <a:srgbClr val="000000"/>
                </a:solidFill>
                <a:latin typeface="Overpass Black"/>
              </a:rPr>
              <a:t>{</a:t>
            </a:r>
          </a:p>
          <a:p>
            <a:pPr marL="631825"/>
            <a:r>
              <a:rPr lang="en-US">
                <a:solidFill>
                  <a:srgbClr val="000000"/>
                </a:solidFill>
                <a:latin typeface="Overpass Black"/>
              </a:rPr>
              <a:t>x = list_people</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a:t>
            </a:r>
            <a:r>
              <a:rPr lang="en-US">
                <a:solidFill>
                  <a:srgbClr val="7030A0"/>
                </a:solidFill>
                <a:latin typeface="Overpass Black"/>
              </a:rPr>
              <a:t>getX</a:t>
            </a:r>
            <a:r>
              <a:rPr lang="en-US">
                <a:solidFill>
                  <a:srgbClr val="000000"/>
                </a:solidFill>
                <a:latin typeface="Overpass Black"/>
              </a:rPr>
              <a:t>();</a:t>
            </a:r>
          </a:p>
          <a:p>
            <a:pPr marL="631825"/>
            <a:r>
              <a:rPr lang="en-US">
                <a:solidFill>
                  <a:srgbClr val="000000"/>
                </a:solidFill>
                <a:latin typeface="Overpass Black"/>
              </a:rPr>
              <a:t>y = list_people</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a:t>
            </a:r>
            <a:r>
              <a:rPr lang="en-US">
                <a:solidFill>
                  <a:srgbClr val="7030A0"/>
                </a:solidFill>
                <a:latin typeface="Overpass Black"/>
              </a:rPr>
              <a:t>getY</a:t>
            </a:r>
            <a:r>
              <a:rPr lang="en-US">
                <a:solidFill>
                  <a:srgbClr val="000000"/>
                </a:solidFill>
                <a:latin typeface="Overpass Black"/>
              </a:rPr>
              <a:t>();</a:t>
            </a:r>
          </a:p>
          <a:p>
            <a:pPr marL="631825"/>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*)&amp;x, </a:t>
            </a:r>
            <a:r>
              <a:rPr lang="en-US">
                <a:solidFill>
                  <a:srgbClr val="0000FF"/>
                </a:solidFill>
                <a:latin typeface="Overpass Black"/>
              </a:rPr>
              <a:t>sizeof</a:t>
            </a:r>
            <a:r>
              <a:rPr lang="en-US">
                <a:solidFill>
                  <a:srgbClr val="000000"/>
                </a:solidFill>
                <a:latin typeface="Overpass Black"/>
              </a:rPr>
              <a:t>(x));</a:t>
            </a:r>
          </a:p>
          <a:p>
            <a:pPr marL="631825"/>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*)&amp;y, </a:t>
            </a:r>
            <a:r>
              <a:rPr lang="en-US">
                <a:solidFill>
                  <a:srgbClr val="0000FF"/>
                </a:solidFill>
                <a:latin typeface="Overpass Black"/>
              </a:rPr>
              <a:t>sizeof</a:t>
            </a:r>
            <a:r>
              <a:rPr lang="en-US">
                <a:solidFill>
                  <a:srgbClr val="000000"/>
                </a:solidFill>
                <a:latin typeface="Overpass Black"/>
              </a:rPr>
              <a:t>(y));</a:t>
            </a:r>
          </a:p>
          <a:p>
            <a:pPr marL="339725"/>
            <a:r>
              <a:rPr lang="en-US">
                <a:solidFill>
                  <a:srgbClr val="000000"/>
                </a:solidFill>
                <a:latin typeface="Overpass Black"/>
              </a:rPr>
              <a:t>}</a:t>
            </a:r>
          </a:p>
          <a:p>
            <a:r>
              <a:rPr lang="en-US">
                <a:solidFill>
                  <a:srgbClr val="000000"/>
                </a:solidFill>
                <a:latin typeface="Overpass Black"/>
              </a:rPr>
              <a:t>}</a:t>
            </a:r>
          </a:p>
        </p:txBody>
      </p:sp>
      <p:sp>
        <p:nvSpPr>
          <p:cNvPr id="6" name="TextBox 5">
            <a:extLst>
              <a:ext uri="{FF2B5EF4-FFF2-40B4-BE49-F238E27FC236}">
                <a16:creationId xmlns:a16="http://schemas.microsoft.com/office/drawing/2014/main" id="{27AAD881-E4F5-4E50-9F97-F3996891816F}"/>
              </a:ext>
            </a:extLst>
          </p:cNvPr>
          <p:cNvSpPr txBox="1"/>
          <p:nvPr/>
        </p:nvSpPr>
        <p:spPr>
          <a:xfrm>
            <a:off x="490194" y="2020248"/>
            <a:ext cx="4081806" cy="1708160"/>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Vị trí, trạng thái con người hiện tại</a:t>
            </a:r>
          </a:p>
          <a:p>
            <a:r>
              <a:rPr lang="en-US">
                <a:solidFill>
                  <a:srgbClr val="0000FF"/>
                </a:solidFill>
                <a:latin typeface="Overpass Black"/>
              </a:rPr>
              <a:t>int </a:t>
            </a:r>
            <a:r>
              <a:rPr lang="en-US">
                <a:solidFill>
                  <a:srgbClr val="000000"/>
                </a:solidFill>
                <a:latin typeface="Overpass Black"/>
              </a:rPr>
              <a:t>x = cn.</a:t>
            </a:r>
            <a:r>
              <a:rPr lang="en-US">
                <a:solidFill>
                  <a:srgbClr val="7030A0"/>
                </a:solidFill>
                <a:latin typeface="Overpass Black"/>
              </a:rPr>
              <a:t>getX</a:t>
            </a:r>
            <a:r>
              <a:rPr lang="en-US">
                <a:solidFill>
                  <a:srgbClr val="000000"/>
                </a:solidFill>
                <a:latin typeface="Overpass Black"/>
              </a:rPr>
              <a:t>();</a:t>
            </a:r>
          </a:p>
          <a:p>
            <a:r>
              <a:rPr lang="en-US">
                <a:solidFill>
                  <a:srgbClr val="0000FF"/>
                </a:solidFill>
                <a:latin typeface="Overpass Black"/>
              </a:rPr>
              <a:t>int </a:t>
            </a:r>
            <a:r>
              <a:rPr lang="en-US">
                <a:solidFill>
                  <a:srgbClr val="000000"/>
                </a:solidFill>
                <a:latin typeface="Overpass Black"/>
              </a:rPr>
              <a:t>y = cn.</a:t>
            </a:r>
            <a:r>
              <a:rPr lang="en-US">
                <a:solidFill>
                  <a:srgbClr val="7030A0"/>
                </a:solidFill>
                <a:latin typeface="Overpass Black"/>
              </a:rPr>
              <a:t>getY</a:t>
            </a:r>
            <a:r>
              <a:rPr lang="en-US">
                <a:solidFill>
                  <a:srgbClr val="000000"/>
                </a:solidFill>
                <a:latin typeface="Overpass Black"/>
              </a:rPr>
              <a:t>();</a:t>
            </a:r>
          </a:p>
          <a:p>
            <a:r>
              <a:rPr lang="en-US">
                <a:solidFill>
                  <a:srgbClr val="0000FF"/>
                </a:solidFill>
                <a:latin typeface="Overpass Black"/>
              </a:rPr>
              <a:t>bool </a:t>
            </a:r>
            <a:r>
              <a:rPr lang="en-US">
                <a:solidFill>
                  <a:srgbClr val="000000"/>
                </a:solidFill>
                <a:latin typeface="Overpass Black"/>
              </a:rPr>
              <a:t>state = cn.</a:t>
            </a:r>
            <a:r>
              <a:rPr lang="en-US">
                <a:solidFill>
                  <a:srgbClr val="7030A0"/>
                </a:solidFill>
                <a:latin typeface="Overpass Black"/>
              </a:rPr>
              <a:t>getState</a:t>
            </a:r>
            <a:r>
              <a:rPr lang="en-US">
                <a:solidFill>
                  <a:srgbClr val="000000"/>
                </a:solidFill>
                <a:latin typeface="Overpass Black"/>
              </a:rPr>
              <a:t>();</a:t>
            </a:r>
          </a:p>
          <a:p>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*)&amp;x, </a:t>
            </a:r>
            <a:r>
              <a:rPr lang="en-US">
                <a:solidFill>
                  <a:srgbClr val="0000FF"/>
                </a:solidFill>
                <a:latin typeface="Overpass Black"/>
              </a:rPr>
              <a:t>sizeof</a:t>
            </a:r>
            <a:r>
              <a:rPr lang="en-US">
                <a:solidFill>
                  <a:srgbClr val="000000"/>
                </a:solidFill>
                <a:latin typeface="Overpass Black"/>
              </a:rPr>
              <a:t>(x));</a:t>
            </a:r>
          </a:p>
          <a:p>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*)&amp;y, </a:t>
            </a:r>
            <a:r>
              <a:rPr lang="en-US">
                <a:solidFill>
                  <a:srgbClr val="0000FF"/>
                </a:solidFill>
                <a:latin typeface="Overpass Black"/>
              </a:rPr>
              <a:t>sizeof</a:t>
            </a:r>
            <a:r>
              <a:rPr lang="en-US">
                <a:solidFill>
                  <a:srgbClr val="000000"/>
                </a:solidFill>
                <a:latin typeface="Overpass Black"/>
              </a:rPr>
              <a:t>(y));</a:t>
            </a:r>
          </a:p>
          <a:p>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*)&amp;state, </a:t>
            </a:r>
            <a:r>
              <a:rPr lang="en-US">
                <a:solidFill>
                  <a:srgbClr val="0000FF"/>
                </a:solidFill>
                <a:latin typeface="Overpass Black"/>
              </a:rPr>
              <a:t>sizeof</a:t>
            </a:r>
            <a:r>
              <a:rPr lang="en-US">
                <a:solidFill>
                  <a:srgbClr val="000000"/>
                </a:solidFill>
                <a:latin typeface="Overpass Black"/>
              </a:rPr>
              <a:t>(state));</a:t>
            </a:r>
          </a:p>
        </p:txBody>
      </p:sp>
      <p:sp>
        <p:nvSpPr>
          <p:cNvPr id="7" name="TextBox 6">
            <a:extLst>
              <a:ext uri="{FF2B5EF4-FFF2-40B4-BE49-F238E27FC236}">
                <a16:creationId xmlns:a16="http://schemas.microsoft.com/office/drawing/2014/main" id="{70419C3D-665C-4EB0-B632-A646146B9AE4}"/>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28</a:t>
            </a:r>
          </a:p>
        </p:txBody>
      </p:sp>
    </p:spTree>
    <p:extLst>
      <p:ext uri="{BB962C8B-B14F-4D97-AF65-F5344CB8AC3E}">
        <p14:creationId xmlns:p14="http://schemas.microsoft.com/office/powerpoint/2010/main" val="3111208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15201"/>
            <a:ext cx="7672388" cy="577850"/>
          </a:xfrm>
        </p:spPr>
        <p:txBody>
          <a:bodyPr/>
          <a:lstStyle/>
          <a:p>
            <a:r>
              <a:rPr lang="en-US" b="1"/>
              <a:t>Lưu trò chơi</a:t>
            </a:r>
          </a:p>
        </p:txBody>
      </p:sp>
      <p:sp>
        <p:nvSpPr>
          <p:cNvPr id="3" name="TextBox 2">
            <a:extLst>
              <a:ext uri="{FF2B5EF4-FFF2-40B4-BE49-F238E27FC236}">
                <a16:creationId xmlns:a16="http://schemas.microsoft.com/office/drawing/2014/main" id="{BB952D80-B5EB-4288-AB4F-F7FA49E4C3FF}"/>
              </a:ext>
            </a:extLst>
          </p:cNvPr>
          <p:cNvSpPr txBox="1"/>
          <p:nvPr/>
        </p:nvSpPr>
        <p:spPr>
          <a:xfrm>
            <a:off x="2191027" y="1413920"/>
            <a:ext cx="5010277" cy="2554545"/>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Trạng thái đèn giao thông</a:t>
            </a:r>
          </a:p>
          <a:p>
            <a:r>
              <a:rPr lang="en-US">
                <a:solidFill>
                  <a:srgbClr val="0000FF"/>
                </a:solidFill>
                <a:latin typeface="Overpass Black"/>
              </a:rPr>
              <a:t>bool </a:t>
            </a:r>
            <a:r>
              <a:rPr lang="en-US">
                <a:solidFill>
                  <a:srgbClr val="000000"/>
                </a:solidFill>
                <a:latin typeface="Overpass Black"/>
              </a:rPr>
              <a:t>tl_state = tl_trucks.</a:t>
            </a:r>
            <a:r>
              <a:rPr lang="en-US">
                <a:solidFill>
                  <a:srgbClr val="7030A0"/>
                </a:solidFill>
                <a:latin typeface="Overpass Black"/>
              </a:rPr>
              <a:t>getTLState</a:t>
            </a:r>
            <a:r>
              <a:rPr lang="en-US">
                <a:solidFill>
                  <a:srgbClr val="000000"/>
                </a:solidFill>
                <a:latin typeface="Overpass Black"/>
              </a:rPr>
              <a:t>();  </a:t>
            </a:r>
            <a:r>
              <a:rPr lang="en-US">
                <a:solidFill>
                  <a:srgbClr val="008000"/>
                </a:solidFill>
                <a:latin typeface="Overpass Black"/>
              </a:rPr>
              <a:t>//Trạng thái đèn giao thông</a:t>
            </a:r>
            <a:endParaRPr lang="en-US">
              <a:solidFill>
                <a:srgbClr val="000000"/>
              </a:solidFill>
              <a:latin typeface="Overpass Black"/>
            </a:endParaRPr>
          </a:p>
          <a:p>
            <a:r>
              <a:rPr lang="en-US">
                <a:solidFill>
                  <a:srgbClr val="0000FF"/>
                </a:solidFill>
                <a:latin typeface="Overpass Black"/>
              </a:rPr>
              <a:t>int</a:t>
            </a:r>
            <a:r>
              <a:rPr lang="en-US" sz="1800">
                <a:solidFill>
                  <a:srgbClr val="0000FF"/>
                </a:solidFill>
                <a:latin typeface="Overpass Black"/>
              </a:rPr>
              <a:t> </a:t>
            </a:r>
            <a:r>
              <a:rPr lang="en-US">
                <a:solidFill>
                  <a:srgbClr val="000000"/>
                </a:solidFill>
                <a:latin typeface="Overpass Black"/>
              </a:rPr>
              <a:t>cnt_time = tl_trucks.</a:t>
            </a:r>
            <a:r>
              <a:rPr lang="en-US">
                <a:solidFill>
                  <a:srgbClr val="7030A0"/>
                </a:solidFill>
                <a:latin typeface="Overpass Black"/>
              </a:rPr>
              <a:t>getTime</a:t>
            </a:r>
            <a:r>
              <a:rPr lang="en-US">
                <a:solidFill>
                  <a:srgbClr val="000000"/>
                </a:solidFill>
                <a:latin typeface="Overpass Black"/>
              </a:rPr>
              <a:t>();</a:t>
            </a:r>
            <a:r>
              <a:rPr lang="en-US">
                <a:solidFill>
                  <a:srgbClr val="008000"/>
                </a:solidFill>
                <a:latin typeface="Overpass Black"/>
              </a:rPr>
              <a:t>  //Thời gian hiện tại</a:t>
            </a:r>
          </a:p>
          <a:p>
            <a:r>
              <a:rPr lang="en-US">
                <a:solidFill>
                  <a:srgbClr val="0000FF"/>
                </a:solidFill>
                <a:latin typeface="Overpass Black"/>
              </a:rPr>
              <a:t>int</a:t>
            </a:r>
            <a:r>
              <a:rPr lang="en-US" sz="1800">
                <a:solidFill>
                  <a:srgbClr val="0000FF"/>
                </a:solidFill>
                <a:latin typeface="Overpass Black"/>
              </a:rPr>
              <a:t> </a:t>
            </a:r>
            <a:r>
              <a:rPr lang="en-US">
                <a:solidFill>
                  <a:srgbClr val="000000"/>
                </a:solidFill>
                <a:latin typeface="Overpass Black"/>
              </a:rPr>
              <a:t>red_time = tl_trucks.</a:t>
            </a:r>
            <a:r>
              <a:rPr lang="en-US">
                <a:solidFill>
                  <a:srgbClr val="7030A0"/>
                </a:solidFill>
                <a:latin typeface="Overpass Black"/>
              </a:rPr>
              <a:t>getRedTime</a:t>
            </a:r>
            <a:r>
              <a:rPr lang="en-US">
                <a:solidFill>
                  <a:srgbClr val="000000"/>
                </a:solidFill>
                <a:latin typeface="Overpass Black"/>
              </a:rPr>
              <a:t>();</a:t>
            </a:r>
            <a:r>
              <a:rPr lang="en-US" sz="1800">
                <a:solidFill>
                  <a:srgbClr val="008000"/>
                </a:solidFill>
                <a:latin typeface="Consolas" panose="020B0609020204030204" pitchFamily="49" charset="0"/>
              </a:rPr>
              <a:t> </a:t>
            </a:r>
            <a:r>
              <a:rPr lang="en-US">
                <a:solidFill>
                  <a:srgbClr val="008000"/>
                </a:solidFill>
                <a:latin typeface="Overpass Black"/>
              </a:rPr>
              <a:t>//Thời gian đèn đỏ</a:t>
            </a:r>
            <a:endParaRPr lang="en-US">
              <a:latin typeface="Overpass Black"/>
            </a:endParaRPr>
          </a:p>
          <a:p>
            <a:pPr>
              <a:spcAft>
                <a:spcPts val="300"/>
              </a:spcAft>
            </a:pPr>
            <a:r>
              <a:rPr lang="en-US">
                <a:solidFill>
                  <a:srgbClr val="0000FF"/>
                </a:solidFill>
                <a:latin typeface="Overpass Black"/>
              </a:rPr>
              <a:t>int </a:t>
            </a:r>
            <a:r>
              <a:rPr lang="en-US">
                <a:solidFill>
                  <a:srgbClr val="000000"/>
                </a:solidFill>
                <a:latin typeface="Overpass Black"/>
              </a:rPr>
              <a:t>green_time = tl_trucks.</a:t>
            </a:r>
            <a:r>
              <a:rPr lang="en-US">
                <a:solidFill>
                  <a:srgbClr val="7030A0"/>
                </a:solidFill>
                <a:latin typeface="Overpass Black"/>
              </a:rPr>
              <a:t>getGreenTime</a:t>
            </a:r>
            <a:r>
              <a:rPr lang="en-US">
                <a:solidFill>
                  <a:srgbClr val="000000"/>
                </a:solidFill>
                <a:latin typeface="Overpass Black"/>
              </a:rPr>
              <a:t>();</a:t>
            </a:r>
            <a:r>
              <a:rPr lang="en-US" sz="1800">
                <a:solidFill>
                  <a:srgbClr val="008000"/>
                </a:solidFill>
                <a:latin typeface="Consolas" panose="020B0609020204030204" pitchFamily="49" charset="0"/>
              </a:rPr>
              <a:t> </a:t>
            </a:r>
            <a:r>
              <a:rPr lang="en-US">
                <a:solidFill>
                  <a:srgbClr val="008000"/>
                </a:solidFill>
                <a:latin typeface="Overpass Black"/>
              </a:rPr>
              <a:t>//Thời gian đèn xanh</a:t>
            </a:r>
            <a:endParaRPr lang="en-US" sz="1800">
              <a:solidFill>
                <a:srgbClr val="008000"/>
              </a:solidFill>
              <a:latin typeface="Consolas" panose="020B0609020204030204" pitchFamily="49" charset="0"/>
            </a:endParaRPr>
          </a:p>
          <a:p>
            <a:pPr>
              <a:spcAft>
                <a:spcPts val="600"/>
              </a:spcAft>
            </a:pPr>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*)&amp;tl_state, </a:t>
            </a:r>
            <a:r>
              <a:rPr lang="en-US">
                <a:solidFill>
                  <a:srgbClr val="0000FF"/>
                </a:solidFill>
                <a:latin typeface="Overpass Black"/>
              </a:rPr>
              <a:t>sizeof</a:t>
            </a:r>
            <a:r>
              <a:rPr lang="en-US">
                <a:solidFill>
                  <a:srgbClr val="000000"/>
                </a:solidFill>
                <a:latin typeface="Overpass Black"/>
              </a:rPr>
              <a:t>(tl_state));</a:t>
            </a:r>
          </a:p>
          <a:p>
            <a:pPr>
              <a:spcAft>
                <a:spcPts val="300"/>
              </a:spcAft>
            </a:pPr>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*)&amp;cnt_time, </a:t>
            </a:r>
            <a:r>
              <a:rPr lang="en-US">
                <a:solidFill>
                  <a:srgbClr val="0000FF"/>
                </a:solidFill>
                <a:latin typeface="Overpass Black"/>
              </a:rPr>
              <a:t>sizeof</a:t>
            </a:r>
            <a:r>
              <a:rPr lang="en-US">
                <a:solidFill>
                  <a:srgbClr val="000000"/>
                </a:solidFill>
                <a:latin typeface="Overpass Black"/>
              </a:rPr>
              <a:t>(cnt_time));</a:t>
            </a:r>
          </a:p>
          <a:p>
            <a:pPr>
              <a:spcAft>
                <a:spcPts val="300"/>
              </a:spcAft>
            </a:pPr>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*)&amp;red_time, </a:t>
            </a:r>
            <a:r>
              <a:rPr lang="en-US">
                <a:solidFill>
                  <a:srgbClr val="0000FF"/>
                </a:solidFill>
                <a:latin typeface="Overpass Black"/>
              </a:rPr>
              <a:t>sizeof</a:t>
            </a:r>
            <a:r>
              <a:rPr lang="en-US">
                <a:solidFill>
                  <a:srgbClr val="000000"/>
                </a:solidFill>
                <a:latin typeface="Overpass Black"/>
              </a:rPr>
              <a:t>(red_time));</a:t>
            </a:r>
          </a:p>
          <a:p>
            <a:r>
              <a:rPr lang="en-US">
                <a:solidFill>
                  <a:srgbClr val="000000"/>
                </a:solidFill>
                <a:latin typeface="Overpass Black"/>
              </a:rPr>
              <a:t>outfile.</a:t>
            </a:r>
            <a:r>
              <a:rPr lang="en-US">
                <a:solidFill>
                  <a:srgbClr val="7030A0"/>
                </a:solidFill>
                <a:latin typeface="Overpass Black"/>
              </a:rPr>
              <a:t>write</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*)&amp;green_time, </a:t>
            </a:r>
            <a:r>
              <a:rPr lang="en-US">
                <a:solidFill>
                  <a:srgbClr val="0000FF"/>
                </a:solidFill>
                <a:latin typeface="Overpass Black"/>
              </a:rPr>
              <a:t>sizeof</a:t>
            </a:r>
            <a:r>
              <a:rPr lang="en-US">
                <a:solidFill>
                  <a:srgbClr val="000000"/>
                </a:solidFill>
                <a:latin typeface="Overpass Black"/>
              </a:rPr>
              <a:t>(green_time));</a:t>
            </a:r>
          </a:p>
        </p:txBody>
      </p:sp>
      <p:sp>
        <p:nvSpPr>
          <p:cNvPr id="5" name="TextBox 4">
            <a:extLst>
              <a:ext uri="{FF2B5EF4-FFF2-40B4-BE49-F238E27FC236}">
                <a16:creationId xmlns:a16="http://schemas.microsoft.com/office/drawing/2014/main" id="{2656D805-04BC-4FD6-B55E-7F2D4EFBB770}"/>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29</a:t>
            </a:r>
          </a:p>
        </p:txBody>
      </p:sp>
    </p:spTree>
    <p:extLst>
      <p:ext uri="{BB962C8B-B14F-4D97-AF65-F5344CB8AC3E}">
        <p14:creationId xmlns:p14="http://schemas.microsoft.com/office/powerpoint/2010/main" val="1185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864295" y="947241"/>
            <a:ext cx="7543954" cy="1877694"/>
          </a:xfrm>
          <a:prstGeom prst="rect">
            <a:avLst/>
          </a:prstGeom>
        </p:spPr>
        <p:txBody>
          <a:bodyPr spcFirstLastPara="1" wrap="square" lIns="91425" tIns="91425" rIns="91425" bIns="91425" anchor="t" anchorCtr="0">
            <a:noAutofit/>
          </a:bodyPr>
          <a:lstStyle/>
          <a:p>
            <a:pPr marL="0" lvl="0" indent="0" algn="just" rtl="0">
              <a:spcBef>
                <a:spcPts val="0"/>
              </a:spcBef>
              <a:spcAft>
                <a:spcPts val="600"/>
              </a:spcAft>
              <a:buNone/>
            </a:pPr>
            <a:r>
              <a:rPr lang="vi-VN" sz="1400">
                <a:solidFill>
                  <a:srgbClr val="002060"/>
                </a:solidFill>
                <a:latin typeface="Overpass Black"/>
              </a:rPr>
              <a:t>Lúc đầu khi vào game sẽ xuất hiện các xe và thú chạy qua lại</a:t>
            </a:r>
            <a:r>
              <a:rPr lang="en-US" sz="1400">
                <a:solidFill>
                  <a:srgbClr val="002060"/>
                </a:solidFill>
                <a:latin typeface="Overpass Black"/>
              </a:rPr>
              <a:t>, </a:t>
            </a:r>
            <a:r>
              <a:rPr lang="vi-VN" sz="1400">
                <a:solidFill>
                  <a:srgbClr val="002060"/>
                </a:solidFill>
                <a:latin typeface="Overpass Black"/>
              </a:rPr>
              <a:t>người chơi sử dụng các phím ‘W’, ‘A’, ‘S’, ‘D’ để điều chỉnh hướng di chuyển của người qua đường và cố gắng tránh các xe và thú.</a:t>
            </a:r>
            <a:endParaRPr lang="en-US" sz="1400">
              <a:solidFill>
                <a:srgbClr val="002060"/>
              </a:solidFill>
              <a:latin typeface="Overpass Black"/>
            </a:endParaRPr>
          </a:p>
          <a:p>
            <a:pPr marL="0" lvl="0" indent="0" algn="just" rtl="0">
              <a:spcBef>
                <a:spcPts val="0"/>
              </a:spcBef>
              <a:spcAft>
                <a:spcPts val="600"/>
              </a:spcAft>
              <a:buNone/>
            </a:pPr>
            <a:r>
              <a:rPr lang="vi-VN" sz="1400">
                <a:solidFill>
                  <a:srgbClr val="002060"/>
                </a:solidFill>
                <a:latin typeface="Overpass Black"/>
              </a:rPr>
              <a:t>Khi </a:t>
            </a:r>
            <a:r>
              <a:rPr lang="en-US" sz="1400">
                <a:solidFill>
                  <a:srgbClr val="002060"/>
                </a:solidFill>
                <a:latin typeface="Overpass Black"/>
              </a:rPr>
              <a:t>người</a:t>
            </a:r>
            <a:r>
              <a:rPr lang="vi-VN" sz="1400">
                <a:solidFill>
                  <a:srgbClr val="002060"/>
                </a:solidFill>
                <a:latin typeface="Overpass Black"/>
              </a:rPr>
              <a:t> va chạm các xe hay thú thì </a:t>
            </a:r>
            <a:r>
              <a:rPr lang="en-US" sz="1400">
                <a:solidFill>
                  <a:srgbClr val="002060"/>
                </a:solidFill>
                <a:latin typeface="Overpass Black"/>
              </a:rPr>
              <a:t>kết thúc game và thông báo các option cho người chơi lựa chọn</a:t>
            </a:r>
          </a:p>
          <a:p>
            <a:pPr marL="0" lvl="0" indent="0" algn="just" rtl="0">
              <a:spcBef>
                <a:spcPts val="0"/>
              </a:spcBef>
              <a:spcAft>
                <a:spcPts val="600"/>
              </a:spcAft>
              <a:buNone/>
            </a:pPr>
            <a:r>
              <a:rPr lang="vi-VN" sz="1400">
                <a:solidFill>
                  <a:srgbClr val="002060"/>
                </a:solidFill>
                <a:latin typeface="Overpass Black"/>
              </a:rPr>
              <a:t>Khi </a:t>
            </a:r>
            <a:r>
              <a:rPr lang="en-US" sz="1400">
                <a:solidFill>
                  <a:srgbClr val="002060"/>
                </a:solidFill>
                <a:latin typeface="Overpass Black"/>
              </a:rPr>
              <a:t>người</a:t>
            </a:r>
            <a:r>
              <a:rPr lang="vi-VN" sz="1400">
                <a:solidFill>
                  <a:srgbClr val="002060"/>
                </a:solidFill>
                <a:latin typeface="Overpass Black"/>
              </a:rPr>
              <a:t> đi qua được hết các xe và thú thì sẽ lên cấp kế tiếp, độ khó của trò chơi chính là số lượng xe và thú tham gia di chuyển trên đường (Vị trí của </a:t>
            </a:r>
            <a:r>
              <a:rPr lang="en-US" sz="1400">
                <a:solidFill>
                  <a:srgbClr val="002060"/>
                </a:solidFill>
                <a:latin typeface="Overpass Black"/>
              </a:rPr>
              <a:t>con người</a:t>
            </a:r>
            <a:r>
              <a:rPr lang="vi-VN" sz="1400">
                <a:solidFill>
                  <a:srgbClr val="002060"/>
                </a:solidFill>
                <a:latin typeface="Overpass Black"/>
              </a:rPr>
              <a:t> mới sẽ xuất hiện trở lại khi lên cấp).</a:t>
            </a:r>
            <a:r>
              <a:rPr lang="en-US" sz="1400">
                <a:solidFill>
                  <a:srgbClr val="002060"/>
                </a:solidFill>
                <a:latin typeface="Overpass Black"/>
              </a:rPr>
              <a:t> Khi vượt qua 5 cấp độ thì chiến thắng trò chơi</a:t>
            </a:r>
            <a:endParaRPr sz="1400">
              <a:solidFill>
                <a:srgbClr val="002060"/>
              </a:solidFill>
              <a:latin typeface="Overpass Black"/>
            </a:endParaRPr>
          </a:p>
        </p:txBody>
      </p:sp>
      <p:sp>
        <p:nvSpPr>
          <p:cNvPr id="2136" name="Google Shape;2136;p39"/>
          <p:cNvSpPr txBox="1">
            <a:spLocks noGrp="1"/>
          </p:cNvSpPr>
          <p:nvPr>
            <p:ph type="ctrTitle"/>
          </p:nvPr>
        </p:nvSpPr>
        <p:spPr>
          <a:xfrm>
            <a:off x="735749" y="237449"/>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Giới thiệu trò chơi</a:t>
            </a:r>
            <a:endParaRPr b="1"/>
          </a:p>
        </p:txBody>
      </p:sp>
      <p:pic>
        <p:nvPicPr>
          <p:cNvPr id="3" name="Picture 2">
            <a:extLst>
              <a:ext uri="{FF2B5EF4-FFF2-40B4-BE49-F238E27FC236}">
                <a16:creationId xmlns:a16="http://schemas.microsoft.com/office/drawing/2014/main" id="{5EF21A02-972E-4DAF-8759-86509ADDDE1A}"/>
              </a:ext>
            </a:extLst>
          </p:cNvPr>
          <p:cNvPicPr>
            <a:picLocks noChangeAspect="1"/>
          </p:cNvPicPr>
          <p:nvPr/>
        </p:nvPicPr>
        <p:blipFill>
          <a:blip r:embed="rId3"/>
          <a:stretch>
            <a:fillRect/>
          </a:stretch>
        </p:blipFill>
        <p:spPr>
          <a:xfrm>
            <a:off x="3196386" y="2696251"/>
            <a:ext cx="2751225" cy="2209800"/>
          </a:xfrm>
          <a:prstGeom prst="rect">
            <a:avLst/>
          </a:prstGeom>
        </p:spPr>
      </p:pic>
      <p:pic>
        <p:nvPicPr>
          <p:cNvPr id="5" name="Picture 10" descr="The Roman number theory association">
            <a:extLst>
              <a:ext uri="{FF2B5EF4-FFF2-40B4-BE49-F238E27FC236}">
                <a16:creationId xmlns:a16="http://schemas.microsoft.com/office/drawing/2014/main" id="{DCC7F8CC-13C3-4A33-B392-804AC900C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64" y="107364"/>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357F65-8CD1-4323-BE0E-48B8E74D6BF0}"/>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15201"/>
            <a:ext cx="7672388" cy="577850"/>
          </a:xfrm>
        </p:spPr>
        <p:txBody>
          <a:bodyPr/>
          <a:lstStyle/>
          <a:p>
            <a:r>
              <a:rPr lang="en-US" b="1"/>
              <a:t>Tải trò chơi</a:t>
            </a:r>
          </a:p>
        </p:txBody>
      </p:sp>
      <p:sp>
        <p:nvSpPr>
          <p:cNvPr id="5" name="TextBox 4">
            <a:extLst>
              <a:ext uri="{FF2B5EF4-FFF2-40B4-BE49-F238E27FC236}">
                <a16:creationId xmlns:a16="http://schemas.microsoft.com/office/drawing/2014/main" id="{6B50C284-8777-4951-8C43-0E0AA37D244C}"/>
              </a:ext>
            </a:extLst>
          </p:cNvPr>
          <p:cNvSpPr txBox="1"/>
          <p:nvPr/>
        </p:nvSpPr>
        <p:spPr>
          <a:xfrm>
            <a:off x="597922" y="1679198"/>
            <a:ext cx="3747836" cy="1785104"/>
          </a:xfrm>
          <a:prstGeom prst="rect">
            <a:avLst/>
          </a:prstGeom>
          <a:noFill/>
          <a:ln>
            <a:solidFill>
              <a:srgbClr val="002060"/>
            </a:solidFill>
          </a:ln>
        </p:spPr>
        <p:txBody>
          <a:bodyPr wrap="square">
            <a:spAutoFit/>
          </a:bodyPr>
          <a:lstStyle/>
          <a:p>
            <a:pPr algn="just"/>
            <a:r>
              <a:rPr lang="en-US" sz="1600" b="1">
                <a:solidFill>
                  <a:srgbClr val="002060"/>
                </a:solidFill>
                <a:latin typeface="Overpass Black"/>
              </a:rPr>
              <a:t>Level (int)</a:t>
            </a:r>
          </a:p>
          <a:p>
            <a:pPr algn="just">
              <a:spcAft>
                <a:spcPts val="1200"/>
              </a:spcAft>
            </a:pPr>
            <a:r>
              <a:rPr lang="en-US">
                <a:solidFill>
                  <a:srgbClr val="000000"/>
                </a:solidFill>
                <a:latin typeface="Overpass Black"/>
              </a:rPr>
              <a:t>outfile.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*)&amp;level, </a:t>
            </a:r>
            <a:r>
              <a:rPr lang="en-US">
                <a:solidFill>
                  <a:srgbClr val="0000FF"/>
                </a:solidFill>
                <a:latin typeface="Overpass Black"/>
              </a:rPr>
              <a:t>sizeof</a:t>
            </a:r>
            <a:r>
              <a:rPr lang="en-US">
                <a:solidFill>
                  <a:srgbClr val="000000"/>
                </a:solidFill>
                <a:latin typeface="Overpass Black"/>
              </a:rPr>
              <a:t>(level));</a:t>
            </a:r>
          </a:p>
          <a:p>
            <a:pPr algn="just"/>
            <a:r>
              <a:rPr lang="en-US" sz="1600" b="1">
                <a:solidFill>
                  <a:srgbClr val="002060"/>
                </a:solidFill>
                <a:latin typeface="Overpass Black"/>
              </a:rPr>
              <a:t>Score (int)</a:t>
            </a:r>
            <a:endParaRPr lang="en-US" sz="1600" b="1">
              <a:solidFill>
                <a:srgbClr val="000000"/>
              </a:solidFill>
              <a:latin typeface="Overpass Black"/>
            </a:endParaRPr>
          </a:p>
          <a:p>
            <a:pPr algn="just">
              <a:spcAft>
                <a:spcPts val="1200"/>
              </a:spcAft>
            </a:pPr>
            <a:r>
              <a:rPr lang="en-US">
                <a:solidFill>
                  <a:srgbClr val="000000"/>
                </a:solidFill>
                <a:latin typeface="Overpass Black"/>
              </a:rPr>
              <a:t>outfile.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*)&amp;score, </a:t>
            </a:r>
            <a:r>
              <a:rPr lang="en-US">
                <a:solidFill>
                  <a:srgbClr val="0000FF"/>
                </a:solidFill>
                <a:latin typeface="Overpass Black"/>
              </a:rPr>
              <a:t>sizeof</a:t>
            </a:r>
            <a:r>
              <a:rPr lang="en-US">
                <a:solidFill>
                  <a:srgbClr val="000000"/>
                </a:solidFill>
                <a:latin typeface="Overpass Black"/>
              </a:rPr>
              <a:t>(score));</a:t>
            </a:r>
            <a:endParaRPr lang="en-US">
              <a:solidFill>
                <a:srgbClr val="002060"/>
              </a:solidFill>
              <a:latin typeface="Overpass Black"/>
            </a:endParaRPr>
          </a:p>
          <a:p>
            <a:pPr algn="just"/>
            <a:r>
              <a:rPr lang="en-US" sz="1600" b="1">
                <a:solidFill>
                  <a:srgbClr val="002060"/>
                </a:solidFill>
                <a:latin typeface="Overpass Black"/>
              </a:rPr>
              <a:t>Số lượng đối tượng (int )</a:t>
            </a:r>
          </a:p>
          <a:p>
            <a:pPr algn="just">
              <a:spcAft>
                <a:spcPts val="1200"/>
              </a:spcAft>
            </a:pPr>
            <a:r>
              <a:rPr lang="en-US">
                <a:solidFill>
                  <a:srgbClr val="000000"/>
                </a:solidFill>
                <a:latin typeface="Overpass Black"/>
              </a:rPr>
              <a:t>outfile.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*)&amp;n, </a:t>
            </a:r>
            <a:r>
              <a:rPr lang="en-US">
                <a:solidFill>
                  <a:srgbClr val="0000FF"/>
                </a:solidFill>
                <a:latin typeface="Overpass Black"/>
              </a:rPr>
              <a:t>sizeof</a:t>
            </a:r>
            <a:r>
              <a:rPr lang="en-US">
                <a:solidFill>
                  <a:srgbClr val="000000"/>
                </a:solidFill>
                <a:latin typeface="Overpass Black"/>
              </a:rPr>
              <a:t>(n));</a:t>
            </a:r>
            <a:endParaRPr lang="en-US">
              <a:solidFill>
                <a:srgbClr val="002060"/>
              </a:solidFill>
              <a:latin typeface="Overpass Black"/>
            </a:endParaRPr>
          </a:p>
        </p:txBody>
      </p:sp>
      <p:sp>
        <p:nvSpPr>
          <p:cNvPr id="3" name="TextBox 2">
            <a:extLst>
              <a:ext uri="{FF2B5EF4-FFF2-40B4-BE49-F238E27FC236}">
                <a16:creationId xmlns:a16="http://schemas.microsoft.com/office/drawing/2014/main" id="{BB952D80-B5EB-4288-AB4F-F7FA49E4C3FF}"/>
              </a:ext>
            </a:extLst>
          </p:cNvPr>
          <p:cNvSpPr txBox="1"/>
          <p:nvPr/>
        </p:nvSpPr>
        <p:spPr>
          <a:xfrm>
            <a:off x="4798244" y="1402199"/>
            <a:ext cx="4081806" cy="2354491"/>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Vị trí, trạng thái đối tượng </a:t>
            </a:r>
          </a:p>
          <a:p>
            <a:r>
              <a:rPr lang="nn-NO">
                <a:solidFill>
                  <a:srgbClr val="0000FF"/>
                </a:solidFill>
                <a:latin typeface="Overpass Black"/>
              </a:rPr>
              <a:t>for</a:t>
            </a:r>
            <a:r>
              <a:rPr lang="nn-NO">
                <a:solidFill>
                  <a:srgbClr val="000000"/>
                </a:solidFill>
                <a:latin typeface="Overpass Black"/>
              </a:rPr>
              <a:t> (</a:t>
            </a:r>
            <a:r>
              <a:rPr lang="nn-NO">
                <a:solidFill>
                  <a:srgbClr val="0000FF"/>
                </a:solidFill>
                <a:latin typeface="Overpass Black"/>
              </a:rPr>
              <a:t>int</a:t>
            </a:r>
            <a:r>
              <a:rPr lang="nn-NO">
                <a:solidFill>
                  <a:srgbClr val="000000"/>
                </a:solidFill>
                <a:latin typeface="Overpass Black"/>
              </a:rPr>
              <a:t> i = 0; i &lt; n; i++)</a:t>
            </a:r>
          </a:p>
          <a:p>
            <a:r>
              <a:rPr lang="en-US">
                <a:solidFill>
                  <a:srgbClr val="000000"/>
                </a:solidFill>
                <a:latin typeface="Overpass Black"/>
              </a:rPr>
              <a:t>{</a:t>
            </a:r>
          </a:p>
          <a:p>
            <a:pPr marL="339725"/>
            <a:r>
              <a:rPr lang="en-US">
                <a:solidFill>
                  <a:srgbClr val="000000"/>
                </a:solidFill>
                <a:latin typeface="Overpass Black"/>
              </a:rPr>
              <a:t>infile.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*)&amp;x, </a:t>
            </a:r>
            <a:r>
              <a:rPr lang="en-US">
                <a:solidFill>
                  <a:srgbClr val="0000FF"/>
                </a:solidFill>
                <a:latin typeface="Overpass Black"/>
              </a:rPr>
              <a:t>sizeof</a:t>
            </a:r>
            <a:r>
              <a:rPr lang="en-US">
                <a:solidFill>
                  <a:srgbClr val="000000"/>
                </a:solidFill>
                <a:latin typeface="Overpass Black"/>
              </a:rPr>
              <a:t>(x));</a:t>
            </a:r>
          </a:p>
          <a:p>
            <a:pPr marL="339725"/>
            <a:r>
              <a:rPr lang="es-ES">
                <a:solidFill>
                  <a:srgbClr val="000000"/>
                </a:solidFill>
                <a:latin typeface="Overpass Black"/>
              </a:rPr>
              <a:t>infile.</a:t>
            </a:r>
            <a:r>
              <a:rPr lang="es-ES">
                <a:solidFill>
                  <a:srgbClr val="7030A0"/>
                </a:solidFill>
                <a:latin typeface="Overpass Black"/>
              </a:rPr>
              <a:t>read</a:t>
            </a:r>
            <a:r>
              <a:rPr lang="es-ES">
                <a:solidFill>
                  <a:srgbClr val="000000"/>
                </a:solidFill>
                <a:latin typeface="Overpass Black"/>
              </a:rPr>
              <a:t>((</a:t>
            </a:r>
            <a:r>
              <a:rPr lang="es-ES">
                <a:solidFill>
                  <a:srgbClr val="0000FF"/>
                </a:solidFill>
                <a:latin typeface="Overpass Black"/>
              </a:rPr>
              <a:t>char</a:t>
            </a:r>
            <a:r>
              <a:rPr lang="es-ES">
                <a:solidFill>
                  <a:srgbClr val="000000"/>
                </a:solidFill>
                <a:latin typeface="Overpass Black"/>
              </a:rPr>
              <a:t>*)&amp;y, </a:t>
            </a:r>
            <a:r>
              <a:rPr lang="es-ES">
                <a:solidFill>
                  <a:srgbClr val="0000FF"/>
                </a:solidFill>
                <a:latin typeface="Overpass Black"/>
              </a:rPr>
              <a:t>sizeof</a:t>
            </a:r>
            <a:r>
              <a:rPr lang="es-ES">
                <a:solidFill>
                  <a:srgbClr val="000000"/>
                </a:solidFill>
                <a:latin typeface="Overpass Black"/>
              </a:rPr>
              <a:t>(y));</a:t>
            </a:r>
          </a:p>
          <a:p>
            <a:pPr marL="339725"/>
            <a:r>
              <a:rPr lang="en-US">
                <a:solidFill>
                  <a:srgbClr val="000000"/>
                </a:solidFill>
                <a:latin typeface="Overpass Black"/>
              </a:rPr>
              <a:t>infile.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*)&amp;state, </a:t>
            </a:r>
            <a:r>
              <a:rPr lang="en-US">
                <a:solidFill>
                  <a:srgbClr val="0000FF"/>
                </a:solidFill>
                <a:latin typeface="Overpass Black"/>
              </a:rPr>
              <a:t>sizeof</a:t>
            </a:r>
            <a:r>
              <a:rPr lang="en-US">
                <a:solidFill>
                  <a:srgbClr val="000000"/>
                </a:solidFill>
                <a:latin typeface="Overpass Black"/>
              </a:rPr>
              <a:t>(state));</a:t>
            </a:r>
          </a:p>
          <a:p>
            <a:pPr marL="339725"/>
            <a:r>
              <a:rPr lang="en-US">
                <a:solidFill>
                  <a:srgbClr val="000000"/>
                </a:solidFill>
                <a:latin typeface="Overpass Black"/>
              </a:rPr>
              <a:t>list_objects</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-&gt;</a:t>
            </a:r>
            <a:r>
              <a:rPr lang="en-US">
                <a:solidFill>
                  <a:srgbClr val="7030A0"/>
                </a:solidFill>
                <a:latin typeface="Overpass Black"/>
              </a:rPr>
              <a:t>setX</a:t>
            </a:r>
            <a:r>
              <a:rPr lang="en-US">
                <a:solidFill>
                  <a:srgbClr val="000000"/>
                </a:solidFill>
                <a:latin typeface="Overpass Black"/>
              </a:rPr>
              <a:t>(x);</a:t>
            </a:r>
          </a:p>
          <a:p>
            <a:pPr marL="339725"/>
            <a:r>
              <a:rPr lang="en-US">
                <a:solidFill>
                  <a:srgbClr val="000000"/>
                </a:solidFill>
                <a:latin typeface="Overpass Black"/>
              </a:rPr>
              <a:t>list_ objects</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-&gt;</a:t>
            </a:r>
            <a:r>
              <a:rPr lang="en-US">
                <a:solidFill>
                  <a:srgbClr val="7030A0"/>
                </a:solidFill>
                <a:latin typeface="Overpass Black"/>
              </a:rPr>
              <a:t>setY</a:t>
            </a:r>
            <a:r>
              <a:rPr lang="en-US">
                <a:solidFill>
                  <a:srgbClr val="000000"/>
                </a:solidFill>
                <a:latin typeface="Overpass Black"/>
              </a:rPr>
              <a:t>(y);</a:t>
            </a:r>
          </a:p>
          <a:p>
            <a:pPr marL="339725"/>
            <a:r>
              <a:rPr lang="en-US">
                <a:solidFill>
                  <a:srgbClr val="000000"/>
                </a:solidFill>
                <a:latin typeface="Overpass Black"/>
              </a:rPr>
              <a:t>list_ objects</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-&gt;</a:t>
            </a:r>
            <a:r>
              <a:rPr lang="en-US">
                <a:solidFill>
                  <a:srgbClr val="7030A0"/>
                </a:solidFill>
                <a:latin typeface="Overpass Black"/>
              </a:rPr>
              <a:t>setState</a:t>
            </a:r>
            <a:r>
              <a:rPr lang="en-US">
                <a:solidFill>
                  <a:srgbClr val="000000"/>
                </a:solidFill>
                <a:latin typeface="Overpass Black"/>
              </a:rPr>
              <a:t>(state);</a:t>
            </a:r>
          </a:p>
          <a:p>
            <a:r>
              <a:rPr lang="en-US">
                <a:solidFill>
                  <a:srgbClr val="000000"/>
                </a:solidFill>
                <a:latin typeface="Overpass Black"/>
              </a:rPr>
              <a:t>}</a:t>
            </a:r>
          </a:p>
        </p:txBody>
      </p:sp>
      <p:sp>
        <p:nvSpPr>
          <p:cNvPr id="6" name="TextBox 5">
            <a:extLst>
              <a:ext uri="{FF2B5EF4-FFF2-40B4-BE49-F238E27FC236}">
                <a16:creationId xmlns:a16="http://schemas.microsoft.com/office/drawing/2014/main" id="{EA9501DD-A521-412E-9471-EA1CC5466266}"/>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30</a:t>
            </a:r>
          </a:p>
        </p:txBody>
      </p:sp>
    </p:spTree>
    <p:extLst>
      <p:ext uri="{BB962C8B-B14F-4D97-AF65-F5344CB8AC3E}">
        <p14:creationId xmlns:p14="http://schemas.microsoft.com/office/powerpoint/2010/main" val="1318833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15201"/>
            <a:ext cx="7672388" cy="577850"/>
          </a:xfrm>
        </p:spPr>
        <p:txBody>
          <a:bodyPr/>
          <a:lstStyle/>
          <a:p>
            <a:r>
              <a:rPr lang="en-US" b="1"/>
              <a:t>Tải trò chơi</a:t>
            </a:r>
          </a:p>
        </p:txBody>
      </p:sp>
      <p:sp>
        <p:nvSpPr>
          <p:cNvPr id="3" name="TextBox 2">
            <a:extLst>
              <a:ext uri="{FF2B5EF4-FFF2-40B4-BE49-F238E27FC236}">
                <a16:creationId xmlns:a16="http://schemas.microsoft.com/office/drawing/2014/main" id="{BB952D80-B5EB-4288-AB4F-F7FA49E4C3FF}"/>
              </a:ext>
            </a:extLst>
          </p:cNvPr>
          <p:cNvSpPr txBox="1"/>
          <p:nvPr/>
        </p:nvSpPr>
        <p:spPr>
          <a:xfrm>
            <a:off x="4798244" y="1373918"/>
            <a:ext cx="4081806" cy="3000821"/>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Vị trí danh sách con người qua đường</a:t>
            </a:r>
          </a:p>
          <a:p>
            <a:r>
              <a:rPr lang="en-US">
                <a:solidFill>
                  <a:srgbClr val="000000"/>
                </a:solidFill>
                <a:latin typeface="Overpass Black"/>
              </a:rPr>
              <a:t>infile.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*)&amp;n, </a:t>
            </a:r>
            <a:r>
              <a:rPr lang="en-US">
                <a:solidFill>
                  <a:srgbClr val="0000FF"/>
                </a:solidFill>
                <a:latin typeface="Overpass Black"/>
              </a:rPr>
              <a:t>sizeof</a:t>
            </a:r>
            <a:r>
              <a:rPr lang="en-US">
                <a:solidFill>
                  <a:srgbClr val="000000"/>
                </a:solidFill>
                <a:latin typeface="Overpass Black"/>
              </a:rPr>
              <a:t>(n)); </a:t>
            </a:r>
            <a:r>
              <a:rPr lang="en-US">
                <a:solidFill>
                  <a:srgbClr val="008000"/>
                </a:solidFill>
                <a:latin typeface="Overpass Black"/>
              </a:rPr>
              <a:t>// size of list people</a:t>
            </a:r>
            <a:endParaRPr lang="en-US">
              <a:solidFill>
                <a:srgbClr val="000000"/>
              </a:solidFill>
              <a:latin typeface="Overpass Black"/>
            </a:endParaRPr>
          </a:p>
          <a:p>
            <a:r>
              <a:rPr lang="en-US">
                <a:solidFill>
                  <a:srgbClr val="000000"/>
                </a:solidFill>
                <a:latin typeface="Overpass Black"/>
              </a:rPr>
              <a:t>list_people.</a:t>
            </a:r>
            <a:r>
              <a:rPr lang="en-US">
                <a:solidFill>
                  <a:srgbClr val="7030A0"/>
                </a:solidFill>
                <a:latin typeface="Overpass Black"/>
              </a:rPr>
              <a:t>resize</a:t>
            </a:r>
            <a:r>
              <a:rPr lang="en-US">
                <a:solidFill>
                  <a:srgbClr val="000000"/>
                </a:solidFill>
                <a:latin typeface="Overpass Black"/>
              </a:rPr>
              <a:t>(n);</a:t>
            </a:r>
          </a:p>
          <a:p>
            <a:r>
              <a:rPr lang="en-US">
                <a:solidFill>
                  <a:srgbClr val="0000FF"/>
                </a:solidFill>
                <a:latin typeface="Overpass Black"/>
              </a:rPr>
              <a:t>if</a:t>
            </a:r>
            <a:r>
              <a:rPr lang="en-US">
                <a:solidFill>
                  <a:srgbClr val="000000"/>
                </a:solidFill>
                <a:latin typeface="Overpass Black"/>
              </a:rPr>
              <a:t> (n &gt; 0)</a:t>
            </a:r>
          </a:p>
          <a:p>
            <a:r>
              <a:rPr lang="en-US">
                <a:solidFill>
                  <a:srgbClr val="000000"/>
                </a:solidFill>
                <a:latin typeface="Overpass Black"/>
              </a:rPr>
              <a:t>{</a:t>
            </a:r>
          </a:p>
          <a:p>
            <a:pPr marL="282575"/>
            <a:r>
              <a:rPr lang="nn-NO">
                <a:solidFill>
                  <a:srgbClr val="0000FF"/>
                </a:solidFill>
                <a:latin typeface="Overpass Black"/>
              </a:rPr>
              <a:t>for</a:t>
            </a:r>
            <a:r>
              <a:rPr lang="nn-NO">
                <a:solidFill>
                  <a:srgbClr val="000000"/>
                </a:solidFill>
                <a:latin typeface="Overpass Black"/>
              </a:rPr>
              <a:t> (</a:t>
            </a:r>
            <a:r>
              <a:rPr lang="nn-NO">
                <a:solidFill>
                  <a:srgbClr val="0000FF"/>
                </a:solidFill>
                <a:latin typeface="Overpass Black"/>
              </a:rPr>
              <a:t>int</a:t>
            </a:r>
            <a:r>
              <a:rPr lang="nn-NO">
                <a:solidFill>
                  <a:srgbClr val="000000"/>
                </a:solidFill>
                <a:latin typeface="Overpass Black"/>
              </a:rPr>
              <a:t> i = 0; i &lt; n; i++)</a:t>
            </a:r>
          </a:p>
          <a:p>
            <a:pPr marL="282575"/>
            <a:r>
              <a:rPr lang="en-US">
                <a:solidFill>
                  <a:srgbClr val="000000"/>
                </a:solidFill>
                <a:latin typeface="Overpass Black"/>
              </a:rPr>
              <a:t>{</a:t>
            </a:r>
          </a:p>
          <a:p>
            <a:pPr marL="574675"/>
            <a:r>
              <a:rPr lang="en-US">
                <a:solidFill>
                  <a:srgbClr val="000000"/>
                </a:solidFill>
                <a:latin typeface="Overpass Black"/>
              </a:rPr>
              <a:t>infile.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*)&amp;x, </a:t>
            </a:r>
            <a:r>
              <a:rPr lang="en-US">
                <a:solidFill>
                  <a:srgbClr val="0000FF"/>
                </a:solidFill>
                <a:latin typeface="Overpass Black"/>
              </a:rPr>
              <a:t>sizeof</a:t>
            </a:r>
            <a:r>
              <a:rPr lang="en-US">
                <a:solidFill>
                  <a:srgbClr val="000000"/>
                </a:solidFill>
                <a:latin typeface="Overpass Black"/>
              </a:rPr>
              <a:t>(x));</a:t>
            </a:r>
          </a:p>
          <a:p>
            <a:pPr marL="574675"/>
            <a:r>
              <a:rPr lang="es-ES">
                <a:solidFill>
                  <a:srgbClr val="000000"/>
                </a:solidFill>
                <a:latin typeface="Overpass Black"/>
              </a:rPr>
              <a:t>infile.</a:t>
            </a:r>
            <a:r>
              <a:rPr lang="es-ES">
                <a:solidFill>
                  <a:srgbClr val="7030A0"/>
                </a:solidFill>
                <a:latin typeface="Overpass Black"/>
              </a:rPr>
              <a:t>read</a:t>
            </a:r>
            <a:r>
              <a:rPr lang="es-ES">
                <a:solidFill>
                  <a:srgbClr val="000000"/>
                </a:solidFill>
                <a:latin typeface="Overpass Black"/>
              </a:rPr>
              <a:t>((</a:t>
            </a:r>
            <a:r>
              <a:rPr lang="es-ES">
                <a:solidFill>
                  <a:srgbClr val="0000FF"/>
                </a:solidFill>
                <a:latin typeface="Overpass Black"/>
              </a:rPr>
              <a:t>char</a:t>
            </a:r>
            <a:r>
              <a:rPr lang="es-ES">
                <a:solidFill>
                  <a:srgbClr val="000000"/>
                </a:solidFill>
                <a:latin typeface="Overpass Black"/>
              </a:rPr>
              <a:t>*)&amp;y, </a:t>
            </a:r>
            <a:r>
              <a:rPr lang="es-ES">
                <a:solidFill>
                  <a:srgbClr val="0000FF"/>
                </a:solidFill>
                <a:latin typeface="Overpass Black"/>
              </a:rPr>
              <a:t>sizeof</a:t>
            </a:r>
            <a:r>
              <a:rPr lang="es-ES">
                <a:solidFill>
                  <a:srgbClr val="000000"/>
                </a:solidFill>
                <a:latin typeface="Overpass Black"/>
              </a:rPr>
              <a:t>(y));</a:t>
            </a:r>
          </a:p>
          <a:p>
            <a:pPr marL="574675"/>
            <a:r>
              <a:rPr lang="en-US">
                <a:solidFill>
                  <a:srgbClr val="000000"/>
                </a:solidFill>
                <a:latin typeface="Overpass Black"/>
              </a:rPr>
              <a:t>list_people</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a:t>
            </a:r>
            <a:r>
              <a:rPr lang="en-US">
                <a:solidFill>
                  <a:srgbClr val="7030A0"/>
                </a:solidFill>
                <a:latin typeface="Overpass Black"/>
              </a:rPr>
              <a:t>setX</a:t>
            </a:r>
            <a:r>
              <a:rPr lang="en-US">
                <a:solidFill>
                  <a:srgbClr val="000000"/>
                </a:solidFill>
                <a:latin typeface="Overpass Black"/>
              </a:rPr>
              <a:t>(x);</a:t>
            </a:r>
          </a:p>
          <a:p>
            <a:pPr marL="574675"/>
            <a:r>
              <a:rPr lang="en-US">
                <a:solidFill>
                  <a:srgbClr val="000000"/>
                </a:solidFill>
                <a:latin typeface="Overpass Black"/>
              </a:rPr>
              <a:t>list_people</a:t>
            </a:r>
            <a:r>
              <a:rPr lang="en-US">
                <a:solidFill>
                  <a:srgbClr val="008080"/>
                </a:solidFill>
                <a:latin typeface="Overpass Black"/>
              </a:rPr>
              <a:t>[</a:t>
            </a:r>
            <a:r>
              <a:rPr lang="en-US">
                <a:solidFill>
                  <a:srgbClr val="000000"/>
                </a:solidFill>
                <a:latin typeface="Overpass Black"/>
              </a:rPr>
              <a:t>i</a:t>
            </a:r>
            <a:r>
              <a:rPr lang="en-US">
                <a:solidFill>
                  <a:srgbClr val="008080"/>
                </a:solidFill>
                <a:latin typeface="Overpass Black"/>
              </a:rPr>
              <a:t>]</a:t>
            </a:r>
            <a:r>
              <a:rPr lang="en-US">
                <a:solidFill>
                  <a:srgbClr val="000000"/>
                </a:solidFill>
                <a:latin typeface="Overpass Black"/>
              </a:rPr>
              <a:t>.</a:t>
            </a:r>
            <a:r>
              <a:rPr lang="en-US">
                <a:solidFill>
                  <a:srgbClr val="7030A0"/>
                </a:solidFill>
                <a:latin typeface="Overpass Black"/>
              </a:rPr>
              <a:t>setY</a:t>
            </a:r>
            <a:r>
              <a:rPr lang="en-US">
                <a:solidFill>
                  <a:srgbClr val="000000"/>
                </a:solidFill>
                <a:latin typeface="Overpass Black"/>
              </a:rPr>
              <a:t>(y);</a:t>
            </a:r>
          </a:p>
          <a:p>
            <a:pPr marL="282575"/>
            <a:r>
              <a:rPr lang="en-US">
                <a:solidFill>
                  <a:srgbClr val="000000"/>
                </a:solidFill>
                <a:latin typeface="Overpass Black"/>
              </a:rPr>
              <a:t>}</a:t>
            </a:r>
          </a:p>
          <a:p>
            <a:r>
              <a:rPr lang="en-US">
                <a:solidFill>
                  <a:srgbClr val="000000"/>
                </a:solidFill>
                <a:latin typeface="Overpass Black"/>
              </a:rPr>
              <a:t>}</a:t>
            </a:r>
          </a:p>
        </p:txBody>
      </p:sp>
      <p:sp>
        <p:nvSpPr>
          <p:cNvPr id="6" name="TextBox 5">
            <a:extLst>
              <a:ext uri="{FF2B5EF4-FFF2-40B4-BE49-F238E27FC236}">
                <a16:creationId xmlns:a16="http://schemas.microsoft.com/office/drawing/2014/main" id="{27AAD881-E4F5-4E50-9F97-F3996891816F}"/>
              </a:ext>
            </a:extLst>
          </p:cNvPr>
          <p:cNvSpPr txBox="1"/>
          <p:nvPr/>
        </p:nvSpPr>
        <p:spPr>
          <a:xfrm>
            <a:off x="490194" y="2020248"/>
            <a:ext cx="4081806" cy="1708160"/>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Vị trí, trạng thái con người hiện tại</a:t>
            </a:r>
          </a:p>
          <a:p>
            <a:r>
              <a:rPr lang="en-US">
                <a:solidFill>
                  <a:srgbClr val="000000"/>
                </a:solidFill>
                <a:latin typeface="Overpass Black"/>
              </a:rPr>
              <a:t>infile.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*)&amp;x, </a:t>
            </a:r>
            <a:r>
              <a:rPr lang="en-US">
                <a:solidFill>
                  <a:srgbClr val="0000FF"/>
                </a:solidFill>
                <a:latin typeface="Overpass Black"/>
              </a:rPr>
              <a:t>sizeof</a:t>
            </a:r>
            <a:r>
              <a:rPr lang="en-US">
                <a:solidFill>
                  <a:srgbClr val="000000"/>
                </a:solidFill>
                <a:latin typeface="Overpass Black"/>
              </a:rPr>
              <a:t>(x));</a:t>
            </a:r>
          </a:p>
          <a:p>
            <a:r>
              <a:rPr lang="es-ES">
                <a:solidFill>
                  <a:srgbClr val="000000"/>
                </a:solidFill>
                <a:latin typeface="Overpass Black"/>
              </a:rPr>
              <a:t>infile.</a:t>
            </a:r>
            <a:r>
              <a:rPr lang="es-ES">
                <a:solidFill>
                  <a:srgbClr val="7030A0"/>
                </a:solidFill>
                <a:latin typeface="Overpass Black"/>
              </a:rPr>
              <a:t>read</a:t>
            </a:r>
            <a:r>
              <a:rPr lang="es-ES">
                <a:solidFill>
                  <a:srgbClr val="000000"/>
                </a:solidFill>
                <a:latin typeface="Overpass Black"/>
              </a:rPr>
              <a:t>((</a:t>
            </a:r>
            <a:r>
              <a:rPr lang="es-ES">
                <a:solidFill>
                  <a:srgbClr val="0000FF"/>
                </a:solidFill>
                <a:latin typeface="Overpass Black"/>
              </a:rPr>
              <a:t>char</a:t>
            </a:r>
            <a:r>
              <a:rPr lang="es-ES">
                <a:solidFill>
                  <a:srgbClr val="000000"/>
                </a:solidFill>
                <a:latin typeface="Overpass Black"/>
              </a:rPr>
              <a:t>*)&amp;y, </a:t>
            </a:r>
            <a:r>
              <a:rPr lang="es-ES">
                <a:solidFill>
                  <a:srgbClr val="0000FF"/>
                </a:solidFill>
                <a:latin typeface="Overpass Black"/>
              </a:rPr>
              <a:t>sizeof</a:t>
            </a:r>
            <a:r>
              <a:rPr lang="es-ES">
                <a:solidFill>
                  <a:srgbClr val="000000"/>
                </a:solidFill>
                <a:latin typeface="Overpass Black"/>
              </a:rPr>
              <a:t>(y));</a:t>
            </a:r>
          </a:p>
          <a:p>
            <a:r>
              <a:rPr lang="en-US">
                <a:solidFill>
                  <a:srgbClr val="000000"/>
                </a:solidFill>
                <a:latin typeface="Overpass Black"/>
              </a:rPr>
              <a:t>infile.</a:t>
            </a:r>
            <a:r>
              <a:rPr lang="en-US">
                <a:solidFill>
                  <a:srgbClr val="7030A0"/>
                </a:solidFill>
                <a:latin typeface="Overpass Black"/>
              </a:rPr>
              <a:t>read</a:t>
            </a:r>
            <a:r>
              <a:rPr lang="en-US">
                <a:solidFill>
                  <a:srgbClr val="000000"/>
                </a:solidFill>
                <a:latin typeface="Overpass Black"/>
              </a:rPr>
              <a:t>((</a:t>
            </a:r>
            <a:r>
              <a:rPr lang="en-US">
                <a:solidFill>
                  <a:srgbClr val="0000FF"/>
                </a:solidFill>
                <a:latin typeface="Overpass Black"/>
              </a:rPr>
              <a:t>char</a:t>
            </a:r>
            <a:r>
              <a:rPr lang="en-US">
                <a:solidFill>
                  <a:srgbClr val="000000"/>
                </a:solidFill>
                <a:latin typeface="Overpass Black"/>
              </a:rPr>
              <a:t>*)&amp;state, </a:t>
            </a:r>
            <a:r>
              <a:rPr lang="en-US">
                <a:solidFill>
                  <a:srgbClr val="0000FF"/>
                </a:solidFill>
                <a:latin typeface="Overpass Black"/>
              </a:rPr>
              <a:t>sizeof</a:t>
            </a:r>
            <a:r>
              <a:rPr lang="en-US">
                <a:solidFill>
                  <a:srgbClr val="000000"/>
                </a:solidFill>
                <a:latin typeface="Overpass Black"/>
              </a:rPr>
              <a:t>(state));</a:t>
            </a:r>
          </a:p>
          <a:p>
            <a:r>
              <a:rPr lang="en-US">
                <a:solidFill>
                  <a:srgbClr val="000000"/>
                </a:solidFill>
                <a:latin typeface="Overpass Black"/>
              </a:rPr>
              <a:t>cn.</a:t>
            </a:r>
            <a:r>
              <a:rPr lang="en-US">
                <a:solidFill>
                  <a:srgbClr val="7030A0"/>
                </a:solidFill>
                <a:latin typeface="Overpass Black"/>
              </a:rPr>
              <a:t>setX</a:t>
            </a:r>
            <a:r>
              <a:rPr lang="en-US">
                <a:solidFill>
                  <a:srgbClr val="000000"/>
                </a:solidFill>
                <a:latin typeface="Overpass Black"/>
              </a:rPr>
              <a:t>(x);</a:t>
            </a:r>
          </a:p>
          <a:p>
            <a:r>
              <a:rPr lang="en-US">
                <a:solidFill>
                  <a:srgbClr val="000000"/>
                </a:solidFill>
                <a:latin typeface="Overpass Black"/>
              </a:rPr>
              <a:t>cn.</a:t>
            </a:r>
            <a:r>
              <a:rPr lang="en-US">
                <a:solidFill>
                  <a:srgbClr val="7030A0"/>
                </a:solidFill>
                <a:latin typeface="Overpass Black"/>
              </a:rPr>
              <a:t>setY</a:t>
            </a:r>
            <a:r>
              <a:rPr lang="en-US">
                <a:solidFill>
                  <a:srgbClr val="000000"/>
                </a:solidFill>
                <a:latin typeface="Overpass Black"/>
              </a:rPr>
              <a:t>(y);</a:t>
            </a:r>
          </a:p>
          <a:p>
            <a:r>
              <a:rPr lang="en-US">
                <a:solidFill>
                  <a:srgbClr val="000000"/>
                </a:solidFill>
                <a:latin typeface="Overpass Black"/>
              </a:rPr>
              <a:t>cn.</a:t>
            </a:r>
            <a:r>
              <a:rPr lang="en-US">
                <a:solidFill>
                  <a:srgbClr val="7030A0"/>
                </a:solidFill>
                <a:latin typeface="Overpass Black"/>
              </a:rPr>
              <a:t>setState</a:t>
            </a:r>
            <a:r>
              <a:rPr lang="en-US">
                <a:solidFill>
                  <a:srgbClr val="000000"/>
                </a:solidFill>
                <a:latin typeface="Overpass Black"/>
              </a:rPr>
              <a:t>(state);</a:t>
            </a:r>
          </a:p>
        </p:txBody>
      </p:sp>
      <p:sp>
        <p:nvSpPr>
          <p:cNvPr id="7" name="TextBox 6">
            <a:extLst>
              <a:ext uri="{FF2B5EF4-FFF2-40B4-BE49-F238E27FC236}">
                <a16:creationId xmlns:a16="http://schemas.microsoft.com/office/drawing/2014/main" id="{2F0D1A7A-7A34-42A3-93A3-AE7EC4B0C51D}"/>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31</a:t>
            </a:r>
          </a:p>
        </p:txBody>
      </p:sp>
    </p:spTree>
    <p:extLst>
      <p:ext uri="{BB962C8B-B14F-4D97-AF65-F5344CB8AC3E}">
        <p14:creationId xmlns:p14="http://schemas.microsoft.com/office/powerpoint/2010/main" val="238337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15201"/>
            <a:ext cx="7672388" cy="577850"/>
          </a:xfrm>
        </p:spPr>
        <p:txBody>
          <a:bodyPr/>
          <a:lstStyle/>
          <a:p>
            <a:r>
              <a:rPr lang="en-US" b="1"/>
              <a:t>Tải trò chơi</a:t>
            </a:r>
          </a:p>
        </p:txBody>
      </p:sp>
      <p:sp>
        <p:nvSpPr>
          <p:cNvPr id="3" name="TextBox 2">
            <a:extLst>
              <a:ext uri="{FF2B5EF4-FFF2-40B4-BE49-F238E27FC236}">
                <a16:creationId xmlns:a16="http://schemas.microsoft.com/office/drawing/2014/main" id="{BB952D80-B5EB-4288-AB4F-F7FA49E4C3FF}"/>
              </a:ext>
            </a:extLst>
          </p:cNvPr>
          <p:cNvSpPr txBox="1"/>
          <p:nvPr/>
        </p:nvSpPr>
        <p:spPr>
          <a:xfrm>
            <a:off x="2534718" y="1425282"/>
            <a:ext cx="4322895" cy="2292935"/>
          </a:xfrm>
          <a:prstGeom prst="rect">
            <a:avLst/>
          </a:prstGeom>
          <a:noFill/>
          <a:ln>
            <a:solidFill>
              <a:srgbClr val="002060"/>
            </a:solidFill>
          </a:ln>
        </p:spPr>
        <p:txBody>
          <a:bodyPr wrap="square" rtlCol="0">
            <a:spAutoFit/>
          </a:bodyPr>
          <a:lstStyle/>
          <a:p>
            <a:pPr algn="just">
              <a:spcAft>
                <a:spcPts val="600"/>
              </a:spcAft>
            </a:pPr>
            <a:r>
              <a:rPr lang="en-US" sz="1600" b="1">
                <a:solidFill>
                  <a:srgbClr val="002060"/>
                </a:solidFill>
                <a:latin typeface="Overpass Black"/>
              </a:rPr>
              <a:t>Trạng thái đèn giao thông</a:t>
            </a:r>
          </a:p>
          <a:p>
            <a:pPr>
              <a:spcAft>
                <a:spcPts val="600"/>
              </a:spcAft>
            </a:pPr>
            <a:r>
              <a:rPr lang="en-US">
                <a:latin typeface="Overpass Black"/>
              </a:rPr>
              <a:t>infile.</a:t>
            </a:r>
            <a:r>
              <a:rPr lang="en-US">
                <a:solidFill>
                  <a:srgbClr val="7030A0"/>
                </a:solidFill>
                <a:latin typeface="Overpass Black"/>
              </a:rPr>
              <a:t>read</a:t>
            </a:r>
            <a:r>
              <a:rPr lang="en-US">
                <a:latin typeface="Overpass Black"/>
              </a:rPr>
              <a:t>((</a:t>
            </a:r>
            <a:r>
              <a:rPr lang="en-US">
                <a:solidFill>
                  <a:srgbClr val="0000FF"/>
                </a:solidFill>
                <a:latin typeface="Overpass Black"/>
              </a:rPr>
              <a:t>char</a:t>
            </a:r>
            <a:r>
              <a:rPr lang="en-US">
                <a:latin typeface="Overpass Black"/>
              </a:rPr>
              <a:t>*)&amp;tl_state, </a:t>
            </a:r>
            <a:r>
              <a:rPr lang="en-US">
                <a:solidFill>
                  <a:srgbClr val="0000FF"/>
                </a:solidFill>
                <a:latin typeface="Overpass Black"/>
              </a:rPr>
              <a:t>sizeof</a:t>
            </a:r>
            <a:r>
              <a:rPr lang="en-US">
                <a:latin typeface="Overpass Black"/>
              </a:rPr>
              <a:t>(tl_state));</a:t>
            </a:r>
          </a:p>
          <a:p>
            <a:pPr>
              <a:spcAft>
                <a:spcPts val="300"/>
              </a:spcAft>
            </a:pPr>
            <a:r>
              <a:rPr lang="en-US">
                <a:latin typeface="Overpass Black"/>
              </a:rPr>
              <a:t>infile. </a:t>
            </a:r>
            <a:r>
              <a:rPr lang="en-US">
                <a:solidFill>
                  <a:srgbClr val="7030A0"/>
                </a:solidFill>
                <a:latin typeface="Overpass Black"/>
              </a:rPr>
              <a:t>read</a:t>
            </a:r>
            <a:r>
              <a:rPr lang="en-US">
                <a:latin typeface="Overpass Black"/>
              </a:rPr>
              <a:t>((</a:t>
            </a:r>
            <a:r>
              <a:rPr lang="en-US">
                <a:solidFill>
                  <a:srgbClr val="0000FF"/>
                </a:solidFill>
                <a:latin typeface="Overpass Black"/>
              </a:rPr>
              <a:t>char</a:t>
            </a:r>
            <a:r>
              <a:rPr lang="en-US">
                <a:latin typeface="Overpass Black"/>
              </a:rPr>
              <a:t>*)&amp;cnt_time, </a:t>
            </a:r>
            <a:r>
              <a:rPr lang="en-US">
                <a:solidFill>
                  <a:srgbClr val="0000FF"/>
                </a:solidFill>
                <a:latin typeface="Overpass Black"/>
              </a:rPr>
              <a:t>sizeof</a:t>
            </a:r>
            <a:r>
              <a:rPr lang="en-US">
                <a:latin typeface="Overpass Black"/>
              </a:rPr>
              <a:t>(cnt_time));</a:t>
            </a:r>
          </a:p>
          <a:p>
            <a:pPr>
              <a:spcAft>
                <a:spcPts val="300"/>
              </a:spcAft>
            </a:pPr>
            <a:r>
              <a:rPr lang="en-US">
                <a:latin typeface="Overpass Black"/>
              </a:rPr>
              <a:t>infile. </a:t>
            </a:r>
            <a:r>
              <a:rPr lang="en-US">
                <a:solidFill>
                  <a:srgbClr val="7030A0"/>
                </a:solidFill>
                <a:latin typeface="Overpass Black"/>
              </a:rPr>
              <a:t>read</a:t>
            </a:r>
            <a:r>
              <a:rPr lang="en-US">
                <a:latin typeface="Overpass Black"/>
              </a:rPr>
              <a:t>((</a:t>
            </a:r>
            <a:r>
              <a:rPr lang="en-US">
                <a:solidFill>
                  <a:srgbClr val="0000FF"/>
                </a:solidFill>
                <a:latin typeface="Overpass Black"/>
              </a:rPr>
              <a:t>char</a:t>
            </a:r>
            <a:r>
              <a:rPr lang="en-US">
                <a:latin typeface="Overpass Black"/>
              </a:rPr>
              <a:t>*)&amp;red_time, </a:t>
            </a:r>
            <a:r>
              <a:rPr lang="en-US">
                <a:solidFill>
                  <a:srgbClr val="0000FF"/>
                </a:solidFill>
                <a:latin typeface="Overpass Black"/>
              </a:rPr>
              <a:t>sizeof</a:t>
            </a:r>
            <a:r>
              <a:rPr lang="en-US">
                <a:latin typeface="Overpass Black"/>
              </a:rPr>
              <a:t>(red_time));</a:t>
            </a:r>
          </a:p>
          <a:p>
            <a:r>
              <a:rPr lang="en-US">
                <a:latin typeface="Overpass Black"/>
              </a:rPr>
              <a:t>infile. </a:t>
            </a:r>
            <a:r>
              <a:rPr lang="en-US">
                <a:solidFill>
                  <a:srgbClr val="7030A0"/>
                </a:solidFill>
                <a:latin typeface="Overpass Black"/>
              </a:rPr>
              <a:t>read</a:t>
            </a:r>
            <a:r>
              <a:rPr lang="en-US">
                <a:latin typeface="Overpass Black"/>
              </a:rPr>
              <a:t>((</a:t>
            </a:r>
            <a:r>
              <a:rPr lang="en-US">
                <a:solidFill>
                  <a:srgbClr val="0000FF"/>
                </a:solidFill>
                <a:latin typeface="Overpass Black"/>
              </a:rPr>
              <a:t>char</a:t>
            </a:r>
            <a:r>
              <a:rPr lang="en-US">
                <a:latin typeface="Overpass Black"/>
              </a:rPr>
              <a:t>*)&amp;green_time, </a:t>
            </a:r>
            <a:r>
              <a:rPr lang="en-US">
                <a:solidFill>
                  <a:srgbClr val="0000FF"/>
                </a:solidFill>
                <a:latin typeface="Overpass Black"/>
              </a:rPr>
              <a:t>sizeof</a:t>
            </a:r>
            <a:r>
              <a:rPr lang="en-US">
                <a:latin typeface="Overpass Black"/>
              </a:rPr>
              <a:t>(green_time));</a:t>
            </a:r>
            <a:endParaRPr lang="en-US" b="1">
              <a:solidFill>
                <a:srgbClr val="002060"/>
              </a:solidFill>
              <a:latin typeface="Overpass Black"/>
            </a:endParaRPr>
          </a:p>
          <a:p>
            <a:r>
              <a:rPr lang="en-US">
                <a:latin typeface="Overpass Black"/>
              </a:rPr>
              <a:t>tl_trucks.</a:t>
            </a:r>
            <a:r>
              <a:rPr lang="en-US">
                <a:solidFill>
                  <a:srgbClr val="7030A0"/>
                </a:solidFill>
                <a:latin typeface="Overpass Black"/>
              </a:rPr>
              <a:t>setTLState</a:t>
            </a:r>
            <a:r>
              <a:rPr lang="en-US">
                <a:latin typeface="Overpass Black"/>
              </a:rPr>
              <a:t>(tl_state);  </a:t>
            </a:r>
          </a:p>
          <a:p>
            <a:r>
              <a:rPr lang="en-US">
                <a:latin typeface="Overpass Black"/>
              </a:rPr>
              <a:t>tl_trucks.</a:t>
            </a:r>
            <a:r>
              <a:rPr lang="en-US">
                <a:solidFill>
                  <a:srgbClr val="7030A0"/>
                </a:solidFill>
                <a:latin typeface="Overpass Black"/>
              </a:rPr>
              <a:t>setTime</a:t>
            </a:r>
            <a:r>
              <a:rPr lang="en-US">
                <a:latin typeface="Overpass Black"/>
              </a:rPr>
              <a:t>(cnt_time);  </a:t>
            </a:r>
          </a:p>
          <a:p>
            <a:r>
              <a:rPr lang="en-US">
                <a:latin typeface="Overpass Black"/>
              </a:rPr>
              <a:t>tl_trucks.</a:t>
            </a:r>
            <a:r>
              <a:rPr lang="en-US">
                <a:solidFill>
                  <a:srgbClr val="7030A0"/>
                </a:solidFill>
                <a:latin typeface="Overpass Black"/>
              </a:rPr>
              <a:t>setRedTime</a:t>
            </a:r>
            <a:r>
              <a:rPr lang="en-US">
                <a:latin typeface="Overpass Black"/>
              </a:rPr>
              <a:t>(red_time);  </a:t>
            </a:r>
          </a:p>
          <a:p>
            <a:r>
              <a:rPr lang="en-US">
                <a:latin typeface="Overpass Black"/>
              </a:rPr>
              <a:t>tl_trucks.</a:t>
            </a:r>
            <a:r>
              <a:rPr lang="en-US">
                <a:solidFill>
                  <a:srgbClr val="7030A0"/>
                </a:solidFill>
                <a:latin typeface="Overpass Black"/>
              </a:rPr>
              <a:t>setGreenTime</a:t>
            </a:r>
            <a:r>
              <a:rPr lang="en-US">
                <a:latin typeface="Overpass Black"/>
              </a:rPr>
              <a:t>(green_time); </a:t>
            </a:r>
          </a:p>
        </p:txBody>
      </p:sp>
      <p:sp>
        <p:nvSpPr>
          <p:cNvPr id="5" name="TextBox 4">
            <a:extLst>
              <a:ext uri="{FF2B5EF4-FFF2-40B4-BE49-F238E27FC236}">
                <a16:creationId xmlns:a16="http://schemas.microsoft.com/office/drawing/2014/main" id="{91EFB782-168C-41FB-A0DA-8F69C57CFA97}"/>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32</a:t>
            </a:r>
          </a:p>
        </p:txBody>
      </p:sp>
    </p:spTree>
    <p:extLst>
      <p:ext uri="{BB962C8B-B14F-4D97-AF65-F5344CB8AC3E}">
        <p14:creationId xmlns:p14="http://schemas.microsoft.com/office/powerpoint/2010/main" val="208094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187" name="Google Shape;2187;p43"/>
          <p:cNvSpPr txBox="1">
            <a:spLocks noGrp="1"/>
          </p:cNvSpPr>
          <p:nvPr>
            <p:ph type="ctrTitle"/>
          </p:nvPr>
        </p:nvSpPr>
        <p:spPr>
          <a:xfrm>
            <a:off x="3172556" y="2808200"/>
            <a:ext cx="2798888" cy="79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a:t>KĨ THUẬT ĐA TIỂU TRÌNH</a:t>
            </a:r>
            <a:endParaRPr lang="vi-VN" sz="2800" b="1"/>
          </a:p>
        </p:txBody>
      </p:sp>
      <p:pic>
        <p:nvPicPr>
          <p:cNvPr id="5" name="Picture 10" descr="The Roman number theory association">
            <a:extLst>
              <a:ext uri="{FF2B5EF4-FFF2-40B4-BE49-F238E27FC236}">
                <a16:creationId xmlns:a16="http://schemas.microsoft.com/office/drawing/2014/main" id="{05FB125D-A52C-4067-80AF-0CC20972C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8E56B8-D8A1-48CA-AD9E-91A430FB45EF}"/>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33</a:t>
            </a:r>
          </a:p>
        </p:txBody>
      </p:sp>
    </p:spTree>
    <p:extLst>
      <p:ext uri="{BB962C8B-B14F-4D97-AF65-F5344CB8AC3E}">
        <p14:creationId xmlns:p14="http://schemas.microsoft.com/office/powerpoint/2010/main" val="176360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57889"/>
            <a:ext cx="7672388" cy="577850"/>
          </a:xfrm>
        </p:spPr>
        <p:txBody>
          <a:bodyPr/>
          <a:lstStyle/>
          <a:p>
            <a:r>
              <a:rPr lang="en-US" b="1"/>
              <a:t>Kỹ thuật đa tiểu trình</a:t>
            </a:r>
          </a:p>
        </p:txBody>
      </p:sp>
      <p:sp>
        <p:nvSpPr>
          <p:cNvPr id="2" name="TextBox 1">
            <a:extLst>
              <a:ext uri="{FF2B5EF4-FFF2-40B4-BE49-F238E27FC236}">
                <a16:creationId xmlns:a16="http://schemas.microsoft.com/office/drawing/2014/main" id="{F1082840-40BA-4F4D-99F7-0E76932E93F9}"/>
              </a:ext>
            </a:extLst>
          </p:cNvPr>
          <p:cNvSpPr txBox="1"/>
          <p:nvPr/>
        </p:nvSpPr>
        <p:spPr>
          <a:xfrm>
            <a:off x="360631" y="1107629"/>
            <a:ext cx="4028489" cy="3600986"/>
          </a:xfrm>
          <a:prstGeom prst="rect">
            <a:avLst/>
          </a:prstGeom>
          <a:noFill/>
          <a:ln>
            <a:solidFill>
              <a:srgbClr val="002060"/>
            </a:solidFill>
          </a:ln>
        </p:spPr>
        <p:txBody>
          <a:bodyPr wrap="square" rtlCol="0">
            <a:spAutoFit/>
          </a:bodyPr>
          <a:lstStyle/>
          <a:p>
            <a:r>
              <a:rPr lang="en-US" sz="1200">
                <a:solidFill>
                  <a:srgbClr val="0000FF"/>
                </a:solidFill>
                <a:latin typeface="Overpass Black"/>
              </a:rPr>
              <a:t>int</a:t>
            </a:r>
            <a:r>
              <a:rPr lang="en-US" sz="1200">
                <a:solidFill>
                  <a:srgbClr val="000000"/>
                </a:solidFill>
                <a:latin typeface="Overpass Black"/>
              </a:rPr>
              <a:t> temp;</a:t>
            </a:r>
          </a:p>
          <a:p>
            <a:r>
              <a:rPr lang="en-US" sz="1200">
                <a:solidFill>
                  <a:srgbClr val="2B91AF"/>
                </a:solidFill>
                <a:latin typeface="Overpass Black"/>
              </a:rPr>
              <a:t>thread</a:t>
            </a:r>
            <a:r>
              <a:rPr lang="en-US" sz="1200">
                <a:solidFill>
                  <a:srgbClr val="000000"/>
                </a:solidFill>
                <a:latin typeface="Overpass Black"/>
              </a:rPr>
              <a:t> t1(&amp;</a:t>
            </a:r>
            <a:r>
              <a:rPr lang="en-US" sz="1200">
                <a:solidFill>
                  <a:srgbClr val="2B91AF"/>
                </a:solidFill>
                <a:latin typeface="Overpass Black"/>
              </a:rPr>
              <a:t>CGAME</a:t>
            </a:r>
            <a:r>
              <a:rPr lang="en-US" sz="1200">
                <a:solidFill>
                  <a:srgbClr val="000000"/>
                </a:solidFill>
                <a:latin typeface="Overpass Black"/>
              </a:rPr>
              <a:t>::</a:t>
            </a:r>
            <a:r>
              <a:rPr lang="en-US" sz="1200">
                <a:solidFill>
                  <a:srgbClr val="7030A0"/>
                </a:solidFill>
                <a:latin typeface="Overpass Black"/>
              </a:rPr>
              <a:t>runGame</a:t>
            </a:r>
            <a:r>
              <a:rPr lang="en-US" sz="1200">
                <a:solidFill>
                  <a:srgbClr val="000000"/>
                </a:solidFill>
                <a:latin typeface="Overpass Black"/>
              </a:rPr>
              <a:t>, game); </a:t>
            </a:r>
            <a:r>
              <a:rPr lang="en-US" sz="1200">
                <a:solidFill>
                  <a:srgbClr val="008000"/>
                </a:solidFill>
                <a:latin typeface="Overpass Black"/>
              </a:rPr>
              <a:t>// Run Thread Game</a:t>
            </a:r>
            <a:endParaRPr lang="en-US" sz="1200">
              <a:solidFill>
                <a:srgbClr val="000000"/>
              </a:solidFill>
              <a:latin typeface="Overpass Black"/>
            </a:endParaRPr>
          </a:p>
          <a:p>
            <a:r>
              <a:rPr lang="en-US" sz="1200">
                <a:solidFill>
                  <a:srgbClr val="0000FF"/>
                </a:solidFill>
                <a:latin typeface="Overpass Black"/>
              </a:rPr>
              <a:t>while</a:t>
            </a:r>
            <a:r>
              <a:rPr lang="en-US" sz="1200">
                <a:solidFill>
                  <a:srgbClr val="000000"/>
                </a:solidFill>
                <a:latin typeface="Overpass Black"/>
              </a:rPr>
              <a:t> (1)</a:t>
            </a:r>
          </a:p>
          <a:p>
            <a:r>
              <a:rPr lang="en-US" sz="1200">
                <a:solidFill>
                  <a:srgbClr val="000000"/>
                </a:solidFill>
                <a:latin typeface="Overpass Black"/>
              </a:rPr>
              <a:t>{</a:t>
            </a:r>
          </a:p>
          <a:p>
            <a:pPr marL="341313"/>
            <a:r>
              <a:rPr lang="en-US" sz="1200">
                <a:solidFill>
                  <a:srgbClr val="000000"/>
                </a:solidFill>
                <a:latin typeface="Overpass Black"/>
              </a:rPr>
              <a:t>temp = </a:t>
            </a:r>
            <a:r>
              <a:rPr lang="en-US" sz="1200">
                <a:solidFill>
                  <a:srgbClr val="7030A0"/>
                </a:solidFill>
                <a:latin typeface="Overpass Black"/>
              </a:rPr>
              <a:t>toupper(_getch</a:t>
            </a:r>
            <a:r>
              <a:rPr lang="en-US" sz="1200">
                <a:solidFill>
                  <a:srgbClr val="000000"/>
                </a:solidFill>
                <a:latin typeface="Overpass Black"/>
              </a:rPr>
              <a:t>());</a:t>
            </a:r>
          </a:p>
          <a:p>
            <a:pPr marL="341313"/>
            <a:r>
              <a:rPr lang="en-US" sz="1200">
                <a:solidFill>
                  <a:srgbClr val="0000FF"/>
                </a:solidFill>
                <a:latin typeface="Overpass Black"/>
              </a:rPr>
              <a:t>if</a:t>
            </a:r>
            <a:r>
              <a:rPr lang="en-US" sz="1200">
                <a:solidFill>
                  <a:srgbClr val="000000"/>
                </a:solidFill>
                <a:latin typeface="Overpass Black"/>
              </a:rPr>
              <a:t> (!game-&gt;</a:t>
            </a:r>
            <a:r>
              <a:rPr lang="en-US" sz="1200">
                <a:solidFill>
                  <a:srgbClr val="7030A0"/>
                </a:solidFill>
                <a:latin typeface="Overpass Black"/>
              </a:rPr>
              <a:t>getPeople</a:t>
            </a:r>
            <a:r>
              <a:rPr lang="en-US" sz="1200">
                <a:solidFill>
                  <a:srgbClr val="000000"/>
                </a:solidFill>
                <a:latin typeface="Overpass Black"/>
              </a:rPr>
              <a:t>().</a:t>
            </a:r>
            <a:r>
              <a:rPr lang="en-US" sz="1200">
                <a:solidFill>
                  <a:srgbClr val="7030A0"/>
                </a:solidFill>
                <a:latin typeface="Overpass Black"/>
              </a:rPr>
              <a:t>isDead</a:t>
            </a:r>
            <a:r>
              <a:rPr lang="en-US" sz="1200">
                <a:solidFill>
                  <a:srgbClr val="000000"/>
                </a:solidFill>
                <a:latin typeface="Overpass Black"/>
              </a:rPr>
              <a:t>()) </a:t>
            </a:r>
            <a:r>
              <a:rPr lang="en-US" sz="1200">
                <a:solidFill>
                  <a:srgbClr val="008000"/>
                </a:solidFill>
                <a:latin typeface="Overpass Black"/>
              </a:rPr>
              <a:t>// If game is running</a:t>
            </a:r>
          </a:p>
          <a:p>
            <a:pPr marL="341313"/>
            <a:r>
              <a:rPr lang="en-US" sz="1200">
                <a:solidFill>
                  <a:srgbClr val="000000"/>
                </a:solidFill>
                <a:latin typeface="Overpass Black"/>
              </a:rPr>
              <a:t>{</a:t>
            </a:r>
          </a:p>
          <a:p>
            <a:pPr marL="341313" indent="347663"/>
            <a:r>
              <a:rPr lang="en-US" sz="1200">
                <a:solidFill>
                  <a:srgbClr val="0000FF"/>
                </a:solidFill>
                <a:latin typeface="Overpass Black"/>
              </a:rPr>
              <a:t>if</a:t>
            </a:r>
            <a:r>
              <a:rPr lang="en-US" sz="1200">
                <a:solidFill>
                  <a:srgbClr val="000000"/>
                </a:solidFill>
                <a:latin typeface="Overpass Black"/>
              </a:rPr>
              <a:t> (temp == 27) </a:t>
            </a:r>
            <a:r>
              <a:rPr lang="en-US" sz="1200">
                <a:solidFill>
                  <a:srgbClr val="008000"/>
                </a:solidFill>
                <a:latin typeface="Overpass Black"/>
              </a:rPr>
              <a:t>// ESC</a:t>
            </a:r>
            <a:endParaRPr lang="en-US" sz="1200">
              <a:solidFill>
                <a:srgbClr val="000000"/>
              </a:solidFill>
              <a:latin typeface="Overpass Black"/>
            </a:endParaRPr>
          </a:p>
          <a:p>
            <a:pPr marL="341313" indent="347663"/>
            <a:r>
              <a:rPr lang="en-US" sz="1200">
                <a:solidFill>
                  <a:srgbClr val="000000"/>
                </a:solidFill>
                <a:latin typeface="Overpass Black"/>
              </a:rPr>
              <a:t>{</a:t>
            </a:r>
          </a:p>
          <a:p>
            <a:pPr marL="1089025"/>
            <a:r>
              <a:rPr lang="en-US" sz="1200">
                <a:solidFill>
                  <a:srgbClr val="000000"/>
                </a:solidFill>
                <a:latin typeface="Overpass Black"/>
              </a:rPr>
              <a:t>game-&gt;</a:t>
            </a:r>
            <a:r>
              <a:rPr lang="en-US" sz="1200">
                <a:solidFill>
                  <a:srgbClr val="7030A0"/>
                </a:solidFill>
                <a:latin typeface="Overpass Black"/>
              </a:rPr>
              <a:t>exitGame</a:t>
            </a:r>
            <a:r>
              <a:rPr lang="en-US" sz="1200">
                <a:solidFill>
                  <a:srgbClr val="000000"/>
                </a:solidFill>
                <a:latin typeface="Overpass Black"/>
              </a:rPr>
              <a:t>(t1); </a:t>
            </a:r>
            <a:r>
              <a:rPr lang="en-US" sz="1200">
                <a:solidFill>
                  <a:srgbClr val="008000"/>
                </a:solidFill>
                <a:latin typeface="Overpass Black"/>
              </a:rPr>
              <a:t>// Exit game</a:t>
            </a:r>
          </a:p>
          <a:p>
            <a:pPr marL="1089025"/>
            <a:r>
              <a:rPr lang="en-US" sz="1200">
                <a:solidFill>
                  <a:srgbClr val="0000FF"/>
                </a:solidFill>
                <a:latin typeface="Overpass Black"/>
              </a:rPr>
              <a:t>delete </a:t>
            </a:r>
            <a:r>
              <a:rPr lang="en-US" sz="1200">
                <a:solidFill>
                  <a:schemeClr val="bg2">
                    <a:lumMod val="50000"/>
                  </a:schemeClr>
                </a:solidFill>
                <a:latin typeface="Overpass Black"/>
              </a:rPr>
              <a:t>game</a:t>
            </a:r>
            <a:r>
              <a:rPr lang="en-US" sz="1200">
                <a:solidFill>
                  <a:srgbClr val="0000FF"/>
                </a:solidFill>
                <a:latin typeface="Overpass Black"/>
              </a:rPr>
              <a:t>;</a:t>
            </a:r>
          </a:p>
          <a:p>
            <a:pPr marL="1089025"/>
            <a:r>
              <a:rPr lang="en-US" sz="1200">
                <a:solidFill>
                  <a:schemeClr val="bg2">
                    <a:lumMod val="50000"/>
                  </a:schemeClr>
                </a:solidFill>
                <a:latin typeface="Overpass Black"/>
              </a:rPr>
              <a:t>game=</a:t>
            </a:r>
            <a:r>
              <a:rPr lang="en-US" sz="1200">
                <a:solidFill>
                  <a:srgbClr val="0000FF"/>
                </a:solidFill>
                <a:latin typeface="Overpass Black"/>
              </a:rPr>
              <a:t>nullptr;</a:t>
            </a:r>
            <a:endParaRPr lang="en-US" sz="1200">
              <a:solidFill>
                <a:srgbClr val="000000"/>
              </a:solidFill>
              <a:latin typeface="Overpass Black"/>
            </a:endParaRPr>
          </a:p>
          <a:p>
            <a:pPr marL="1089025"/>
            <a:r>
              <a:rPr lang="en-US" sz="1200">
                <a:solidFill>
                  <a:srgbClr val="0000FF"/>
                </a:solidFill>
                <a:latin typeface="Overpass Black"/>
              </a:rPr>
              <a:t>return</a:t>
            </a:r>
            <a:r>
              <a:rPr lang="en-US" sz="1200">
                <a:solidFill>
                  <a:srgbClr val="000000"/>
                </a:solidFill>
                <a:latin typeface="Overpass Black"/>
              </a:rPr>
              <a:t> 0;</a:t>
            </a:r>
          </a:p>
          <a:p>
            <a:pPr marL="341313" indent="347663"/>
            <a:r>
              <a:rPr lang="en-US" sz="1200">
                <a:solidFill>
                  <a:srgbClr val="000000"/>
                </a:solidFill>
                <a:latin typeface="Overpass Black"/>
              </a:rPr>
              <a:t>}</a:t>
            </a:r>
          </a:p>
          <a:p>
            <a:pPr marL="341313" indent="347663"/>
            <a:r>
              <a:rPr lang="en-US" sz="1200">
                <a:solidFill>
                  <a:srgbClr val="0000FF"/>
                </a:solidFill>
                <a:latin typeface="Overpass Black"/>
              </a:rPr>
              <a:t>else</a:t>
            </a:r>
            <a:r>
              <a:rPr lang="en-US" sz="1200">
                <a:solidFill>
                  <a:srgbClr val="000000"/>
                </a:solidFill>
                <a:latin typeface="Overpass Black"/>
              </a:rPr>
              <a:t> </a:t>
            </a:r>
            <a:r>
              <a:rPr lang="en-US" sz="1200">
                <a:solidFill>
                  <a:srgbClr val="0000FF"/>
                </a:solidFill>
                <a:latin typeface="Overpass Black"/>
              </a:rPr>
              <a:t>if</a:t>
            </a:r>
            <a:r>
              <a:rPr lang="en-US" sz="1200">
                <a:solidFill>
                  <a:srgbClr val="000000"/>
                </a:solidFill>
                <a:latin typeface="Overpass Black"/>
              </a:rPr>
              <a:t> (temp == </a:t>
            </a:r>
            <a:r>
              <a:rPr lang="en-US" sz="1200">
                <a:solidFill>
                  <a:srgbClr val="A31515"/>
                </a:solidFill>
                <a:latin typeface="Overpass Black"/>
              </a:rPr>
              <a:t>'P'</a:t>
            </a:r>
            <a:r>
              <a:rPr lang="en-US" sz="1200">
                <a:solidFill>
                  <a:srgbClr val="000000"/>
                </a:solidFill>
                <a:latin typeface="Overpass Black"/>
              </a:rPr>
              <a:t>) </a:t>
            </a:r>
            <a:r>
              <a:rPr lang="en-US" sz="1200">
                <a:solidFill>
                  <a:srgbClr val="008000"/>
                </a:solidFill>
                <a:latin typeface="Overpass Black"/>
              </a:rPr>
              <a:t>// Pause game</a:t>
            </a:r>
            <a:endParaRPr lang="en-US" sz="1200">
              <a:solidFill>
                <a:srgbClr val="000000"/>
              </a:solidFill>
              <a:latin typeface="Overpass Black"/>
            </a:endParaRPr>
          </a:p>
          <a:p>
            <a:pPr marL="341313" indent="347663"/>
            <a:r>
              <a:rPr lang="en-US" sz="1200">
                <a:solidFill>
                  <a:srgbClr val="000000"/>
                </a:solidFill>
                <a:latin typeface="Overpass Black"/>
              </a:rPr>
              <a:t>{</a:t>
            </a:r>
          </a:p>
          <a:p>
            <a:pPr marL="341313" indent="798513"/>
            <a:r>
              <a:rPr lang="en-US" sz="1200">
                <a:solidFill>
                  <a:srgbClr val="000000"/>
                </a:solidFill>
                <a:latin typeface="Overpass Black"/>
              </a:rPr>
              <a:t>game-&gt;</a:t>
            </a:r>
            <a:r>
              <a:rPr lang="en-US" sz="1200">
                <a:solidFill>
                  <a:srgbClr val="7030A0"/>
                </a:solidFill>
                <a:latin typeface="Overpass Black"/>
              </a:rPr>
              <a:t>pauseGame</a:t>
            </a:r>
            <a:r>
              <a:rPr lang="en-US" sz="1200">
                <a:solidFill>
                  <a:srgbClr val="000000"/>
                </a:solidFill>
                <a:latin typeface="Overpass Black"/>
              </a:rPr>
              <a:t>();</a:t>
            </a:r>
          </a:p>
          <a:p>
            <a:pPr marL="341313" indent="347663"/>
            <a:r>
              <a:rPr lang="en-US" sz="1200">
                <a:solidFill>
                  <a:srgbClr val="000000"/>
                </a:solidFill>
                <a:latin typeface="Overpass Black"/>
              </a:rPr>
              <a:t>}</a:t>
            </a:r>
          </a:p>
          <a:p>
            <a:pPr marL="341313" indent="347663"/>
            <a:endParaRPr lang="en-US" sz="1200">
              <a:solidFill>
                <a:srgbClr val="000000"/>
              </a:solidFill>
              <a:latin typeface="Overpass Black"/>
            </a:endParaRPr>
          </a:p>
        </p:txBody>
      </p:sp>
      <p:sp>
        <p:nvSpPr>
          <p:cNvPr id="3" name="TextBox 2">
            <a:extLst>
              <a:ext uri="{FF2B5EF4-FFF2-40B4-BE49-F238E27FC236}">
                <a16:creationId xmlns:a16="http://schemas.microsoft.com/office/drawing/2014/main" id="{38EFD251-E498-435C-A1EF-CF07E63C9630}"/>
              </a:ext>
            </a:extLst>
          </p:cNvPr>
          <p:cNvSpPr txBox="1"/>
          <p:nvPr/>
        </p:nvSpPr>
        <p:spPr>
          <a:xfrm>
            <a:off x="4696166" y="1107629"/>
            <a:ext cx="4206238" cy="3600986"/>
          </a:xfrm>
          <a:prstGeom prst="rect">
            <a:avLst/>
          </a:prstGeom>
          <a:noFill/>
          <a:ln>
            <a:solidFill>
              <a:srgbClr val="002060"/>
            </a:solidFill>
          </a:ln>
        </p:spPr>
        <p:txBody>
          <a:bodyPr wrap="square" rtlCol="0">
            <a:spAutoFit/>
          </a:bodyPr>
          <a:lstStyle/>
          <a:p>
            <a:pPr marL="341313" indent="347663"/>
            <a:r>
              <a:rPr lang="en-US" sz="1200">
                <a:solidFill>
                  <a:srgbClr val="0000FF"/>
                </a:solidFill>
                <a:latin typeface="Overpass Black"/>
              </a:rPr>
              <a:t>else</a:t>
            </a:r>
            <a:r>
              <a:rPr lang="en-US" sz="1200">
                <a:solidFill>
                  <a:srgbClr val="000000"/>
                </a:solidFill>
                <a:latin typeface="Overpass Black"/>
              </a:rPr>
              <a:t> </a:t>
            </a:r>
            <a:r>
              <a:rPr lang="en-US" sz="1200">
                <a:solidFill>
                  <a:srgbClr val="0000FF"/>
                </a:solidFill>
                <a:latin typeface="Overpass Black"/>
              </a:rPr>
              <a:t>if</a:t>
            </a:r>
            <a:r>
              <a:rPr lang="en-US" sz="1200">
                <a:solidFill>
                  <a:srgbClr val="000000"/>
                </a:solidFill>
                <a:latin typeface="Overpass Black"/>
              </a:rPr>
              <a:t> (temp == </a:t>
            </a:r>
            <a:r>
              <a:rPr lang="en-US" sz="1200">
                <a:solidFill>
                  <a:srgbClr val="A31515"/>
                </a:solidFill>
                <a:latin typeface="Overpass Black"/>
              </a:rPr>
              <a:t>'E'</a:t>
            </a:r>
            <a:r>
              <a:rPr lang="en-US" sz="1200">
                <a:solidFill>
                  <a:srgbClr val="000000"/>
                </a:solidFill>
                <a:latin typeface="Overpass Black"/>
              </a:rPr>
              <a:t>) </a:t>
            </a:r>
            <a:r>
              <a:rPr lang="en-US" sz="1200">
                <a:solidFill>
                  <a:srgbClr val="008000"/>
                </a:solidFill>
                <a:latin typeface="Overpass Black"/>
              </a:rPr>
              <a:t>// Resume game</a:t>
            </a:r>
            <a:endParaRPr lang="en-US" sz="1200">
              <a:solidFill>
                <a:srgbClr val="000000"/>
              </a:solidFill>
              <a:latin typeface="Overpass Black"/>
            </a:endParaRPr>
          </a:p>
          <a:p>
            <a:pPr marL="341313" indent="347663"/>
            <a:r>
              <a:rPr lang="en-US" sz="1200">
                <a:solidFill>
                  <a:srgbClr val="000000"/>
                </a:solidFill>
                <a:latin typeface="Overpass Black"/>
              </a:rPr>
              <a:t>{</a:t>
            </a:r>
          </a:p>
          <a:p>
            <a:pPr marL="341313" indent="798513"/>
            <a:r>
              <a:rPr lang="en-US" sz="1200">
                <a:solidFill>
                  <a:srgbClr val="0000FF"/>
                </a:solidFill>
                <a:latin typeface="Overpass Black"/>
              </a:rPr>
              <a:t>if</a:t>
            </a:r>
            <a:r>
              <a:rPr lang="en-US" sz="1200">
                <a:solidFill>
                  <a:srgbClr val="000000"/>
                </a:solidFill>
                <a:latin typeface="Overpass Black"/>
              </a:rPr>
              <a:t> (!game-&gt;</a:t>
            </a:r>
            <a:r>
              <a:rPr lang="en-US" sz="1200">
                <a:solidFill>
                  <a:srgbClr val="7030A0"/>
                </a:solidFill>
                <a:latin typeface="Overpass Black"/>
              </a:rPr>
              <a:t>isRunning</a:t>
            </a:r>
            <a:r>
              <a:rPr lang="en-US" sz="1200">
                <a:solidFill>
                  <a:srgbClr val="000000"/>
                </a:solidFill>
                <a:latin typeface="Overpass Black"/>
              </a:rPr>
              <a:t>())</a:t>
            </a:r>
          </a:p>
          <a:p>
            <a:pPr marL="341313" indent="798513"/>
            <a:r>
              <a:rPr lang="en-US" sz="1200">
                <a:solidFill>
                  <a:srgbClr val="000000"/>
                </a:solidFill>
                <a:latin typeface="Overpass Black"/>
              </a:rPr>
              <a:t>{</a:t>
            </a:r>
          </a:p>
          <a:p>
            <a:pPr marL="341313" indent="1149350"/>
            <a:r>
              <a:rPr lang="en-US" sz="1200">
                <a:solidFill>
                  <a:srgbClr val="000000"/>
                </a:solidFill>
                <a:latin typeface="Overpass Black"/>
              </a:rPr>
              <a:t>game-&gt;</a:t>
            </a:r>
            <a:r>
              <a:rPr lang="en-US" sz="1200">
                <a:solidFill>
                  <a:srgbClr val="7030A0"/>
                </a:solidFill>
                <a:latin typeface="Overpass Black"/>
              </a:rPr>
              <a:t>resumeGame</a:t>
            </a:r>
            <a:r>
              <a:rPr lang="en-US" sz="1200">
                <a:solidFill>
                  <a:srgbClr val="000000"/>
                </a:solidFill>
                <a:latin typeface="Overpass Black"/>
              </a:rPr>
              <a:t>();</a:t>
            </a:r>
          </a:p>
          <a:p>
            <a:pPr marL="341313" indent="1149350"/>
            <a:r>
              <a:rPr lang="en-US" sz="1200">
                <a:solidFill>
                  <a:srgbClr val="000000"/>
                </a:solidFill>
                <a:latin typeface="Overpass Black"/>
              </a:rPr>
              <a:t>t1.</a:t>
            </a:r>
            <a:r>
              <a:rPr lang="en-US" sz="1200">
                <a:solidFill>
                  <a:srgbClr val="7030A0"/>
                </a:solidFill>
                <a:latin typeface="Overpass Black"/>
              </a:rPr>
              <a:t>join</a:t>
            </a:r>
            <a:r>
              <a:rPr lang="en-US" sz="1200">
                <a:solidFill>
                  <a:srgbClr val="000000"/>
                </a:solidFill>
                <a:latin typeface="Overpass Black"/>
              </a:rPr>
              <a:t>();</a:t>
            </a:r>
          </a:p>
          <a:p>
            <a:pPr marL="341313" indent="1149350"/>
            <a:r>
              <a:rPr lang="en-US" sz="1200">
                <a:solidFill>
                  <a:srgbClr val="000000"/>
                </a:solidFill>
                <a:latin typeface="Overpass Black"/>
              </a:rPr>
              <a:t>t1 </a:t>
            </a:r>
            <a:r>
              <a:rPr lang="en-US" sz="1200">
                <a:solidFill>
                  <a:srgbClr val="008080"/>
                </a:solidFill>
                <a:latin typeface="Overpass Black"/>
              </a:rPr>
              <a:t>=</a:t>
            </a:r>
            <a:r>
              <a:rPr lang="en-US" sz="1200">
                <a:solidFill>
                  <a:srgbClr val="000000"/>
                </a:solidFill>
                <a:latin typeface="Overpass Black"/>
              </a:rPr>
              <a:t> </a:t>
            </a:r>
            <a:r>
              <a:rPr lang="en-US" sz="1200">
                <a:solidFill>
                  <a:srgbClr val="2B91AF"/>
                </a:solidFill>
                <a:latin typeface="Overpass Black"/>
              </a:rPr>
              <a:t>thread</a:t>
            </a:r>
            <a:r>
              <a:rPr lang="en-US" sz="1200">
                <a:solidFill>
                  <a:srgbClr val="000000"/>
                </a:solidFill>
                <a:latin typeface="Overpass Black"/>
              </a:rPr>
              <a:t>(&amp;</a:t>
            </a:r>
            <a:r>
              <a:rPr lang="en-US" sz="1200">
                <a:solidFill>
                  <a:srgbClr val="2B91AF"/>
                </a:solidFill>
                <a:latin typeface="Overpass Black"/>
              </a:rPr>
              <a:t>CGAME</a:t>
            </a:r>
            <a:r>
              <a:rPr lang="en-US" sz="1200">
                <a:solidFill>
                  <a:srgbClr val="000000"/>
                </a:solidFill>
                <a:latin typeface="Overpass Black"/>
              </a:rPr>
              <a:t>::</a:t>
            </a:r>
            <a:r>
              <a:rPr lang="en-US" sz="1200">
                <a:solidFill>
                  <a:srgbClr val="7030A0"/>
                </a:solidFill>
                <a:latin typeface="Overpass Black"/>
              </a:rPr>
              <a:t>runGame</a:t>
            </a:r>
            <a:r>
              <a:rPr lang="en-US" sz="1200">
                <a:solidFill>
                  <a:srgbClr val="000000"/>
                </a:solidFill>
                <a:latin typeface="Overpass Black"/>
              </a:rPr>
              <a:t>, game);</a:t>
            </a:r>
          </a:p>
          <a:p>
            <a:pPr marL="341313" indent="798513"/>
            <a:r>
              <a:rPr lang="en-US" sz="1200">
                <a:solidFill>
                  <a:srgbClr val="000000"/>
                </a:solidFill>
                <a:latin typeface="Overpass Black"/>
              </a:rPr>
              <a:t>}</a:t>
            </a:r>
          </a:p>
          <a:p>
            <a:pPr marL="341313" indent="347663"/>
            <a:r>
              <a:rPr lang="en-US" sz="1200">
                <a:solidFill>
                  <a:srgbClr val="000000"/>
                </a:solidFill>
                <a:latin typeface="Overpass Black"/>
              </a:rPr>
              <a:t>}</a:t>
            </a:r>
          </a:p>
          <a:p>
            <a:pPr marL="688975"/>
            <a:r>
              <a:rPr lang="en-US" sz="1200">
                <a:solidFill>
                  <a:srgbClr val="0000FF"/>
                </a:solidFill>
                <a:latin typeface="Overpass Black"/>
              </a:rPr>
              <a:t>else</a:t>
            </a:r>
            <a:r>
              <a:rPr lang="en-US" sz="1200">
                <a:solidFill>
                  <a:srgbClr val="000000"/>
                </a:solidFill>
                <a:latin typeface="Overpass Black"/>
              </a:rPr>
              <a:t> </a:t>
            </a:r>
            <a:r>
              <a:rPr lang="en-US" sz="1200">
                <a:solidFill>
                  <a:srgbClr val="0000FF"/>
                </a:solidFill>
                <a:latin typeface="Overpass Black"/>
              </a:rPr>
              <a:t>if</a:t>
            </a:r>
            <a:r>
              <a:rPr lang="en-US" sz="1200">
                <a:solidFill>
                  <a:srgbClr val="000000"/>
                </a:solidFill>
                <a:latin typeface="Overpass Black"/>
              </a:rPr>
              <a:t> (temp == </a:t>
            </a:r>
            <a:r>
              <a:rPr lang="en-US" sz="1200">
                <a:solidFill>
                  <a:srgbClr val="A31515"/>
                </a:solidFill>
                <a:latin typeface="Overpass Black"/>
              </a:rPr>
              <a:t>'L'</a:t>
            </a:r>
            <a:r>
              <a:rPr lang="en-US" sz="1200">
                <a:solidFill>
                  <a:srgbClr val="000000"/>
                </a:solidFill>
                <a:latin typeface="Overpass Black"/>
              </a:rPr>
              <a:t>) </a:t>
            </a:r>
            <a:r>
              <a:rPr lang="en-US" sz="1200">
                <a:solidFill>
                  <a:srgbClr val="008000"/>
                </a:solidFill>
                <a:latin typeface="Overpass Black"/>
              </a:rPr>
              <a:t>// Save game</a:t>
            </a:r>
            <a:endParaRPr lang="en-US" sz="1200">
              <a:solidFill>
                <a:srgbClr val="000000"/>
              </a:solidFill>
              <a:latin typeface="Overpass Black"/>
            </a:endParaRPr>
          </a:p>
          <a:p>
            <a:pPr marL="688975"/>
            <a:r>
              <a:rPr lang="en-US" sz="1200">
                <a:solidFill>
                  <a:srgbClr val="000000"/>
                </a:solidFill>
                <a:latin typeface="Overpass Black"/>
              </a:rPr>
              <a:t>{</a:t>
            </a:r>
          </a:p>
          <a:p>
            <a:pPr marL="1139825"/>
            <a:r>
              <a:rPr lang="en-US" sz="1200">
                <a:solidFill>
                  <a:srgbClr val="000000"/>
                </a:solidFill>
                <a:latin typeface="Overpass Black"/>
              </a:rPr>
              <a:t>game-&gt;</a:t>
            </a:r>
            <a:r>
              <a:rPr lang="en-US" sz="1200">
                <a:solidFill>
                  <a:srgbClr val="7030A0"/>
                </a:solidFill>
                <a:latin typeface="Overpass Black"/>
              </a:rPr>
              <a:t>pauseGame</a:t>
            </a:r>
            <a:r>
              <a:rPr lang="en-US" sz="1200">
                <a:solidFill>
                  <a:srgbClr val="000000"/>
                </a:solidFill>
                <a:latin typeface="Overpass Black"/>
              </a:rPr>
              <a:t>(); </a:t>
            </a:r>
            <a:r>
              <a:rPr lang="en-US" sz="1200">
                <a:solidFill>
                  <a:srgbClr val="008000"/>
                </a:solidFill>
                <a:latin typeface="Overpass Black"/>
              </a:rPr>
              <a:t>// pause game</a:t>
            </a:r>
            <a:endParaRPr lang="en-US" sz="1200">
              <a:solidFill>
                <a:srgbClr val="000000"/>
              </a:solidFill>
              <a:latin typeface="Overpass Black"/>
            </a:endParaRPr>
          </a:p>
          <a:p>
            <a:pPr marL="1139825"/>
            <a:r>
              <a:rPr lang="en-US" sz="1200">
                <a:solidFill>
                  <a:srgbClr val="000000"/>
                </a:solidFill>
                <a:latin typeface="Overpass Black"/>
              </a:rPr>
              <a:t>t1.join(); </a:t>
            </a:r>
            <a:r>
              <a:rPr lang="en-US" sz="1200">
                <a:solidFill>
                  <a:srgbClr val="008000"/>
                </a:solidFill>
                <a:latin typeface="Overpass Black"/>
              </a:rPr>
              <a:t>// Join thread</a:t>
            </a:r>
            <a:endParaRPr lang="en-US" sz="1200">
              <a:solidFill>
                <a:srgbClr val="000000"/>
              </a:solidFill>
              <a:latin typeface="Overpass Black"/>
            </a:endParaRPr>
          </a:p>
          <a:p>
            <a:pPr marL="1139825"/>
            <a:r>
              <a:rPr lang="en-US" sz="1200">
                <a:solidFill>
                  <a:srgbClr val="008000"/>
                </a:solidFill>
                <a:latin typeface="Overpass Black"/>
              </a:rPr>
              <a:t>// Handle Save Game</a:t>
            </a:r>
            <a:endParaRPr lang="en-US" sz="1200">
              <a:solidFill>
                <a:srgbClr val="000000"/>
              </a:solidFill>
              <a:latin typeface="Overpass Black"/>
            </a:endParaRPr>
          </a:p>
          <a:p>
            <a:pPr marL="1139825"/>
            <a:r>
              <a:rPr lang="en-US" sz="1200">
                <a:solidFill>
                  <a:srgbClr val="008000"/>
                </a:solidFill>
                <a:latin typeface="Overpass Black"/>
              </a:rPr>
              <a:t>// .....</a:t>
            </a:r>
            <a:endParaRPr lang="en-US" sz="1200">
              <a:solidFill>
                <a:srgbClr val="000000"/>
              </a:solidFill>
              <a:latin typeface="Overpass Black"/>
            </a:endParaRPr>
          </a:p>
          <a:p>
            <a:pPr marL="1139825"/>
            <a:r>
              <a:rPr lang="en-US" sz="1200">
                <a:solidFill>
                  <a:srgbClr val="008000"/>
                </a:solidFill>
                <a:latin typeface="Overpass Black"/>
              </a:rPr>
              <a:t>// Resume Game &amp; Re-create thread</a:t>
            </a:r>
            <a:endParaRPr lang="en-US" sz="1200">
              <a:solidFill>
                <a:srgbClr val="000000"/>
              </a:solidFill>
              <a:latin typeface="Overpass Black"/>
            </a:endParaRPr>
          </a:p>
          <a:p>
            <a:pPr marL="1139825"/>
            <a:r>
              <a:rPr lang="en-US" sz="1200">
                <a:solidFill>
                  <a:srgbClr val="000000"/>
                </a:solidFill>
                <a:latin typeface="Overpass Black"/>
              </a:rPr>
              <a:t>game-&gt;</a:t>
            </a:r>
            <a:r>
              <a:rPr lang="en-US" sz="1200">
                <a:solidFill>
                  <a:srgbClr val="7030A0"/>
                </a:solidFill>
                <a:latin typeface="Overpass Black"/>
              </a:rPr>
              <a:t>resumeGame</a:t>
            </a:r>
            <a:r>
              <a:rPr lang="en-US" sz="1200">
                <a:solidFill>
                  <a:srgbClr val="000000"/>
                </a:solidFill>
                <a:latin typeface="Overpass Black"/>
              </a:rPr>
              <a:t>();</a:t>
            </a:r>
          </a:p>
          <a:p>
            <a:pPr marL="1139825"/>
            <a:r>
              <a:rPr lang="en-US" sz="1200">
                <a:solidFill>
                  <a:srgbClr val="000000"/>
                </a:solidFill>
                <a:latin typeface="Overpass Black"/>
              </a:rPr>
              <a:t>t1 </a:t>
            </a:r>
            <a:r>
              <a:rPr lang="en-US" sz="1200">
                <a:solidFill>
                  <a:srgbClr val="008080"/>
                </a:solidFill>
                <a:latin typeface="Overpass Black"/>
              </a:rPr>
              <a:t>=</a:t>
            </a:r>
            <a:r>
              <a:rPr lang="en-US" sz="1200">
                <a:solidFill>
                  <a:srgbClr val="000000"/>
                </a:solidFill>
                <a:latin typeface="Overpass Black"/>
              </a:rPr>
              <a:t> </a:t>
            </a:r>
            <a:r>
              <a:rPr lang="en-US" sz="1200">
                <a:solidFill>
                  <a:srgbClr val="2B91AF"/>
                </a:solidFill>
                <a:latin typeface="Overpass Black"/>
              </a:rPr>
              <a:t>thread</a:t>
            </a:r>
            <a:r>
              <a:rPr lang="en-US" sz="1200">
                <a:solidFill>
                  <a:srgbClr val="000000"/>
                </a:solidFill>
                <a:latin typeface="Overpass Black"/>
              </a:rPr>
              <a:t>(&amp;</a:t>
            </a:r>
            <a:r>
              <a:rPr lang="en-US" sz="1200">
                <a:solidFill>
                  <a:srgbClr val="2B91AF"/>
                </a:solidFill>
                <a:latin typeface="Overpass Black"/>
              </a:rPr>
              <a:t>CGAME</a:t>
            </a:r>
            <a:r>
              <a:rPr lang="en-US" sz="1200">
                <a:solidFill>
                  <a:srgbClr val="000000"/>
                </a:solidFill>
                <a:latin typeface="Overpass Black"/>
              </a:rPr>
              <a:t>::</a:t>
            </a:r>
            <a:r>
              <a:rPr lang="en-US" sz="1200">
                <a:solidFill>
                  <a:srgbClr val="7030A0"/>
                </a:solidFill>
                <a:latin typeface="Overpass Black"/>
              </a:rPr>
              <a:t>runGame</a:t>
            </a:r>
            <a:r>
              <a:rPr lang="en-US" sz="1200">
                <a:solidFill>
                  <a:srgbClr val="000000"/>
                </a:solidFill>
                <a:latin typeface="Overpass Black"/>
              </a:rPr>
              <a:t>, game);</a:t>
            </a:r>
          </a:p>
          <a:p>
            <a:pPr marL="688975"/>
            <a:r>
              <a:rPr lang="en-US" sz="1200">
                <a:solidFill>
                  <a:srgbClr val="000000"/>
                </a:solidFill>
                <a:latin typeface="Overpass Black"/>
              </a:rPr>
              <a:t>}</a:t>
            </a:r>
            <a:endParaRPr lang="en-US" sz="1200">
              <a:latin typeface="Overpass Black"/>
            </a:endParaRPr>
          </a:p>
        </p:txBody>
      </p:sp>
      <p:sp>
        <p:nvSpPr>
          <p:cNvPr id="6" name="TextBox 5">
            <a:extLst>
              <a:ext uri="{FF2B5EF4-FFF2-40B4-BE49-F238E27FC236}">
                <a16:creationId xmlns:a16="http://schemas.microsoft.com/office/drawing/2014/main" id="{9C82A7DE-A18F-49CF-A1B6-AEF914AC2183}"/>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34</a:t>
            </a:r>
          </a:p>
        </p:txBody>
      </p:sp>
    </p:spTree>
    <p:extLst>
      <p:ext uri="{BB962C8B-B14F-4D97-AF65-F5344CB8AC3E}">
        <p14:creationId xmlns:p14="http://schemas.microsoft.com/office/powerpoint/2010/main" val="2014224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57889"/>
            <a:ext cx="7672388" cy="577850"/>
          </a:xfrm>
        </p:spPr>
        <p:txBody>
          <a:bodyPr/>
          <a:lstStyle/>
          <a:p>
            <a:r>
              <a:rPr lang="en-US" b="1"/>
              <a:t>Kỹ thuật đa tiểu trình</a:t>
            </a:r>
          </a:p>
        </p:txBody>
      </p:sp>
      <p:sp>
        <p:nvSpPr>
          <p:cNvPr id="2" name="TextBox 1">
            <a:extLst>
              <a:ext uri="{FF2B5EF4-FFF2-40B4-BE49-F238E27FC236}">
                <a16:creationId xmlns:a16="http://schemas.microsoft.com/office/drawing/2014/main" id="{F703AD78-A7C7-461A-8BAC-ADF07F513C63}"/>
              </a:ext>
            </a:extLst>
          </p:cNvPr>
          <p:cNvSpPr txBox="1"/>
          <p:nvPr/>
        </p:nvSpPr>
        <p:spPr>
          <a:xfrm>
            <a:off x="935804" y="1119533"/>
            <a:ext cx="3221093" cy="3416320"/>
          </a:xfrm>
          <a:prstGeom prst="rect">
            <a:avLst/>
          </a:prstGeom>
          <a:noFill/>
          <a:ln>
            <a:solidFill>
              <a:srgbClr val="002060"/>
            </a:solidFill>
          </a:ln>
        </p:spPr>
        <p:txBody>
          <a:bodyPr wrap="square" rtlCol="0">
            <a:spAutoFit/>
          </a:bodyPr>
          <a:lstStyle/>
          <a:p>
            <a:r>
              <a:rPr lang="en-US" sz="1200">
                <a:solidFill>
                  <a:srgbClr val="0000FF"/>
                </a:solidFill>
                <a:latin typeface="Overpass Black"/>
              </a:rPr>
              <a:t>else</a:t>
            </a:r>
            <a:r>
              <a:rPr lang="en-US" sz="1200">
                <a:solidFill>
                  <a:srgbClr val="000000"/>
                </a:solidFill>
                <a:latin typeface="Overpass Black"/>
              </a:rPr>
              <a:t> </a:t>
            </a:r>
            <a:r>
              <a:rPr lang="en-US" sz="1200">
                <a:solidFill>
                  <a:srgbClr val="0000FF"/>
                </a:solidFill>
                <a:latin typeface="Overpass Black"/>
              </a:rPr>
              <a:t>if</a:t>
            </a:r>
            <a:r>
              <a:rPr lang="en-US" sz="1200">
                <a:solidFill>
                  <a:srgbClr val="000000"/>
                </a:solidFill>
                <a:latin typeface="Overpass Black"/>
              </a:rPr>
              <a:t> (temp == </a:t>
            </a:r>
            <a:r>
              <a:rPr lang="en-US" sz="1200">
                <a:solidFill>
                  <a:srgbClr val="A31515"/>
                </a:solidFill>
                <a:latin typeface="Overpass Black"/>
              </a:rPr>
              <a:t>'T'</a:t>
            </a:r>
            <a:r>
              <a:rPr lang="en-US" sz="1200">
                <a:solidFill>
                  <a:srgbClr val="000000"/>
                </a:solidFill>
                <a:latin typeface="Overpass Black"/>
              </a:rPr>
              <a:t>) </a:t>
            </a:r>
            <a:r>
              <a:rPr lang="en-US" sz="1200">
                <a:solidFill>
                  <a:srgbClr val="008000"/>
                </a:solidFill>
                <a:latin typeface="Overpass Black"/>
              </a:rPr>
              <a:t>// Load game</a:t>
            </a:r>
            <a:endParaRPr lang="en-US" sz="1200">
              <a:solidFill>
                <a:srgbClr val="000000"/>
              </a:solidFill>
              <a:latin typeface="Overpass Black"/>
            </a:endParaRPr>
          </a:p>
          <a:p>
            <a:r>
              <a:rPr lang="en-US" sz="1200">
                <a:solidFill>
                  <a:srgbClr val="000000"/>
                </a:solidFill>
                <a:latin typeface="Overpass Black"/>
              </a:rPr>
              <a:t>{</a:t>
            </a:r>
          </a:p>
          <a:p>
            <a:pPr marL="401638"/>
            <a:r>
              <a:rPr lang="en-US" sz="1200">
                <a:solidFill>
                  <a:srgbClr val="000000"/>
                </a:solidFill>
                <a:latin typeface="Overpass Black"/>
              </a:rPr>
              <a:t>game-&gt;</a:t>
            </a:r>
            <a:r>
              <a:rPr lang="en-US" sz="1200">
                <a:solidFill>
                  <a:srgbClr val="7030A0"/>
                </a:solidFill>
                <a:latin typeface="Overpass Black"/>
              </a:rPr>
              <a:t>pauseGame</a:t>
            </a:r>
            <a:r>
              <a:rPr lang="en-US" sz="1200">
                <a:solidFill>
                  <a:srgbClr val="000000"/>
                </a:solidFill>
                <a:latin typeface="Overpass Black"/>
              </a:rPr>
              <a:t>(); </a:t>
            </a:r>
            <a:r>
              <a:rPr lang="en-US" sz="1200">
                <a:solidFill>
                  <a:srgbClr val="008000"/>
                </a:solidFill>
                <a:latin typeface="Overpass Black"/>
              </a:rPr>
              <a:t>// Pause game</a:t>
            </a:r>
            <a:endParaRPr lang="en-US" sz="1200">
              <a:solidFill>
                <a:srgbClr val="000000"/>
              </a:solidFill>
              <a:latin typeface="Overpass Black"/>
            </a:endParaRPr>
          </a:p>
          <a:p>
            <a:pPr marL="401638"/>
            <a:r>
              <a:rPr lang="en-US" sz="1200">
                <a:solidFill>
                  <a:srgbClr val="000000"/>
                </a:solidFill>
                <a:latin typeface="Overpass Black"/>
              </a:rPr>
              <a:t>t1.</a:t>
            </a:r>
            <a:r>
              <a:rPr lang="en-US" sz="1200">
                <a:solidFill>
                  <a:srgbClr val="7030A0"/>
                </a:solidFill>
                <a:latin typeface="Overpass Black"/>
              </a:rPr>
              <a:t>join</a:t>
            </a:r>
            <a:r>
              <a:rPr lang="en-US" sz="1200">
                <a:solidFill>
                  <a:srgbClr val="000000"/>
                </a:solidFill>
                <a:latin typeface="Overpass Black"/>
              </a:rPr>
              <a:t>(); </a:t>
            </a:r>
            <a:r>
              <a:rPr lang="en-US" sz="1200">
                <a:solidFill>
                  <a:srgbClr val="008000"/>
                </a:solidFill>
                <a:latin typeface="Overpass Black"/>
              </a:rPr>
              <a:t>// Join thread</a:t>
            </a:r>
            <a:endParaRPr lang="en-US" sz="1200">
              <a:solidFill>
                <a:srgbClr val="000000"/>
              </a:solidFill>
              <a:latin typeface="Overpass Black"/>
            </a:endParaRPr>
          </a:p>
          <a:p>
            <a:pPr marL="401638"/>
            <a:r>
              <a:rPr lang="en-US" sz="1200">
                <a:solidFill>
                  <a:srgbClr val="008000"/>
                </a:solidFill>
                <a:latin typeface="Overpass Black"/>
              </a:rPr>
              <a:t>// Handle Load game</a:t>
            </a:r>
            <a:endParaRPr lang="en-US" sz="1200">
              <a:solidFill>
                <a:srgbClr val="000000"/>
              </a:solidFill>
              <a:latin typeface="Overpass Black"/>
            </a:endParaRPr>
          </a:p>
          <a:p>
            <a:pPr marL="401638"/>
            <a:r>
              <a:rPr lang="en-US" sz="1200">
                <a:solidFill>
                  <a:srgbClr val="008000"/>
                </a:solidFill>
                <a:latin typeface="Overpass Black"/>
              </a:rPr>
              <a:t>// ....</a:t>
            </a:r>
            <a:endParaRPr lang="en-US" sz="1200">
              <a:solidFill>
                <a:srgbClr val="000000"/>
              </a:solidFill>
              <a:latin typeface="Overpass Black"/>
            </a:endParaRPr>
          </a:p>
          <a:p>
            <a:pPr marL="401638"/>
            <a:r>
              <a:rPr lang="en-US" sz="1200">
                <a:solidFill>
                  <a:srgbClr val="008000"/>
                </a:solidFill>
                <a:latin typeface="Overpass Black"/>
              </a:rPr>
              <a:t>// Resume game &amp; Re-create thread</a:t>
            </a:r>
            <a:endParaRPr lang="en-US" sz="1200">
              <a:solidFill>
                <a:srgbClr val="000000"/>
              </a:solidFill>
              <a:latin typeface="Overpass Black"/>
            </a:endParaRPr>
          </a:p>
          <a:p>
            <a:pPr marL="401638"/>
            <a:r>
              <a:rPr lang="en-US" sz="1200">
                <a:solidFill>
                  <a:srgbClr val="000000"/>
                </a:solidFill>
                <a:latin typeface="Overpass Black"/>
              </a:rPr>
              <a:t>game-&gt;</a:t>
            </a:r>
            <a:r>
              <a:rPr lang="en-US" sz="1200">
                <a:solidFill>
                  <a:srgbClr val="7030A0"/>
                </a:solidFill>
                <a:latin typeface="Overpass Black"/>
              </a:rPr>
              <a:t>resumeGame</a:t>
            </a:r>
            <a:r>
              <a:rPr lang="en-US" sz="1200">
                <a:solidFill>
                  <a:srgbClr val="000000"/>
                </a:solidFill>
                <a:latin typeface="Overpass Black"/>
              </a:rPr>
              <a:t>(); </a:t>
            </a:r>
          </a:p>
          <a:p>
            <a:pPr marL="401638"/>
            <a:r>
              <a:rPr lang="en-US" sz="1200">
                <a:solidFill>
                  <a:srgbClr val="000000"/>
                </a:solidFill>
                <a:latin typeface="Overpass Black"/>
              </a:rPr>
              <a:t>t1 </a:t>
            </a:r>
            <a:r>
              <a:rPr lang="en-US" sz="1200">
                <a:solidFill>
                  <a:srgbClr val="008080"/>
                </a:solidFill>
                <a:latin typeface="Overpass Black"/>
              </a:rPr>
              <a:t>=</a:t>
            </a:r>
            <a:r>
              <a:rPr lang="en-US" sz="1200">
                <a:solidFill>
                  <a:srgbClr val="000000"/>
                </a:solidFill>
                <a:latin typeface="Overpass Black"/>
              </a:rPr>
              <a:t> </a:t>
            </a:r>
            <a:r>
              <a:rPr lang="en-US" sz="1200">
                <a:solidFill>
                  <a:srgbClr val="2B91AF"/>
                </a:solidFill>
                <a:latin typeface="Overpass Black"/>
              </a:rPr>
              <a:t>thread</a:t>
            </a:r>
            <a:r>
              <a:rPr lang="en-US" sz="1200">
                <a:solidFill>
                  <a:srgbClr val="000000"/>
                </a:solidFill>
                <a:latin typeface="Overpass Black"/>
              </a:rPr>
              <a:t>(&amp;</a:t>
            </a:r>
            <a:r>
              <a:rPr lang="en-US" sz="1200">
                <a:solidFill>
                  <a:srgbClr val="2B91AF"/>
                </a:solidFill>
                <a:latin typeface="Overpass Black"/>
              </a:rPr>
              <a:t>CGAME</a:t>
            </a:r>
            <a:r>
              <a:rPr lang="en-US" sz="1200">
                <a:solidFill>
                  <a:srgbClr val="000000"/>
                </a:solidFill>
                <a:latin typeface="Overpass Black"/>
              </a:rPr>
              <a:t>::</a:t>
            </a:r>
            <a:r>
              <a:rPr lang="en-US" sz="1200">
                <a:solidFill>
                  <a:srgbClr val="7030A0"/>
                </a:solidFill>
                <a:latin typeface="Overpass Black"/>
              </a:rPr>
              <a:t>runGame</a:t>
            </a:r>
            <a:r>
              <a:rPr lang="en-US" sz="1200">
                <a:solidFill>
                  <a:srgbClr val="000000"/>
                </a:solidFill>
                <a:latin typeface="Overpass Black"/>
              </a:rPr>
              <a:t>, game);</a:t>
            </a:r>
          </a:p>
          <a:p>
            <a:r>
              <a:rPr lang="en-US" sz="1200">
                <a:solidFill>
                  <a:srgbClr val="000000"/>
                </a:solidFill>
                <a:latin typeface="Overpass Black"/>
              </a:rPr>
              <a:t>}</a:t>
            </a:r>
          </a:p>
          <a:p>
            <a:r>
              <a:rPr lang="en-US" sz="1200">
                <a:solidFill>
                  <a:srgbClr val="0000FF"/>
                </a:solidFill>
                <a:latin typeface="Overpass Black"/>
              </a:rPr>
              <a:t>else</a:t>
            </a:r>
            <a:r>
              <a:rPr lang="en-US" sz="1200">
                <a:solidFill>
                  <a:srgbClr val="000000"/>
                </a:solidFill>
                <a:latin typeface="Overpass Black"/>
              </a:rPr>
              <a:t> </a:t>
            </a:r>
            <a:r>
              <a:rPr lang="en-US" sz="1200">
                <a:solidFill>
                  <a:srgbClr val="0000FF"/>
                </a:solidFill>
                <a:latin typeface="Overpass Black"/>
              </a:rPr>
              <a:t>if</a:t>
            </a:r>
            <a:r>
              <a:rPr lang="en-US" sz="1200">
                <a:solidFill>
                  <a:srgbClr val="000000"/>
                </a:solidFill>
                <a:latin typeface="Overpass Black"/>
              </a:rPr>
              <a:t> (temp == </a:t>
            </a:r>
            <a:r>
              <a:rPr lang="en-US" sz="1200">
                <a:solidFill>
                  <a:srgbClr val="A31515"/>
                </a:solidFill>
                <a:latin typeface="Overpass Black"/>
              </a:rPr>
              <a:t>'B'</a:t>
            </a:r>
            <a:r>
              <a:rPr lang="en-US" sz="1200">
                <a:solidFill>
                  <a:srgbClr val="000000"/>
                </a:solidFill>
                <a:latin typeface="Overpass Black"/>
              </a:rPr>
              <a:t>) </a:t>
            </a:r>
            <a:r>
              <a:rPr lang="en-US" sz="1200">
                <a:solidFill>
                  <a:srgbClr val="008000"/>
                </a:solidFill>
                <a:latin typeface="Overpass Black"/>
              </a:rPr>
              <a:t>// Back to menu</a:t>
            </a:r>
            <a:endParaRPr lang="en-US" sz="1200">
              <a:solidFill>
                <a:srgbClr val="000000"/>
              </a:solidFill>
              <a:latin typeface="Overpass Black"/>
            </a:endParaRPr>
          </a:p>
          <a:p>
            <a:r>
              <a:rPr lang="en-US" sz="1200">
                <a:solidFill>
                  <a:srgbClr val="000000"/>
                </a:solidFill>
                <a:latin typeface="Overpass Black"/>
              </a:rPr>
              <a:t>{</a:t>
            </a:r>
          </a:p>
          <a:p>
            <a:pPr marL="401638"/>
            <a:r>
              <a:rPr lang="en-US" sz="1200">
                <a:solidFill>
                  <a:srgbClr val="000000"/>
                </a:solidFill>
                <a:latin typeface="Overpass Black"/>
              </a:rPr>
              <a:t>game-&gt;</a:t>
            </a:r>
            <a:r>
              <a:rPr lang="en-US" sz="1200">
                <a:solidFill>
                  <a:srgbClr val="7030A0"/>
                </a:solidFill>
                <a:latin typeface="Overpass Black"/>
              </a:rPr>
              <a:t>exitGame</a:t>
            </a:r>
            <a:r>
              <a:rPr lang="en-US" sz="1200">
                <a:solidFill>
                  <a:srgbClr val="000000"/>
                </a:solidFill>
                <a:latin typeface="Overpass Black"/>
              </a:rPr>
              <a:t>(t1); </a:t>
            </a:r>
            <a:r>
              <a:rPr lang="en-US" sz="1200">
                <a:solidFill>
                  <a:srgbClr val="008000"/>
                </a:solidFill>
                <a:latin typeface="Overpass Black"/>
              </a:rPr>
              <a:t>// Exit game</a:t>
            </a:r>
            <a:endParaRPr lang="en-US" sz="1200">
              <a:solidFill>
                <a:srgbClr val="000000"/>
              </a:solidFill>
              <a:latin typeface="Overpass Black"/>
            </a:endParaRPr>
          </a:p>
          <a:p>
            <a:pPr marL="401638"/>
            <a:r>
              <a:rPr lang="en-US" sz="1200">
                <a:solidFill>
                  <a:srgbClr val="008000"/>
                </a:solidFill>
                <a:latin typeface="Overpass Black"/>
              </a:rPr>
              <a:t>// Delete memory</a:t>
            </a:r>
            <a:endParaRPr lang="en-US" sz="1200">
              <a:latin typeface="Overpass Black"/>
            </a:endParaRPr>
          </a:p>
          <a:p>
            <a:pPr marL="401638"/>
            <a:r>
              <a:rPr lang="en-US" sz="1200">
                <a:solidFill>
                  <a:srgbClr val="0000FF"/>
                </a:solidFill>
                <a:latin typeface="Overpass Black"/>
              </a:rPr>
              <a:t>delete</a:t>
            </a:r>
            <a:r>
              <a:rPr lang="en-US" sz="1200">
                <a:solidFill>
                  <a:srgbClr val="000000"/>
                </a:solidFill>
                <a:latin typeface="Overpass Black"/>
              </a:rPr>
              <a:t> game;</a:t>
            </a:r>
          </a:p>
          <a:p>
            <a:pPr marL="401638"/>
            <a:r>
              <a:rPr lang="en-US" sz="1200">
                <a:solidFill>
                  <a:srgbClr val="000000"/>
                </a:solidFill>
                <a:latin typeface="Overpass Black"/>
              </a:rPr>
              <a:t>game = </a:t>
            </a:r>
            <a:r>
              <a:rPr lang="en-US" sz="1200">
                <a:solidFill>
                  <a:srgbClr val="0000FF"/>
                </a:solidFill>
                <a:latin typeface="Overpass Black"/>
              </a:rPr>
              <a:t>nullptr</a:t>
            </a:r>
            <a:r>
              <a:rPr lang="en-US" sz="1200">
                <a:solidFill>
                  <a:srgbClr val="000000"/>
                </a:solidFill>
                <a:latin typeface="Overpass Black"/>
              </a:rPr>
              <a:t>;</a:t>
            </a:r>
          </a:p>
          <a:p>
            <a:pPr marL="401638"/>
            <a:r>
              <a:rPr lang="en-US" sz="1200">
                <a:solidFill>
                  <a:srgbClr val="0000FF"/>
                </a:solidFill>
                <a:latin typeface="Overpass Black"/>
              </a:rPr>
              <a:t>break</a:t>
            </a:r>
            <a:r>
              <a:rPr lang="en-US" sz="1200">
                <a:solidFill>
                  <a:srgbClr val="000000"/>
                </a:solidFill>
                <a:latin typeface="Overpass Black"/>
              </a:rPr>
              <a:t>;</a:t>
            </a:r>
          </a:p>
          <a:p>
            <a:r>
              <a:rPr lang="en-US" sz="1200">
                <a:solidFill>
                  <a:srgbClr val="000000"/>
                </a:solidFill>
                <a:latin typeface="Overpass Black"/>
              </a:rPr>
              <a:t>}</a:t>
            </a:r>
          </a:p>
        </p:txBody>
      </p:sp>
      <p:sp>
        <p:nvSpPr>
          <p:cNvPr id="3" name="TextBox 2">
            <a:extLst>
              <a:ext uri="{FF2B5EF4-FFF2-40B4-BE49-F238E27FC236}">
                <a16:creationId xmlns:a16="http://schemas.microsoft.com/office/drawing/2014/main" id="{F2D2BBEE-6AF6-4BAB-870A-A6F531B13EA6}"/>
              </a:ext>
            </a:extLst>
          </p:cNvPr>
          <p:cNvSpPr txBox="1"/>
          <p:nvPr/>
        </p:nvSpPr>
        <p:spPr>
          <a:xfrm>
            <a:off x="4696166" y="1081061"/>
            <a:ext cx="3979661" cy="3493264"/>
          </a:xfrm>
          <a:prstGeom prst="rect">
            <a:avLst/>
          </a:prstGeom>
          <a:noFill/>
          <a:ln>
            <a:solidFill>
              <a:srgbClr val="002060"/>
            </a:solidFill>
          </a:ln>
        </p:spPr>
        <p:txBody>
          <a:bodyPr wrap="square" rtlCol="0">
            <a:spAutoFit/>
          </a:bodyPr>
          <a:lstStyle/>
          <a:p>
            <a:pPr marL="344488"/>
            <a:r>
              <a:rPr lang="en-US" sz="1300">
                <a:solidFill>
                  <a:srgbClr val="0000FF"/>
                </a:solidFill>
                <a:latin typeface="Overpass Black"/>
              </a:rPr>
              <a:t>else</a:t>
            </a:r>
            <a:r>
              <a:rPr lang="en-US" sz="1300">
                <a:solidFill>
                  <a:srgbClr val="000000"/>
                </a:solidFill>
                <a:latin typeface="Overpass Black"/>
              </a:rPr>
              <a:t> </a:t>
            </a:r>
            <a:r>
              <a:rPr lang="en-US" sz="1300">
                <a:solidFill>
                  <a:srgbClr val="0000FF"/>
                </a:solidFill>
                <a:latin typeface="Overpass Black"/>
              </a:rPr>
              <a:t>if</a:t>
            </a:r>
            <a:r>
              <a:rPr lang="en-US" sz="1300">
                <a:solidFill>
                  <a:srgbClr val="000000"/>
                </a:solidFill>
                <a:latin typeface="Overpass Black"/>
              </a:rPr>
              <a:t> (temp == </a:t>
            </a:r>
            <a:r>
              <a:rPr lang="en-US" sz="1300">
                <a:solidFill>
                  <a:srgbClr val="A31515"/>
                </a:solidFill>
                <a:latin typeface="Overpass Black"/>
              </a:rPr>
              <a:t>'M'</a:t>
            </a:r>
            <a:r>
              <a:rPr lang="en-US" sz="1300">
                <a:solidFill>
                  <a:srgbClr val="000000"/>
                </a:solidFill>
                <a:latin typeface="Overpass Black"/>
              </a:rPr>
              <a:t>) </a:t>
            </a:r>
          </a:p>
          <a:p>
            <a:pPr marL="344488"/>
            <a:r>
              <a:rPr lang="en-US" sz="1300">
                <a:solidFill>
                  <a:srgbClr val="000000"/>
                </a:solidFill>
                <a:latin typeface="Overpass Black"/>
              </a:rPr>
              <a:t>{</a:t>
            </a:r>
          </a:p>
          <a:p>
            <a:pPr marL="628650"/>
            <a:r>
              <a:rPr lang="en-US" sz="1300">
                <a:solidFill>
                  <a:srgbClr val="008000"/>
                </a:solidFill>
                <a:latin typeface="Overpass Black"/>
              </a:rPr>
              <a:t>// Turn on/off game music</a:t>
            </a:r>
            <a:endParaRPr lang="en-US" sz="1300">
              <a:solidFill>
                <a:srgbClr val="000000"/>
              </a:solidFill>
              <a:latin typeface="Overpass Black"/>
            </a:endParaRPr>
          </a:p>
          <a:p>
            <a:pPr marL="344488"/>
            <a:r>
              <a:rPr lang="en-US" sz="1300">
                <a:solidFill>
                  <a:srgbClr val="000000"/>
                </a:solidFill>
                <a:latin typeface="Overpass Black"/>
              </a:rPr>
              <a:t>}</a:t>
            </a:r>
          </a:p>
          <a:p>
            <a:r>
              <a:rPr lang="en-US" sz="1300">
                <a:latin typeface="Overpass Black"/>
              </a:rPr>
              <a:t>}</a:t>
            </a:r>
          </a:p>
          <a:p>
            <a:r>
              <a:rPr lang="en-US" sz="1300">
                <a:solidFill>
                  <a:srgbClr val="0000FF"/>
                </a:solidFill>
                <a:latin typeface="Overpass Black"/>
              </a:rPr>
              <a:t>if (</a:t>
            </a:r>
            <a:r>
              <a:rPr lang="en-US" sz="1300">
                <a:solidFill>
                  <a:schemeClr val="bg2">
                    <a:lumMod val="50000"/>
                  </a:schemeClr>
                </a:solidFill>
                <a:latin typeface="Overpass Black"/>
              </a:rPr>
              <a:t>game-&gt;</a:t>
            </a:r>
            <a:r>
              <a:rPr lang="en-US" sz="1300">
                <a:solidFill>
                  <a:srgbClr val="7030A0"/>
                </a:solidFill>
                <a:latin typeface="Overpass Black"/>
              </a:rPr>
              <a:t>getPeople</a:t>
            </a:r>
            <a:r>
              <a:rPr lang="en-US" sz="1300">
                <a:solidFill>
                  <a:schemeClr val="bg2">
                    <a:lumMod val="50000"/>
                  </a:schemeClr>
                </a:solidFill>
                <a:latin typeface="Overpass Black"/>
              </a:rPr>
              <a:t>().</a:t>
            </a:r>
            <a:r>
              <a:rPr lang="en-US" sz="1300">
                <a:solidFill>
                  <a:srgbClr val="7030A0"/>
                </a:solidFill>
                <a:latin typeface="Overpass Black"/>
              </a:rPr>
              <a:t>isDead</a:t>
            </a:r>
            <a:r>
              <a:rPr lang="en-US" sz="1300">
                <a:solidFill>
                  <a:schemeClr val="bg2">
                    <a:lumMod val="50000"/>
                  </a:schemeClr>
                </a:solidFill>
                <a:latin typeface="Overpass Black"/>
              </a:rPr>
              <a:t>())</a:t>
            </a:r>
            <a:r>
              <a:rPr lang="en-US" sz="1300">
                <a:solidFill>
                  <a:srgbClr val="000000"/>
                </a:solidFill>
                <a:latin typeface="Overpass Black"/>
              </a:rPr>
              <a:t> </a:t>
            </a:r>
            <a:r>
              <a:rPr lang="en-US" sz="1300">
                <a:solidFill>
                  <a:srgbClr val="008000"/>
                </a:solidFill>
                <a:latin typeface="Overpass Black"/>
              </a:rPr>
              <a:t>// if game is over</a:t>
            </a:r>
            <a:endParaRPr lang="en-US" sz="1300">
              <a:solidFill>
                <a:srgbClr val="000000"/>
              </a:solidFill>
              <a:latin typeface="Overpass Black"/>
            </a:endParaRPr>
          </a:p>
          <a:p>
            <a:r>
              <a:rPr lang="en-US" sz="1300">
                <a:solidFill>
                  <a:srgbClr val="000000"/>
                </a:solidFill>
                <a:latin typeface="Overpass Black"/>
              </a:rPr>
              <a:t>{</a:t>
            </a:r>
          </a:p>
          <a:p>
            <a:pPr marL="401638"/>
            <a:r>
              <a:rPr lang="en-US" sz="1300">
                <a:solidFill>
                  <a:srgbClr val="0000FF"/>
                </a:solidFill>
                <a:latin typeface="Overpass Black"/>
              </a:rPr>
              <a:t>if</a:t>
            </a:r>
            <a:r>
              <a:rPr lang="en-US" sz="1300">
                <a:solidFill>
                  <a:srgbClr val="000000"/>
                </a:solidFill>
                <a:latin typeface="Overpass Black"/>
              </a:rPr>
              <a:t> (temp == </a:t>
            </a:r>
            <a:r>
              <a:rPr lang="en-US" sz="1300">
                <a:solidFill>
                  <a:srgbClr val="A31515"/>
                </a:solidFill>
                <a:latin typeface="Overpass Black"/>
              </a:rPr>
              <a:t>'Y'</a:t>
            </a:r>
            <a:r>
              <a:rPr lang="en-US" sz="1300">
                <a:solidFill>
                  <a:srgbClr val="000000"/>
                </a:solidFill>
                <a:latin typeface="Overpass Black"/>
              </a:rPr>
              <a:t> ) </a:t>
            </a:r>
            <a:r>
              <a:rPr lang="en-US" sz="1300">
                <a:solidFill>
                  <a:srgbClr val="008000"/>
                </a:solidFill>
                <a:latin typeface="Overpass Black"/>
              </a:rPr>
              <a:t>// Renew game</a:t>
            </a:r>
            <a:endParaRPr lang="en-US" sz="1300">
              <a:solidFill>
                <a:srgbClr val="000000"/>
              </a:solidFill>
              <a:latin typeface="Overpass Black"/>
            </a:endParaRPr>
          </a:p>
          <a:p>
            <a:pPr marL="401638"/>
            <a:r>
              <a:rPr lang="en-US" sz="1300">
                <a:solidFill>
                  <a:srgbClr val="000000"/>
                </a:solidFill>
                <a:latin typeface="Overpass Black"/>
              </a:rPr>
              <a:t>{</a:t>
            </a:r>
          </a:p>
          <a:p>
            <a:pPr marL="401638" indent="285750"/>
            <a:r>
              <a:rPr lang="en-US" sz="1300">
                <a:solidFill>
                  <a:srgbClr val="000000"/>
                </a:solidFill>
                <a:latin typeface="Overpass Black"/>
              </a:rPr>
              <a:t>game-&gt;</a:t>
            </a:r>
            <a:r>
              <a:rPr lang="en-US" sz="1300">
                <a:solidFill>
                  <a:srgbClr val="7030A0"/>
                </a:solidFill>
                <a:latin typeface="Overpass Black"/>
              </a:rPr>
              <a:t>resetGame</a:t>
            </a:r>
            <a:r>
              <a:rPr lang="en-US" sz="1300">
                <a:solidFill>
                  <a:srgbClr val="000000"/>
                </a:solidFill>
                <a:latin typeface="Overpass Black"/>
              </a:rPr>
              <a:t>(); </a:t>
            </a:r>
            <a:r>
              <a:rPr lang="en-US" sz="1300">
                <a:solidFill>
                  <a:srgbClr val="008000"/>
                </a:solidFill>
                <a:latin typeface="Overpass Black"/>
              </a:rPr>
              <a:t>// Reset game</a:t>
            </a:r>
            <a:endParaRPr lang="en-US" sz="1300">
              <a:solidFill>
                <a:srgbClr val="000000"/>
              </a:solidFill>
              <a:latin typeface="Overpass Black"/>
            </a:endParaRPr>
          </a:p>
          <a:p>
            <a:pPr marL="401638" indent="285750"/>
            <a:r>
              <a:rPr lang="en-US" sz="1300">
                <a:solidFill>
                  <a:srgbClr val="000000"/>
                </a:solidFill>
                <a:latin typeface="Overpass Black"/>
              </a:rPr>
              <a:t>t1.</a:t>
            </a:r>
            <a:r>
              <a:rPr lang="en-US" sz="1300">
                <a:solidFill>
                  <a:srgbClr val="7030A0"/>
                </a:solidFill>
                <a:latin typeface="Overpass Black"/>
              </a:rPr>
              <a:t>join</a:t>
            </a:r>
            <a:r>
              <a:rPr lang="en-US" sz="1300">
                <a:solidFill>
                  <a:srgbClr val="000000"/>
                </a:solidFill>
                <a:latin typeface="Overpass Black"/>
              </a:rPr>
              <a:t>(); </a:t>
            </a:r>
            <a:r>
              <a:rPr lang="en-US" sz="1300">
                <a:solidFill>
                  <a:srgbClr val="008000"/>
                </a:solidFill>
                <a:latin typeface="Overpass Black"/>
              </a:rPr>
              <a:t>// Join thread</a:t>
            </a:r>
          </a:p>
          <a:p>
            <a:pPr marL="401638" indent="285750"/>
            <a:r>
              <a:rPr lang="en-US" sz="1300">
                <a:solidFill>
                  <a:srgbClr val="008000"/>
                </a:solidFill>
                <a:latin typeface="Overpass Black"/>
              </a:rPr>
              <a:t>// Re-create thread</a:t>
            </a:r>
            <a:endParaRPr lang="en-US" sz="1300">
              <a:solidFill>
                <a:srgbClr val="000000"/>
              </a:solidFill>
              <a:latin typeface="Overpass Black"/>
            </a:endParaRPr>
          </a:p>
          <a:p>
            <a:pPr marL="401638" indent="285750"/>
            <a:r>
              <a:rPr lang="en-US" sz="1300">
                <a:solidFill>
                  <a:srgbClr val="000000"/>
                </a:solidFill>
                <a:latin typeface="Overpass Black"/>
              </a:rPr>
              <a:t>t1 </a:t>
            </a:r>
            <a:r>
              <a:rPr lang="en-US" sz="1300">
                <a:solidFill>
                  <a:srgbClr val="008080"/>
                </a:solidFill>
                <a:latin typeface="Overpass Black"/>
              </a:rPr>
              <a:t>=</a:t>
            </a:r>
            <a:r>
              <a:rPr lang="en-US" sz="1300">
                <a:solidFill>
                  <a:srgbClr val="000000"/>
                </a:solidFill>
                <a:latin typeface="Overpass Black"/>
              </a:rPr>
              <a:t> </a:t>
            </a:r>
            <a:r>
              <a:rPr lang="en-US" sz="1300">
                <a:solidFill>
                  <a:srgbClr val="2B91AF"/>
                </a:solidFill>
                <a:latin typeface="Overpass Black"/>
              </a:rPr>
              <a:t>thread</a:t>
            </a:r>
            <a:r>
              <a:rPr lang="en-US" sz="1300">
                <a:solidFill>
                  <a:srgbClr val="000000"/>
                </a:solidFill>
                <a:latin typeface="Overpass Black"/>
              </a:rPr>
              <a:t>(&amp;</a:t>
            </a:r>
            <a:r>
              <a:rPr lang="en-US" sz="1300">
                <a:solidFill>
                  <a:srgbClr val="2B91AF"/>
                </a:solidFill>
                <a:latin typeface="Overpass Black"/>
              </a:rPr>
              <a:t>CGAME</a:t>
            </a:r>
            <a:r>
              <a:rPr lang="en-US" sz="1300">
                <a:solidFill>
                  <a:srgbClr val="000000"/>
                </a:solidFill>
                <a:latin typeface="Overpass Black"/>
              </a:rPr>
              <a:t>::</a:t>
            </a:r>
            <a:r>
              <a:rPr lang="en-US" sz="1300">
                <a:solidFill>
                  <a:srgbClr val="7030A0"/>
                </a:solidFill>
                <a:latin typeface="Overpass Black"/>
              </a:rPr>
              <a:t>runGame,</a:t>
            </a:r>
            <a:r>
              <a:rPr lang="en-US" sz="1300">
                <a:solidFill>
                  <a:srgbClr val="000000"/>
                </a:solidFill>
                <a:latin typeface="Overpass Black"/>
              </a:rPr>
              <a:t> game); </a:t>
            </a:r>
          </a:p>
          <a:p>
            <a:pPr marL="401638"/>
            <a:r>
              <a:rPr lang="en-US" sz="1300">
                <a:solidFill>
                  <a:srgbClr val="000000"/>
                </a:solidFill>
                <a:latin typeface="Overpass Black"/>
              </a:rPr>
              <a:t>}</a:t>
            </a:r>
          </a:p>
          <a:p>
            <a:pPr marL="401638"/>
            <a:r>
              <a:rPr lang="en-US" sz="1300">
                <a:solidFill>
                  <a:srgbClr val="008000"/>
                </a:solidFill>
                <a:latin typeface="Overpass Black"/>
              </a:rPr>
              <a:t>// Handle ‘B’, ‘ESC’</a:t>
            </a:r>
          </a:p>
          <a:p>
            <a:pPr marL="401638"/>
            <a:r>
              <a:rPr lang="en-US" sz="1300">
                <a:solidFill>
                  <a:srgbClr val="008000"/>
                </a:solidFill>
                <a:latin typeface="Overpass Black"/>
              </a:rPr>
              <a:t>//............</a:t>
            </a:r>
          </a:p>
          <a:p>
            <a:r>
              <a:rPr lang="en-US" sz="1300">
                <a:solidFill>
                  <a:schemeClr val="bg2">
                    <a:lumMod val="50000"/>
                  </a:schemeClr>
                </a:solidFill>
                <a:latin typeface="Overpass Black"/>
              </a:rPr>
              <a:t>}</a:t>
            </a:r>
          </a:p>
        </p:txBody>
      </p:sp>
      <p:sp>
        <p:nvSpPr>
          <p:cNvPr id="6" name="TextBox 5">
            <a:extLst>
              <a:ext uri="{FF2B5EF4-FFF2-40B4-BE49-F238E27FC236}">
                <a16:creationId xmlns:a16="http://schemas.microsoft.com/office/drawing/2014/main" id="{9F8554B6-7768-4860-AD3A-D10885DF38DB}"/>
              </a:ext>
            </a:extLst>
          </p:cNvPr>
          <p:cNvSpPr txBox="1"/>
          <p:nvPr/>
        </p:nvSpPr>
        <p:spPr>
          <a:xfrm>
            <a:off x="8344527" y="218572"/>
            <a:ext cx="411767" cy="292388"/>
          </a:xfrm>
          <a:prstGeom prst="rect">
            <a:avLst/>
          </a:prstGeom>
          <a:noFill/>
        </p:spPr>
        <p:txBody>
          <a:bodyPr wrap="square" rtlCol="0">
            <a:spAutoFit/>
          </a:bodyPr>
          <a:lstStyle/>
          <a:p>
            <a:r>
              <a:rPr lang="en-US" sz="1300" b="1">
                <a:solidFill>
                  <a:srgbClr val="002060"/>
                </a:solidFill>
                <a:latin typeface="Overpass Black"/>
              </a:rPr>
              <a:t>35</a:t>
            </a:r>
          </a:p>
        </p:txBody>
      </p:sp>
    </p:spTree>
    <p:extLst>
      <p:ext uri="{BB962C8B-B14F-4D97-AF65-F5344CB8AC3E}">
        <p14:creationId xmlns:p14="http://schemas.microsoft.com/office/powerpoint/2010/main" val="3434121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46"/>
          <p:cNvSpPr txBox="1">
            <a:spLocks noGrp="1"/>
          </p:cNvSpPr>
          <p:nvPr>
            <p:ph type="title"/>
          </p:nvPr>
        </p:nvSpPr>
        <p:spPr>
          <a:xfrm>
            <a:off x="4083408" y="2779094"/>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—Team 5</a:t>
            </a:r>
            <a:endParaRPr sz="2400"/>
          </a:p>
        </p:txBody>
      </p:sp>
      <p:sp>
        <p:nvSpPr>
          <p:cNvPr id="2247" name="Google Shape;2247;p46"/>
          <p:cNvSpPr txBox="1">
            <a:spLocks noGrp="1"/>
          </p:cNvSpPr>
          <p:nvPr>
            <p:ph type="subTitle" idx="1"/>
          </p:nvPr>
        </p:nvSpPr>
        <p:spPr>
          <a:xfrm>
            <a:off x="735235" y="1459456"/>
            <a:ext cx="7673529" cy="180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i="0">
                <a:solidFill>
                  <a:srgbClr val="002060"/>
                </a:solidFill>
                <a:effectLst/>
                <a:latin typeface="Overpass Black"/>
              </a:rPr>
              <a:t>Thank you for your attention</a:t>
            </a:r>
            <a:endParaRPr sz="5400" b="1">
              <a:solidFill>
                <a:srgbClr val="002060"/>
              </a:solidFill>
              <a:latin typeface="Overpass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0"/>
          <p:cNvSpPr txBox="1">
            <a:spLocks noGrp="1"/>
          </p:cNvSpPr>
          <p:nvPr>
            <p:ph type="ctrTitle" idx="21"/>
          </p:nvPr>
        </p:nvSpPr>
        <p:spPr>
          <a:xfrm>
            <a:off x="836113" y="357788"/>
            <a:ext cx="7704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t>Nội dung thuyết trình</a:t>
            </a:r>
            <a:endParaRPr sz="3200" b="1"/>
          </a:p>
        </p:txBody>
      </p:sp>
      <p:pic>
        <p:nvPicPr>
          <p:cNvPr id="2142" name="Google Shape;2142;p40"/>
          <p:cNvPicPr preferRelativeResize="0"/>
          <p:nvPr/>
        </p:nvPicPr>
        <p:blipFill>
          <a:blip r:embed="rId3">
            <a:alphaModFix amt="64000"/>
          </a:blip>
          <a:stretch>
            <a:fillRect/>
          </a:stretch>
        </p:blipFill>
        <p:spPr>
          <a:xfrm>
            <a:off x="933426" y="3360869"/>
            <a:ext cx="842174" cy="708408"/>
          </a:xfrm>
          <a:prstGeom prst="rect">
            <a:avLst/>
          </a:prstGeom>
          <a:noFill/>
          <a:ln>
            <a:noFill/>
          </a:ln>
        </p:spPr>
      </p:pic>
      <p:pic>
        <p:nvPicPr>
          <p:cNvPr id="2143" name="Google Shape;2143;p40"/>
          <p:cNvPicPr preferRelativeResize="0"/>
          <p:nvPr/>
        </p:nvPicPr>
        <p:blipFill>
          <a:blip r:embed="rId4">
            <a:alphaModFix amt="82000"/>
          </a:blip>
          <a:stretch>
            <a:fillRect/>
          </a:stretch>
        </p:blipFill>
        <p:spPr>
          <a:xfrm>
            <a:off x="3403327" y="3369902"/>
            <a:ext cx="842174" cy="708408"/>
          </a:xfrm>
          <a:prstGeom prst="rect">
            <a:avLst/>
          </a:prstGeom>
          <a:noFill/>
          <a:ln>
            <a:noFill/>
          </a:ln>
        </p:spPr>
      </p:pic>
      <p:pic>
        <p:nvPicPr>
          <p:cNvPr id="2144" name="Google Shape;2144;p40"/>
          <p:cNvPicPr preferRelativeResize="0"/>
          <p:nvPr/>
        </p:nvPicPr>
        <p:blipFill>
          <a:blip r:embed="rId4">
            <a:alphaModFix amt="82000"/>
          </a:blip>
          <a:stretch>
            <a:fillRect/>
          </a:stretch>
        </p:blipFill>
        <p:spPr>
          <a:xfrm>
            <a:off x="5993074" y="3380892"/>
            <a:ext cx="842174" cy="708408"/>
          </a:xfrm>
          <a:prstGeom prst="rect">
            <a:avLst/>
          </a:prstGeom>
          <a:noFill/>
          <a:ln>
            <a:noFill/>
          </a:ln>
        </p:spPr>
      </p:pic>
      <p:pic>
        <p:nvPicPr>
          <p:cNvPr id="2145" name="Google Shape;2145;p40"/>
          <p:cNvPicPr preferRelativeResize="0"/>
          <p:nvPr/>
        </p:nvPicPr>
        <p:blipFill>
          <a:blip r:embed="rId3">
            <a:alphaModFix amt="64000"/>
          </a:blip>
          <a:stretch>
            <a:fillRect/>
          </a:stretch>
        </p:blipFill>
        <p:spPr>
          <a:xfrm>
            <a:off x="861525" y="1768611"/>
            <a:ext cx="842174" cy="708408"/>
          </a:xfrm>
          <a:prstGeom prst="rect">
            <a:avLst/>
          </a:prstGeom>
          <a:noFill/>
          <a:ln>
            <a:noFill/>
          </a:ln>
        </p:spPr>
      </p:pic>
      <p:pic>
        <p:nvPicPr>
          <p:cNvPr id="2146" name="Google Shape;2146;p40"/>
          <p:cNvPicPr preferRelativeResize="0"/>
          <p:nvPr/>
        </p:nvPicPr>
        <p:blipFill>
          <a:blip r:embed="rId3">
            <a:alphaModFix amt="64000"/>
          </a:blip>
          <a:stretch>
            <a:fillRect/>
          </a:stretch>
        </p:blipFill>
        <p:spPr>
          <a:xfrm>
            <a:off x="5924559" y="1768614"/>
            <a:ext cx="842174" cy="708400"/>
          </a:xfrm>
          <a:prstGeom prst="rect">
            <a:avLst/>
          </a:prstGeom>
          <a:noFill/>
          <a:ln>
            <a:noFill/>
          </a:ln>
        </p:spPr>
      </p:pic>
      <p:pic>
        <p:nvPicPr>
          <p:cNvPr id="2147" name="Google Shape;2147;p40"/>
          <p:cNvPicPr preferRelativeResize="0"/>
          <p:nvPr/>
        </p:nvPicPr>
        <p:blipFill>
          <a:blip r:embed="rId4">
            <a:alphaModFix amt="82000"/>
          </a:blip>
          <a:stretch>
            <a:fillRect/>
          </a:stretch>
        </p:blipFill>
        <p:spPr>
          <a:xfrm>
            <a:off x="3395834" y="1768611"/>
            <a:ext cx="842174" cy="708408"/>
          </a:xfrm>
          <a:prstGeom prst="rect">
            <a:avLst/>
          </a:prstGeom>
          <a:noFill/>
          <a:ln>
            <a:noFill/>
          </a:ln>
        </p:spPr>
      </p:pic>
      <p:sp>
        <p:nvSpPr>
          <p:cNvPr id="2148" name="Google Shape;2148;p40"/>
          <p:cNvSpPr txBox="1">
            <a:spLocks noGrp="1"/>
          </p:cNvSpPr>
          <p:nvPr>
            <p:ph type="title"/>
          </p:nvPr>
        </p:nvSpPr>
        <p:spPr>
          <a:xfrm>
            <a:off x="836113" y="3430359"/>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a:t>
            </a:r>
            <a:r>
              <a:rPr lang="vi-VN"/>
              <a:t>4</a:t>
            </a:r>
            <a:endParaRPr/>
          </a:p>
        </p:txBody>
      </p:sp>
      <p:sp>
        <p:nvSpPr>
          <p:cNvPr id="2149" name="Google Shape;2149;p40"/>
          <p:cNvSpPr txBox="1">
            <a:spLocks noGrp="1"/>
          </p:cNvSpPr>
          <p:nvPr>
            <p:ph type="title" idx="2"/>
          </p:nvPr>
        </p:nvSpPr>
        <p:spPr>
          <a:xfrm>
            <a:off x="5895761" y="3454986"/>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150" name="Google Shape;2150;p40"/>
          <p:cNvSpPr txBox="1">
            <a:spLocks noGrp="1"/>
          </p:cNvSpPr>
          <p:nvPr>
            <p:ph type="title" idx="3"/>
          </p:nvPr>
        </p:nvSpPr>
        <p:spPr>
          <a:xfrm>
            <a:off x="5827246" y="1839466"/>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1" name="Google Shape;2151;p40"/>
          <p:cNvSpPr txBox="1">
            <a:spLocks noGrp="1"/>
          </p:cNvSpPr>
          <p:nvPr>
            <p:ph type="title" idx="4"/>
          </p:nvPr>
        </p:nvSpPr>
        <p:spPr>
          <a:xfrm>
            <a:off x="3298521" y="3454986"/>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a:t>
            </a:r>
            <a:r>
              <a:rPr lang="vi-VN"/>
              <a:t>5</a:t>
            </a:r>
            <a:endParaRPr/>
          </a:p>
        </p:txBody>
      </p:sp>
      <p:sp>
        <p:nvSpPr>
          <p:cNvPr id="2152" name="Google Shape;2152;p40"/>
          <p:cNvSpPr txBox="1">
            <a:spLocks noGrp="1"/>
          </p:cNvSpPr>
          <p:nvPr>
            <p:ph type="title" idx="5"/>
          </p:nvPr>
        </p:nvSpPr>
        <p:spPr>
          <a:xfrm>
            <a:off x="755063" y="1833914"/>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3" name="Google Shape;2153;p40"/>
          <p:cNvSpPr txBox="1">
            <a:spLocks noGrp="1"/>
          </p:cNvSpPr>
          <p:nvPr>
            <p:ph type="title" idx="6"/>
          </p:nvPr>
        </p:nvSpPr>
        <p:spPr>
          <a:xfrm>
            <a:off x="3271631" y="1833914"/>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55" name="Google Shape;2155;p40"/>
          <p:cNvSpPr txBox="1">
            <a:spLocks noGrp="1"/>
          </p:cNvSpPr>
          <p:nvPr>
            <p:ph type="subTitle" idx="1"/>
          </p:nvPr>
        </p:nvSpPr>
        <p:spPr>
          <a:xfrm>
            <a:off x="1887898" y="3379541"/>
            <a:ext cx="1263955" cy="7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Overpass Black"/>
              </a:rPr>
              <a:t>Tạm dừng các toa xe</a:t>
            </a:r>
            <a:endParaRPr sz="1500" b="1">
              <a:latin typeface="Overpass Black"/>
            </a:endParaRPr>
          </a:p>
        </p:txBody>
      </p:sp>
      <p:sp>
        <p:nvSpPr>
          <p:cNvPr id="2161" name="Google Shape;2161;p40"/>
          <p:cNvSpPr txBox="1">
            <a:spLocks noGrp="1"/>
          </p:cNvSpPr>
          <p:nvPr>
            <p:ph type="subTitle" idx="16"/>
          </p:nvPr>
        </p:nvSpPr>
        <p:spPr>
          <a:xfrm>
            <a:off x="4230516" y="3510152"/>
            <a:ext cx="1567932" cy="4674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Overpass Black"/>
              </a:rPr>
              <a:t>Lưu, tải trò chơi</a:t>
            </a:r>
            <a:endParaRPr sz="1500" b="1">
              <a:latin typeface="Overpass Black"/>
            </a:endParaRPr>
          </a:p>
        </p:txBody>
      </p:sp>
      <p:sp>
        <p:nvSpPr>
          <p:cNvPr id="2163" name="Google Shape;2163;p40"/>
          <p:cNvSpPr txBox="1">
            <a:spLocks noGrp="1"/>
          </p:cNvSpPr>
          <p:nvPr>
            <p:ph type="subTitle" idx="18"/>
          </p:nvPr>
        </p:nvSpPr>
        <p:spPr>
          <a:xfrm>
            <a:off x="1717091" y="1802933"/>
            <a:ext cx="1413017" cy="623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Overpass Black"/>
              </a:rPr>
              <a:t>Các đối tượng trong trò chơi</a:t>
            </a:r>
            <a:endParaRPr sz="1500" b="1">
              <a:latin typeface="Overpass Black"/>
            </a:endParaRPr>
          </a:p>
        </p:txBody>
      </p:sp>
      <p:pic>
        <p:nvPicPr>
          <p:cNvPr id="27" name="Picture 10" descr="The Roman number theory association">
            <a:extLst>
              <a:ext uri="{FF2B5EF4-FFF2-40B4-BE49-F238E27FC236}">
                <a16:creationId xmlns:a16="http://schemas.microsoft.com/office/drawing/2014/main" id="{6705C8D1-F39E-4A23-99E5-9104603A59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92" y="127317"/>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14">
            <a:extLst>
              <a:ext uri="{FF2B5EF4-FFF2-40B4-BE49-F238E27FC236}">
                <a16:creationId xmlns:a16="http://schemas.microsoft.com/office/drawing/2014/main" id="{813704D0-D27B-4E7C-95DE-1AC664389FCB}"/>
              </a:ext>
            </a:extLst>
          </p:cNvPr>
          <p:cNvSpPr>
            <a:spLocks noGrp="1"/>
          </p:cNvSpPr>
          <p:nvPr>
            <p:ph type="subTitle" idx="20"/>
          </p:nvPr>
        </p:nvSpPr>
        <p:spPr>
          <a:xfrm>
            <a:off x="4319415" y="1802933"/>
            <a:ext cx="1479711" cy="567589"/>
          </a:xfrm>
        </p:spPr>
        <p:txBody>
          <a:bodyPr/>
          <a:lstStyle/>
          <a:p>
            <a:pPr marL="0" lvl="0" indent="0" algn="l" rtl="0">
              <a:spcBef>
                <a:spcPts val="0"/>
              </a:spcBef>
              <a:spcAft>
                <a:spcPts val="0"/>
              </a:spcAft>
              <a:buNone/>
            </a:pPr>
            <a:r>
              <a:rPr lang="en-US" sz="1500" b="1">
                <a:latin typeface="Overpass Black"/>
              </a:rPr>
              <a:t>Kĩ thuật </a:t>
            </a:r>
            <a:br>
              <a:rPr lang="en-US" sz="1500" b="1">
                <a:latin typeface="Overpass Black"/>
              </a:rPr>
            </a:br>
            <a:r>
              <a:rPr lang="en-US" sz="1500" b="1">
                <a:latin typeface="Overpass Black"/>
              </a:rPr>
              <a:t>hỗ trợ console</a:t>
            </a:r>
          </a:p>
        </p:txBody>
      </p:sp>
      <p:sp>
        <p:nvSpPr>
          <p:cNvPr id="47" name="TextBox 46">
            <a:extLst>
              <a:ext uri="{FF2B5EF4-FFF2-40B4-BE49-F238E27FC236}">
                <a16:creationId xmlns:a16="http://schemas.microsoft.com/office/drawing/2014/main" id="{79C9835C-78A0-41CF-B34A-E4230CB9BDE2}"/>
              </a:ext>
            </a:extLst>
          </p:cNvPr>
          <p:cNvSpPr txBox="1"/>
          <p:nvPr/>
        </p:nvSpPr>
        <p:spPr>
          <a:xfrm>
            <a:off x="6913363" y="1925935"/>
            <a:ext cx="1429564" cy="323165"/>
          </a:xfrm>
          <a:prstGeom prst="rect">
            <a:avLst/>
          </a:prstGeom>
          <a:noFill/>
        </p:spPr>
        <p:txBody>
          <a:bodyPr wrap="square">
            <a:spAutoFit/>
          </a:bodyPr>
          <a:lstStyle/>
          <a:p>
            <a:pPr marL="0" lvl="0" indent="0" algn="l" rtl="0">
              <a:spcBef>
                <a:spcPts val="0"/>
              </a:spcBef>
              <a:spcAft>
                <a:spcPts val="0"/>
              </a:spcAft>
              <a:buNone/>
            </a:pPr>
            <a:r>
              <a:rPr lang="en-US" sz="1500" b="1">
                <a:solidFill>
                  <a:srgbClr val="002060"/>
                </a:solidFill>
                <a:latin typeface="Overpass Black"/>
                <a:ea typeface="Open Sans" panose="020B0606030504020204" pitchFamily="34" charset="0"/>
                <a:cs typeface="Open Sans" panose="020B0606030504020204" pitchFamily="34" charset="0"/>
              </a:rPr>
              <a:t>Cài đặt trò chơi</a:t>
            </a:r>
            <a:endParaRPr lang="vi-VN" sz="1500" b="1">
              <a:solidFill>
                <a:srgbClr val="002060"/>
              </a:solidFill>
              <a:latin typeface="Overpass Black"/>
              <a:ea typeface="Open Sans" panose="020B0606030504020204" pitchFamily="34" charset="0"/>
              <a:cs typeface="Open Sans" panose="020B0606030504020204" pitchFamily="34" charset="0"/>
            </a:endParaRPr>
          </a:p>
        </p:txBody>
      </p:sp>
      <p:sp>
        <p:nvSpPr>
          <p:cNvPr id="49" name="Google Shape;2157;p40">
            <a:extLst>
              <a:ext uri="{FF2B5EF4-FFF2-40B4-BE49-F238E27FC236}">
                <a16:creationId xmlns:a16="http://schemas.microsoft.com/office/drawing/2014/main" id="{F509FC03-D61B-4FD6-915B-15EF9A43E9D7}"/>
              </a:ext>
            </a:extLst>
          </p:cNvPr>
          <p:cNvSpPr txBox="1">
            <a:spLocks/>
          </p:cNvSpPr>
          <p:nvPr/>
        </p:nvSpPr>
        <p:spPr>
          <a:xfrm>
            <a:off x="7029874" y="3380892"/>
            <a:ext cx="1222952" cy="605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sz="1500" b="1">
                <a:latin typeface="Overpass Black"/>
              </a:rPr>
              <a:t>Kỹ thuật </a:t>
            </a:r>
            <a:br>
              <a:rPr lang="en-US" sz="1500" b="1">
                <a:latin typeface="Overpass Black"/>
              </a:rPr>
            </a:br>
            <a:r>
              <a:rPr lang="en-US" sz="1500" b="1">
                <a:latin typeface="Overpass Black"/>
              </a:rPr>
              <a:t>đa tiểu trình</a:t>
            </a:r>
            <a:endParaRPr lang="vi-VN" sz="1500" b="1">
              <a:latin typeface="Overpass Black"/>
            </a:endParaRPr>
          </a:p>
        </p:txBody>
      </p:sp>
      <p:sp>
        <p:nvSpPr>
          <p:cNvPr id="22" name="TextBox 21">
            <a:extLst>
              <a:ext uri="{FF2B5EF4-FFF2-40B4-BE49-F238E27FC236}">
                <a16:creationId xmlns:a16="http://schemas.microsoft.com/office/drawing/2014/main" id="{749E741F-335C-4C5E-AABC-DCE9E287E26F}"/>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87" name="Google Shape;2187;p43"/>
          <p:cNvSpPr txBox="1">
            <a:spLocks noGrp="1"/>
          </p:cNvSpPr>
          <p:nvPr>
            <p:ph type="ctrTitle"/>
          </p:nvPr>
        </p:nvSpPr>
        <p:spPr>
          <a:xfrm>
            <a:off x="2900163" y="2830670"/>
            <a:ext cx="3343674" cy="79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a:t>C</a:t>
            </a:r>
            <a:r>
              <a:rPr lang="vi-VN" sz="2800" b="1"/>
              <a:t>ÁC ĐỐI TƯỢNG TRONG TRÒ CHƠI</a:t>
            </a:r>
          </a:p>
        </p:txBody>
      </p:sp>
      <p:pic>
        <p:nvPicPr>
          <p:cNvPr id="5" name="Picture 10" descr="The Roman number theory association">
            <a:extLst>
              <a:ext uri="{FF2B5EF4-FFF2-40B4-BE49-F238E27FC236}">
                <a16:creationId xmlns:a16="http://schemas.microsoft.com/office/drawing/2014/main" id="{05FB125D-A52C-4067-80AF-0CC20972C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A7F1BE-91A6-450E-AF82-072FD33E26CB}"/>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8" name="Picture 10" descr="The Roman number theory association">
            <a:extLst>
              <a:ext uri="{FF2B5EF4-FFF2-40B4-BE49-F238E27FC236}">
                <a16:creationId xmlns:a16="http://schemas.microsoft.com/office/drawing/2014/main" id="{B5F30182-1BA5-4420-A9A4-1FB1FD400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BF1D179-2B6B-47BE-8493-2684987D67E1}"/>
              </a:ext>
            </a:extLst>
          </p:cNvPr>
          <p:cNvSpPr>
            <a:spLocks noGrp="1"/>
          </p:cNvSpPr>
          <p:nvPr>
            <p:ph type="ctrTitle"/>
          </p:nvPr>
        </p:nvSpPr>
        <p:spPr>
          <a:xfrm>
            <a:off x="823732" y="373025"/>
            <a:ext cx="7672500" cy="577800"/>
          </a:xfrm>
        </p:spPr>
        <p:txBody>
          <a:bodyPr/>
          <a:lstStyle/>
          <a:p>
            <a:r>
              <a:rPr lang="en-US" b="1"/>
              <a:t>Các đối tượng trong trò chơi</a:t>
            </a:r>
          </a:p>
        </p:txBody>
      </p:sp>
      <p:pic>
        <p:nvPicPr>
          <p:cNvPr id="4" name="Picture 3">
            <a:extLst>
              <a:ext uri="{FF2B5EF4-FFF2-40B4-BE49-F238E27FC236}">
                <a16:creationId xmlns:a16="http://schemas.microsoft.com/office/drawing/2014/main" id="{BCA95DB9-251F-45A1-8B39-6A01852CCDC6}"/>
              </a:ext>
            </a:extLst>
          </p:cNvPr>
          <p:cNvPicPr>
            <a:picLocks noChangeAspect="1"/>
          </p:cNvPicPr>
          <p:nvPr/>
        </p:nvPicPr>
        <p:blipFill>
          <a:blip r:embed="rId4"/>
          <a:stretch>
            <a:fillRect/>
          </a:stretch>
        </p:blipFill>
        <p:spPr>
          <a:xfrm>
            <a:off x="927050" y="965800"/>
            <a:ext cx="7569182" cy="3954602"/>
          </a:xfrm>
          <a:prstGeom prst="rect">
            <a:avLst/>
          </a:prstGeom>
        </p:spPr>
      </p:pic>
      <p:sp>
        <p:nvSpPr>
          <p:cNvPr id="5" name="TextBox 4">
            <a:extLst>
              <a:ext uri="{FF2B5EF4-FFF2-40B4-BE49-F238E27FC236}">
                <a16:creationId xmlns:a16="http://schemas.microsoft.com/office/drawing/2014/main" id="{946ADF8F-B812-438A-AEBD-34B0FE02F43E}"/>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6</a:t>
            </a:r>
          </a:p>
        </p:txBody>
      </p:sp>
    </p:spTree>
    <p:extLst>
      <p:ext uri="{BB962C8B-B14F-4D97-AF65-F5344CB8AC3E}">
        <p14:creationId xmlns:p14="http://schemas.microsoft.com/office/powerpoint/2010/main" val="149185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87" name="Google Shape;2187;p43"/>
          <p:cNvSpPr txBox="1">
            <a:spLocks noGrp="1"/>
          </p:cNvSpPr>
          <p:nvPr>
            <p:ph type="ctrTitle"/>
          </p:nvPr>
        </p:nvSpPr>
        <p:spPr>
          <a:xfrm>
            <a:off x="2900163" y="2830670"/>
            <a:ext cx="3343674" cy="79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a:t>KĨ THUẬT HỖ TRỢ CONSOLE</a:t>
            </a:r>
            <a:endParaRPr lang="vi-VN" sz="2800" b="1"/>
          </a:p>
        </p:txBody>
      </p:sp>
      <p:pic>
        <p:nvPicPr>
          <p:cNvPr id="5" name="Picture 10" descr="The Roman number theory association">
            <a:extLst>
              <a:ext uri="{FF2B5EF4-FFF2-40B4-BE49-F238E27FC236}">
                <a16:creationId xmlns:a16="http://schemas.microsoft.com/office/drawing/2014/main" id="{05FB125D-A52C-4067-80AF-0CC20972C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9EE75C-79DA-4B59-B1DF-F742F0B6845A}"/>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7</a:t>
            </a:r>
          </a:p>
        </p:txBody>
      </p:sp>
    </p:spTree>
    <p:extLst>
      <p:ext uri="{BB962C8B-B14F-4D97-AF65-F5344CB8AC3E}">
        <p14:creationId xmlns:p14="http://schemas.microsoft.com/office/powerpoint/2010/main" val="25712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pic>
        <p:nvPicPr>
          <p:cNvPr id="49" name="Picture 10" descr="The Roman number theory association">
            <a:extLst>
              <a:ext uri="{FF2B5EF4-FFF2-40B4-BE49-F238E27FC236}">
                <a16:creationId xmlns:a16="http://schemas.microsoft.com/office/drawing/2014/main" id="{D5A95AC1-6D3D-4B02-8C96-EF9B7D6F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69323716-10B8-4BA5-943A-F97E33C7F36C}"/>
              </a:ext>
            </a:extLst>
          </p:cNvPr>
          <p:cNvSpPr>
            <a:spLocks noGrp="1"/>
          </p:cNvSpPr>
          <p:nvPr>
            <p:ph type="ctrTitle" idx="8"/>
          </p:nvPr>
        </p:nvSpPr>
        <p:spPr>
          <a:xfrm>
            <a:off x="859972" y="257889"/>
            <a:ext cx="7672388" cy="577850"/>
          </a:xfrm>
        </p:spPr>
        <p:txBody>
          <a:bodyPr/>
          <a:lstStyle/>
          <a:p>
            <a:r>
              <a:rPr lang="en-US" b="1"/>
              <a:t>Kĩ thuật hỗ trợ console</a:t>
            </a:r>
          </a:p>
        </p:txBody>
      </p:sp>
      <p:sp>
        <p:nvSpPr>
          <p:cNvPr id="2" name="TextBox 1">
            <a:extLst>
              <a:ext uri="{FF2B5EF4-FFF2-40B4-BE49-F238E27FC236}">
                <a16:creationId xmlns:a16="http://schemas.microsoft.com/office/drawing/2014/main" id="{D3F32B48-3A6D-46D8-9416-94B897111979}"/>
              </a:ext>
            </a:extLst>
          </p:cNvPr>
          <p:cNvSpPr txBox="1"/>
          <p:nvPr/>
        </p:nvSpPr>
        <p:spPr>
          <a:xfrm>
            <a:off x="585927" y="1781844"/>
            <a:ext cx="3956328" cy="2677656"/>
          </a:xfrm>
          <a:prstGeom prst="rect">
            <a:avLst/>
          </a:prstGeom>
          <a:noFill/>
          <a:ln>
            <a:solidFill>
              <a:schemeClr val="bg1"/>
            </a:solidFill>
          </a:ln>
        </p:spPr>
        <p:txBody>
          <a:bodyPr wrap="square" rtlCol="0">
            <a:spAutoFit/>
          </a:bodyPr>
          <a:lstStyle/>
          <a:p>
            <a:r>
              <a:rPr lang="en-US">
                <a:solidFill>
                  <a:srgbClr val="0000FF"/>
                </a:solidFill>
                <a:latin typeface="Overpass Black"/>
              </a:rPr>
              <a:t>class</a:t>
            </a:r>
            <a:r>
              <a:rPr lang="en-US">
                <a:solidFill>
                  <a:srgbClr val="000000"/>
                </a:solidFill>
                <a:latin typeface="Overpass Black"/>
              </a:rPr>
              <a:t> </a:t>
            </a:r>
            <a:r>
              <a:rPr lang="en-US">
                <a:solidFill>
                  <a:srgbClr val="2B91AF"/>
                </a:solidFill>
                <a:latin typeface="Overpass Black"/>
              </a:rPr>
              <a:t>CCONSOLE </a:t>
            </a:r>
            <a:r>
              <a:rPr lang="en-US">
                <a:solidFill>
                  <a:srgbClr val="000000"/>
                </a:solidFill>
                <a:latin typeface="Overpass Black"/>
              </a:rPr>
              <a:t>{</a:t>
            </a:r>
          </a:p>
          <a:p>
            <a:r>
              <a:rPr lang="en-US">
                <a:solidFill>
                  <a:srgbClr val="0000FF"/>
                </a:solidFill>
                <a:latin typeface="Overpass Black"/>
              </a:rPr>
              <a:t>public</a:t>
            </a:r>
            <a:r>
              <a:rPr lang="en-US">
                <a:solidFill>
                  <a:srgbClr val="000000"/>
                </a:solidFill>
                <a:latin typeface="Overpass Black"/>
              </a:rPr>
              <a:t>:</a:t>
            </a:r>
          </a:p>
          <a:p>
            <a:pPr marL="285750"/>
            <a:r>
              <a:rPr lang="en-US">
                <a:solidFill>
                  <a:srgbClr val="7030A0"/>
                </a:solidFill>
                <a:latin typeface="Overpass Black"/>
              </a:rPr>
              <a:t>CCONSOLE</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2B91AF"/>
                </a:solidFill>
                <a:latin typeface="Overpass Black"/>
              </a:rPr>
              <a:t>SHORT</a:t>
            </a:r>
            <a:r>
              <a:rPr lang="en-US">
                <a:solidFill>
                  <a:srgbClr val="000000"/>
                </a:solidFill>
                <a:latin typeface="Overpass Black"/>
              </a:rPr>
              <a:t> </a:t>
            </a:r>
            <a:r>
              <a:rPr lang="en-US">
                <a:solidFill>
                  <a:srgbClr val="7030A0"/>
                </a:solidFill>
                <a:latin typeface="Overpass Black"/>
              </a:rPr>
              <a:t>GetKeyState</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nVirtKey</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FixConsoleWindow</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GotoXY</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x</a:t>
            </a:r>
            <a:r>
              <a:rPr lang="en-US">
                <a:solidFill>
                  <a:srgbClr val="000000"/>
                </a:solidFill>
                <a:latin typeface="Overpass Black"/>
              </a:rPr>
              <a:t>, </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y</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fixCur</a:t>
            </a:r>
            <a:r>
              <a:rPr lang="en-US">
                <a:solidFill>
                  <a:srgbClr val="000000"/>
                </a:solidFill>
                <a:latin typeface="Overpass Black"/>
              </a:rPr>
              <a:t>(</a:t>
            </a:r>
            <a:r>
              <a:rPr lang="en-US">
                <a:solidFill>
                  <a:srgbClr val="0000FF"/>
                </a:solidFill>
                <a:latin typeface="Overpass Black"/>
              </a:rPr>
              <a:t>bool</a:t>
            </a:r>
            <a:r>
              <a:rPr lang="en-US">
                <a:solidFill>
                  <a:srgbClr val="000000"/>
                </a:solidFill>
                <a:latin typeface="Overpass Black"/>
              </a:rPr>
              <a:t> </a:t>
            </a:r>
            <a:r>
              <a:rPr lang="en-US">
                <a:solidFill>
                  <a:srgbClr val="808080"/>
                </a:solidFill>
                <a:latin typeface="Overpass Black"/>
              </a:rPr>
              <a:t>CursorVisibility</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disableSelection</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sizeEdit</a:t>
            </a:r>
            <a:r>
              <a:rPr lang="en-US">
                <a:solidFill>
                  <a:srgbClr val="000000"/>
                </a:solidFill>
                <a:latin typeface="Overpass Black"/>
              </a:rPr>
              <a:t>(</a:t>
            </a:r>
            <a:r>
              <a:rPr lang="en-US">
                <a:solidFill>
                  <a:srgbClr val="0000FF"/>
                </a:solidFill>
                <a:latin typeface="Overpass Black"/>
              </a:rPr>
              <a:t>short</a:t>
            </a:r>
            <a:r>
              <a:rPr lang="en-US">
                <a:solidFill>
                  <a:srgbClr val="000000"/>
                </a:solidFill>
                <a:latin typeface="Overpass Black"/>
              </a:rPr>
              <a:t> </a:t>
            </a:r>
            <a:r>
              <a:rPr lang="en-US">
                <a:solidFill>
                  <a:srgbClr val="808080"/>
                </a:solidFill>
                <a:latin typeface="Overpass Black"/>
              </a:rPr>
              <a:t>width</a:t>
            </a:r>
            <a:r>
              <a:rPr lang="en-US">
                <a:solidFill>
                  <a:srgbClr val="000000"/>
                </a:solidFill>
                <a:latin typeface="Overpass Black"/>
              </a:rPr>
              <a:t>, </a:t>
            </a:r>
            <a:r>
              <a:rPr lang="en-US">
                <a:solidFill>
                  <a:srgbClr val="0000FF"/>
                </a:solidFill>
                <a:latin typeface="Overpass Black"/>
              </a:rPr>
              <a:t>short</a:t>
            </a:r>
            <a:r>
              <a:rPr lang="en-US">
                <a:solidFill>
                  <a:srgbClr val="000000"/>
                </a:solidFill>
                <a:latin typeface="Overpass Black"/>
              </a:rPr>
              <a:t> </a:t>
            </a:r>
            <a:r>
              <a:rPr lang="en-US">
                <a:solidFill>
                  <a:srgbClr val="808080"/>
                </a:solidFill>
                <a:latin typeface="Overpass Black"/>
              </a:rPr>
              <a:t>height</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editFontSizeConsole</a:t>
            </a:r>
            <a:r>
              <a:rPr lang="en-US">
                <a:solidFill>
                  <a:srgbClr val="000000"/>
                </a:solidFill>
                <a:latin typeface="Overpass Black"/>
              </a:rPr>
              <a:t>(); </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SetBufferSize</a:t>
            </a:r>
            <a:r>
              <a:rPr lang="en-US">
                <a:solidFill>
                  <a:srgbClr val="000000"/>
                </a:solidFill>
                <a:latin typeface="Overpass Black"/>
              </a:rPr>
              <a:t>();</a:t>
            </a:r>
          </a:p>
          <a:p>
            <a:pPr marL="285750"/>
            <a:r>
              <a:rPr lang="en-US">
                <a:solidFill>
                  <a:srgbClr val="0000FF"/>
                </a:solidFill>
                <a:latin typeface="Overpass Black"/>
              </a:rPr>
              <a:t>void</a:t>
            </a:r>
            <a:r>
              <a:rPr lang="en-US">
                <a:latin typeface="Overpass Black"/>
              </a:rPr>
              <a:t> </a:t>
            </a:r>
            <a:r>
              <a:rPr lang="en-US">
                <a:solidFill>
                  <a:srgbClr val="7030A0"/>
                </a:solidFill>
                <a:latin typeface="Overpass Black"/>
              </a:rPr>
              <a:t>ConsoleHandle</a:t>
            </a:r>
            <a:r>
              <a:rPr lang="en-US">
                <a:latin typeface="Overpass Black"/>
              </a:rPr>
              <a:t>();</a:t>
            </a:r>
            <a:r>
              <a:rPr lang="en-US">
                <a:solidFill>
                  <a:srgbClr val="008000"/>
                </a:solidFill>
                <a:latin typeface="Overpass Black"/>
              </a:rPr>
              <a:t> </a:t>
            </a:r>
            <a:endParaRPr lang="en-US">
              <a:latin typeface="Overpass Black"/>
            </a:endParaRPr>
          </a:p>
        </p:txBody>
      </p:sp>
      <p:sp>
        <p:nvSpPr>
          <p:cNvPr id="3" name="TextBox 2">
            <a:extLst>
              <a:ext uri="{FF2B5EF4-FFF2-40B4-BE49-F238E27FC236}">
                <a16:creationId xmlns:a16="http://schemas.microsoft.com/office/drawing/2014/main" id="{85481514-77CF-4074-9112-CB847A426038}"/>
              </a:ext>
            </a:extLst>
          </p:cNvPr>
          <p:cNvSpPr txBox="1"/>
          <p:nvPr/>
        </p:nvSpPr>
        <p:spPr>
          <a:xfrm>
            <a:off x="1411872" y="1185035"/>
            <a:ext cx="2363927" cy="369332"/>
          </a:xfrm>
          <a:prstGeom prst="rect">
            <a:avLst/>
          </a:prstGeom>
          <a:noFill/>
        </p:spPr>
        <p:txBody>
          <a:bodyPr wrap="square" rtlCol="0">
            <a:spAutoFit/>
          </a:bodyPr>
          <a:lstStyle/>
          <a:p>
            <a:r>
              <a:rPr lang="en-US" sz="1800" b="1">
                <a:solidFill>
                  <a:srgbClr val="002060"/>
                </a:solidFill>
                <a:latin typeface="Overpass Black"/>
              </a:rPr>
              <a:t>Hỗ trợ hiển thị console</a:t>
            </a:r>
          </a:p>
        </p:txBody>
      </p:sp>
      <p:sp>
        <p:nvSpPr>
          <p:cNvPr id="6" name="TextBox 5">
            <a:extLst>
              <a:ext uri="{FF2B5EF4-FFF2-40B4-BE49-F238E27FC236}">
                <a16:creationId xmlns:a16="http://schemas.microsoft.com/office/drawing/2014/main" id="{3E1CD16B-F57F-47F6-AC19-E9C5C02142B5}"/>
              </a:ext>
            </a:extLst>
          </p:cNvPr>
          <p:cNvSpPr txBox="1"/>
          <p:nvPr/>
        </p:nvSpPr>
        <p:spPr>
          <a:xfrm>
            <a:off x="5117997" y="1913422"/>
            <a:ext cx="3891574" cy="2031325"/>
          </a:xfrm>
          <a:prstGeom prst="rect">
            <a:avLst/>
          </a:prstGeom>
          <a:solidFill>
            <a:schemeClr val="bg1"/>
          </a:solidFill>
          <a:ln>
            <a:solidFill>
              <a:schemeClr val="bg1"/>
            </a:solidFill>
          </a:ln>
        </p:spPr>
        <p:txBody>
          <a:bodyPr wrap="square" rtlCol="0">
            <a:spAutoFit/>
          </a:bodyPr>
          <a:lstStyle/>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removeSpace</a:t>
            </a:r>
            <a:r>
              <a:rPr lang="en-US">
                <a:solidFill>
                  <a:srgbClr val="000000"/>
                </a:solidFill>
                <a:latin typeface="Overpass Black"/>
              </a:rPr>
              <a:t>(</a:t>
            </a:r>
            <a:r>
              <a:rPr lang="en-US">
                <a:solidFill>
                  <a:srgbClr val="2B91AF"/>
                </a:solidFill>
                <a:latin typeface="Overpass Black"/>
              </a:rPr>
              <a:t>POINT</a:t>
            </a:r>
            <a:r>
              <a:rPr lang="en-US">
                <a:solidFill>
                  <a:srgbClr val="000000"/>
                </a:solidFill>
                <a:latin typeface="Overpass Black"/>
              </a:rPr>
              <a:t>, </a:t>
            </a:r>
            <a:r>
              <a:rPr lang="en-US">
                <a:solidFill>
                  <a:srgbClr val="2B91AF"/>
                </a:solidFill>
                <a:latin typeface="Overpass Black"/>
              </a:rPr>
              <a:t>POINT</a:t>
            </a:r>
            <a:r>
              <a:rPr lang="en-US">
                <a:solidFill>
                  <a:srgbClr val="000000"/>
                </a:solidFill>
                <a:latin typeface="Overpass Black"/>
              </a:rPr>
              <a:t>);</a:t>
            </a:r>
            <a:r>
              <a:rPr lang="en-US">
                <a:solidFill>
                  <a:srgbClr val="008000"/>
                </a:solidFill>
                <a:latin typeface="Overpass Black"/>
              </a:rPr>
              <a:t> </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setColor</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color</a:t>
            </a:r>
            <a:r>
              <a:rPr lang="en-US">
                <a:solidFill>
                  <a:srgbClr val="000000"/>
                </a:solidFill>
                <a:latin typeface="Overpass Black"/>
              </a:rPr>
              <a:t>);</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drawGraphics</a:t>
            </a:r>
            <a:r>
              <a:rPr lang="en-US">
                <a:solidFill>
                  <a:srgbClr val="000000"/>
                </a:solidFill>
                <a:latin typeface="Overpass Black"/>
              </a:rPr>
              <a:t>(</a:t>
            </a:r>
            <a:r>
              <a:rPr lang="en-US">
                <a:solidFill>
                  <a:srgbClr val="0000FF"/>
                </a:solidFill>
                <a:latin typeface="Overpass Black"/>
              </a:rPr>
              <a:t>const</a:t>
            </a:r>
            <a:r>
              <a:rPr lang="en-US">
                <a:solidFill>
                  <a:srgbClr val="000000"/>
                </a:solidFill>
                <a:latin typeface="Overpass Black"/>
              </a:rPr>
              <a:t> </a:t>
            </a:r>
            <a:r>
              <a:rPr lang="en-US">
                <a:solidFill>
                  <a:srgbClr val="0000FF"/>
                </a:solidFill>
                <a:latin typeface="Overpass Black"/>
              </a:rPr>
              <a:t>char</a:t>
            </a:r>
            <a:r>
              <a:rPr lang="en-US">
                <a:solidFill>
                  <a:srgbClr val="000000"/>
                </a:solidFill>
                <a:latin typeface="Overpass Black"/>
              </a:rPr>
              <a:t>* </a:t>
            </a:r>
            <a:r>
              <a:rPr lang="en-US">
                <a:solidFill>
                  <a:srgbClr val="808080"/>
                </a:solidFill>
                <a:latin typeface="Overpass Black"/>
              </a:rPr>
              <a:t>filename</a:t>
            </a:r>
            <a:r>
              <a:rPr lang="en-US">
                <a:solidFill>
                  <a:srgbClr val="000000"/>
                </a:solidFill>
                <a:latin typeface="Overpass Black"/>
              </a:rPr>
              <a:t>, </a:t>
            </a:r>
            <a:r>
              <a:rPr lang="en-US">
                <a:solidFill>
                  <a:srgbClr val="2B91AF"/>
                </a:solidFill>
                <a:latin typeface="Overpass Black"/>
              </a:rPr>
              <a:t>POINT</a:t>
            </a:r>
            <a:r>
              <a:rPr lang="en-US">
                <a:solidFill>
                  <a:srgbClr val="000000"/>
                </a:solidFill>
                <a:latin typeface="Overpass Black"/>
              </a:rPr>
              <a:t> </a:t>
            </a:r>
            <a:r>
              <a:rPr lang="en-US">
                <a:solidFill>
                  <a:srgbClr val="808080"/>
                </a:solidFill>
                <a:latin typeface="Overpass Black"/>
              </a:rPr>
              <a:t>coord</a:t>
            </a:r>
            <a:r>
              <a:rPr lang="en-US">
                <a:solidFill>
                  <a:srgbClr val="000000"/>
                </a:solidFill>
                <a:latin typeface="Overpass Black"/>
              </a:rPr>
              <a:t>, </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color</a:t>
            </a:r>
            <a:r>
              <a:rPr lang="en-US">
                <a:solidFill>
                  <a:srgbClr val="000000"/>
                </a:solidFill>
                <a:latin typeface="Overpass Black"/>
              </a:rPr>
              <a:t>, </a:t>
            </a:r>
            <a:r>
              <a:rPr lang="en-US">
                <a:solidFill>
                  <a:srgbClr val="0000FF"/>
                </a:solidFill>
                <a:latin typeface="Overpass Black"/>
              </a:rPr>
              <a:t>int</a:t>
            </a:r>
            <a:r>
              <a:rPr lang="en-US">
                <a:solidFill>
                  <a:srgbClr val="000000"/>
                </a:solidFill>
                <a:latin typeface="Overpass Black"/>
              </a:rPr>
              <a:t> </a:t>
            </a:r>
            <a:r>
              <a:rPr lang="en-US">
                <a:solidFill>
                  <a:srgbClr val="808080"/>
                </a:solidFill>
                <a:latin typeface="Overpass Black"/>
              </a:rPr>
              <a:t>sleep</a:t>
            </a:r>
            <a:r>
              <a:rPr lang="en-US">
                <a:solidFill>
                  <a:srgbClr val="000000"/>
                </a:solidFill>
                <a:latin typeface="Overpass Black"/>
              </a:rPr>
              <a:t> = 0);</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initLoadingBar</a:t>
            </a:r>
            <a:r>
              <a:rPr lang="en-US">
                <a:solidFill>
                  <a:srgbClr val="000000"/>
                </a:solidFill>
                <a:latin typeface="Overpass Black"/>
              </a:rPr>
              <a:t>(</a:t>
            </a:r>
            <a:r>
              <a:rPr lang="en-US">
                <a:solidFill>
                  <a:srgbClr val="0000FF"/>
                </a:solidFill>
                <a:latin typeface="Overpass Black"/>
              </a:rPr>
              <a:t>int</a:t>
            </a:r>
            <a:r>
              <a:rPr lang="en-US">
                <a:solidFill>
                  <a:srgbClr val="000000"/>
                </a:solidFill>
                <a:latin typeface="Overpass Black"/>
              </a:rPr>
              <a:t>);</a:t>
            </a:r>
            <a:r>
              <a:rPr lang="en-US">
                <a:solidFill>
                  <a:srgbClr val="008000"/>
                </a:solidFill>
                <a:latin typeface="Overpass Black"/>
              </a:rPr>
              <a:t> // loading bar</a:t>
            </a:r>
            <a:endParaRPr lang="en-US">
              <a:solidFill>
                <a:srgbClr val="000000"/>
              </a:solidFill>
              <a:latin typeface="Overpass Black"/>
            </a:endParaRP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playMusic</a:t>
            </a:r>
            <a:r>
              <a:rPr lang="en-US">
                <a:solidFill>
                  <a:srgbClr val="000000"/>
                </a:solidFill>
                <a:latin typeface="Overpass Black"/>
              </a:rPr>
              <a:t>(</a:t>
            </a:r>
            <a:r>
              <a:rPr lang="en-US">
                <a:solidFill>
                  <a:srgbClr val="2B91AF"/>
                </a:solidFill>
                <a:latin typeface="Overpass Black"/>
              </a:rPr>
              <a:t>string</a:t>
            </a:r>
            <a:r>
              <a:rPr lang="en-US">
                <a:solidFill>
                  <a:srgbClr val="000000"/>
                </a:solidFill>
                <a:latin typeface="Overpass Black"/>
              </a:rPr>
              <a:t>);</a:t>
            </a:r>
            <a:r>
              <a:rPr lang="en-US">
                <a:solidFill>
                  <a:srgbClr val="008000"/>
                </a:solidFill>
                <a:latin typeface="Overpass Black"/>
              </a:rPr>
              <a:t> </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turnOffMusic</a:t>
            </a:r>
            <a:r>
              <a:rPr lang="en-US">
                <a:solidFill>
                  <a:srgbClr val="000000"/>
                </a:solidFill>
                <a:latin typeface="Overpass Black"/>
              </a:rPr>
              <a:t>(</a:t>
            </a:r>
            <a:r>
              <a:rPr lang="en-US">
                <a:solidFill>
                  <a:srgbClr val="2B91AF"/>
                </a:solidFill>
                <a:latin typeface="Overpass Black"/>
              </a:rPr>
              <a:t>string</a:t>
            </a:r>
            <a:r>
              <a:rPr lang="en-US">
                <a:solidFill>
                  <a:srgbClr val="000000"/>
                </a:solidFill>
                <a:latin typeface="Overpass Black"/>
              </a:rPr>
              <a:t>); </a:t>
            </a:r>
          </a:p>
          <a:p>
            <a:pPr marL="285750"/>
            <a:r>
              <a:rPr lang="en-US">
                <a:solidFill>
                  <a:srgbClr val="0000FF"/>
                </a:solidFill>
                <a:latin typeface="Overpass Black"/>
              </a:rPr>
              <a:t>static</a:t>
            </a:r>
            <a:r>
              <a:rPr lang="en-US">
                <a:solidFill>
                  <a:srgbClr val="000000"/>
                </a:solidFill>
                <a:latin typeface="Overpass Black"/>
              </a:rPr>
              <a:t> </a:t>
            </a:r>
            <a:r>
              <a:rPr lang="en-US">
                <a:solidFill>
                  <a:srgbClr val="0000FF"/>
                </a:solidFill>
                <a:latin typeface="Overpass Black"/>
              </a:rPr>
              <a:t>void</a:t>
            </a:r>
            <a:r>
              <a:rPr lang="en-US">
                <a:solidFill>
                  <a:srgbClr val="000000"/>
                </a:solidFill>
                <a:latin typeface="Overpass Black"/>
              </a:rPr>
              <a:t> </a:t>
            </a:r>
            <a:r>
              <a:rPr lang="en-US">
                <a:solidFill>
                  <a:srgbClr val="7030A0"/>
                </a:solidFill>
                <a:latin typeface="Overpass Black"/>
              </a:rPr>
              <a:t>cleanKeyPress</a:t>
            </a:r>
            <a:r>
              <a:rPr lang="en-US">
                <a:solidFill>
                  <a:srgbClr val="000000"/>
                </a:solidFill>
                <a:latin typeface="Overpass Black"/>
              </a:rPr>
              <a:t>();</a:t>
            </a:r>
          </a:p>
          <a:p>
            <a:r>
              <a:rPr lang="en-US">
                <a:solidFill>
                  <a:srgbClr val="000000"/>
                </a:solidFill>
                <a:latin typeface="Overpass Black"/>
              </a:rPr>
              <a:t>};</a:t>
            </a:r>
            <a:endParaRPr lang="en-US">
              <a:latin typeface="Overpass Black"/>
            </a:endParaRPr>
          </a:p>
        </p:txBody>
      </p:sp>
      <p:sp>
        <p:nvSpPr>
          <p:cNvPr id="7" name="TextBox 6">
            <a:extLst>
              <a:ext uri="{FF2B5EF4-FFF2-40B4-BE49-F238E27FC236}">
                <a16:creationId xmlns:a16="http://schemas.microsoft.com/office/drawing/2014/main" id="{445A6E8B-C99F-4B7C-87F6-FB69C6804329}"/>
              </a:ext>
            </a:extLst>
          </p:cNvPr>
          <p:cNvSpPr txBox="1"/>
          <p:nvPr/>
        </p:nvSpPr>
        <p:spPr>
          <a:xfrm>
            <a:off x="6406259" y="1198753"/>
            <a:ext cx="1383642" cy="369332"/>
          </a:xfrm>
          <a:prstGeom prst="rect">
            <a:avLst/>
          </a:prstGeom>
          <a:noFill/>
        </p:spPr>
        <p:txBody>
          <a:bodyPr wrap="square" rtlCol="0">
            <a:spAutoFit/>
          </a:bodyPr>
          <a:lstStyle/>
          <a:p>
            <a:r>
              <a:rPr lang="en-US" sz="1800" b="1">
                <a:solidFill>
                  <a:srgbClr val="002060"/>
                </a:solidFill>
                <a:latin typeface="Overpass Black"/>
              </a:rPr>
              <a:t>Hỗ trợ game</a:t>
            </a:r>
          </a:p>
        </p:txBody>
      </p:sp>
      <p:sp>
        <p:nvSpPr>
          <p:cNvPr id="8" name="Rectangle 7">
            <a:extLst>
              <a:ext uri="{FF2B5EF4-FFF2-40B4-BE49-F238E27FC236}">
                <a16:creationId xmlns:a16="http://schemas.microsoft.com/office/drawing/2014/main" id="{C16C1D5E-9B44-4484-8685-FA405D8845CD}"/>
              </a:ext>
            </a:extLst>
          </p:cNvPr>
          <p:cNvSpPr/>
          <p:nvPr/>
        </p:nvSpPr>
        <p:spPr>
          <a:xfrm>
            <a:off x="358219" y="1095860"/>
            <a:ext cx="4411744" cy="3626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verpass Black"/>
            </a:endParaRPr>
          </a:p>
        </p:txBody>
      </p:sp>
      <p:cxnSp>
        <p:nvCxnSpPr>
          <p:cNvPr id="10" name="Straight Connector 9">
            <a:extLst>
              <a:ext uri="{FF2B5EF4-FFF2-40B4-BE49-F238E27FC236}">
                <a16:creationId xmlns:a16="http://schemas.microsoft.com/office/drawing/2014/main" id="{A611272A-8606-4884-9750-68C908C666AC}"/>
              </a:ext>
            </a:extLst>
          </p:cNvPr>
          <p:cNvCxnSpPr/>
          <p:nvPr/>
        </p:nvCxnSpPr>
        <p:spPr>
          <a:xfrm>
            <a:off x="358219" y="1643541"/>
            <a:ext cx="441174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E9F38B0-B351-457D-B3E9-6920EABDA045}"/>
              </a:ext>
            </a:extLst>
          </p:cNvPr>
          <p:cNvSpPr/>
          <p:nvPr/>
        </p:nvSpPr>
        <p:spPr>
          <a:xfrm>
            <a:off x="5027416" y="1095861"/>
            <a:ext cx="3982155" cy="3004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verpass Black"/>
            </a:endParaRPr>
          </a:p>
        </p:txBody>
      </p:sp>
      <p:cxnSp>
        <p:nvCxnSpPr>
          <p:cNvPr id="13" name="Straight Connector 12">
            <a:extLst>
              <a:ext uri="{FF2B5EF4-FFF2-40B4-BE49-F238E27FC236}">
                <a16:creationId xmlns:a16="http://schemas.microsoft.com/office/drawing/2014/main" id="{8FE5EE01-337F-442C-BE33-5103935F6A0A}"/>
              </a:ext>
            </a:extLst>
          </p:cNvPr>
          <p:cNvCxnSpPr>
            <a:cxnSpLocks/>
          </p:cNvCxnSpPr>
          <p:nvPr/>
        </p:nvCxnSpPr>
        <p:spPr>
          <a:xfrm>
            <a:off x="5027416" y="1643541"/>
            <a:ext cx="398215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DA2C13-5C63-4383-A186-32B2CAB3D2AE}"/>
              </a:ext>
            </a:extLst>
          </p:cNvPr>
          <p:cNvSpPr txBox="1"/>
          <p:nvPr/>
        </p:nvSpPr>
        <p:spPr>
          <a:xfrm>
            <a:off x="8381341" y="254426"/>
            <a:ext cx="302038" cy="292388"/>
          </a:xfrm>
          <a:prstGeom prst="rect">
            <a:avLst/>
          </a:prstGeom>
          <a:noFill/>
        </p:spPr>
        <p:txBody>
          <a:bodyPr wrap="square" rtlCol="0">
            <a:spAutoFit/>
          </a:bodyPr>
          <a:lstStyle/>
          <a:p>
            <a:r>
              <a:rPr lang="en-US" sz="1300" b="1">
                <a:solidFill>
                  <a:srgbClr val="002060"/>
                </a:solidFill>
                <a:latin typeface="Overpass Black"/>
              </a:rPr>
              <a:t>8</a:t>
            </a:r>
          </a:p>
        </p:txBody>
      </p:sp>
    </p:spTree>
    <p:extLst>
      <p:ext uri="{BB962C8B-B14F-4D97-AF65-F5344CB8AC3E}">
        <p14:creationId xmlns:p14="http://schemas.microsoft.com/office/powerpoint/2010/main" val="103992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87" name="Google Shape;2187;p43"/>
          <p:cNvSpPr txBox="1">
            <a:spLocks noGrp="1"/>
          </p:cNvSpPr>
          <p:nvPr>
            <p:ph type="ctrTitle"/>
          </p:nvPr>
        </p:nvSpPr>
        <p:spPr>
          <a:xfrm>
            <a:off x="2900163" y="2830670"/>
            <a:ext cx="3343674" cy="79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a:t>CÀI ĐẶT TRÒ CHƠI</a:t>
            </a:r>
            <a:endParaRPr lang="vi-VN" sz="2800" b="1"/>
          </a:p>
        </p:txBody>
      </p:sp>
      <p:pic>
        <p:nvPicPr>
          <p:cNvPr id="5" name="Picture 10" descr="The Roman number theory association">
            <a:extLst>
              <a:ext uri="{FF2B5EF4-FFF2-40B4-BE49-F238E27FC236}">
                <a16:creationId xmlns:a16="http://schemas.microsoft.com/office/drawing/2014/main" id="{05FB125D-A52C-4067-80AF-0CC20972C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3" y="127829"/>
            <a:ext cx="1067266"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283C37-98CA-439D-BB07-A696AE28E9EE}"/>
              </a:ext>
            </a:extLst>
          </p:cNvPr>
          <p:cNvSpPr txBox="1"/>
          <p:nvPr/>
        </p:nvSpPr>
        <p:spPr>
          <a:xfrm>
            <a:off x="8344528" y="218572"/>
            <a:ext cx="302038" cy="292388"/>
          </a:xfrm>
          <a:prstGeom prst="rect">
            <a:avLst/>
          </a:prstGeom>
          <a:noFill/>
        </p:spPr>
        <p:txBody>
          <a:bodyPr wrap="square" rtlCol="0">
            <a:spAutoFit/>
          </a:bodyPr>
          <a:lstStyle/>
          <a:p>
            <a:r>
              <a:rPr lang="en-US" sz="1300" b="1">
                <a:solidFill>
                  <a:srgbClr val="002060"/>
                </a:solidFill>
                <a:latin typeface="Overpass Black"/>
              </a:rPr>
              <a:t>9</a:t>
            </a:r>
          </a:p>
        </p:txBody>
      </p:sp>
    </p:spTree>
    <p:extLst>
      <p:ext uri="{BB962C8B-B14F-4D97-AF65-F5344CB8AC3E}">
        <p14:creationId xmlns:p14="http://schemas.microsoft.com/office/powerpoint/2010/main" val="515898181"/>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1830</TotalTime>
  <Words>3468</Words>
  <Application>Microsoft Office PowerPoint</Application>
  <PresentationFormat>On-screen Show (16:9)</PresentationFormat>
  <Paragraphs>621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Consolas</vt:lpstr>
      <vt:lpstr>Courier New</vt:lpstr>
      <vt:lpstr>Fira Sans Extra Condensed Medium</vt:lpstr>
      <vt:lpstr>Open Sans</vt:lpstr>
      <vt:lpstr>Overpass Black</vt:lpstr>
      <vt:lpstr>Aqua Marketing Plan by Slidego</vt:lpstr>
      <vt:lpstr>CROSSING GAME</vt:lpstr>
      <vt:lpstr>NHÓM 5</vt:lpstr>
      <vt:lpstr>Giới thiệu trò chơi</vt:lpstr>
      <vt:lpstr>Nội dung thuyết trình</vt:lpstr>
      <vt:lpstr>01</vt:lpstr>
      <vt:lpstr>Các đối tượng trong trò chơi</vt:lpstr>
      <vt:lpstr>02</vt:lpstr>
      <vt:lpstr>Kĩ thuật hỗ trợ console</vt:lpstr>
      <vt:lpstr>03</vt:lpstr>
      <vt:lpstr>Cài đặt thực đơn trò chơi</vt:lpstr>
      <vt:lpstr>Cài đặt thực đơn trò chơi</vt:lpstr>
      <vt:lpstr>Cài đặt lớp CGAME</vt:lpstr>
      <vt:lpstr>Cài đặt lớp CANIMAL</vt:lpstr>
      <vt:lpstr>Cài đặt lớp CVEHICLE</vt:lpstr>
      <vt:lpstr>Cài đặt lớp CPEOPLE</vt:lpstr>
      <vt:lpstr>Cài đặt hàm move</vt:lpstr>
      <vt:lpstr>Các hàm cập nhật vị trí đối tượng</vt:lpstr>
      <vt:lpstr>Các hàm liên quan CPEOPLE</vt:lpstr>
      <vt:lpstr>Xử lý va chạm</vt:lpstr>
      <vt:lpstr>Xử lý trò chơi</vt:lpstr>
      <vt:lpstr>04</vt:lpstr>
      <vt:lpstr>Tạm dừng các toa xe</vt:lpstr>
      <vt:lpstr>Tạm dừng các toa xe</vt:lpstr>
      <vt:lpstr>Tạm dừng các toa xe</vt:lpstr>
      <vt:lpstr>05</vt:lpstr>
      <vt:lpstr>Lưu trò chơi</vt:lpstr>
      <vt:lpstr>Lưu trò chơi</vt:lpstr>
      <vt:lpstr>Lưu trò chơi</vt:lpstr>
      <vt:lpstr>Lưu trò chơi</vt:lpstr>
      <vt:lpstr>Tải trò chơi</vt:lpstr>
      <vt:lpstr>Tải trò chơi</vt:lpstr>
      <vt:lpstr>Tải trò chơi</vt:lpstr>
      <vt:lpstr>06</vt:lpstr>
      <vt:lpstr>Kỹ thuật đa tiểu trình</vt:lpstr>
      <vt:lpstr>Kỹ thuật đa tiểu trình</vt:lpstr>
      <vt:lpstr>—Team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dc:title>
  <cp:lastModifiedBy>GIA HUY</cp:lastModifiedBy>
  <cp:revision>190</cp:revision>
  <dcterms:modified xsi:type="dcterms:W3CDTF">2021-12-16T16:15:44Z</dcterms:modified>
</cp:coreProperties>
</file>