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0" r:id="rId2"/>
    <p:sldId id="273" r:id="rId3"/>
    <p:sldId id="257" r:id="rId4"/>
    <p:sldId id="258" r:id="rId5"/>
    <p:sldId id="278" r:id="rId6"/>
    <p:sldId id="260" r:id="rId7"/>
    <p:sldId id="262" r:id="rId8"/>
    <p:sldId id="263" r:id="rId9"/>
    <p:sldId id="264" r:id="rId10"/>
    <p:sldId id="274" r:id="rId11"/>
    <p:sldId id="276" r:id="rId12"/>
    <p:sldId id="277" r:id="rId13"/>
    <p:sldId id="265" r:id="rId14"/>
    <p:sldId id="279" r:id="rId15"/>
    <p:sldId id="266" r:id="rId16"/>
    <p:sldId id="267" r:id="rId17"/>
    <p:sldId id="268" r:id="rId18"/>
    <p:sldId id="26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78" d="100"/>
          <a:sy n="78" d="100"/>
        </p:scale>
        <p:origin x="54" y="1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F8B46-67E9-4C77-81FE-43C8BD2A6765}"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1E36E-7AF2-4B45-A4D8-128CB342B9EB}" type="slidenum">
              <a:rPr lang="en-US" smtClean="0"/>
              <a:t>‹#›</a:t>
            </a:fld>
            <a:endParaRPr lang="en-US"/>
          </a:p>
        </p:txBody>
      </p:sp>
    </p:spTree>
    <p:extLst>
      <p:ext uri="{BB962C8B-B14F-4D97-AF65-F5344CB8AC3E}">
        <p14:creationId xmlns:p14="http://schemas.microsoft.com/office/powerpoint/2010/main" val="3987135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6/26/2017 11:05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9474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6/26/2017 11:05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386076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349F6-20C0-42C6-ABFB-F30329A746A5}" type="slidenum">
              <a:rPr lang="en-US" smtClean="0"/>
              <a:t>20</a:t>
            </a:fld>
            <a:endParaRPr lang="en-US"/>
          </a:p>
        </p:txBody>
      </p:sp>
    </p:spTree>
    <p:extLst>
      <p:ext uri="{BB962C8B-B14F-4D97-AF65-F5344CB8AC3E}">
        <p14:creationId xmlns:p14="http://schemas.microsoft.com/office/powerpoint/2010/main" val="260494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349F6-20C0-42C6-ABFB-F30329A746A5}" type="slidenum">
              <a:rPr lang="en-US" smtClean="0"/>
              <a:t>21</a:t>
            </a:fld>
            <a:endParaRPr lang="en-US"/>
          </a:p>
        </p:txBody>
      </p:sp>
    </p:spTree>
    <p:extLst>
      <p:ext uri="{BB962C8B-B14F-4D97-AF65-F5344CB8AC3E}">
        <p14:creationId xmlns:p14="http://schemas.microsoft.com/office/powerpoint/2010/main" val="379741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411364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368873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971257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_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95465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2-color Non-bulleted_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8792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8792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65929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51798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206364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36897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AA99AB-82A5-4EB5-AFE6-223849CF1249}"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298167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AA99AB-82A5-4EB5-AFE6-223849CF1249}"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137339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AA99AB-82A5-4EB5-AFE6-223849CF1249}"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415319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A99AB-82A5-4EB5-AFE6-223849CF1249}"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56959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AA99AB-82A5-4EB5-AFE6-223849CF1249}"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295990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AA99AB-82A5-4EB5-AFE6-223849CF1249}"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261704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99AB-82A5-4EB5-AFE6-223849CF1249}" type="datetimeFigureOut">
              <a:rPr lang="en-US" smtClean="0"/>
              <a:t>6/26/2017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5E09A-D5FE-44E6-A20B-E1A7B2BFCF21}" type="slidenum">
              <a:rPr lang="en-US" smtClean="0"/>
              <a:t>‹#›</a:t>
            </a:fld>
            <a:endParaRPr lang="en-US"/>
          </a:p>
        </p:txBody>
      </p:sp>
    </p:spTree>
    <p:extLst>
      <p:ext uri="{BB962C8B-B14F-4D97-AF65-F5344CB8AC3E}">
        <p14:creationId xmlns:p14="http://schemas.microsoft.com/office/powerpoint/2010/main" val="2810383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048" y="1725285"/>
            <a:ext cx="9922071" cy="2264407"/>
          </a:xfrm>
        </p:spPr>
        <p:txBody>
          <a:bodyPr/>
          <a:lstStyle/>
          <a:p>
            <a:r>
              <a:rPr lang="en-US" sz="6470" dirty="0"/>
              <a:t>ML Modeling: LASSO, Ridge, Trees &amp; Forests</a:t>
            </a:r>
          </a:p>
        </p:txBody>
      </p:sp>
      <p:sp>
        <p:nvSpPr>
          <p:cNvPr id="3" name="Text Placeholder 2"/>
          <p:cNvSpPr>
            <a:spLocks noGrp="1"/>
          </p:cNvSpPr>
          <p:nvPr>
            <p:ph type="body" sz="quarter" idx="4294967295"/>
          </p:nvPr>
        </p:nvSpPr>
        <p:spPr>
          <a:xfrm>
            <a:off x="1043730" y="4299747"/>
            <a:ext cx="9099651" cy="1581046"/>
          </a:xfrm>
        </p:spPr>
        <p:txBody>
          <a:bodyPr/>
          <a:lstStyle/>
          <a:p>
            <a:pPr marL="0" indent="0">
              <a:buNone/>
            </a:pPr>
            <a:r>
              <a:rPr lang="en-US" sz="3137" dirty="0"/>
              <a:t>Brian Quistorff &amp; Matt Goldman</a:t>
            </a:r>
          </a:p>
        </p:txBody>
      </p:sp>
    </p:spTree>
    <p:extLst>
      <p:ext uri="{BB962C8B-B14F-4D97-AF65-F5344CB8AC3E}">
        <p14:creationId xmlns:p14="http://schemas.microsoft.com/office/powerpoint/2010/main" val="269373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vs. Ridge: Which is Which?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44" y="2935154"/>
            <a:ext cx="4746272" cy="35597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457" y="2935154"/>
            <a:ext cx="4900740" cy="3675555"/>
          </a:xfrm>
          <a:prstGeom prst="rect">
            <a:avLst/>
          </a:prstGeom>
        </p:spPr>
      </p:pic>
      <mc:AlternateContent xmlns:mc="http://schemas.openxmlformats.org/markup-compatibility/2006" xmlns:a14="http://schemas.microsoft.com/office/drawing/2010/main">
        <mc:Choice Requires="a14">
          <p:sp>
            <p:nvSpPr>
              <p:cNvPr id="6" name="Text Placeholder 2"/>
              <p:cNvSpPr>
                <a:spLocks noGrp="1"/>
              </p:cNvSpPr>
              <p:nvPr>
                <p:ph type="body" sz="quarter" idx="10"/>
              </p:nvPr>
            </p:nvSpPr>
            <p:spPr>
              <a:xfrm>
                <a:off x="1483185" y="1294599"/>
                <a:ext cx="10346208" cy="2147539"/>
              </a:xfrm>
            </p:spPr>
            <p:txBody>
              <a:bodyPr>
                <a:normAutofit/>
              </a:bodyPr>
              <a:lstStyle/>
              <a:p>
                <a:r>
                  <a:rPr lang="en-US" sz="3137" dirty="0"/>
                  <a:t>LASSO Regression: </a:t>
                </a: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nary>
                  </m:oMath>
                </a14:m>
                <a:r>
                  <a:rPr lang="en-US" sz="3137" dirty="0"/>
                  <a:t> </a:t>
                </a:r>
              </a:p>
              <a:p>
                <a:r>
                  <a:rPr lang="en-US" sz="3137" dirty="0"/>
                  <a:t>Ridge Regression: </a:t>
                </a: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sSup>
                          <m:sSupPr>
                            <m:ctrlPr>
                              <a:rPr lang="en-US" sz="3137" i="1">
                                <a:latin typeface="Cambria Math" panose="02040503050406030204" pitchFamily="18" charset="0"/>
                              </a:rPr>
                            </m:ctrlPr>
                          </m:sSupPr>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sup>
                            <m:r>
                              <a:rPr lang="en-US" sz="3137" i="1">
                                <a:latin typeface="Cambria Math" panose="02040503050406030204" pitchFamily="18" charset="0"/>
                              </a:rPr>
                              <m:t>2</m:t>
                            </m:r>
                          </m:sup>
                        </m:sSup>
                      </m:e>
                    </m:nary>
                  </m:oMath>
                </a14:m>
                <a:r>
                  <a:rPr lang="en-US" dirty="0"/>
                  <a:t> </a:t>
                </a:r>
              </a:p>
              <a:p>
                <a:endParaRPr lang="en-US" dirty="0"/>
              </a:p>
            </p:txBody>
          </p:sp>
        </mc:Choice>
        <mc:Fallback xmlns="">
          <p:sp>
            <p:nvSpPr>
              <p:cNvPr id="6" name="Text Placeholder 2"/>
              <p:cNvSpPr>
                <a:spLocks noGrp="1" noRot="1" noChangeAspect="1" noMove="1" noResize="1" noEditPoints="1" noAdjustHandles="1" noChangeArrowheads="1" noChangeShapeType="1" noTextEdit="1"/>
              </p:cNvSpPr>
              <p:nvPr>
                <p:ph type="body" sz="quarter" idx="10"/>
              </p:nvPr>
            </p:nvSpPr>
            <p:spPr>
              <a:xfrm>
                <a:off x="1483185" y="1294599"/>
                <a:ext cx="10346208" cy="2147539"/>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46335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vs. Ridge: Which is Which?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68" y="2935154"/>
            <a:ext cx="4746272" cy="35597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81" y="2935154"/>
            <a:ext cx="4900740" cy="3675555"/>
          </a:xfrm>
          <a:prstGeom prst="rect">
            <a:avLst/>
          </a:prstGeom>
        </p:spPr>
      </p:pic>
      <mc:AlternateContent xmlns:mc="http://schemas.openxmlformats.org/markup-compatibility/2006" xmlns:a14="http://schemas.microsoft.com/office/drawing/2010/main">
        <mc:Choice Requires="a14">
          <p:sp>
            <p:nvSpPr>
              <p:cNvPr id="6" name="Text Placeholder 2"/>
              <p:cNvSpPr>
                <a:spLocks noGrp="1"/>
              </p:cNvSpPr>
              <p:nvPr>
                <p:ph type="body" sz="quarter" idx="10"/>
              </p:nvPr>
            </p:nvSpPr>
            <p:spPr>
              <a:xfrm>
                <a:off x="1483185" y="1294599"/>
                <a:ext cx="10346208" cy="2147539"/>
              </a:xfrm>
            </p:spPr>
            <p:txBody>
              <a:bodyPr>
                <a:normAutofit/>
              </a:bodyPr>
              <a:lstStyle/>
              <a:p>
                <a:r>
                  <a:rPr lang="en-US" sz="3137" dirty="0"/>
                  <a:t>LASSO Regression: </a:t>
                </a: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nary>
                  </m:oMath>
                </a14:m>
                <a:r>
                  <a:rPr lang="en-US" sz="3137" dirty="0"/>
                  <a:t> </a:t>
                </a:r>
              </a:p>
              <a:p>
                <a:r>
                  <a:rPr lang="en-US" sz="3137" dirty="0"/>
                  <a:t>Ridge Regression: </a:t>
                </a: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sSup>
                          <m:sSupPr>
                            <m:ctrlPr>
                              <a:rPr lang="en-US" sz="3137" i="1">
                                <a:latin typeface="Cambria Math" panose="02040503050406030204" pitchFamily="18" charset="0"/>
                              </a:rPr>
                            </m:ctrlPr>
                          </m:sSupPr>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sup>
                            <m:r>
                              <a:rPr lang="en-US" sz="3137" i="1">
                                <a:latin typeface="Cambria Math" panose="02040503050406030204" pitchFamily="18" charset="0"/>
                              </a:rPr>
                              <m:t>2</m:t>
                            </m:r>
                          </m:sup>
                        </m:sSup>
                      </m:e>
                    </m:nary>
                  </m:oMath>
                </a14:m>
                <a:r>
                  <a:rPr lang="en-US" dirty="0"/>
                  <a:t> </a:t>
                </a:r>
              </a:p>
              <a:p>
                <a:endParaRPr lang="en-US" dirty="0"/>
              </a:p>
            </p:txBody>
          </p:sp>
        </mc:Choice>
        <mc:Fallback xmlns="">
          <p:sp>
            <p:nvSpPr>
              <p:cNvPr id="6" name="Text Placeholder 2"/>
              <p:cNvSpPr>
                <a:spLocks noGrp="1" noRot="1" noChangeAspect="1" noMove="1" noResize="1" noEditPoints="1" noAdjustHandles="1" noChangeArrowheads="1" noChangeShapeType="1" noTextEdit="1"/>
              </p:cNvSpPr>
              <p:nvPr>
                <p:ph type="body" sz="quarter" idx="10"/>
              </p:nvPr>
            </p:nvSpPr>
            <p:spPr>
              <a:xfrm>
                <a:off x="1483185" y="1294599"/>
                <a:ext cx="10346208" cy="2147539"/>
              </a:xfrm>
              <a:blipFill>
                <a:blip r:embed="rId4"/>
                <a:stretch>
                  <a:fillRect/>
                </a:stretch>
              </a:blipFill>
            </p:spPr>
            <p:txBody>
              <a:bodyPr/>
              <a:lstStyle/>
              <a:p>
                <a:r>
                  <a:rPr lang="en-US">
                    <a:noFill/>
                  </a:rPr>
                  <a:t> </a:t>
                </a:r>
              </a:p>
            </p:txBody>
          </p:sp>
        </mc:Fallback>
      </mc:AlternateContent>
      <p:sp>
        <p:nvSpPr>
          <p:cNvPr id="7" name="TextBox 6"/>
          <p:cNvSpPr txBox="1"/>
          <p:nvPr/>
        </p:nvSpPr>
        <p:spPr>
          <a:xfrm>
            <a:off x="1944413" y="2927131"/>
            <a:ext cx="2596055" cy="369332"/>
          </a:xfrm>
          <a:prstGeom prst="rect">
            <a:avLst/>
          </a:prstGeom>
          <a:noFill/>
        </p:spPr>
        <p:txBody>
          <a:bodyPr wrap="square" rtlCol="0">
            <a:spAutoFit/>
          </a:bodyPr>
          <a:lstStyle/>
          <a:p>
            <a:r>
              <a:rPr lang="en-US" dirty="0"/>
              <a:t>Lasso</a:t>
            </a:r>
          </a:p>
        </p:txBody>
      </p:sp>
      <p:sp>
        <p:nvSpPr>
          <p:cNvPr id="8" name="TextBox 7"/>
          <p:cNvSpPr txBox="1"/>
          <p:nvPr/>
        </p:nvSpPr>
        <p:spPr>
          <a:xfrm>
            <a:off x="7483364" y="2822028"/>
            <a:ext cx="2596055" cy="369332"/>
          </a:xfrm>
          <a:prstGeom prst="rect">
            <a:avLst/>
          </a:prstGeom>
          <a:noFill/>
        </p:spPr>
        <p:txBody>
          <a:bodyPr wrap="square" rtlCol="0">
            <a:spAutoFit/>
          </a:bodyPr>
          <a:lstStyle/>
          <a:p>
            <a:r>
              <a:rPr lang="en-US" dirty="0"/>
              <a:t>Ridge</a:t>
            </a:r>
          </a:p>
        </p:txBody>
      </p:sp>
    </p:spTree>
    <p:extLst>
      <p:ext uri="{BB962C8B-B14F-4D97-AF65-F5344CB8AC3E}">
        <p14:creationId xmlns:p14="http://schemas.microsoft.com/office/powerpoint/2010/main" val="120255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vs. Ridge: Which is Better?</a:t>
            </a:r>
          </a:p>
        </p:txBody>
      </p:sp>
      <mc:AlternateContent xmlns:mc="http://schemas.openxmlformats.org/markup-compatibility/2006" xmlns:a14="http://schemas.microsoft.com/office/drawing/2010/main">
        <mc:Choice Requires="a14">
          <p:sp>
            <p:nvSpPr>
              <p:cNvPr id="6" name="Text Placeholder 2"/>
              <p:cNvSpPr>
                <a:spLocks noGrp="1"/>
              </p:cNvSpPr>
              <p:nvPr>
                <p:ph type="body" sz="quarter" idx="10"/>
              </p:nvPr>
            </p:nvSpPr>
            <p:spPr>
              <a:xfrm>
                <a:off x="641130" y="1588888"/>
                <a:ext cx="11146221" cy="4223332"/>
              </a:xfrm>
            </p:spPr>
            <p:txBody>
              <a:bodyPr>
                <a:normAutofit fontScale="92500"/>
              </a:bodyPr>
              <a:lstStyle/>
              <a:p>
                <a:pPr marL="457200" indent="-457200">
                  <a:buFont typeface="Arial" panose="020B0604020202020204" pitchFamily="34" charset="0"/>
                  <a:buChar char="•"/>
                </a:pPr>
                <a:r>
                  <a:rPr lang="en-US" dirty="0"/>
                  <a:t>Ridge penalty scales with the </a:t>
                </a:r>
                <a:r>
                  <a:rPr lang="en-US" b="1" dirty="0"/>
                  <a:t>square</a:t>
                </a:r>
                <a:r>
                  <a:rPr lang="en-US" dirty="0"/>
                  <a:t> of the size of each coefficient.</a:t>
                </a:r>
              </a:p>
              <a:p>
                <a:pPr marL="681297" lvl="2" indent="-457200">
                  <a:buFont typeface="Arial" panose="020B0604020202020204" pitchFamily="34" charset="0"/>
                  <a:buChar char="•"/>
                </a:pP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𝑑𝑥</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𝑥</m:t>
                        </m:r>
                        <m:r>
                          <a:rPr lang="en-US" i="1">
                            <a:latin typeface="Cambria Math" panose="02040503050406030204" pitchFamily="18" charset="0"/>
                          </a:rPr>
                          <m:t>=0</m:t>
                        </m:r>
                      </m:sub>
                    </m:sSub>
                    <m:r>
                      <a:rPr lang="en-US" b="0" i="1" smtClean="0">
                        <a:latin typeface="Cambria Math" panose="02040503050406030204" pitchFamily="18" charset="0"/>
                      </a:rPr>
                      <m:t>=0. </m:t>
                    </m:r>
                  </m:oMath>
                </a14:m>
                <a:r>
                  <a:rPr lang="en-US" dirty="0"/>
                  <a:t>Marginal Cost of moving coefficients away from zero is zero =&gt; All coefficients will typically be “selected”.</a:t>
                </a:r>
              </a:p>
              <a:p>
                <a:pPr marL="681297" lvl="2" indent="-457200">
                  <a:buFont typeface="Arial" panose="020B0604020202020204" pitchFamily="34" charset="0"/>
                  <a:buChar char="•"/>
                </a:pPr>
                <a:r>
                  <a:rPr lang="en-US" dirty="0"/>
                  <a:t>Big coefficients are severely penalized (have lots of bias).</a:t>
                </a:r>
              </a:p>
              <a:p>
                <a:pPr marL="681297" lvl="2" indent="-457200">
                  <a:buFont typeface="Arial" panose="020B0604020202020204" pitchFamily="34" charset="0"/>
                  <a:buChar char="•"/>
                </a:pPr>
                <a:r>
                  <a:rPr lang="en-US" dirty="0"/>
                  <a:t>Will give superior forecasts when the true model is based on many factors that all matter a little.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Lasso penalty scales </a:t>
                </a:r>
                <a:r>
                  <a:rPr lang="en-US" b="1" dirty="0"/>
                  <a:t>linearly</a:t>
                </a:r>
                <a:r>
                  <a:rPr lang="en-US" dirty="0"/>
                  <a:t> with the size of each coefficient.</a:t>
                </a:r>
              </a:p>
              <a:p>
                <a:pPr marL="681297" lvl="2" indent="-4572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sSup>
                      </m:num>
                      <m:den>
                        <m:r>
                          <a:rPr lang="en-US" i="1">
                            <a:latin typeface="Cambria Math" panose="02040503050406030204" pitchFamily="18" charset="0"/>
                          </a:rPr>
                          <m:t>𝑑𝑥</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𝑥</m:t>
                        </m:r>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 </m:t>
                    </m:r>
                    <m:r>
                      <a:rPr lang="en-US" b="0" i="1" smtClean="0">
                        <a:latin typeface="Cambria Math" panose="02040503050406030204" pitchFamily="18" charset="0"/>
                      </a:rPr>
                      <m:t> </m:t>
                    </m:r>
                  </m:oMath>
                </a14:m>
                <a:r>
                  <a:rPr lang="en-US" dirty="0"/>
                  <a:t>Marginal Cost of moving coefficients away from zero is big =&gt; A small number of coefficients will typically be “selected” (this is called </a:t>
                </a:r>
                <a:r>
                  <a:rPr lang="en-US" i="1" dirty="0"/>
                  <a:t>sparsity</a:t>
                </a:r>
                <a:r>
                  <a:rPr lang="en-US" dirty="0"/>
                  <a:t>).</a:t>
                </a:r>
              </a:p>
              <a:p>
                <a:pPr marL="681297" lvl="2" indent="-457200">
                  <a:buFont typeface="Arial" panose="020B0604020202020204" pitchFamily="34" charset="0"/>
                  <a:buChar char="•"/>
                </a:pPr>
                <a:r>
                  <a:rPr lang="en-US" dirty="0"/>
                  <a:t>Big coefficients are not penalized/biased as much as in Ridge.</a:t>
                </a:r>
              </a:p>
              <a:p>
                <a:pPr marL="681297" lvl="2" indent="-457200">
                  <a:buFont typeface="Arial" panose="020B0604020202020204" pitchFamily="34" charset="0"/>
                  <a:buChar char="•"/>
                </a:pPr>
                <a:r>
                  <a:rPr lang="en-US" dirty="0"/>
                  <a:t>Will give superior forecasts when the true model is based on a few (unknown) factors that matter a lot.</a:t>
                </a:r>
              </a:p>
              <a:p>
                <a:pPr marL="457200" indent="-457200">
                  <a:buFont typeface="Arial" panose="020B0604020202020204" pitchFamily="34" charset="0"/>
                  <a:buChar char="•"/>
                </a:pPr>
                <a:endParaRPr lang="en-US" dirty="0"/>
              </a:p>
            </p:txBody>
          </p:sp>
        </mc:Choice>
        <mc:Fallback xmlns="">
          <p:sp>
            <p:nvSpPr>
              <p:cNvPr id="6" name="Text Placeholder 2"/>
              <p:cNvSpPr>
                <a:spLocks noGrp="1" noRot="1" noChangeAspect="1" noMove="1" noResize="1" noEditPoints="1" noAdjustHandles="1" noChangeArrowheads="1" noChangeShapeType="1" noTextEdit="1"/>
              </p:cNvSpPr>
              <p:nvPr>
                <p:ph type="body" sz="quarter" idx="10"/>
              </p:nvPr>
            </p:nvSpPr>
            <p:spPr>
              <a:xfrm>
                <a:off x="641130" y="1588888"/>
                <a:ext cx="11146221" cy="4223332"/>
              </a:xfrm>
              <a:blipFill>
                <a:blip r:embed="rId2"/>
                <a:stretch>
                  <a:fillRect b="-2023"/>
                </a:stretch>
              </a:blipFill>
            </p:spPr>
            <p:txBody>
              <a:bodyPr/>
              <a:lstStyle/>
              <a:p>
                <a:r>
                  <a:rPr lang="en-US">
                    <a:noFill/>
                  </a:rPr>
                  <a:t> </a:t>
                </a:r>
              </a:p>
            </p:txBody>
          </p:sp>
        </mc:Fallback>
      </mc:AlternateContent>
    </p:spTree>
    <p:extLst>
      <p:ext uri="{BB962C8B-B14F-4D97-AF65-F5344CB8AC3E}">
        <p14:creationId xmlns:p14="http://schemas.microsoft.com/office/powerpoint/2010/main" val="677371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Picking the Right Value of Lambda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68" y="2935154"/>
            <a:ext cx="4746272" cy="35597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81" y="2935154"/>
            <a:ext cx="4900740" cy="3675555"/>
          </a:xfrm>
          <a:prstGeom prst="rect">
            <a:avLst/>
          </a:prstGeom>
        </p:spPr>
      </p:pic>
      <p:sp>
        <p:nvSpPr>
          <p:cNvPr id="7" name="TextBox 6"/>
          <p:cNvSpPr txBox="1"/>
          <p:nvPr/>
        </p:nvSpPr>
        <p:spPr>
          <a:xfrm>
            <a:off x="1944413" y="2927131"/>
            <a:ext cx="2596055" cy="369332"/>
          </a:xfrm>
          <a:prstGeom prst="rect">
            <a:avLst/>
          </a:prstGeom>
          <a:noFill/>
        </p:spPr>
        <p:txBody>
          <a:bodyPr wrap="square" rtlCol="0">
            <a:spAutoFit/>
          </a:bodyPr>
          <a:lstStyle/>
          <a:p>
            <a:r>
              <a:rPr lang="en-US" dirty="0"/>
              <a:t>Lasso</a:t>
            </a:r>
          </a:p>
        </p:txBody>
      </p:sp>
      <p:sp>
        <p:nvSpPr>
          <p:cNvPr id="8" name="TextBox 7"/>
          <p:cNvSpPr txBox="1"/>
          <p:nvPr/>
        </p:nvSpPr>
        <p:spPr>
          <a:xfrm>
            <a:off x="7483364" y="2822028"/>
            <a:ext cx="2596055" cy="369332"/>
          </a:xfrm>
          <a:prstGeom prst="rect">
            <a:avLst/>
          </a:prstGeom>
          <a:noFill/>
        </p:spPr>
        <p:txBody>
          <a:bodyPr wrap="square" rtlCol="0">
            <a:spAutoFit/>
          </a:bodyPr>
          <a:lstStyle/>
          <a:p>
            <a:r>
              <a:rPr lang="en-US" dirty="0"/>
              <a:t>Ridge</a:t>
            </a:r>
          </a:p>
        </p:txBody>
      </p:sp>
      <p:sp>
        <p:nvSpPr>
          <p:cNvPr id="9" name="TextBox 8"/>
          <p:cNvSpPr txBox="1"/>
          <p:nvPr/>
        </p:nvSpPr>
        <p:spPr>
          <a:xfrm>
            <a:off x="1442434" y="1970468"/>
            <a:ext cx="7991341" cy="923330"/>
          </a:xfrm>
          <a:prstGeom prst="rect">
            <a:avLst/>
          </a:prstGeom>
          <a:noFill/>
        </p:spPr>
        <p:txBody>
          <a:bodyPr wrap="square" rtlCol="0">
            <a:spAutoFit/>
          </a:bodyPr>
          <a:lstStyle/>
          <a:p>
            <a:pPr marL="285750" indent="-285750">
              <a:buFont typeface="Arial" panose="020B0604020202020204" pitchFamily="34" charset="0"/>
              <a:buChar char="•"/>
            </a:pPr>
            <a:r>
              <a:rPr lang="en-US" dirty="0"/>
              <a:t>How much should we penalize complexity?</a:t>
            </a:r>
          </a:p>
          <a:p>
            <a:pPr marL="285750" indent="-285750">
              <a:buFont typeface="Arial" panose="020B0604020202020204" pitchFamily="34" charset="0"/>
              <a:buChar char="•"/>
            </a:pPr>
            <a:r>
              <a:rPr lang="en-US" dirty="0"/>
              <a:t>Low penalty = Small Lambda (all coefficients close to OLS values)</a:t>
            </a:r>
          </a:p>
          <a:p>
            <a:pPr marL="285750" indent="-285750">
              <a:buFont typeface="Arial" panose="020B0604020202020204" pitchFamily="34" charset="0"/>
              <a:buChar char="•"/>
            </a:pPr>
            <a:endParaRPr lang="en-US" dirty="0"/>
          </a:p>
        </p:txBody>
      </p:sp>
      <p:cxnSp>
        <p:nvCxnSpPr>
          <p:cNvPr id="10" name="Straight Connector 9"/>
          <p:cNvCxnSpPr/>
          <p:nvPr/>
        </p:nvCxnSpPr>
        <p:spPr>
          <a:xfrm>
            <a:off x="1513490" y="3337819"/>
            <a:ext cx="21019" cy="27642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52138" y="3337819"/>
            <a:ext cx="68345" cy="28693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44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Picking the Right Value of Lambda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68" y="2935154"/>
            <a:ext cx="4746272" cy="35597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81" y="2935154"/>
            <a:ext cx="4900740" cy="3675555"/>
          </a:xfrm>
          <a:prstGeom prst="rect">
            <a:avLst/>
          </a:prstGeom>
        </p:spPr>
      </p:pic>
      <p:sp>
        <p:nvSpPr>
          <p:cNvPr id="7" name="TextBox 6"/>
          <p:cNvSpPr txBox="1"/>
          <p:nvPr/>
        </p:nvSpPr>
        <p:spPr>
          <a:xfrm>
            <a:off x="1944413" y="2927131"/>
            <a:ext cx="2596055" cy="369332"/>
          </a:xfrm>
          <a:prstGeom prst="rect">
            <a:avLst/>
          </a:prstGeom>
          <a:noFill/>
        </p:spPr>
        <p:txBody>
          <a:bodyPr wrap="square" rtlCol="0">
            <a:spAutoFit/>
          </a:bodyPr>
          <a:lstStyle/>
          <a:p>
            <a:r>
              <a:rPr lang="en-US" dirty="0"/>
              <a:t>Lasso</a:t>
            </a:r>
          </a:p>
        </p:txBody>
      </p:sp>
      <p:sp>
        <p:nvSpPr>
          <p:cNvPr id="8" name="TextBox 7"/>
          <p:cNvSpPr txBox="1"/>
          <p:nvPr/>
        </p:nvSpPr>
        <p:spPr>
          <a:xfrm>
            <a:off x="7483364" y="2822028"/>
            <a:ext cx="2596055" cy="369332"/>
          </a:xfrm>
          <a:prstGeom prst="rect">
            <a:avLst/>
          </a:prstGeom>
          <a:noFill/>
        </p:spPr>
        <p:txBody>
          <a:bodyPr wrap="square" rtlCol="0">
            <a:spAutoFit/>
          </a:bodyPr>
          <a:lstStyle/>
          <a:p>
            <a:r>
              <a:rPr lang="en-US" dirty="0"/>
              <a:t>Ridge</a:t>
            </a:r>
          </a:p>
        </p:txBody>
      </p:sp>
      <p:sp>
        <p:nvSpPr>
          <p:cNvPr id="9" name="TextBox 8"/>
          <p:cNvSpPr txBox="1"/>
          <p:nvPr/>
        </p:nvSpPr>
        <p:spPr>
          <a:xfrm>
            <a:off x="1442434" y="1970468"/>
            <a:ext cx="7991341" cy="923330"/>
          </a:xfrm>
          <a:prstGeom prst="rect">
            <a:avLst/>
          </a:prstGeom>
          <a:noFill/>
        </p:spPr>
        <p:txBody>
          <a:bodyPr wrap="square" rtlCol="0">
            <a:spAutoFit/>
          </a:bodyPr>
          <a:lstStyle/>
          <a:p>
            <a:pPr marL="285750" indent="-285750">
              <a:buFont typeface="Arial" panose="020B0604020202020204" pitchFamily="34" charset="0"/>
              <a:buChar char="•"/>
            </a:pPr>
            <a:r>
              <a:rPr lang="en-US" dirty="0"/>
              <a:t>How much should we penalize complexity?</a:t>
            </a:r>
          </a:p>
          <a:p>
            <a:pPr marL="285750" indent="-285750">
              <a:buFont typeface="Arial" panose="020B0604020202020204" pitchFamily="34" charset="0"/>
              <a:buChar char="•"/>
            </a:pPr>
            <a:r>
              <a:rPr lang="en-US" dirty="0"/>
              <a:t>High penalty = Big Lambda (all coefficients close to zero)</a:t>
            </a:r>
          </a:p>
          <a:p>
            <a:pPr marL="285750" indent="-285750">
              <a:buFont typeface="Arial" panose="020B0604020202020204" pitchFamily="34" charset="0"/>
              <a:buChar char="•"/>
            </a:pPr>
            <a:endParaRPr lang="en-US" dirty="0"/>
          </a:p>
        </p:txBody>
      </p:sp>
      <p:cxnSp>
        <p:nvCxnSpPr>
          <p:cNvPr id="4" name="Straight Connector 3"/>
          <p:cNvCxnSpPr/>
          <p:nvPr/>
        </p:nvCxnSpPr>
        <p:spPr>
          <a:xfrm>
            <a:off x="2622331" y="3353584"/>
            <a:ext cx="52552" cy="27642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01988" y="3432412"/>
            <a:ext cx="52552" cy="27642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853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Prediction Error</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69239" y="1189495"/>
                <a:ext cx="11877628" cy="5732171"/>
              </a:xfrm>
            </p:spPr>
            <p:txBody>
              <a:bodyPr/>
              <a:lstStyle/>
              <a:p>
                <a:r>
                  <a:rPr lang="en-US" dirty="0"/>
                  <a:t>Quantify overfitting. Estimate prediction error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𝐸𝑟𝑟𝑜𝑟</m:t>
                        </m:r>
                      </m:e>
                    </m:acc>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oMath>
                </a14:m>
                <a:r>
                  <a:rPr lang="en-US" dirty="0"/>
                  <a:t> </a:t>
                </a:r>
              </a:p>
              <a:p>
                <a:endParaRPr lang="en-US" b="1" i="1" dirty="0"/>
              </a:p>
              <a:p>
                <a:r>
                  <a:rPr lang="en-US" b="1" i="1" dirty="0"/>
                  <a:t>k</a:t>
                </a:r>
                <a:r>
                  <a:rPr lang="en-US" b="1" dirty="0"/>
                  <a:t>-fold Cross-Validation:</a:t>
                </a:r>
                <a:endParaRPr lang="en-US" dirty="0"/>
              </a:p>
              <a:p>
                <a:pPr marL="448193" indent="-448193">
                  <a:buFont typeface="Arial" panose="020B0604020202020204" pitchFamily="34" charset="0"/>
                  <a:buChar char="•"/>
                </a:pPr>
                <a:r>
                  <a:rPr lang="en-US" sz="3137" dirty="0"/>
                  <a:t>Split data randomly into </a:t>
                </a:r>
                <a:r>
                  <a:rPr lang="en-US" sz="3137" i="1" dirty="0"/>
                  <a:t>k</a:t>
                </a:r>
                <a:r>
                  <a:rPr lang="en-US" sz="3137" dirty="0"/>
                  <a:t> portion (e.g., 5 or 10)</a:t>
                </a:r>
              </a:p>
              <a:p>
                <a:pPr marL="448193" indent="-448193">
                  <a:buFont typeface="Arial" panose="020B0604020202020204" pitchFamily="34" charset="0"/>
                  <a:buChar char="•"/>
                </a:pPr>
                <a:r>
                  <a:rPr lang="en-US" sz="3137" dirty="0"/>
                  <a:t>For each </a:t>
                </a:r>
                <a:r>
                  <a:rPr lang="en-US" sz="3137" i="1" dirty="0"/>
                  <a:t>s</a:t>
                </a:r>
                <a:r>
                  <a:rPr lang="en-US" sz="3137" dirty="0"/>
                  <a:t> in {1,…,</a:t>
                </a:r>
                <a:r>
                  <a:rPr lang="en-US" sz="3137" i="1" dirty="0"/>
                  <a:t>k</a:t>
                </a:r>
                <a:r>
                  <a:rPr lang="en-US" sz="3137" dirty="0"/>
                  <a:t>}:</a:t>
                </a:r>
              </a:p>
              <a:p>
                <a:pPr marL="784338" lvl="3" indent="-336145">
                  <a:buFont typeface="Arial" panose="020B0604020202020204" pitchFamily="34" charset="0"/>
                  <a:buChar char="•"/>
                </a:pPr>
                <a:r>
                  <a:rPr lang="en-US" sz="2745" dirty="0">
                    <a:gradFill>
                      <a:gsLst>
                        <a:gs pos="1250">
                          <a:schemeClr val="tx2"/>
                        </a:gs>
                        <a:gs pos="99000">
                          <a:schemeClr val="tx2"/>
                        </a:gs>
                      </a:gsLst>
                      <a:lin ang="5400000" scaled="0"/>
                    </a:gradFill>
                    <a:latin typeface="+mj-lt"/>
                  </a:rPr>
                  <a:t>Train model on all but section </a:t>
                </a:r>
                <a:r>
                  <a:rPr lang="en-US" sz="2745" i="1" dirty="0">
                    <a:gradFill>
                      <a:gsLst>
                        <a:gs pos="1250">
                          <a:schemeClr val="tx2"/>
                        </a:gs>
                        <a:gs pos="99000">
                          <a:schemeClr val="tx2"/>
                        </a:gs>
                      </a:gsLst>
                      <a:lin ang="5400000" scaled="0"/>
                    </a:gradFill>
                    <a:latin typeface="+mj-lt"/>
                  </a:rPr>
                  <a:t>s</a:t>
                </a:r>
                <a:r>
                  <a:rPr lang="en-US" sz="2745" dirty="0">
                    <a:gradFill>
                      <a:gsLst>
                        <a:gs pos="1250">
                          <a:schemeClr val="tx2"/>
                        </a:gs>
                        <a:gs pos="99000">
                          <a:schemeClr val="tx2"/>
                        </a:gs>
                      </a:gsLst>
                      <a:lin ang="5400000" scaled="0"/>
                    </a:gradFill>
                    <a:latin typeface="+mj-lt"/>
                  </a:rPr>
                  <a:t> (most of the data)</a:t>
                </a:r>
              </a:p>
              <a:p>
                <a:pPr marL="784338" lvl="3" indent="-336145">
                  <a:buFont typeface="Arial" panose="020B0604020202020204" pitchFamily="34" charset="0"/>
                  <a:buChar char="•"/>
                </a:pPr>
                <a:r>
                  <a:rPr lang="en-US" sz="2745" dirty="0">
                    <a:gradFill>
                      <a:gsLst>
                        <a:gs pos="1250">
                          <a:schemeClr val="tx2"/>
                        </a:gs>
                        <a:gs pos="99000">
                          <a:schemeClr val="tx2"/>
                        </a:gs>
                      </a:gsLst>
                      <a:lin ang="5400000" scaled="0"/>
                    </a:gradFill>
                    <a:latin typeface="+mj-lt"/>
                  </a:rPr>
                  <a:t>Use trained model to calculate error on section </a:t>
                </a:r>
                <a:r>
                  <a:rPr lang="en-US" sz="2745" i="1" dirty="0">
                    <a:gradFill>
                      <a:gsLst>
                        <a:gs pos="1250">
                          <a:schemeClr val="tx2"/>
                        </a:gs>
                        <a:gs pos="99000">
                          <a:schemeClr val="tx2"/>
                        </a:gs>
                      </a:gsLst>
                      <a:lin ang="5400000" scaled="0"/>
                    </a:gradFill>
                    <a:latin typeface="+mj-lt"/>
                  </a:rPr>
                  <a:t>s</a:t>
                </a:r>
                <a:r>
                  <a:rPr lang="en-US" sz="2745" dirty="0">
                    <a:gradFill>
                      <a:gsLst>
                        <a:gs pos="1250">
                          <a:schemeClr val="tx2"/>
                        </a:gs>
                        <a:gs pos="99000">
                          <a:schemeClr val="tx2"/>
                        </a:gs>
                      </a:gsLst>
                      <a:lin ang="5400000" scaled="0"/>
                    </a:gradFill>
                    <a:latin typeface="+mj-lt"/>
                  </a:rPr>
                  <a:t>. Call that </a:t>
                </a:r>
                <a14:m>
                  <m:oMath xmlns:m="http://schemas.openxmlformats.org/officeDocument/2006/math">
                    <m:r>
                      <a:rPr lang="en-US" sz="2745">
                        <a:gradFill>
                          <a:gsLst>
                            <a:gs pos="1250">
                              <a:schemeClr val="tx2"/>
                            </a:gs>
                            <a:gs pos="99000">
                              <a:schemeClr val="tx2"/>
                            </a:gs>
                          </a:gsLst>
                          <a:lin ang="5400000" scaled="0"/>
                        </a:gradFill>
                        <a:latin typeface="Cambria Math" panose="02040503050406030204" pitchFamily="18" charset="0"/>
                      </a:rPr>
                      <m:t>𝐸𝑟𝑟𝑜𝑟</m:t>
                    </m:r>
                    <m:r>
                      <a:rPr lang="en-US" sz="2745">
                        <a:gradFill>
                          <a:gsLst>
                            <a:gs pos="1250">
                              <a:schemeClr val="tx2"/>
                            </a:gs>
                            <a:gs pos="99000">
                              <a:schemeClr val="tx2"/>
                            </a:gs>
                          </a:gsLst>
                          <a:lin ang="5400000" scaled="0"/>
                        </a:gradFill>
                        <a:latin typeface="Cambria Math" panose="02040503050406030204" pitchFamily="18" charset="0"/>
                      </a:rPr>
                      <m:t>(</m:t>
                    </m:r>
                    <m:r>
                      <a:rPr lang="en-US" sz="2745">
                        <a:gradFill>
                          <a:gsLst>
                            <a:gs pos="1250">
                              <a:schemeClr val="tx2"/>
                            </a:gs>
                            <a:gs pos="99000">
                              <a:schemeClr val="tx2"/>
                            </a:gs>
                          </a:gsLst>
                          <a:lin ang="5400000" scaled="0"/>
                        </a:gradFill>
                        <a:latin typeface="Cambria Math" panose="02040503050406030204" pitchFamily="18" charset="0"/>
                      </a:rPr>
                      <m:t>𝜆</m:t>
                    </m:r>
                    <m:r>
                      <a:rPr lang="en-US" sz="2745">
                        <a:gradFill>
                          <a:gsLst>
                            <a:gs pos="1250">
                              <a:schemeClr val="tx2"/>
                            </a:gs>
                            <a:gs pos="99000">
                              <a:schemeClr val="tx2"/>
                            </a:gs>
                          </a:gsLst>
                          <a:lin ang="5400000" scaled="0"/>
                        </a:gradFill>
                        <a:latin typeface="Cambria Math" panose="02040503050406030204" pitchFamily="18" charset="0"/>
                      </a:rPr>
                      <m:t>,</m:t>
                    </m:r>
                    <m:r>
                      <m:rPr>
                        <m:sty m:val="p"/>
                      </m:rPr>
                      <a:rPr lang="en-US" sz="2745">
                        <a:gradFill>
                          <a:gsLst>
                            <a:gs pos="1250">
                              <a:schemeClr val="tx2"/>
                            </a:gs>
                            <a:gs pos="99000">
                              <a:schemeClr val="tx2"/>
                            </a:gs>
                          </a:gsLst>
                          <a:lin ang="5400000" scaled="0"/>
                        </a:gradFill>
                        <a:latin typeface="Cambria Math" panose="02040503050406030204" pitchFamily="18" charset="0"/>
                      </a:rPr>
                      <m:t>s</m:t>
                    </m:r>
                    <m:r>
                      <a:rPr lang="en-US" sz="2745">
                        <a:gradFill>
                          <a:gsLst>
                            <a:gs pos="1250">
                              <a:schemeClr val="tx2"/>
                            </a:gs>
                            <a:gs pos="99000">
                              <a:schemeClr val="tx2"/>
                            </a:gs>
                          </a:gsLst>
                          <a:lin ang="5400000" scaled="0"/>
                        </a:gradFill>
                        <a:latin typeface="Cambria Math" panose="02040503050406030204" pitchFamily="18" charset="0"/>
                      </a:rPr>
                      <m:t>)</m:t>
                    </m:r>
                  </m:oMath>
                </a14:m>
                <a:endParaRPr lang="en-US" sz="2745" dirty="0">
                  <a:gradFill>
                    <a:gsLst>
                      <a:gs pos="1250">
                        <a:schemeClr val="tx2"/>
                      </a:gs>
                      <a:gs pos="99000">
                        <a:schemeClr val="tx2"/>
                      </a:gs>
                    </a:gsLst>
                    <a:lin ang="5400000" scaled="0"/>
                  </a:gradFill>
                  <a:latin typeface="+mj-lt"/>
                </a:endParaRPr>
              </a:p>
              <a:p>
                <a:pPr marL="448193" indent="-448193">
                  <a:buFont typeface="Arial" panose="020B0604020202020204" pitchFamily="34" charset="0"/>
                  <a:buChar char="•"/>
                </a:pPr>
                <a:r>
                  <a:rPr lang="en-US" sz="3137" dirty="0"/>
                  <a:t>Then </a:t>
                </a:r>
                <a14:m>
                  <m:oMath xmlns:m="http://schemas.openxmlformats.org/officeDocument/2006/math">
                    <m:acc>
                      <m:accPr>
                        <m:chr m:val="̂"/>
                        <m:ctrlPr>
                          <a:rPr lang="en-US" sz="3137" i="1">
                            <a:latin typeface="Cambria Math" panose="02040503050406030204" pitchFamily="18" charset="0"/>
                          </a:rPr>
                        </m:ctrlPr>
                      </m:accPr>
                      <m:e>
                        <m:r>
                          <a:rPr lang="en-US" sz="3137" i="1">
                            <a:latin typeface="Cambria Math" panose="02040503050406030204" pitchFamily="18" charset="0"/>
                          </a:rPr>
                          <m:t>𝐸𝑟𝑟𝑜𝑟</m:t>
                        </m:r>
                      </m:e>
                    </m:acc>
                    <m:d>
                      <m:dPr>
                        <m:ctrlPr>
                          <a:rPr lang="en-US" sz="3137" i="1">
                            <a:latin typeface="Cambria Math" panose="02040503050406030204" pitchFamily="18" charset="0"/>
                          </a:rPr>
                        </m:ctrlPr>
                      </m:dPr>
                      <m:e>
                        <m:r>
                          <a:rPr lang="en-US" sz="3137" i="1">
                            <a:latin typeface="Cambria Math" panose="02040503050406030204" pitchFamily="18" charset="0"/>
                          </a:rPr>
                          <m:t>𝜆</m:t>
                        </m:r>
                      </m:e>
                    </m:d>
                    <m:r>
                      <a:rPr lang="en-US" sz="3137" i="1">
                        <a:latin typeface="Cambria Math" panose="02040503050406030204" pitchFamily="18" charset="0"/>
                      </a:rPr>
                      <m:t>=</m:t>
                    </m:r>
                    <m:box>
                      <m:boxPr>
                        <m:ctrlPr>
                          <a:rPr lang="en-US" sz="3137" i="1">
                            <a:latin typeface="Cambria Math" panose="02040503050406030204" pitchFamily="18" charset="0"/>
                          </a:rPr>
                        </m:ctrlPr>
                      </m:boxPr>
                      <m:e>
                        <m:argPr>
                          <m:argSz m:val="-1"/>
                        </m:argPr>
                        <m:f>
                          <m:fPr>
                            <m:ctrlPr>
                              <a:rPr lang="en-US" sz="3137" i="1">
                                <a:latin typeface="Cambria Math" panose="02040503050406030204" pitchFamily="18" charset="0"/>
                              </a:rPr>
                            </m:ctrlPr>
                          </m:fPr>
                          <m:num>
                            <m:r>
                              <a:rPr lang="en-US" sz="3137" i="1">
                                <a:latin typeface="Cambria Math" panose="02040503050406030204" pitchFamily="18" charset="0"/>
                              </a:rPr>
                              <m:t>1</m:t>
                            </m:r>
                          </m:num>
                          <m:den>
                            <m:r>
                              <a:rPr lang="en-US" sz="3137" i="1">
                                <a:latin typeface="Cambria Math" panose="02040503050406030204" pitchFamily="18" charset="0"/>
                              </a:rPr>
                              <m:t>𝑘</m:t>
                            </m:r>
                          </m:den>
                        </m:f>
                      </m:e>
                    </m:box>
                    <m:nary>
                      <m:naryPr>
                        <m:chr m:val="∑"/>
                        <m:limLoc m:val="subSup"/>
                        <m:supHide m:val="on"/>
                        <m:ctrlPr>
                          <a:rPr lang="en-US" sz="3137" i="1">
                            <a:latin typeface="Cambria Math" panose="02040503050406030204" pitchFamily="18" charset="0"/>
                          </a:rPr>
                        </m:ctrlPr>
                      </m:naryPr>
                      <m:sub>
                        <m:r>
                          <a:rPr lang="en-US" sz="3137" i="1">
                            <a:latin typeface="Cambria Math" panose="02040503050406030204" pitchFamily="18" charset="0"/>
                          </a:rPr>
                          <m:t>𝑠</m:t>
                        </m:r>
                      </m:sub>
                      <m:sup/>
                      <m:e>
                        <m:r>
                          <a:rPr lang="en-US" sz="3137" i="1">
                            <a:latin typeface="Cambria Math" panose="02040503050406030204" pitchFamily="18" charset="0"/>
                          </a:rPr>
                          <m:t>𝐸𝑟𝑟𝑜𝑟</m:t>
                        </m:r>
                        <m:r>
                          <a:rPr lang="en-US" sz="3137" i="1">
                            <a:latin typeface="Cambria Math" panose="02040503050406030204" pitchFamily="18" charset="0"/>
                          </a:rPr>
                          <m:t>(</m:t>
                        </m:r>
                        <m:r>
                          <a:rPr lang="en-US" sz="3137" i="1">
                            <a:latin typeface="Cambria Math" panose="02040503050406030204" pitchFamily="18" charset="0"/>
                          </a:rPr>
                          <m:t>𝜆</m:t>
                        </m:r>
                        <m:r>
                          <a:rPr lang="en-US" sz="3137" i="1">
                            <a:latin typeface="Cambria Math" panose="02040503050406030204" pitchFamily="18" charset="0"/>
                          </a:rPr>
                          <m:t>,</m:t>
                        </m:r>
                        <m:r>
                          <a:rPr lang="en-US" sz="3137" i="1">
                            <a:latin typeface="Cambria Math" panose="02040503050406030204" pitchFamily="18" charset="0"/>
                          </a:rPr>
                          <m:t>𝑠</m:t>
                        </m:r>
                        <m:r>
                          <a:rPr lang="en-US" sz="3137" i="1">
                            <a:latin typeface="Cambria Math" panose="02040503050406030204" pitchFamily="18" charset="0"/>
                          </a:rPr>
                          <m:t>)</m:t>
                        </m:r>
                      </m:e>
                    </m:nary>
                  </m:oMath>
                </a14:m>
                <a:endParaRPr lang="en-US" sz="3137" dirty="0"/>
              </a:p>
              <a:p>
                <a:pPr marL="448193" indent="-448193">
                  <a:buFont typeface="Arial" panose="020B0604020202020204" pitchFamily="34" charset="0"/>
                  <a:buChar char="•"/>
                </a:pPr>
                <a:endParaRPr lang="en-US" sz="3137" dirty="0"/>
              </a:p>
              <a:p>
                <a:r>
                  <a:rPr lang="en-US" sz="3137" dirty="0"/>
                  <a:t>NOTE: with our OLS exercise our “</a:t>
                </a:r>
                <a14:m>
                  <m:oMath xmlns:m="http://schemas.openxmlformats.org/officeDocument/2006/math">
                    <m:r>
                      <a:rPr lang="en-US" sz="3137" i="1">
                        <a:latin typeface="Cambria Math" panose="02040503050406030204" pitchFamily="18" charset="0"/>
                      </a:rPr>
                      <m:t>𝜆</m:t>
                    </m:r>
                  </m:oMath>
                </a14:m>
                <a:r>
                  <a:rPr lang="en-US" sz="3137" dirty="0"/>
                  <a:t>” indexed unique features!</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69239" y="1189495"/>
                <a:ext cx="11877628" cy="5732171"/>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8725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69239" y="1189495"/>
                <a:ext cx="11653523" cy="3005195"/>
              </a:xfrm>
            </p:spPr>
            <p:txBody>
              <a:bodyPr/>
              <a:lstStyle/>
              <a:p>
                <a:endParaRPr lang="en-US" dirty="0"/>
              </a:p>
              <a:p>
                <a:r>
                  <a:rPr lang="en-US" sz="3529" dirty="0"/>
                  <a:t>Pick </a:t>
                </a:r>
                <a14:m>
                  <m:oMath xmlns:m="http://schemas.openxmlformats.org/officeDocument/2006/math">
                    <m:r>
                      <a:rPr lang="en-US" sz="3529" i="1">
                        <a:latin typeface="Cambria Math" panose="02040503050406030204" pitchFamily="18" charset="0"/>
                      </a:rPr>
                      <m:t>𝜆</m:t>
                    </m:r>
                  </m:oMath>
                </a14:m>
                <a:r>
                  <a:rPr lang="en-US" sz="3529" dirty="0"/>
                  <a:t> to minimize out of sample error as given by </a:t>
                </a:r>
                <a14:m>
                  <m:oMath xmlns:m="http://schemas.openxmlformats.org/officeDocument/2006/math">
                    <m:r>
                      <a:rPr lang="en-US" sz="3529" i="1">
                        <a:latin typeface="Cambria Math" panose="02040503050406030204" pitchFamily="18" charset="0"/>
                      </a:rPr>
                      <m:t>𝐸𝑟𝑟𝑜𝑟</m:t>
                    </m:r>
                    <m:d>
                      <m:dPr>
                        <m:ctrlPr>
                          <a:rPr lang="en-US" sz="3529" i="1">
                            <a:latin typeface="Cambria Math" panose="02040503050406030204" pitchFamily="18" charset="0"/>
                          </a:rPr>
                        </m:ctrlPr>
                      </m:dPr>
                      <m:e>
                        <m:r>
                          <a:rPr lang="en-US" sz="3529" i="1">
                            <a:latin typeface="Cambria Math" panose="02040503050406030204" pitchFamily="18" charset="0"/>
                          </a:rPr>
                          <m:t>𝜆</m:t>
                        </m:r>
                      </m:e>
                    </m:d>
                  </m:oMath>
                </a14:m>
                <a:r>
                  <a:rPr lang="en-US" sz="3529" dirty="0"/>
                  <a:t>!</a:t>
                </a:r>
              </a:p>
              <a:p>
                <a:endParaRPr lang="en-US" sz="3529" dirty="0"/>
              </a:p>
              <a:p>
                <a:r>
                  <a:rPr lang="en-US" sz="3529" dirty="0"/>
                  <a:t>In this way model learns the “optimal level of complexity” to maximize out of sample forecasting.</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69239" y="1189495"/>
                <a:ext cx="11653523" cy="300519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8206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 Ridge in R</a:t>
            </a:r>
          </a:p>
        </p:txBody>
      </p:sp>
      <mc:AlternateContent xmlns:mc="http://schemas.openxmlformats.org/markup-compatibility/2006" xmlns:a14="http://schemas.microsoft.com/office/drawing/2010/main">
        <mc:Choice Requires="a14">
          <p:sp>
            <p:nvSpPr>
              <p:cNvPr id="3" name="TextBox 2"/>
              <p:cNvSpPr txBox="1"/>
              <p:nvPr/>
            </p:nvSpPr>
            <p:spPr>
              <a:xfrm>
                <a:off x="312682" y="1319048"/>
                <a:ext cx="11642835" cy="5588929"/>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We will use the </a:t>
                </a:r>
                <a:r>
                  <a:rPr lang="en-US" sz="2353"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glmnet</a:t>
                </a:r>
                <a:r>
                  <a:rPr lang="en-US" sz="2353"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package. </a:t>
                </a:r>
                <a:r>
                  <a:rPr lang="en-US" sz="2353"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cv.glmnet</a:t>
                </a:r>
                <a:r>
                  <a:rPr lang="en-US" sz="2353"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allows you to call Ridge and Lasso.</a:t>
                </a:r>
              </a:p>
              <a:p>
                <a:pPr>
                  <a:lnSpc>
                    <a:spcPct val="90000"/>
                  </a:lnSpc>
                  <a:spcAft>
                    <a:spcPts val="588"/>
                  </a:spcAft>
                </a:pPr>
                <a:endParaRPr lang="en-US" sz="2353" dirty="0">
                  <a:gradFill>
                    <a:gsLst>
                      <a:gs pos="2917">
                        <a:schemeClr val="tx1"/>
                      </a:gs>
                      <a:gs pos="30000">
                        <a:schemeClr val="tx1"/>
                      </a:gs>
                    </a:gsLst>
                    <a:lin ang="5400000" scaled="0"/>
                  </a:gradFill>
                </a:endParaRPr>
              </a:p>
              <a:p>
                <a:pPr>
                  <a:lnSpc>
                    <a:spcPct val="90000"/>
                  </a:lnSpc>
                  <a:spcAft>
                    <a:spcPts val="588"/>
                  </a:spcAft>
                </a:pPr>
                <a:r>
                  <a:rPr lang="en-US" sz="2353" dirty="0">
                    <a:gradFill>
                      <a:gsLst>
                        <a:gs pos="2917">
                          <a:schemeClr val="tx1"/>
                        </a:gs>
                        <a:gs pos="30000">
                          <a:schemeClr val="tx1"/>
                        </a:gs>
                      </a:gsLst>
                      <a:lin ang="5400000" scaled="0"/>
                    </a:gradFill>
                  </a:rPr>
                  <a:t>Ridge vs Lasso: If you pass alpha=0, you will get a Ridge Regression. If you pass alpha=1 (the default) you will get a Lasso Regression. Shifting alpha between 0 and 1 gets you something in between (“elastic net”).</a:t>
                </a:r>
              </a:p>
              <a:p>
                <a:pPr>
                  <a:lnSpc>
                    <a:spcPct val="90000"/>
                  </a:lnSpc>
                  <a:spcAft>
                    <a:spcPts val="588"/>
                  </a:spcAft>
                </a:pPr>
                <a:endParaRPr lang="en-US" sz="2353" i="1" dirty="0">
                  <a:gradFill>
                    <a:gsLst>
                      <a:gs pos="2917">
                        <a:schemeClr val="tx1"/>
                      </a:gs>
                      <a:gs pos="30000">
                        <a:schemeClr val="tx1"/>
                      </a:gs>
                    </a:gsLst>
                    <a:lin ang="5400000" scaled="0"/>
                  </a:gradFill>
                  <a:latin typeface="Cambria Math" panose="02040503050406030204" pitchFamily="18" charset="0"/>
                </a:endParaRPr>
              </a:p>
              <a:p>
                <a:pPr algn="ctr">
                  <a:lnSpc>
                    <a:spcPct val="90000"/>
                  </a:lnSpc>
                  <a:spcAft>
                    <a:spcPts val="588"/>
                  </a:spcAft>
                </a:pPr>
                <a14:m>
                  <m:oMath xmlns:m="http://schemas.openxmlformats.org/officeDocument/2006/math">
                    <m:sSub>
                      <m:sSubPr>
                        <m:ctrlPr>
                          <a:rPr lang="en-US" sz="2400" i="1" smtClean="0">
                            <a:latin typeface="Cambria Math" panose="02040503050406030204" pitchFamily="18" charset="0"/>
                          </a:rPr>
                        </m:ctrlPr>
                      </m:sSubPr>
                      <m:e>
                        <m:r>
                          <m:rPr>
                            <m:sty m:val="p"/>
                          </m:rPr>
                          <a:rPr lang="en-US" sz="2400" i="1">
                            <a:latin typeface="Cambria Math" panose="02040503050406030204" pitchFamily="18" charset="0"/>
                          </a:rPr>
                          <m:t>min</m:t>
                        </m:r>
                      </m:e>
                      <m:sub>
                        <m:r>
                          <a:rPr lang="en-US" sz="2400" i="1">
                            <a:latin typeface="Cambria Math" panose="02040503050406030204" pitchFamily="18" charset="0"/>
                          </a:rPr>
                          <m:t>𝛽</m:t>
                        </m:r>
                      </m:sub>
                    </m:sSub>
                    <m:r>
                      <a:rPr lang="en-US" sz="2400" b="0" i="1" smtClean="0">
                        <a:latin typeface="Cambria Math" panose="02040503050406030204" pitchFamily="18" charset="0"/>
                      </a:rPr>
                      <m:t> </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𝛽</m:t>
                                </m:r>
                              </m:e>
                            </m:d>
                          </m:e>
                          <m:sup>
                            <m:r>
                              <a:rPr lang="en-US" sz="2400" i="1">
                                <a:latin typeface="Cambria Math" panose="02040503050406030204" pitchFamily="18" charset="0"/>
                              </a:rPr>
                              <m:t>2</m:t>
                            </m:r>
                          </m:sup>
                        </m:sSup>
                      </m:e>
                    </m:nary>
                    <m:r>
                      <a:rPr lang="en-US" sz="2400" i="1">
                        <a:latin typeface="Cambria Math" panose="02040503050406030204" pitchFamily="18" charset="0"/>
                      </a:rPr>
                      <m:t>+</m:t>
                    </m:r>
                    <m:r>
                      <a:rPr lang="en-US" sz="2400" i="1">
                        <a:latin typeface="Cambria Math" panose="02040503050406030204" pitchFamily="18" charset="0"/>
                      </a:rPr>
                      <m:t>𝜆</m:t>
                    </m:r>
                    <m:r>
                      <a:rPr lang="en-US" sz="2400" b="0" i="1" smtClean="0">
                        <a:latin typeface="Cambria Math" panose="02040503050406030204" pitchFamily="18" charset="0"/>
                      </a:rPr>
                      <m:t>(</m:t>
                    </m:r>
                    <m:r>
                      <a:rPr lang="en-US" sz="2400" b="0" i="1" smtClean="0">
                        <a:latin typeface="Cambria Math" panose="02040503050406030204" pitchFamily="18" charset="0"/>
                      </a:rPr>
                      <m:t>𝛼</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𝑝</m:t>
                        </m:r>
                      </m:sub>
                      <m:sup/>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𝑝</m:t>
                                </m:r>
                              </m:sub>
                            </m:sSub>
                          </m:e>
                        </m:d>
                      </m:e>
                    </m:nary>
                  </m:oMath>
                </a14:m>
                <a:r>
                  <a:rPr lang="en-US" sz="2353" dirty="0">
                    <a:gradFill>
                      <a:gsLst>
                        <a:gs pos="2917">
                          <a:schemeClr val="tx1"/>
                        </a:gs>
                        <a:gs pos="30000">
                          <a:schemeClr val="tx1"/>
                        </a:gs>
                      </a:gsLst>
                      <a:lin ang="5400000" scaled="0"/>
                    </a:gradFill>
                  </a:rPr>
                  <a:t> + </a:t>
                </a:r>
                <a14:m>
                  <m:oMath xmlns:m="http://schemas.openxmlformats.org/officeDocument/2006/math">
                    <m:r>
                      <a:rPr lang="en-US" sz="2000" b="0" i="0" smtClean="0">
                        <a:latin typeface="Cambria Math" panose="02040503050406030204" pitchFamily="18" charset="0"/>
                      </a:rPr>
                      <m:t>[1−</m:t>
                    </m:r>
                    <m:r>
                      <a:rPr lang="en-US" sz="2000" b="0" i="1" smtClean="0">
                        <a:latin typeface="Cambria Math" panose="02040503050406030204" pitchFamily="18" charset="0"/>
                      </a:rPr>
                      <m:t>𝛼</m:t>
                    </m:r>
                    <m:r>
                      <a:rPr lang="en-US" sz="2000" b="0" i="0" smtClean="0">
                        <a:latin typeface="Cambria Math" panose="02040503050406030204" pitchFamily="18" charset="0"/>
                      </a:rPr>
                      <m:t>]</m:t>
                    </m:r>
                  </m:oMath>
                </a14:m>
                <a:r>
                  <a:rPr lang="en-US" sz="2353" dirty="0">
                    <a:gradFill>
                      <a:gsLst>
                        <a:gs pos="2917">
                          <a:schemeClr val="tx1"/>
                        </a:gs>
                        <a:gs pos="30000">
                          <a:schemeClr val="tx1"/>
                        </a:gs>
                      </a:gsLst>
                      <a:lin ang="5400000" scaled="0"/>
                    </a:gradFill>
                  </a:rPr>
                  <a:t> </a:t>
                </a:r>
                <a14:m>
                  <m:oMath xmlns:m="http://schemas.openxmlformats.org/officeDocument/2006/math">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𝑝</m:t>
                        </m:r>
                      </m:sub>
                      <m:sup/>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𝑝</m:t>
                                    </m:r>
                                  </m:sub>
                                </m:sSub>
                              </m:e>
                            </m:d>
                          </m:e>
                          <m:sup>
                            <m:r>
                              <a:rPr lang="en-US" sz="2400" i="1">
                                <a:latin typeface="Cambria Math" panose="02040503050406030204" pitchFamily="18" charset="0"/>
                              </a:rPr>
                              <m:t>2</m:t>
                            </m:r>
                          </m:sup>
                        </m:sSup>
                        <m:r>
                          <a:rPr lang="en-US" sz="2400" b="0" i="1" smtClean="0">
                            <a:latin typeface="Cambria Math" panose="02040503050406030204" pitchFamily="18" charset="0"/>
                          </a:rPr>
                          <m:t>)</m:t>
                        </m:r>
                      </m:e>
                    </m:nary>
                  </m:oMath>
                </a14:m>
                <a:r>
                  <a:rPr lang="en-US" sz="2400" dirty="0"/>
                  <a:t> </a:t>
                </a:r>
              </a:p>
              <a:p>
                <a:pPr algn="ctr">
                  <a:lnSpc>
                    <a:spcPct val="90000"/>
                  </a:lnSpc>
                  <a:spcAft>
                    <a:spcPts val="588"/>
                  </a:spcAft>
                </a:pPr>
                <a:endParaRPr lang="en-US" sz="2353" dirty="0">
                  <a:gradFill>
                    <a:gsLst>
                      <a:gs pos="2917">
                        <a:schemeClr val="tx1"/>
                      </a:gs>
                      <a:gs pos="30000">
                        <a:schemeClr val="tx1"/>
                      </a:gs>
                    </a:gsLst>
                    <a:lin ang="5400000" scaled="0"/>
                  </a:gradFill>
                </a:endParaRPr>
              </a:p>
              <a:p>
                <a:pPr>
                  <a:lnSpc>
                    <a:spcPct val="90000"/>
                  </a:lnSpc>
                  <a:spcAft>
                    <a:spcPts val="588"/>
                  </a:spcAft>
                </a:pPr>
                <a:r>
                  <a:rPr lang="en-US" sz="2353" dirty="0">
                    <a:gradFill>
                      <a:gsLst>
                        <a:gs pos="2917">
                          <a:schemeClr val="tx1"/>
                        </a:gs>
                        <a:gs pos="30000">
                          <a:schemeClr val="tx1"/>
                        </a:gs>
                      </a:gsLst>
                      <a:lin ang="5400000" scaled="0"/>
                    </a:gradFill>
                  </a:rPr>
                  <a:t>By default, the function will do the estimation for a range of </a:t>
                </a:r>
                <a14:m>
                  <m:oMath xmlns:m="http://schemas.openxmlformats.org/officeDocument/2006/math">
                    <m:sSup>
                      <m:sSupPr>
                        <m:ctrlPr>
                          <a:rPr lang="en-US" sz="2353" i="1">
                            <a:gradFill>
                              <a:gsLst>
                                <a:gs pos="2917">
                                  <a:schemeClr val="tx1"/>
                                </a:gs>
                                <a:gs pos="30000">
                                  <a:schemeClr val="tx1"/>
                                </a:gs>
                              </a:gsLst>
                              <a:lin ang="5400000" scaled="0"/>
                            </a:gradFill>
                            <a:latin typeface="Cambria Math" panose="02040503050406030204" pitchFamily="18" charset="0"/>
                          </a:rPr>
                        </m:ctrlPr>
                      </m:sSupPr>
                      <m:e>
                        <m:r>
                          <a:rPr lang="en-US" sz="2353" i="1">
                            <a:gradFill>
                              <a:gsLst>
                                <a:gs pos="2917">
                                  <a:schemeClr val="tx1"/>
                                </a:gs>
                                <a:gs pos="30000">
                                  <a:schemeClr val="tx1"/>
                                </a:gs>
                              </a:gsLst>
                              <a:lin ang="5400000" scaled="0"/>
                            </a:gradFill>
                            <a:latin typeface="Cambria Math" panose="02040503050406030204" pitchFamily="18" charset="0"/>
                          </a:rPr>
                          <m:t>𝜆</m:t>
                        </m:r>
                      </m:e>
                      <m:sup>
                        <m:r>
                          <a:rPr lang="en-US" sz="2353" i="1">
                            <a:gradFill>
                              <a:gsLst>
                                <a:gs pos="2917">
                                  <a:schemeClr val="tx1"/>
                                </a:gs>
                                <a:gs pos="30000">
                                  <a:schemeClr val="tx1"/>
                                </a:gs>
                              </a:gsLst>
                              <a:lin ang="5400000" scaled="0"/>
                            </a:gradFill>
                            <a:latin typeface="Cambria Math" panose="02040503050406030204" pitchFamily="18" charset="0"/>
                          </a:rPr>
                          <m:t>′</m:t>
                        </m:r>
                      </m:sup>
                    </m:sSup>
                    <m:r>
                      <a:rPr lang="en-US" sz="2353" i="1">
                        <a:gradFill>
                          <a:gsLst>
                            <a:gs pos="2917">
                              <a:schemeClr val="tx1"/>
                            </a:gs>
                            <a:gs pos="30000">
                              <a:schemeClr val="tx1"/>
                            </a:gs>
                          </a:gsLst>
                          <a:lin ang="5400000" scaled="0"/>
                        </a:gradFill>
                        <a:latin typeface="Cambria Math" panose="02040503050406030204" pitchFamily="18" charset="0"/>
                      </a:rPr>
                      <m:t>𝑠</m:t>
                    </m:r>
                  </m:oMath>
                </a14:m>
                <a:r>
                  <a:rPr lang="en-US" sz="2353" dirty="0">
                    <a:gradFill>
                      <a:gsLst>
                        <a:gs pos="2917">
                          <a:schemeClr val="tx1"/>
                        </a:gs>
                        <a:gs pos="30000">
                          <a:schemeClr val="tx1"/>
                        </a:gs>
                      </a:gsLst>
                      <a:lin ang="5400000" scaled="0"/>
                    </a:gradFill>
                  </a:rPr>
                  <a:t> (you can specify this range if you like). </a:t>
                </a:r>
                <a:r>
                  <a:rPr lang="en-US" sz="2353"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my_model$lambda</a:t>
                </a:r>
                <a:endParaRPr lang="en-US" sz="2353"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588"/>
                  </a:spcAft>
                </a:pPr>
                <a:endParaRPr lang="en-US" sz="2353"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588"/>
                  </a:spcAft>
                </a:pPr>
                <a:r>
                  <a:rPr lang="en-US" sz="2353" dirty="0">
                    <a:gradFill>
                      <a:gsLst>
                        <a:gs pos="2917">
                          <a:schemeClr val="tx1"/>
                        </a:gs>
                        <a:gs pos="30000">
                          <a:schemeClr val="tx1"/>
                        </a:gs>
                      </a:gsLst>
                      <a:lin ang="5400000" scaled="0"/>
                    </a:gradFill>
                    <a:cs typeface="Courier New" panose="02070309020205020404" pitchFamily="49" charset="0"/>
                  </a:rPr>
                  <a:t>We can then use k-fold cross validation on each run of the model in order to select the best one.</a:t>
                </a:r>
                <a:endParaRPr lang="en-US" sz="2353" dirty="0">
                  <a:gradFill>
                    <a:gsLst>
                      <a:gs pos="2917">
                        <a:schemeClr val="tx1"/>
                      </a:gs>
                      <a:gs pos="30000">
                        <a:schemeClr val="tx1"/>
                      </a:gs>
                    </a:gsLst>
                    <a:lin ang="5400000" scaled="0"/>
                  </a:gra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12682" y="1319048"/>
                <a:ext cx="11642835" cy="558892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240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81280" y="0"/>
            <a:ext cx="10515600" cy="1325563"/>
          </a:xfrm>
        </p:spPr>
        <p:txBody>
          <a:bodyPr/>
          <a:lstStyle/>
          <a:p>
            <a:r>
              <a:rPr lang="en-US" dirty="0"/>
              <a:t>LASSO Algorithm</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68929" y="1191085"/>
                <a:ext cx="11740303" cy="5419005"/>
              </a:xfrm>
            </p:spPr>
            <p:txBody>
              <a:bodyPr>
                <a:normAutofit lnSpcReduction="10000"/>
              </a:bodyPr>
              <a:lstStyle/>
              <a:p>
                <a:r>
                  <a:rPr lang="en-US" sz="2745" dirty="0"/>
                  <a:t>1) Specify the set of candidate features</a:t>
                </a:r>
              </a:p>
              <a:p>
                <a:r>
                  <a:rPr lang="en-US" sz="2745" dirty="0"/>
                  <a:t>	In R, must put them in a matrix (not </a:t>
                </a:r>
                <a:r>
                  <a:rPr lang="en-US" sz="2745" dirty="0" err="1"/>
                  <a:t>dataframe</a:t>
                </a:r>
                <a:r>
                  <a:rPr lang="en-US" sz="2745" dirty="0"/>
                  <a:t>)</a:t>
                </a:r>
              </a:p>
              <a:p>
                <a:r>
                  <a:rPr lang="en-US" sz="2745" dirty="0"/>
                  <a:t>	Still must feature engineer by hand</a:t>
                </a:r>
              </a:p>
              <a:p>
                <a:r>
                  <a:rPr lang="en-US" sz="2745" dirty="0"/>
                  <a:t>2) Run a </a:t>
                </a:r>
                <a:r>
                  <a:rPr lang="en-US" sz="2745" dirty="0">
                    <a:latin typeface="Courier New" panose="02070309020205020404" pitchFamily="49" charset="0"/>
                    <a:cs typeface="Courier New" panose="02070309020205020404" pitchFamily="49" charset="0"/>
                  </a:rPr>
                  <a:t>for </a:t>
                </a:r>
                <a:r>
                  <a:rPr lang="en-US" sz="2745" dirty="0"/>
                  <a:t>loop through different values of </a:t>
                </a:r>
                <a14:m>
                  <m:oMath xmlns:m="http://schemas.openxmlformats.org/officeDocument/2006/math">
                    <m:sSub>
                      <m:sSubPr>
                        <m:ctrlPr>
                          <a:rPr lang="en-US" sz="2745" i="1">
                            <a:latin typeface="Cambria Math" panose="02040503050406030204" pitchFamily="18" charset="0"/>
                          </a:rPr>
                        </m:ctrlPr>
                      </m:sSubPr>
                      <m:e>
                        <m:r>
                          <a:rPr lang="en-US" sz="2745" i="1">
                            <a:latin typeface="Cambria Math" panose="02040503050406030204" pitchFamily="18" charset="0"/>
                          </a:rPr>
                          <m:t>𝜆</m:t>
                        </m:r>
                      </m:e>
                      <m:sub>
                        <m:r>
                          <a:rPr lang="en-US" sz="2745" i="1">
                            <a:latin typeface="Cambria Math" panose="02040503050406030204" pitchFamily="18" charset="0"/>
                          </a:rPr>
                          <m:t>0</m:t>
                        </m:r>
                      </m:sub>
                    </m:sSub>
                    <m:r>
                      <a:rPr lang="en-US" sz="2745" i="1">
                        <a:latin typeface="Cambria Math" panose="02040503050406030204" pitchFamily="18" charset="0"/>
                      </a:rPr>
                      <m:t>,</m:t>
                    </m:r>
                    <m:sSub>
                      <m:sSubPr>
                        <m:ctrlPr>
                          <a:rPr lang="en-US" sz="2745" i="1">
                            <a:latin typeface="Cambria Math" panose="02040503050406030204" pitchFamily="18" charset="0"/>
                          </a:rPr>
                        </m:ctrlPr>
                      </m:sSubPr>
                      <m:e>
                        <m:r>
                          <a:rPr lang="en-US" sz="2745" i="1">
                            <a:latin typeface="Cambria Math" panose="02040503050406030204" pitchFamily="18" charset="0"/>
                          </a:rPr>
                          <m:t>𝜆</m:t>
                        </m:r>
                      </m:e>
                      <m:sub>
                        <m:r>
                          <a:rPr lang="en-US" sz="2745" i="1">
                            <a:latin typeface="Cambria Math" panose="02040503050406030204" pitchFamily="18" charset="0"/>
                          </a:rPr>
                          <m:t>1</m:t>
                        </m:r>
                      </m:sub>
                    </m:sSub>
                    <m:r>
                      <a:rPr lang="en-US" sz="2745" i="1">
                        <a:latin typeface="Cambria Math" panose="02040503050406030204" pitchFamily="18" charset="0"/>
                      </a:rPr>
                      <m:t>,…,</m:t>
                    </m:r>
                    <m:sSub>
                      <m:sSubPr>
                        <m:ctrlPr>
                          <a:rPr lang="en-US" sz="2745" i="1">
                            <a:latin typeface="Cambria Math" panose="02040503050406030204" pitchFamily="18" charset="0"/>
                          </a:rPr>
                        </m:ctrlPr>
                      </m:sSubPr>
                      <m:e>
                        <m:r>
                          <a:rPr lang="en-US" sz="2745" i="1">
                            <a:latin typeface="Cambria Math" panose="02040503050406030204" pitchFamily="18" charset="0"/>
                          </a:rPr>
                          <m:t>𝜆</m:t>
                        </m:r>
                      </m:e>
                      <m:sub>
                        <m:r>
                          <a:rPr lang="en-US" sz="2745" i="1">
                            <a:latin typeface="Cambria Math" panose="02040503050406030204" pitchFamily="18" charset="0"/>
                          </a:rPr>
                          <m:t>𝑀</m:t>
                        </m:r>
                      </m:sub>
                    </m:sSub>
                  </m:oMath>
                </a14:m>
                <a:r>
                  <a:rPr lang="en-US" sz="2745" dirty="0"/>
                  <a:t> 	</a:t>
                </a:r>
              </a:p>
              <a:p>
                <a:r>
                  <a:rPr lang="en-US" sz="2745" dirty="0"/>
                  <a:t>	R </a:t>
                </a:r>
                <a:r>
                  <a:rPr lang="en-US" sz="2745" dirty="0" err="1"/>
                  <a:t>glmnet</a:t>
                </a:r>
                <a:r>
                  <a:rPr lang="en-US" sz="2745" dirty="0"/>
                  <a:t> and </a:t>
                </a:r>
                <a:r>
                  <a:rPr lang="en-US" sz="2745" dirty="0" err="1"/>
                  <a:t>cv.glmnet</a:t>
                </a:r>
                <a:r>
                  <a:rPr lang="en-US" sz="2745" dirty="0"/>
                  <a:t> package will do this for you</a:t>
                </a:r>
              </a:p>
              <a:p>
                <a:r>
                  <a:rPr lang="en-US" sz="2745" dirty="0"/>
                  <a:t>3) Each </a:t>
                </a:r>
                <a14:m>
                  <m:oMath xmlns:m="http://schemas.openxmlformats.org/officeDocument/2006/math">
                    <m:sSub>
                      <m:sSubPr>
                        <m:ctrlPr>
                          <a:rPr lang="en-US" sz="2745" i="1">
                            <a:latin typeface="Cambria Math" panose="02040503050406030204" pitchFamily="18" charset="0"/>
                          </a:rPr>
                        </m:ctrlPr>
                      </m:sSubPr>
                      <m:e>
                        <m:r>
                          <a:rPr lang="en-US" sz="2745" i="1">
                            <a:latin typeface="Cambria Math" panose="02040503050406030204" pitchFamily="18" charset="0"/>
                          </a:rPr>
                          <m:t>𝜆</m:t>
                        </m:r>
                      </m:e>
                      <m:sub>
                        <m:r>
                          <a:rPr lang="en-US" sz="2745" i="1">
                            <a:latin typeface="Cambria Math" panose="02040503050406030204" pitchFamily="18" charset="0"/>
                          </a:rPr>
                          <m:t>𝑚</m:t>
                        </m:r>
                      </m:sub>
                    </m:sSub>
                  </m:oMath>
                </a14:m>
                <a:r>
                  <a:rPr lang="en-US" sz="2745" dirty="0"/>
                  <a:t> will have a set of parameters associated with it arrived at through numerical optimization.</a:t>
                </a:r>
              </a:p>
              <a:p>
                <a:r>
                  <a:rPr lang="en-US" sz="2745" dirty="0"/>
                  <a:t>	The regularization term means there is not an easy way to have a		standard error like with OLS</a:t>
                </a:r>
              </a:p>
              <a:p>
                <a:r>
                  <a:rPr lang="en-US" sz="2745" dirty="0"/>
                  <a:t>4) Choose model (e.g., coefficients and features associated with a </a:t>
                </a:r>
                <a14:m>
                  <m:oMath xmlns:m="http://schemas.openxmlformats.org/officeDocument/2006/math">
                    <m:sSubSup>
                      <m:sSubSupPr>
                        <m:ctrlPr>
                          <a:rPr lang="en-US" sz="2745" i="1">
                            <a:latin typeface="Cambria Math" panose="02040503050406030204" pitchFamily="18" charset="0"/>
                          </a:rPr>
                        </m:ctrlPr>
                      </m:sSubSupPr>
                      <m:e>
                        <m:r>
                          <a:rPr lang="en-US" sz="2745" i="1">
                            <a:latin typeface="Cambria Math" panose="02040503050406030204" pitchFamily="18" charset="0"/>
                          </a:rPr>
                          <m:t>𝜆</m:t>
                        </m:r>
                      </m:e>
                      <m:sub>
                        <m:r>
                          <a:rPr lang="en-US" sz="2745" i="1">
                            <a:latin typeface="Cambria Math" panose="02040503050406030204" pitchFamily="18" charset="0"/>
                          </a:rPr>
                          <m:t>𝑚</m:t>
                        </m:r>
                      </m:sub>
                      <m:sup>
                        <m:r>
                          <a:rPr lang="en-US" sz="2745" i="1">
                            <a:latin typeface="Cambria Math" panose="02040503050406030204" pitchFamily="18" charset="0"/>
                          </a:rPr>
                          <m:t>∗</m:t>
                        </m:r>
                      </m:sup>
                    </m:sSubSup>
                  </m:oMath>
                </a14:m>
                <a:r>
                  <a:rPr lang="en-US" sz="2745" dirty="0"/>
                  <a:t> that has the lowest cross validated MSE</a:t>
                </a:r>
              </a:p>
              <a:p>
                <a:r>
                  <a:rPr lang="en-US" sz="2745" dirty="0"/>
                  <a:t>	</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68929" y="1191085"/>
                <a:ext cx="11740303" cy="541900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0866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we have a set of features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and we want to predict outcomes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a:t>
                </a:r>
              </a:p>
              <a:p>
                <a:r>
                  <a:rPr lang="en-US" dirty="0"/>
                  <a:t>How do we construct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a:t>
                </a:r>
              </a:p>
              <a:p>
                <a:pPr lvl="1"/>
                <a:r>
                  <a:rPr lang="en-US" dirty="0"/>
                  <a:t>Should we add 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(Non-linear features)</a:t>
                </a:r>
              </a:p>
              <a:p>
                <a:pPr lvl="1"/>
                <a:r>
                  <a:rPr lang="en-US" dirty="0"/>
                  <a:t>Should we add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(Interaction features)</a:t>
                </a:r>
              </a:p>
              <a:p>
                <a:r>
                  <a:rPr lang="en-US" dirty="0"/>
                  <a:t>How can we do this automatically?</a:t>
                </a:r>
              </a:p>
              <a:p>
                <a:endParaRPr lang="en-US" dirty="0"/>
              </a:p>
              <a:p>
                <a:r>
                  <a:rPr lang="en-US" dirty="0"/>
                  <a:t>Trees!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p:spTree>
    <p:extLst>
      <p:ext uri="{BB962C8B-B14F-4D97-AF65-F5344CB8AC3E}">
        <p14:creationId xmlns:p14="http://schemas.microsoft.com/office/powerpoint/2010/main" val="17760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1362" y="1276863"/>
            <a:ext cx="11302314" cy="4102983"/>
          </a:xfrm>
        </p:spPr>
        <p:txBody>
          <a:bodyPr/>
          <a:lstStyle/>
          <a:p>
            <a:r>
              <a:rPr lang="en-US" sz="3200" dirty="0"/>
              <a:t>Machine Learning is good at selecting from many possible features to predict something.</a:t>
            </a:r>
          </a:p>
          <a:p>
            <a:endParaRPr lang="en-US" sz="3200" dirty="0"/>
          </a:p>
          <a:p>
            <a:r>
              <a:rPr lang="en-US" sz="3200" dirty="0"/>
              <a:t>Econometrics (OLS) is good at carefully measuring a small number of effects that we specify ahead of time.</a:t>
            </a:r>
          </a:p>
        </p:txBody>
      </p:sp>
      <p:sp>
        <p:nvSpPr>
          <p:cNvPr id="3" name="Title 2"/>
          <p:cNvSpPr>
            <a:spLocks noGrp="1"/>
          </p:cNvSpPr>
          <p:nvPr>
            <p:ph type="title"/>
          </p:nvPr>
        </p:nvSpPr>
        <p:spPr/>
        <p:txBody>
          <a:bodyPr/>
          <a:lstStyle/>
          <a:p>
            <a:r>
              <a:rPr lang="en-US" dirty="0"/>
              <a:t>ML != Econometrics (OLS)</a:t>
            </a:r>
          </a:p>
        </p:txBody>
      </p:sp>
    </p:spTree>
    <p:extLst>
      <p:ext uri="{BB962C8B-B14F-4D97-AF65-F5344CB8AC3E}">
        <p14:creationId xmlns:p14="http://schemas.microsoft.com/office/powerpoint/2010/main" val="309765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to trees intuition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2448"/>
                <a:ext cx="10515600" cy="4704829"/>
              </a:xfrm>
            </p:spPr>
            <p:txBody>
              <a:bodyPr>
                <a:normAutofit lnSpcReduction="10000"/>
              </a:bodyPr>
              <a:lstStyle/>
              <a:p>
                <a:r>
                  <a:rPr lang="en-US" dirty="0"/>
                  <a:t>Suppose you only had one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was funky.</a:t>
                </a:r>
              </a:p>
              <a:p>
                <a:endParaRPr lang="en-US" dirty="0"/>
              </a:p>
              <a:p>
                <a:endParaRPr lang="en-US" dirty="0"/>
              </a:p>
              <a:p>
                <a:endParaRPr lang="en-US" dirty="0"/>
              </a:p>
              <a:p>
                <a:endParaRPr lang="en-US" dirty="0"/>
              </a:p>
              <a:p>
                <a:endParaRPr lang="en-US" dirty="0"/>
              </a:p>
              <a:p>
                <a:endParaRPr lang="en-US" dirty="0"/>
              </a:p>
              <a:p>
                <a:endParaRPr lang="en-US" dirty="0"/>
              </a:p>
              <a:p>
                <a:r>
                  <a:rPr lang="en-US" dirty="0"/>
                  <a:t>Suppose instead we want to estimate the area under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What’s a numerical way to do that?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2448"/>
                <a:ext cx="10515600" cy="4704829"/>
              </a:xfrm>
              <a:blipFill>
                <a:blip r:embed="rId3"/>
                <a:stretch>
                  <a:fillRect l="-1043" t="-2983" r="-696" b="-130"/>
                </a:stretch>
              </a:blipFill>
            </p:spPr>
            <p:txBody>
              <a:bodyPr/>
              <a:lstStyle/>
              <a:p>
                <a:r>
                  <a:rPr lang="en-US">
                    <a:noFill/>
                  </a:rPr>
                  <a:t> </a:t>
                </a:r>
              </a:p>
            </p:txBody>
          </p:sp>
        </mc:Fallback>
      </mc:AlternateContent>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4137" y="2526000"/>
            <a:ext cx="5785463" cy="3145648"/>
          </a:xfrm>
          <a:prstGeom prst="rect">
            <a:avLst/>
          </a:prstGeom>
        </p:spPr>
      </p:pic>
    </p:spTree>
    <p:extLst>
      <p:ext uri="{BB962C8B-B14F-4D97-AF65-F5344CB8AC3E}">
        <p14:creationId xmlns:p14="http://schemas.microsoft.com/office/powerpoint/2010/main" val="394679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to trees intuition(cont.)</a:t>
            </a:r>
          </a:p>
        </p:txBody>
      </p:sp>
      <p:sp>
        <p:nvSpPr>
          <p:cNvPr id="3" name="Content Placeholder 2"/>
          <p:cNvSpPr>
            <a:spLocks noGrp="1"/>
          </p:cNvSpPr>
          <p:nvPr>
            <p:ph idx="1"/>
          </p:nvPr>
        </p:nvSpPr>
        <p:spPr>
          <a:xfrm>
            <a:off x="838200" y="1832448"/>
            <a:ext cx="10515600" cy="4704829"/>
          </a:xfrm>
        </p:spPr>
        <p:txBody>
          <a:bodyPr>
            <a:normAutofit/>
          </a:bodyPr>
          <a:lstStyle/>
          <a:p>
            <a:r>
              <a:rPr lang="en-US" dirty="0"/>
              <a:t>Split up the graph into sections and work on each individually</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137" y="2543592"/>
            <a:ext cx="5785463" cy="3110463"/>
          </a:xfrm>
          <a:prstGeom prst="rect">
            <a:avLst/>
          </a:prstGeom>
        </p:spPr>
      </p:pic>
    </p:spTree>
    <p:extLst>
      <p:ext uri="{BB962C8B-B14F-4D97-AF65-F5344CB8AC3E}">
        <p14:creationId xmlns:p14="http://schemas.microsoft.com/office/powerpoint/2010/main" val="2793799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Similar idea if we want to just predict </a:t>
                </a:r>
                <a14:m>
                  <m:oMath xmlns:m="http://schemas.openxmlformats.org/officeDocument/2006/math">
                    <m:r>
                      <a:rPr lang="en-US" b="0" i="1" smtClean="0">
                        <a:latin typeface="Cambria Math" panose="02040503050406030204" pitchFamily="18" charset="0"/>
                      </a:rPr>
                      <m:t>𝑦</m:t>
                    </m:r>
                  </m:oMath>
                </a14:m>
                <a:r>
                  <a:rPr lang="en-US" dirty="0"/>
                  <a:t>.</a:t>
                </a:r>
              </a:p>
              <a:p>
                <a:r>
                  <a:rPr lang="en-US" dirty="0"/>
                  <a:t>Split the domain and do something very simple in each side.</a:t>
                </a:r>
              </a:p>
              <a:p>
                <a:pPr lvl="1"/>
                <a:r>
                  <a:rPr lang="en-US" dirty="0"/>
                  <a:t>If the domain has more than one feature then deals with interactions</a:t>
                </a:r>
              </a:p>
              <a:p>
                <a:r>
                  <a:rPr lang="en-US" dirty="0"/>
                  <a:t>Lots of choices:</a:t>
                </a:r>
              </a:p>
              <a:p>
                <a:pPr lvl="1"/>
                <a:r>
                  <a:rPr lang="en-US" dirty="0"/>
                  <a:t>Where to split.</a:t>
                </a:r>
              </a:p>
              <a:p>
                <a:pPr lvl="1"/>
                <a:r>
                  <a:rPr lang="en-US" dirty="0"/>
                  <a:t>What “simple” thing to do in each side.</a:t>
                </a:r>
              </a:p>
              <a:p>
                <a:r>
                  <a:rPr lang="en-US" dirty="0"/>
                  <a:t>What were these rules in the integral example?</a:t>
                </a:r>
              </a:p>
              <a:p>
                <a:r>
                  <a:rPr lang="en-US" dirty="0"/>
                  <a:t>We’ll talk about the CART (Classification and Regression Tree) algorithm but there are many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070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mj-lt"/>
                  <a:buAutoNum type="arabicPeriod"/>
                </a:pPr>
                <a:r>
                  <a:rPr lang="en-US" dirty="0"/>
                  <a:t>Pick a single feature and then a split-point to divide the data into two groups (binary splits). [Detailed next slide]</a:t>
                </a:r>
              </a:p>
              <a:p>
                <a:pPr lvl="1"/>
                <a:r>
                  <a:rPr lang="en-US" dirty="0"/>
                  <a:t>E.g. Split the data by whether a data point has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&gt;0</m:t>
                    </m:r>
                  </m:oMath>
                </a14:m>
                <a:r>
                  <a:rPr lang="en-US" dirty="0"/>
                  <a:t> </a:t>
                </a:r>
              </a:p>
              <a:p>
                <a:pPr marL="514350" indent="-514350">
                  <a:buFont typeface="+mj-lt"/>
                  <a:buAutoNum type="arabicPeriod"/>
                </a:pPr>
                <a:r>
                  <a:rPr lang="en-US" dirty="0"/>
                  <a:t>Find the average in either side. </a:t>
                </a:r>
              </a:p>
              <a:p>
                <a:pPr marL="514350" indent="-514350">
                  <a:buFont typeface="+mj-lt"/>
                  <a:buAutoNum type="arabicPeriod"/>
                </a:pPr>
                <a:r>
                  <a:rPr lang="en-US" dirty="0"/>
                  <a:t>Recursively descend into each side.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741671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pick the split variable &amp; split point?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We are approximating the outcomes of a group by its average.</a:t>
                </a:r>
              </a:p>
              <a:p>
                <a:r>
                  <a:rPr lang="en-US" dirty="0"/>
                  <a:t>If the group has really similar outcomes, this will be good. </a:t>
                </a:r>
              </a:p>
              <a:p>
                <a:r>
                  <a:rPr lang="en-US" dirty="0"/>
                  <a:t>Try to do the split so that this approximation is good. </a:t>
                </a:r>
              </a:p>
              <a:p>
                <a:r>
                  <a:rPr lang="en-US" dirty="0"/>
                  <a:t>We want our approximation error is low.</a:t>
                </a:r>
              </a:p>
              <a:p>
                <a:r>
                  <a:rPr lang="en-US" dirty="0"/>
                  <a:t>Technical: We want the mean squared error to be minimized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𝑙𝑒𝑓𝑡</m:t>
                          </m:r>
                          <m:r>
                            <a:rPr lang="en-US" b="0" i="1" smtClean="0">
                              <a:latin typeface="Cambria Math" panose="02040503050406030204" pitchFamily="18" charset="0"/>
                            </a:rPr>
                            <m:t>,</m:t>
                          </m:r>
                          <m:r>
                            <a:rPr lang="en-US" b="0" i="1" smtClean="0">
                              <a:latin typeface="Cambria Math" panose="02040503050406030204" pitchFamily="18" charset="0"/>
                            </a:rPr>
                            <m:t>𝑟𝑖𝑔h𝑡</m:t>
                          </m:r>
                          <m:r>
                            <a:rPr lang="en-US" b="0" i="1" smtClean="0">
                              <a:latin typeface="Cambria Math" panose="02040503050406030204" pitchFamily="18" charset="0"/>
                            </a:rPr>
                            <m:t>}</m:t>
                          </m:r>
                        </m:sub>
                        <m:sup/>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𝑙</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m:rPr>
                                              <m:brk m:alnAt="7"/>
                                            </m:rPr>
                                            <a:rPr lang="en-US" b="0" i="1" smtClean="0">
                                              <a:latin typeface="Cambria Math" panose="02040503050406030204" pitchFamily="18" charset="0"/>
                                            </a:rPr>
                                            <m:t>𝑙</m:t>
                                          </m:r>
                                        </m:sub>
                                      </m:sSub>
                                    </m:e>
                                  </m:d>
                                </m:e>
                                <m:sup>
                                  <m:r>
                                    <a:rPr lang="en-US" b="0" i="1" smtClean="0">
                                      <a:latin typeface="Cambria Math" panose="02040503050406030204" pitchFamily="18" charset="0"/>
                                    </a:rPr>
                                    <m:t>2</m:t>
                                  </m:r>
                                </m:sup>
                              </m:sSup>
                            </m:e>
                          </m:nary>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5621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Graphical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4885" y="1825625"/>
                <a:ext cx="11261126" cy="4351338"/>
              </a:xfrm>
            </p:spPr>
            <p:txBody>
              <a:bodyPr/>
              <a:lstStyle/>
              <a:p>
                <a:r>
                  <a:rPr lang="en-US" dirty="0"/>
                  <a:t>Motorcycle crash test data: </a:t>
                </a:r>
                <a14:m>
                  <m:oMath xmlns:m="http://schemas.openxmlformats.org/officeDocument/2006/math">
                    <m:r>
                      <a:rPr lang="en-US" i="1" dirty="0" smtClean="0">
                        <a:latin typeface="Cambria Math" panose="02040503050406030204" pitchFamily="18" charset="0"/>
                      </a:rPr>
                      <m:t>𝑥</m:t>
                    </m:r>
                  </m:oMath>
                </a14:m>
                <a:r>
                  <a:rPr lang="en-US" dirty="0"/>
                  <a:t> it time from impact, </a:t>
                </a:r>
                <a14:m>
                  <m:oMath xmlns:m="http://schemas.openxmlformats.org/officeDocument/2006/math">
                    <m:r>
                      <a:rPr lang="en-US" i="1" dirty="0" smtClean="0">
                        <a:latin typeface="Cambria Math" panose="02040503050406030204" pitchFamily="18" charset="0"/>
                      </a:rPr>
                      <m:t>𝑦</m:t>
                    </m:r>
                  </m:oMath>
                </a14:m>
                <a:r>
                  <a:rPr lang="en-US" dirty="0"/>
                  <a:t> is helmet acceleration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4885" y="1825625"/>
                <a:ext cx="11261126" cy="4351338"/>
              </a:xfrm>
              <a:blipFill>
                <a:blip r:embed="rId2"/>
                <a:stretch>
                  <a:fillRect l="-975" t="-2241"/>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724" y="2301306"/>
            <a:ext cx="8971004" cy="4424887"/>
          </a:xfrm>
          <a:prstGeom prst="rect">
            <a:avLst/>
          </a:prstGeom>
        </p:spPr>
      </p:pic>
      <p:sp>
        <p:nvSpPr>
          <p:cNvPr id="6" name="TextBox 5"/>
          <p:cNvSpPr txBox="1"/>
          <p:nvPr/>
        </p:nvSpPr>
        <p:spPr>
          <a:xfrm>
            <a:off x="10040894" y="6467978"/>
            <a:ext cx="1937951" cy="369332"/>
          </a:xfrm>
          <a:prstGeom prst="rect">
            <a:avLst/>
          </a:prstGeom>
          <a:noFill/>
        </p:spPr>
        <p:txBody>
          <a:bodyPr wrap="square" rtlCol="0">
            <a:spAutoFit/>
          </a:bodyPr>
          <a:lstStyle/>
          <a:p>
            <a:r>
              <a:rPr lang="en-US" dirty="0"/>
              <a:t>Credit: Matt Taddy</a:t>
            </a:r>
          </a:p>
        </p:txBody>
      </p:sp>
    </p:spTree>
    <p:extLst>
      <p:ext uri="{BB962C8B-B14F-4D97-AF65-F5344CB8AC3E}">
        <p14:creationId xmlns:p14="http://schemas.microsoft.com/office/powerpoint/2010/main" val="83830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we wanted to find how people’s </a:t>
                </a:r>
                <a:r>
                  <a:rPr lang="en-US" i="1" dirty="0"/>
                  <a:t>height</a:t>
                </a:r>
                <a:r>
                  <a:rPr lang="en-US" dirty="0"/>
                  <a:t> varied by their characteristics {</a:t>
                </a:r>
                <a:r>
                  <a:rPr lang="en-US" i="1" dirty="0"/>
                  <a:t>gender</a:t>
                </a:r>
                <a:r>
                  <a:rPr lang="en-US" dirty="0"/>
                  <a:t>, </a:t>
                </a:r>
                <a:r>
                  <a:rPr lang="en-US" i="1" dirty="0"/>
                  <a:t>birth-month</a:t>
                </a:r>
                <a:r>
                  <a:rPr lang="en-US" dirty="0"/>
                  <a:t>}.</a:t>
                </a:r>
              </a:p>
              <a:p>
                <a:r>
                  <a:rPr lang="en-US" dirty="0"/>
                  <a:t>We want to find </a:t>
                </a:r>
                <a14:m>
                  <m:oMath xmlns:m="http://schemas.openxmlformats.org/officeDocument/2006/math">
                    <m:r>
                      <a:rPr lang="en-US" b="0" i="1" smtClean="0">
                        <a:latin typeface="Cambria Math" panose="02040503050406030204" pitchFamily="18" charset="0"/>
                      </a:rPr>
                      <m:t>h𝑒𝑖𝑔h𝑡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𝑔𝑒𝑛𝑑𝑒𝑟</m:t>
                    </m:r>
                    <m:r>
                      <a:rPr lang="en-US" b="0" i="1" smtClean="0">
                        <a:latin typeface="Cambria Math" panose="02040503050406030204" pitchFamily="18" charset="0"/>
                      </a:rPr>
                      <m:t>, </m:t>
                    </m:r>
                    <m:r>
                      <a:rPr lang="en-US" b="0" i="1" smtClean="0">
                        <a:latin typeface="Cambria Math" panose="02040503050406030204" pitchFamily="18" charset="0"/>
                      </a:rPr>
                      <m:t>𝑏𝑖𝑟𝑡h𝑚𝑜𝑛𝑡h</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3945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How is tree used for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4885" y="1825625"/>
                <a:ext cx="11261126" cy="4351338"/>
              </a:xfrm>
            </p:spPr>
            <p:txBody>
              <a:bodyPr/>
              <a:lstStyle/>
              <a:p>
                <a:r>
                  <a:rPr lang="en-US" dirty="0"/>
                  <a:t>How do we put new data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into tree to get prediction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4885" y="1825625"/>
                <a:ext cx="11261126" cy="4351338"/>
              </a:xfrm>
              <a:blipFill>
                <a:blip r:embed="rId3"/>
                <a:stretch>
                  <a:fillRect l="-975" t="-2241"/>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2724" y="2301306"/>
            <a:ext cx="8971004" cy="4424887"/>
          </a:xfrm>
          <a:prstGeom prst="rect">
            <a:avLst/>
          </a:prstGeom>
        </p:spPr>
      </p:pic>
      <p:sp>
        <p:nvSpPr>
          <p:cNvPr id="6" name="TextBox 5"/>
          <p:cNvSpPr txBox="1"/>
          <p:nvPr/>
        </p:nvSpPr>
        <p:spPr>
          <a:xfrm>
            <a:off x="10040894" y="6467978"/>
            <a:ext cx="1937951" cy="369332"/>
          </a:xfrm>
          <a:prstGeom prst="rect">
            <a:avLst/>
          </a:prstGeom>
          <a:noFill/>
        </p:spPr>
        <p:txBody>
          <a:bodyPr wrap="square" rtlCol="0">
            <a:spAutoFit/>
          </a:bodyPr>
          <a:lstStyle/>
          <a:p>
            <a:r>
              <a:rPr lang="en-US" dirty="0"/>
              <a:t>Credit: Matt Taddy</a:t>
            </a:r>
          </a:p>
        </p:txBody>
      </p:sp>
    </p:spTree>
    <p:extLst>
      <p:ext uri="{BB962C8B-B14F-4D97-AF65-F5344CB8AC3E}">
        <p14:creationId xmlns:p14="http://schemas.microsoft.com/office/powerpoint/2010/main" val="1832515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stop?</a:t>
            </a:r>
          </a:p>
        </p:txBody>
      </p:sp>
      <p:sp>
        <p:nvSpPr>
          <p:cNvPr id="3" name="Content Placeholder 2"/>
          <p:cNvSpPr>
            <a:spLocks noGrp="1"/>
          </p:cNvSpPr>
          <p:nvPr>
            <p:ph idx="1"/>
          </p:nvPr>
        </p:nvSpPr>
        <p:spPr/>
        <p:txBody>
          <a:bodyPr/>
          <a:lstStyle/>
          <a:p>
            <a:r>
              <a:rPr lang="en-US" dirty="0"/>
              <a:t>Could keep splitting until you only end up with one node building a very deep/complex tree.</a:t>
            </a:r>
          </a:p>
          <a:p>
            <a:r>
              <a:rPr lang="en-US" dirty="0"/>
              <a:t>Is this good?</a:t>
            </a:r>
          </a:p>
          <a:p>
            <a:r>
              <a:rPr lang="en-US" dirty="0"/>
              <a:t>No, we would learn the noise of the data rather than the real relation.</a:t>
            </a:r>
          </a:p>
          <a:p>
            <a:endParaRPr lang="en-US" dirty="0"/>
          </a:p>
        </p:txBody>
      </p:sp>
    </p:spTree>
    <p:extLst>
      <p:ext uri="{BB962C8B-B14F-4D97-AF65-F5344CB8AC3E}">
        <p14:creationId xmlns:p14="http://schemas.microsoft.com/office/powerpoint/2010/main" val="184332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 stopping procedure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Optimal tree complexity is a (hyper-)parameter </a:t>
                </a:r>
                <a14:m>
                  <m:oMath xmlns:m="http://schemas.openxmlformats.org/officeDocument/2006/math">
                    <m:r>
                      <a:rPr lang="en-US" b="0" i="1" smtClean="0">
                        <a:latin typeface="Cambria Math" panose="02040503050406030204" pitchFamily="18" charset="0"/>
                      </a:rPr>
                      <m:t>𝛼</m:t>
                    </m:r>
                  </m:oMath>
                </a14:m>
                <a:r>
                  <a:rPr lang="en-US" dirty="0"/>
                  <a:t>.</a:t>
                </a:r>
              </a:p>
              <a:p>
                <a:r>
                  <a:rPr lang="en-US" dirty="0"/>
                  <a:t>Pick </a:t>
                </a:r>
                <a14:m>
                  <m:oMath xmlns:m="http://schemas.openxmlformats.org/officeDocument/2006/math">
                    <m:r>
                      <a:rPr lang="en-US" b="0" i="1" smtClean="0">
                        <a:latin typeface="Cambria Math" panose="02040503050406030204" pitchFamily="18" charset="0"/>
                      </a:rPr>
                      <m:t>𝛼</m:t>
                    </m:r>
                  </m:oMath>
                </a14:m>
                <a:r>
                  <a:rPr lang="en-US" dirty="0"/>
                  <a:t> to minimize out-of-sample prediction error:</a:t>
                </a:r>
              </a:p>
              <a:p>
                <a:pPr marL="971550" lvl="1" indent="-514350">
                  <a:buFont typeface="+mj-lt"/>
                  <a:buAutoNum type="arabicPeriod"/>
                </a:pPr>
                <a:r>
                  <a:rPr lang="en-US" dirty="0"/>
                  <a:t>Split the data into </a:t>
                </a:r>
                <a:r>
                  <a:rPr lang="en-US" i="1" dirty="0"/>
                  <a:t>train</a:t>
                </a:r>
                <a:r>
                  <a:rPr lang="en-US" dirty="0"/>
                  <a:t> and </a:t>
                </a:r>
                <a:r>
                  <a:rPr lang="en-US" i="1" dirty="0"/>
                  <a:t>test</a:t>
                </a:r>
                <a:r>
                  <a:rPr lang="en-US" dirty="0"/>
                  <a:t> samples. </a:t>
                </a:r>
              </a:p>
              <a:p>
                <a:pPr marL="971550" lvl="1" indent="-514350">
                  <a:buFont typeface="+mj-lt"/>
                  <a:buAutoNum type="arabicPeriod"/>
                </a:pPr>
                <a:r>
                  <a:rPr lang="en-US" dirty="0"/>
                  <a:t>Build trees of varying complex on the </a:t>
                </a:r>
                <a:r>
                  <a:rPr lang="en-US" i="1" dirty="0"/>
                  <a:t>train</a:t>
                </a:r>
                <a:r>
                  <a:rPr lang="en-US" dirty="0"/>
                  <a:t> sample.</a:t>
                </a:r>
              </a:p>
              <a:p>
                <a:pPr marL="971550" lvl="1" indent="-514350">
                  <a:buFont typeface="+mj-lt"/>
                  <a:buAutoNum type="arabicPeriod"/>
                </a:pPr>
                <a:r>
                  <a:rPr lang="en-US" dirty="0"/>
                  <a:t>See which one does the best on the </a:t>
                </a:r>
                <a:r>
                  <a:rPr lang="en-US" i="1" dirty="0"/>
                  <a:t>test </a:t>
                </a:r>
                <a:r>
                  <a:rPr lang="en-US" dirty="0"/>
                  <a:t>sample.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7637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Machine Learning</a:t>
            </a:r>
          </a:p>
        </p:txBody>
      </p:sp>
      <p:sp>
        <p:nvSpPr>
          <p:cNvPr id="3" name="Text Placeholder 2"/>
          <p:cNvSpPr>
            <a:spLocks noGrp="1"/>
          </p:cNvSpPr>
          <p:nvPr>
            <p:ph type="body" sz="quarter" idx="10"/>
          </p:nvPr>
        </p:nvSpPr>
        <p:spPr>
          <a:xfrm>
            <a:off x="55656" y="1629103"/>
            <a:ext cx="11852565" cy="4892566"/>
          </a:xfrm>
        </p:spPr>
        <p:txBody>
          <a:bodyPr>
            <a:normAutofit fontScale="92500" lnSpcReduction="20000"/>
          </a:bodyPr>
          <a:lstStyle/>
          <a:p>
            <a:r>
              <a:rPr lang="en-US" dirty="0"/>
              <a:t>Machine Learning focuses on training models for </a:t>
            </a:r>
            <a:r>
              <a:rPr lang="en-US" i="1" dirty="0"/>
              <a:t>predictive accuracy</a:t>
            </a:r>
            <a:r>
              <a:rPr lang="en-US" dirty="0"/>
              <a:t>.</a:t>
            </a:r>
          </a:p>
          <a:p>
            <a:pPr lvl="1"/>
            <a:r>
              <a:rPr lang="en-US" dirty="0"/>
              <a:t>Good for: “How much will I sell next week?”</a:t>
            </a:r>
          </a:p>
          <a:p>
            <a:endParaRPr lang="en-US" dirty="0"/>
          </a:p>
          <a:p>
            <a:endParaRPr lang="en-US" dirty="0"/>
          </a:p>
          <a:p>
            <a:r>
              <a:rPr lang="en-US" dirty="0"/>
              <a:t>Different from OLS’s strength in </a:t>
            </a:r>
            <a:r>
              <a:rPr lang="en-US" i="1" dirty="0"/>
              <a:t>parameter estimation</a:t>
            </a:r>
            <a:r>
              <a:rPr lang="en-US" dirty="0"/>
              <a:t>.</a:t>
            </a:r>
          </a:p>
          <a:p>
            <a:pPr lvl="1"/>
            <a:r>
              <a:rPr lang="en-US" dirty="0"/>
              <a:t>Good for: How much </a:t>
            </a:r>
            <a:r>
              <a:rPr lang="en-US" b="1" dirty="0"/>
              <a:t>more</a:t>
            </a:r>
            <a:r>
              <a:rPr lang="en-US" dirty="0"/>
              <a:t> will I </a:t>
            </a:r>
            <a:r>
              <a:rPr lang="en-US" b="1" dirty="0"/>
              <a:t>sell if I drop price</a:t>
            </a:r>
            <a:r>
              <a:rPr lang="en-US" dirty="0"/>
              <a:t>? How certain am I about that impact; is it statistically significant?</a:t>
            </a:r>
          </a:p>
          <a:p>
            <a:pPr lvl="1"/>
            <a:endParaRPr lang="en-US" dirty="0"/>
          </a:p>
          <a:p>
            <a:pPr lvl="1"/>
            <a:endParaRPr lang="en-US" sz="2800" dirty="0"/>
          </a:p>
          <a:p>
            <a:pPr lvl="1"/>
            <a:r>
              <a:rPr lang="en-US" sz="2800" dirty="0"/>
              <a:t>Key Difference here is whether or not you attribute </a:t>
            </a:r>
            <a:r>
              <a:rPr lang="en-US" sz="2800" b="1" dirty="0"/>
              <a:t>causality</a:t>
            </a:r>
            <a:r>
              <a:rPr lang="en-US" sz="2800" dirty="0"/>
              <a:t>.</a:t>
            </a:r>
          </a:p>
          <a:p>
            <a:pPr marL="681297" lvl="2" indent="-457200">
              <a:buFont typeface="Arial" panose="020B0604020202020204" pitchFamily="34" charset="0"/>
              <a:buChar char="•"/>
            </a:pPr>
            <a:r>
              <a:rPr lang="en-US" sz="2839" dirty="0"/>
              <a:t> We will learn this week, that OLS estimates can sometimes have causal interpretations.</a:t>
            </a:r>
          </a:p>
          <a:p>
            <a:pPr marL="681297" lvl="2" indent="-457200">
              <a:buFont typeface="Arial" panose="020B0604020202020204" pitchFamily="34" charset="0"/>
              <a:buChar char="•"/>
            </a:pPr>
            <a:r>
              <a:rPr lang="en-US" sz="2839" dirty="0"/>
              <a:t>This is </a:t>
            </a:r>
            <a:r>
              <a:rPr lang="en-US" sz="2839" b="1" dirty="0"/>
              <a:t>never</a:t>
            </a:r>
            <a:r>
              <a:rPr lang="en-US" sz="2839" dirty="0"/>
              <a:t> the case with Machine Learning algorithms.</a:t>
            </a:r>
          </a:p>
          <a:p>
            <a:pPr marL="905393" lvl="3" indent="-457200">
              <a:buFont typeface="Arial" panose="020B0604020202020204" pitchFamily="34" charset="0"/>
              <a:buChar char="•"/>
            </a:pPr>
            <a:r>
              <a:rPr lang="en-US" sz="2639" dirty="0"/>
              <a:t>Why? Because ML is all about “shrinking” (i.e. biasing) the impact of individual features toward zero to get better prediction.</a:t>
            </a:r>
          </a:p>
        </p:txBody>
      </p:sp>
    </p:spTree>
    <p:extLst>
      <p:ext uri="{BB962C8B-B14F-4D97-AF65-F5344CB8AC3E}">
        <p14:creationId xmlns:p14="http://schemas.microsoft.com/office/powerpoint/2010/main" val="24967828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57553"/>
              </a:xfrm>
            </p:spPr>
            <p:txBody>
              <a:bodyPr>
                <a:normAutofit/>
              </a:bodyPr>
              <a:lstStyle/>
              <a:p>
                <a:r>
                  <a:rPr lang="en-US" dirty="0"/>
                  <a:t>Find the optimal value of a parameter (e.g. </a:t>
                </a:r>
                <a14:m>
                  <m:oMath xmlns:m="http://schemas.openxmlformats.org/officeDocument/2006/math">
                    <m:r>
                      <a:rPr lang="en-US" b="0" i="1" smtClean="0">
                        <a:latin typeface="Cambria Math" panose="02040503050406030204" pitchFamily="18" charset="0"/>
                      </a:rPr>
                      <m:t>𝛼</m:t>
                    </m:r>
                  </m:oMath>
                </a14:m>
                <a:r>
                  <a:rPr lang="en-US" dirty="0"/>
                  <a:t>) by varying it and seeing what value does best in out-of-sample prediction.</a:t>
                </a:r>
              </a:p>
              <a:p>
                <a:r>
                  <a:rPr lang="en-US" dirty="0"/>
                  <a:t>How can we estimate OOS prediction with one set of data?</a:t>
                </a:r>
              </a:p>
              <a:p>
                <a:r>
                  <a:rPr lang="en-US" dirty="0"/>
                  <a:t>Randomly split the sample into </a:t>
                </a:r>
                <a:r>
                  <a:rPr lang="en-US" i="1" dirty="0"/>
                  <a:t>train</a:t>
                </a:r>
                <a:r>
                  <a:rPr lang="en-US" dirty="0"/>
                  <a:t> &amp; </a:t>
                </a:r>
                <a:r>
                  <a:rPr lang="en-US" i="1" dirty="0"/>
                  <a:t>test</a:t>
                </a:r>
                <a:r>
                  <a:rPr lang="en-US" dirty="0"/>
                  <a:t>. Estimate model on the </a:t>
                </a:r>
                <a:r>
                  <a:rPr lang="en-US" i="1" dirty="0"/>
                  <a:t>train</a:t>
                </a:r>
                <a:r>
                  <a:rPr lang="en-US" dirty="0"/>
                  <a:t> sample (using a value of </a:t>
                </a:r>
                <a14:m>
                  <m:oMath xmlns:m="http://schemas.openxmlformats.org/officeDocument/2006/math">
                    <m:r>
                      <a:rPr lang="en-US" b="0" i="1" smtClean="0">
                        <a:latin typeface="Cambria Math" panose="02040503050406030204" pitchFamily="18" charset="0"/>
                      </a:rPr>
                      <m:t>𝛼</m:t>
                    </m:r>
                  </m:oMath>
                </a14:m>
                <a:r>
                  <a:rPr lang="en-US" dirty="0"/>
                  <a:t>, say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r>
                  <a:rPr lang="en-US" dirty="0"/>
                  <a:t>). Estimate SPE of model on </a:t>
                </a:r>
                <a:r>
                  <a:rPr lang="en-US" i="1" dirty="0"/>
                  <a:t>test</a:t>
                </a:r>
                <a:r>
                  <a:rPr lang="en-US" dirty="0"/>
                  <a:t> sample.</a:t>
                </a:r>
              </a:p>
              <a:p>
                <a:pPr lvl="1"/>
                <a:r>
                  <a:rPr lang="en-US" dirty="0"/>
                  <a:t>Repeat several times and average the SPE from each to get score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oMath>
                </a14:m>
                <a:r>
                  <a:rPr lang="en-US" dirty="0"/>
                  <a:t>.</a:t>
                </a:r>
              </a:p>
              <a:p>
                <a:r>
                  <a:rPr lang="en-US" dirty="0"/>
                  <a:t>Many ways to split the data and repeat.</a:t>
                </a:r>
              </a:p>
              <a:p>
                <a:r>
                  <a:rPr lang="en-US" dirty="0"/>
                  <a:t>In k-fold CV you split into k folds and do this k times with one section being the hold-out, </a:t>
                </a:r>
                <a:r>
                  <a:rPr lang="en-US" i="1" dirty="0"/>
                  <a:t>test </a:t>
                </a:r>
                <a:r>
                  <a:rPr lang="en-US" dirty="0"/>
                  <a:t>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57553"/>
              </a:xfrm>
              <a:blipFill>
                <a:blip r:embed="rId2"/>
                <a:stretch>
                  <a:fillRect l="-1043" t="-2092" r="-1391"/>
                </a:stretch>
              </a:blipFill>
            </p:spPr>
            <p:txBody>
              <a:bodyPr/>
              <a:lstStyle/>
              <a:p>
                <a:r>
                  <a:rPr lang="en-US">
                    <a:noFill/>
                  </a:rPr>
                  <a:t> </a:t>
                </a:r>
              </a:p>
            </p:txBody>
          </p:sp>
        </mc:Fallback>
      </mc:AlternateContent>
    </p:spTree>
    <p:extLst>
      <p:ext uri="{BB962C8B-B14F-4D97-AF65-F5344CB8AC3E}">
        <p14:creationId xmlns:p14="http://schemas.microsoft.com/office/powerpoint/2010/main" val="329513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4-fold Cross-Validation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383" y="1933628"/>
            <a:ext cx="9051137" cy="4508361"/>
          </a:xfrm>
        </p:spPr>
      </p:pic>
    </p:spTree>
    <p:extLst>
      <p:ext uri="{BB962C8B-B14F-4D97-AF65-F5344CB8AC3E}">
        <p14:creationId xmlns:p14="http://schemas.microsoft.com/office/powerpoint/2010/main" val="1270064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Forest</a:t>
            </a:r>
          </a:p>
        </p:txBody>
      </p:sp>
      <p:sp>
        <p:nvSpPr>
          <p:cNvPr id="3" name="Content Placeholder 2"/>
          <p:cNvSpPr>
            <a:spLocks noGrp="1"/>
          </p:cNvSpPr>
          <p:nvPr>
            <p:ph idx="1"/>
          </p:nvPr>
        </p:nvSpPr>
        <p:spPr>
          <a:xfrm>
            <a:off x="838199" y="1825625"/>
            <a:ext cx="10907851" cy="4351338"/>
          </a:xfrm>
        </p:spPr>
        <p:txBody>
          <a:bodyPr/>
          <a:lstStyle/>
          <a:p>
            <a:r>
              <a:rPr lang="en-US" dirty="0"/>
              <a:t>Average of a bunch of slightly different (deep) trees</a:t>
            </a:r>
          </a:p>
          <a:p>
            <a:r>
              <a:rPr lang="en-US" dirty="0"/>
              <a:t>How to get slightly different trees?</a:t>
            </a:r>
          </a:p>
          <a:p>
            <a:pPr lvl="1"/>
            <a:r>
              <a:rPr lang="en-US" dirty="0"/>
              <a:t>Jigger the rows: Randomly weight the observations</a:t>
            </a:r>
          </a:p>
          <a:p>
            <a:pPr lvl="1"/>
            <a:r>
              <a:rPr lang="en-US" dirty="0"/>
              <a:t>Jigger the columns: Randomly don’t allow some variables to be used for slitting</a:t>
            </a:r>
          </a:p>
          <a:p>
            <a:r>
              <a:rPr lang="en-US" dirty="0"/>
              <a:t>Forests usually better than tree but we don’t get the nice visual.</a:t>
            </a:r>
          </a:p>
          <a:p>
            <a:pPr lvl="1"/>
            <a:endParaRPr lang="en-US" dirty="0"/>
          </a:p>
        </p:txBody>
      </p:sp>
    </p:spTree>
    <p:extLst>
      <p:ext uri="{BB962C8B-B14F-4D97-AF65-F5344CB8AC3E}">
        <p14:creationId xmlns:p14="http://schemas.microsoft.com/office/powerpoint/2010/main" val="23632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Forest Example: Composition</a:t>
            </a:r>
          </a:p>
        </p:txBody>
      </p:sp>
      <p:sp>
        <p:nvSpPr>
          <p:cNvPr id="3" name="Content Placeholder 2"/>
          <p:cNvSpPr>
            <a:spLocks noGrp="1"/>
          </p:cNvSpPr>
          <p:nvPr>
            <p:ph idx="1"/>
          </p:nvPr>
        </p:nvSpPr>
        <p:spPr/>
        <p:txBody>
          <a:bodyPr/>
          <a:lstStyle/>
          <a:p>
            <a:r>
              <a:rPr lang="en-US" dirty="0"/>
              <a:t>Make trees from bootstrap samples of the crash-test data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556" y="2605509"/>
            <a:ext cx="6934028" cy="4252491"/>
          </a:xfrm>
          <a:prstGeom prst="rect">
            <a:avLst/>
          </a:prstGeom>
        </p:spPr>
      </p:pic>
      <p:sp>
        <p:nvSpPr>
          <p:cNvPr id="7" name="TextBox 6"/>
          <p:cNvSpPr txBox="1"/>
          <p:nvPr/>
        </p:nvSpPr>
        <p:spPr>
          <a:xfrm>
            <a:off x="10040894" y="6467978"/>
            <a:ext cx="1937951" cy="369332"/>
          </a:xfrm>
          <a:prstGeom prst="rect">
            <a:avLst/>
          </a:prstGeom>
          <a:noFill/>
        </p:spPr>
        <p:txBody>
          <a:bodyPr wrap="square" rtlCol="0">
            <a:spAutoFit/>
          </a:bodyPr>
          <a:lstStyle/>
          <a:p>
            <a:r>
              <a:rPr lang="en-US" dirty="0"/>
              <a:t>Credit: Matt Taddy</a:t>
            </a:r>
          </a:p>
        </p:txBody>
      </p:sp>
    </p:spTree>
    <p:extLst>
      <p:ext uri="{BB962C8B-B14F-4D97-AF65-F5344CB8AC3E}">
        <p14:creationId xmlns:p14="http://schemas.microsoft.com/office/powerpoint/2010/main" val="3667055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Forest Example: Average</a:t>
            </a:r>
          </a:p>
        </p:txBody>
      </p:sp>
      <p:sp>
        <p:nvSpPr>
          <p:cNvPr id="3" name="Content Placeholder 2"/>
          <p:cNvSpPr>
            <a:spLocks noGrp="1"/>
          </p:cNvSpPr>
          <p:nvPr>
            <p:ph idx="1"/>
          </p:nvPr>
        </p:nvSpPr>
        <p:spPr/>
        <p:txBody>
          <a:bodyPr/>
          <a:lstStyle/>
          <a:p>
            <a:r>
              <a:rPr lang="en-US" dirty="0"/>
              <a:t>Average the trees to get a forest. Better but not perfect.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325" y="2434714"/>
            <a:ext cx="8361405" cy="4277928"/>
          </a:xfrm>
          <a:prstGeom prst="rect">
            <a:avLst/>
          </a:prstGeom>
        </p:spPr>
      </p:pic>
      <p:sp>
        <p:nvSpPr>
          <p:cNvPr id="5" name="TextBox 4"/>
          <p:cNvSpPr txBox="1"/>
          <p:nvPr/>
        </p:nvSpPr>
        <p:spPr>
          <a:xfrm>
            <a:off x="10040894" y="6467978"/>
            <a:ext cx="1937951" cy="369332"/>
          </a:xfrm>
          <a:prstGeom prst="rect">
            <a:avLst/>
          </a:prstGeom>
          <a:noFill/>
        </p:spPr>
        <p:txBody>
          <a:bodyPr wrap="square" rtlCol="0">
            <a:spAutoFit/>
          </a:bodyPr>
          <a:lstStyle/>
          <a:p>
            <a:r>
              <a:rPr lang="en-US" dirty="0"/>
              <a:t>Credit: Matt Taddy</a:t>
            </a:r>
          </a:p>
        </p:txBody>
      </p:sp>
    </p:spTree>
    <p:extLst>
      <p:ext uri="{BB962C8B-B14F-4D97-AF65-F5344CB8AC3E}">
        <p14:creationId xmlns:p14="http://schemas.microsoft.com/office/powerpoint/2010/main" val="404357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I use ML or OLS?</a:t>
            </a:r>
          </a:p>
        </p:txBody>
      </p:sp>
      <p:sp>
        <p:nvSpPr>
          <p:cNvPr id="3" name="Text Placeholder 2"/>
          <p:cNvSpPr>
            <a:spLocks noGrp="1"/>
          </p:cNvSpPr>
          <p:nvPr>
            <p:ph type="body" sz="quarter" idx="10"/>
          </p:nvPr>
        </p:nvSpPr>
        <p:spPr>
          <a:xfrm>
            <a:off x="263984" y="1441743"/>
            <a:ext cx="11653523" cy="4405204"/>
          </a:xfrm>
        </p:spPr>
        <p:txBody>
          <a:bodyPr/>
          <a:lstStyle/>
          <a:p>
            <a:r>
              <a:rPr lang="en-US" sz="3137" b="1" u="sng" dirty="0"/>
              <a:t>Two key questions to determine the answer:</a:t>
            </a:r>
          </a:p>
          <a:p>
            <a:endParaRPr lang="en-US" sz="3137" b="1" u="sng" dirty="0"/>
          </a:p>
          <a:p>
            <a:r>
              <a:rPr lang="en-US" sz="3137" dirty="0"/>
              <a:t>Q1) Do I have in mind (before doing the analysis) a small* number of predictive features that I think drive my outcome?</a:t>
            </a:r>
          </a:p>
          <a:p>
            <a:r>
              <a:rPr lang="en-US" sz="3137" dirty="0"/>
              <a:t>	A) If yes, you can use OLS if not you may need machine learning.</a:t>
            </a:r>
          </a:p>
          <a:p>
            <a:endParaRPr lang="en-US" dirty="0"/>
          </a:p>
          <a:p>
            <a:r>
              <a:rPr lang="en-US" dirty="0"/>
              <a:t>Q2) Do I want to assign a causal interpretation to my estimates?</a:t>
            </a:r>
          </a:p>
          <a:p>
            <a:r>
              <a:rPr lang="en-US" sz="3137" dirty="0"/>
              <a:t>	A) If yes, you need to use OLS.</a:t>
            </a:r>
          </a:p>
        </p:txBody>
      </p:sp>
      <p:sp>
        <p:nvSpPr>
          <p:cNvPr id="4" name="TextBox 3"/>
          <p:cNvSpPr txBox="1"/>
          <p:nvPr/>
        </p:nvSpPr>
        <p:spPr>
          <a:xfrm>
            <a:off x="1277007" y="6364014"/>
            <a:ext cx="9464565" cy="261610"/>
          </a:xfrm>
          <a:prstGeom prst="rect">
            <a:avLst/>
          </a:prstGeom>
          <a:noFill/>
        </p:spPr>
        <p:txBody>
          <a:bodyPr wrap="square" rtlCol="0">
            <a:spAutoFit/>
          </a:bodyPr>
          <a:lstStyle/>
          <a:p>
            <a:r>
              <a:rPr lang="en-US" sz="1100" dirty="0"/>
              <a:t>* Small is relative to the sample size. If you have many data points, you can estimate more complicated models with OLS.</a:t>
            </a:r>
          </a:p>
        </p:txBody>
      </p:sp>
    </p:spTree>
    <p:extLst>
      <p:ext uri="{BB962C8B-B14F-4D97-AF65-F5344CB8AC3E}">
        <p14:creationId xmlns:p14="http://schemas.microsoft.com/office/powerpoint/2010/main" val="3991245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5023346" y="-104801"/>
            <a:ext cx="2136038" cy="2005584"/>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How many features might be important drivers of my outcome?</a:t>
            </a:r>
          </a:p>
        </p:txBody>
      </p:sp>
      <p:sp>
        <p:nvSpPr>
          <p:cNvPr id="6" name="Right Arrow 19"/>
          <p:cNvSpPr/>
          <p:nvPr/>
        </p:nvSpPr>
        <p:spPr bwMode="auto">
          <a:xfrm rot="7908765">
            <a:off x="4114053" y="1771288"/>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19"/>
          <p:cNvSpPr/>
          <p:nvPr/>
        </p:nvSpPr>
        <p:spPr bwMode="auto">
          <a:xfrm rot="2797219">
            <a:off x="6745376" y="1695290"/>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p:cNvSpPr/>
          <p:nvPr/>
        </p:nvSpPr>
        <p:spPr bwMode="auto">
          <a:xfrm>
            <a:off x="2636879" y="2535185"/>
            <a:ext cx="2136038" cy="2005584"/>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What do I want to do?</a:t>
            </a:r>
          </a:p>
        </p:txBody>
      </p:sp>
      <p:sp>
        <p:nvSpPr>
          <p:cNvPr id="9" name="Oval 8"/>
          <p:cNvSpPr/>
          <p:nvPr/>
        </p:nvSpPr>
        <p:spPr bwMode="auto">
          <a:xfrm>
            <a:off x="7250920" y="2538550"/>
            <a:ext cx="2136038" cy="2005584"/>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Do I want to measure causal impacts?</a:t>
            </a:r>
          </a:p>
        </p:txBody>
      </p:sp>
      <p:sp>
        <p:nvSpPr>
          <p:cNvPr id="10" name="Right Arrow 19"/>
          <p:cNvSpPr/>
          <p:nvPr/>
        </p:nvSpPr>
        <p:spPr bwMode="auto">
          <a:xfrm rot="7908765">
            <a:off x="1686163" y="4348213"/>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9"/>
          <p:cNvSpPr/>
          <p:nvPr/>
        </p:nvSpPr>
        <p:spPr bwMode="auto">
          <a:xfrm rot="3017138">
            <a:off x="4355179" y="4352441"/>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9"/>
          <p:cNvSpPr/>
          <p:nvPr/>
        </p:nvSpPr>
        <p:spPr bwMode="auto">
          <a:xfrm rot="7908765">
            <a:off x="6410563" y="4549131"/>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ight Arrow 19"/>
          <p:cNvSpPr/>
          <p:nvPr/>
        </p:nvSpPr>
        <p:spPr bwMode="auto">
          <a:xfrm rot="3017138">
            <a:off x="9079579" y="4553359"/>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TextBox 13"/>
          <p:cNvSpPr txBox="1"/>
          <p:nvPr/>
        </p:nvSpPr>
        <p:spPr>
          <a:xfrm>
            <a:off x="3979931" y="1531582"/>
            <a:ext cx="792986" cy="369332"/>
          </a:xfrm>
          <a:prstGeom prst="rect">
            <a:avLst/>
          </a:prstGeom>
          <a:noFill/>
        </p:spPr>
        <p:txBody>
          <a:bodyPr wrap="square" rtlCol="0">
            <a:spAutoFit/>
          </a:bodyPr>
          <a:lstStyle/>
          <a:p>
            <a:r>
              <a:rPr lang="en-US" dirty="0"/>
              <a:t>Many</a:t>
            </a:r>
          </a:p>
        </p:txBody>
      </p:sp>
      <p:sp>
        <p:nvSpPr>
          <p:cNvPr id="16" name="TextBox 15"/>
          <p:cNvSpPr txBox="1"/>
          <p:nvPr/>
        </p:nvSpPr>
        <p:spPr>
          <a:xfrm>
            <a:off x="6446540" y="4061087"/>
            <a:ext cx="1245774" cy="369332"/>
          </a:xfrm>
          <a:prstGeom prst="rect">
            <a:avLst/>
          </a:prstGeom>
          <a:noFill/>
        </p:spPr>
        <p:txBody>
          <a:bodyPr wrap="square" rtlCol="0">
            <a:spAutoFit/>
          </a:bodyPr>
          <a:lstStyle/>
          <a:p>
            <a:r>
              <a:rPr lang="en-US" dirty="0"/>
              <a:t>Prediction</a:t>
            </a:r>
          </a:p>
        </p:txBody>
      </p:sp>
      <p:sp>
        <p:nvSpPr>
          <p:cNvPr id="17" name="TextBox 16"/>
          <p:cNvSpPr txBox="1"/>
          <p:nvPr/>
        </p:nvSpPr>
        <p:spPr>
          <a:xfrm>
            <a:off x="5023071" y="3980388"/>
            <a:ext cx="1031997" cy="646331"/>
          </a:xfrm>
          <a:prstGeom prst="rect">
            <a:avLst/>
          </a:prstGeom>
          <a:noFill/>
        </p:spPr>
        <p:txBody>
          <a:bodyPr wrap="square" rtlCol="0">
            <a:spAutoFit/>
          </a:bodyPr>
          <a:lstStyle/>
          <a:p>
            <a:r>
              <a:rPr lang="en-US" dirty="0"/>
              <a:t>Measure Causality</a:t>
            </a:r>
          </a:p>
        </p:txBody>
      </p:sp>
      <p:sp>
        <p:nvSpPr>
          <p:cNvPr id="19" name="TextBox 18"/>
          <p:cNvSpPr txBox="1"/>
          <p:nvPr/>
        </p:nvSpPr>
        <p:spPr>
          <a:xfrm>
            <a:off x="7494202" y="1517498"/>
            <a:ext cx="630556" cy="369332"/>
          </a:xfrm>
          <a:prstGeom prst="rect">
            <a:avLst/>
          </a:prstGeom>
          <a:noFill/>
        </p:spPr>
        <p:txBody>
          <a:bodyPr wrap="square" rtlCol="0">
            <a:spAutoFit/>
          </a:bodyPr>
          <a:lstStyle/>
          <a:p>
            <a:r>
              <a:rPr lang="en-US" dirty="0"/>
              <a:t>Few</a:t>
            </a:r>
          </a:p>
        </p:txBody>
      </p:sp>
      <p:sp>
        <p:nvSpPr>
          <p:cNvPr id="20" name="TextBox 19"/>
          <p:cNvSpPr txBox="1"/>
          <p:nvPr/>
        </p:nvSpPr>
        <p:spPr>
          <a:xfrm>
            <a:off x="1023725" y="5371896"/>
            <a:ext cx="2043334" cy="369332"/>
          </a:xfrm>
          <a:prstGeom prst="rect">
            <a:avLst/>
          </a:prstGeom>
          <a:noFill/>
        </p:spPr>
        <p:txBody>
          <a:bodyPr wrap="square" rtlCol="0">
            <a:spAutoFit/>
          </a:bodyPr>
          <a:lstStyle/>
          <a:p>
            <a:r>
              <a:rPr lang="en-US" dirty="0"/>
              <a:t>Machine Learning</a:t>
            </a:r>
          </a:p>
        </p:txBody>
      </p:sp>
      <p:sp>
        <p:nvSpPr>
          <p:cNvPr id="21" name="TextBox 20"/>
          <p:cNvSpPr txBox="1"/>
          <p:nvPr/>
        </p:nvSpPr>
        <p:spPr>
          <a:xfrm>
            <a:off x="4001679" y="5359706"/>
            <a:ext cx="2043334" cy="369332"/>
          </a:xfrm>
          <a:prstGeom prst="rect">
            <a:avLst/>
          </a:prstGeom>
          <a:noFill/>
        </p:spPr>
        <p:txBody>
          <a:bodyPr wrap="square" rtlCol="0">
            <a:spAutoFit/>
          </a:bodyPr>
          <a:lstStyle/>
          <a:p>
            <a:r>
              <a:rPr lang="en-US" dirty="0"/>
              <a:t>This is really hard!</a:t>
            </a:r>
          </a:p>
        </p:txBody>
      </p:sp>
      <p:sp>
        <p:nvSpPr>
          <p:cNvPr id="22" name="TextBox 21"/>
          <p:cNvSpPr txBox="1"/>
          <p:nvPr/>
        </p:nvSpPr>
        <p:spPr>
          <a:xfrm>
            <a:off x="9826256" y="5544372"/>
            <a:ext cx="2043334" cy="369332"/>
          </a:xfrm>
          <a:prstGeom prst="rect">
            <a:avLst/>
          </a:prstGeom>
          <a:noFill/>
        </p:spPr>
        <p:txBody>
          <a:bodyPr wrap="square" rtlCol="0">
            <a:spAutoFit/>
          </a:bodyPr>
          <a:lstStyle/>
          <a:p>
            <a:r>
              <a:rPr lang="en-US" dirty="0"/>
              <a:t>OLS*</a:t>
            </a:r>
          </a:p>
        </p:txBody>
      </p:sp>
      <p:sp>
        <p:nvSpPr>
          <p:cNvPr id="23" name="TextBox 22"/>
          <p:cNvSpPr txBox="1"/>
          <p:nvPr/>
        </p:nvSpPr>
        <p:spPr>
          <a:xfrm>
            <a:off x="6360308" y="5506375"/>
            <a:ext cx="2043334" cy="646331"/>
          </a:xfrm>
          <a:prstGeom prst="rect">
            <a:avLst/>
          </a:prstGeom>
          <a:noFill/>
        </p:spPr>
        <p:txBody>
          <a:bodyPr wrap="square" rtlCol="0">
            <a:spAutoFit/>
          </a:bodyPr>
          <a:lstStyle/>
          <a:p>
            <a:r>
              <a:rPr lang="en-US" dirty="0"/>
              <a:t>Machine Learning or OLS</a:t>
            </a:r>
          </a:p>
        </p:txBody>
      </p:sp>
      <p:sp>
        <p:nvSpPr>
          <p:cNvPr id="24" name="TextBox 23"/>
          <p:cNvSpPr txBox="1"/>
          <p:nvPr/>
        </p:nvSpPr>
        <p:spPr>
          <a:xfrm>
            <a:off x="1336061" y="6294608"/>
            <a:ext cx="9511862" cy="430887"/>
          </a:xfrm>
          <a:prstGeom prst="rect">
            <a:avLst/>
          </a:prstGeom>
          <a:noFill/>
        </p:spPr>
        <p:txBody>
          <a:bodyPr wrap="square" rtlCol="0">
            <a:spAutoFit/>
          </a:bodyPr>
          <a:lstStyle/>
          <a:p>
            <a:r>
              <a:rPr lang="en-US" sz="1100" dirty="0"/>
              <a:t>* This does not guarantee you can use OLS to learn about causality. We will learn more about the conditions under which OLS reveals causal parameters, later this week.</a:t>
            </a:r>
          </a:p>
        </p:txBody>
      </p:sp>
      <p:sp>
        <p:nvSpPr>
          <p:cNvPr id="25" name="TextBox 24"/>
          <p:cNvSpPr txBox="1"/>
          <p:nvPr/>
        </p:nvSpPr>
        <p:spPr>
          <a:xfrm>
            <a:off x="9963078" y="4064096"/>
            <a:ext cx="1031997" cy="646331"/>
          </a:xfrm>
          <a:prstGeom prst="rect">
            <a:avLst/>
          </a:prstGeom>
          <a:noFill/>
        </p:spPr>
        <p:txBody>
          <a:bodyPr wrap="square" rtlCol="0">
            <a:spAutoFit/>
          </a:bodyPr>
          <a:lstStyle/>
          <a:p>
            <a:r>
              <a:rPr lang="en-US" dirty="0"/>
              <a:t>Measure Causality</a:t>
            </a:r>
          </a:p>
        </p:txBody>
      </p:sp>
      <p:sp>
        <p:nvSpPr>
          <p:cNvPr id="26" name="TextBox 25"/>
          <p:cNvSpPr txBox="1"/>
          <p:nvPr/>
        </p:nvSpPr>
        <p:spPr>
          <a:xfrm>
            <a:off x="1295663" y="4196558"/>
            <a:ext cx="1273308" cy="369332"/>
          </a:xfrm>
          <a:prstGeom prst="rect">
            <a:avLst/>
          </a:prstGeom>
          <a:noFill/>
        </p:spPr>
        <p:txBody>
          <a:bodyPr wrap="square" rtlCol="0">
            <a:spAutoFit/>
          </a:bodyPr>
          <a:lstStyle/>
          <a:p>
            <a:r>
              <a:rPr lang="en-US" dirty="0"/>
              <a:t>Prediction</a:t>
            </a:r>
          </a:p>
        </p:txBody>
      </p:sp>
    </p:spTree>
    <p:extLst>
      <p:ext uri="{BB962C8B-B14F-4D97-AF65-F5344CB8AC3E}">
        <p14:creationId xmlns:p14="http://schemas.microsoft.com/office/powerpoint/2010/main" val="37697229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Machine Learning</a:t>
            </a:r>
          </a:p>
        </p:txBody>
      </p:sp>
      <p:sp>
        <p:nvSpPr>
          <p:cNvPr id="3" name="Text Placeholder 2"/>
          <p:cNvSpPr>
            <a:spLocks noGrp="1"/>
          </p:cNvSpPr>
          <p:nvPr>
            <p:ph type="body" sz="quarter" idx="10"/>
          </p:nvPr>
        </p:nvSpPr>
        <p:spPr>
          <a:xfrm>
            <a:off x="269239" y="1189495"/>
            <a:ext cx="11653523" cy="3668992"/>
          </a:xfrm>
        </p:spPr>
        <p:txBody>
          <a:bodyPr>
            <a:normAutofit fontScale="77500" lnSpcReduction="20000"/>
          </a:bodyPr>
          <a:lstStyle/>
          <a:p>
            <a:endParaRPr lang="en-US" sz="3137" dirty="0"/>
          </a:p>
          <a:p>
            <a:r>
              <a:rPr lang="en-US" sz="3137" dirty="0"/>
              <a:t>Machine Learning models are very flexible, but are penalized from adopting </a:t>
            </a:r>
            <a:r>
              <a:rPr lang="en-US" sz="3137" i="1" dirty="0"/>
              <a:t>too much</a:t>
            </a:r>
            <a:r>
              <a:rPr lang="en-US" sz="3137" dirty="0"/>
              <a:t> complexity. How does this work?</a:t>
            </a:r>
          </a:p>
          <a:p>
            <a:endParaRPr lang="en-US" sz="3137" dirty="0"/>
          </a:p>
          <a:p>
            <a:r>
              <a:rPr lang="en-US" sz="3137" dirty="0"/>
              <a:t>Idea: what if we make adding additional “stuff” to the model costly?  </a:t>
            </a:r>
          </a:p>
          <a:p>
            <a:endParaRPr lang="en-US" sz="3137" dirty="0"/>
          </a:p>
          <a:p>
            <a:r>
              <a:rPr lang="en-US" sz="3137" dirty="0"/>
              <a:t>Same thing as spending $20 at the store</a:t>
            </a:r>
          </a:p>
          <a:p>
            <a:r>
              <a:rPr lang="en-US" sz="3137" dirty="0"/>
              <a:t>	</a:t>
            </a:r>
            <a:r>
              <a:rPr lang="en-US" sz="2353" dirty="0"/>
              <a:t>Must carefully evaluate if adding additional features to the model is “worth” it.</a:t>
            </a:r>
          </a:p>
          <a:p>
            <a:endParaRPr lang="en-US" sz="2353" dirty="0"/>
          </a:p>
          <a:p>
            <a:r>
              <a:rPr lang="en-US" sz="2353" dirty="0"/>
              <a:t>	What do we mean by “worth it”?  </a:t>
            </a:r>
            <a:endParaRPr lang="en-US" sz="3137" dirty="0"/>
          </a:p>
        </p:txBody>
      </p:sp>
    </p:spTree>
    <p:extLst>
      <p:ext uri="{BB962C8B-B14F-4D97-AF65-F5344CB8AC3E}">
        <p14:creationId xmlns:p14="http://schemas.microsoft.com/office/powerpoint/2010/main" val="3736029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LASSO</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69240" y="1189494"/>
                <a:ext cx="6349675" cy="6059985"/>
              </a:xfrm>
            </p:spPr>
            <p:txBody>
              <a:bodyPr/>
              <a:lstStyle/>
              <a:p>
                <a:r>
                  <a:rPr lang="en-US" sz="3137" dirty="0"/>
                  <a:t>Standard OLS Regression</a:t>
                </a:r>
              </a:p>
              <a:p>
                <a:pPr algn="ct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oMath>
                </a14:m>
                <a:r>
                  <a:rPr lang="en-US" sz="3137" dirty="0"/>
                  <a:t> </a:t>
                </a:r>
              </a:p>
              <a:p>
                <a:endParaRPr lang="en-US" sz="3137" dirty="0"/>
              </a:p>
              <a:p>
                <a:r>
                  <a:rPr lang="en-US" sz="3137" dirty="0"/>
                  <a:t>LASSO</a:t>
                </a:r>
              </a:p>
              <a:p>
                <a:pPr algn="ct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nary>
                  </m:oMath>
                </a14:m>
                <a:r>
                  <a:rPr lang="en-US" sz="3137" dirty="0"/>
                  <a:t> </a:t>
                </a:r>
                <a:br>
                  <a:rPr lang="en-US" sz="3137" dirty="0"/>
                </a:br>
                <a:endParaRPr lang="en-US" sz="3137" dirty="0"/>
              </a:p>
              <a:p>
                <a:endParaRPr lang="en-US" sz="3137" dirty="0"/>
              </a:p>
              <a:p>
                <a:r>
                  <a:rPr lang="en-US" sz="3137" dirty="0"/>
                  <a:t>Ridge Regression</a:t>
                </a:r>
              </a:p>
              <a:p>
                <a:pPr algn="ct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sSup>
                          <m:sSupPr>
                            <m:ctrlPr>
                              <a:rPr lang="en-US" sz="3137" i="1">
                                <a:latin typeface="Cambria Math" panose="02040503050406030204" pitchFamily="18" charset="0"/>
                              </a:rPr>
                            </m:ctrlPr>
                          </m:sSupPr>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sup>
                            <m:r>
                              <a:rPr lang="en-US" sz="3137" i="1">
                                <a:latin typeface="Cambria Math" panose="02040503050406030204" pitchFamily="18" charset="0"/>
                              </a:rPr>
                              <m:t>2</m:t>
                            </m:r>
                          </m:sup>
                        </m:sSup>
                      </m:e>
                    </m:nary>
                  </m:oMath>
                </a14:m>
                <a:r>
                  <a:rPr lang="en-US" dirty="0"/>
                  <a:t> </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69240" y="1189494"/>
                <a:ext cx="6349675" cy="605998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p:cNvSpPr>
                <a:spLocks noGrp="1"/>
              </p:cNvSpPr>
              <p:nvPr>
                <p:ph type="body" sz="quarter" idx="11"/>
              </p:nvPr>
            </p:nvSpPr>
            <p:spPr>
              <a:xfrm>
                <a:off x="6544215" y="1189494"/>
                <a:ext cx="5378548" cy="4845725"/>
              </a:xfrm>
            </p:spPr>
            <p:txBody>
              <a:bodyPr/>
              <a:lstStyle/>
              <a:p>
                <a:endParaRPr lang="en-US" sz="3137" dirty="0"/>
              </a:p>
              <a:p>
                <a:endParaRPr lang="en-US" sz="3137" dirty="0"/>
              </a:p>
              <a:p>
                <a:endParaRPr lang="en-US" sz="3137" dirty="0"/>
              </a:p>
              <a:p>
                <a:r>
                  <a:rPr lang="en-US" sz="3137" dirty="0"/>
                  <a:t>LASSO &amp; Ridge both penalize coefficients towards 0</a:t>
                </a:r>
              </a:p>
              <a:p>
                <a:endParaRPr lang="en-US" sz="3137" dirty="0"/>
              </a:p>
              <a:p>
                <a14:m>
                  <m:oMath xmlns:m="http://schemas.openxmlformats.org/officeDocument/2006/math">
                    <m:r>
                      <a:rPr lang="en-US" sz="3137" i="1">
                        <a:latin typeface="Cambria Math" panose="02040503050406030204" pitchFamily="18" charset="0"/>
                      </a:rPr>
                      <m:t>𝜆</m:t>
                    </m:r>
                  </m:oMath>
                </a14:m>
                <a:r>
                  <a:rPr lang="en-US" sz="3137" dirty="0"/>
                  <a:t> controls penalization.  Big </a:t>
                </a:r>
                <a14:m>
                  <m:oMath xmlns:m="http://schemas.openxmlformats.org/officeDocument/2006/math">
                    <m:r>
                      <a:rPr lang="en-US" sz="3137" i="1">
                        <a:latin typeface="Cambria Math" panose="02040503050406030204" pitchFamily="18" charset="0"/>
                      </a:rPr>
                      <m:t>𝜆</m:t>
                    </m:r>
                  </m:oMath>
                </a14:m>
                <a:r>
                  <a:rPr lang="en-US" sz="3137" dirty="0"/>
                  <a:t> means push most coefficients towards 0 -&gt; bias</a:t>
                </a:r>
              </a:p>
            </p:txBody>
          </p:sp>
        </mc:Choice>
        <mc:Fallback xmlns="">
          <p:sp>
            <p:nvSpPr>
              <p:cNvPr id="4" name="Text Placeholder 3"/>
              <p:cNvSpPr>
                <a:spLocks noGrp="1" noRot="1" noChangeAspect="1" noMove="1" noResize="1" noEditPoints="1" noAdjustHandles="1" noChangeArrowheads="1" noChangeShapeType="1" noTextEdit="1"/>
              </p:cNvSpPr>
              <p:nvPr>
                <p:ph type="body" sz="quarter" idx="11"/>
              </p:nvPr>
            </p:nvSpPr>
            <p:spPr>
              <a:xfrm>
                <a:off x="6544215" y="1189494"/>
                <a:ext cx="5378548" cy="4845725"/>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0986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Budget and Penalization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125155" y="1977865"/>
                <a:ext cx="4556824" cy="3749231"/>
              </a:xfrm>
            </p:spPr>
            <p:txBody>
              <a:bodyPr/>
              <a:lstStyle/>
              <a:p>
                <a:r>
                  <a:rPr lang="en-US" sz="2745" dirty="0"/>
                  <a:t>𝜆 determines (inversely) “budget for coefficients”</a:t>
                </a:r>
              </a:p>
              <a:p>
                <a:endParaRPr lang="en-US" sz="2745" dirty="0"/>
              </a:p>
              <a:p>
                <a:r>
                  <a:rPr lang="en-US" sz="2745" dirty="0"/>
                  <a:t>“Small </a:t>
                </a:r>
                <a14:m>
                  <m:oMath xmlns:m="http://schemas.openxmlformats.org/officeDocument/2006/math">
                    <m:r>
                      <a:rPr lang="en-US" sz="2745" i="1">
                        <a:latin typeface="Cambria Math" panose="02040503050406030204" pitchFamily="18" charset="0"/>
                      </a:rPr>
                      <m:t>𝜆</m:t>
                    </m:r>
                  </m:oMath>
                </a14:m>
                <a:r>
                  <a:rPr lang="en-US" sz="2745" dirty="0"/>
                  <a:t>” = “Big budget” (close to OLS)</a:t>
                </a:r>
              </a:p>
              <a:p>
                <a:endParaRPr lang="en-US" sz="2745" dirty="0"/>
              </a:p>
              <a:p>
                <a:r>
                  <a:rPr lang="en-US" sz="2745" dirty="0"/>
                  <a:t>Penalty form affects shape (trade-off between </a:t>
                </a:r>
                <a:r>
                  <a:rPr lang="en-US" sz="2745" dirty="0" err="1"/>
                  <a:t>params</a:t>
                </a:r>
                <a:r>
                  <a:rPr lang="en-US" sz="2745" dirty="0"/>
                  <a:t>)</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125155" y="1977865"/>
                <a:ext cx="4556824" cy="3749231"/>
              </a:xfrm>
              <a:blipFill>
                <a:blip r:embed="rId2"/>
                <a:stretch>
                  <a:fillRect/>
                </a:stretch>
              </a:blipFill>
            </p:spPr>
            <p:txBody>
              <a:bodyPr/>
              <a:lstStyle/>
              <a:p>
                <a:r>
                  <a:rPr lang="en-US">
                    <a:noFill/>
                  </a:rPr>
                  <a:t> </a:t>
                </a:r>
              </a:p>
            </p:txBody>
          </p:sp>
        </mc:Fallback>
      </mc:AlternateContent>
      <p:sp>
        <p:nvSpPr>
          <p:cNvPr id="4" name="Text Placeholder 3"/>
          <p:cNvSpPr>
            <a:spLocks noGrp="1"/>
          </p:cNvSpPr>
          <p:nvPr>
            <p:ph type="body" sz="quarter" idx="11"/>
          </p:nvPr>
        </p:nvSpPr>
        <p:spPr>
          <a:xfrm>
            <a:off x="6544214" y="1189176"/>
            <a:ext cx="5378548" cy="581121"/>
          </a:xfrm>
        </p:spPr>
        <p:txBody>
          <a:bodyPr/>
          <a:lstStyle/>
          <a:p>
            <a:endParaRPr lang="en-US"/>
          </a:p>
        </p:txBody>
      </p:sp>
      <p:pic>
        <p:nvPicPr>
          <p:cNvPr id="5" name="Picture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985" y="1187938"/>
            <a:ext cx="7537585" cy="5405744"/>
          </a:xfrm>
          <a:prstGeom prst="rect">
            <a:avLst/>
          </a:prstGeom>
        </p:spPr>
      </p:pic>
      <p:sp>
        <p:nvSpPr>
          <p:cNvPr id="6" name="TextBox 5"/>
          <p:cNvSpPr txBox="1"/>
          <p:nvPr/>
        </p:nvSpPr>
        <p:spPr>
          <a:xfrm>
            <a:off x="5348980" y="1770088"/>
            <a:ext cx="1139529"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accent5"/>
                </a:solidFill>
              </a:rPr>
              <a:t>LASSO</a:t>
            </a:r>
          </a:p>
        </p:txBody>
      </p:sp>
      <p:sp>
        <p:nvSpPr>
          <p:cNvPr id="7" name="TextBox 6"/>
          <p:cNvSpPr txBox="1"/>
          <p:nvPr/>
        </p:nvSpPr>
        <p:spPr>
          <a:xfrm>
            <a:off x="9158785" y="1758382"/>
            <a:ext cx="1044053"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accent5"/>
                </a:solidFill>
              </a:rPr>
              <a:t>Ridge</a:t>
            </a:r>
          </a:p>
        </p:txBody>
      </p:sp>
    </p:spTree>
    <p:extLst>
      <p:ext uri="{BB962C8B-B14F-4D97-AF65-F5344CB8AC3E}">
        <p14:creationId xmlns:p14="http://schemas.microsoft.com/office/powerpoint/2010/main" val="3733066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Budget and Penalization</a:t>
            </a:r>
          </a:p>
        </p:txBody>
      </p:sp>
      <p:sp>
        <p:nvSpPr>
          <p:cNvPr id="3" name="Text Placeholder 2"/>
          <p:cNvSpPr>
            <a:spLocks noGrp="1"/>
          </p:cNvSpPr>
          <p:nvPr>
            <p:ph type="body" sz="quarter" idx="10"/>
          </p:nvPr>
        </p:nvSpPr>
        <p:spPr>
          <a:xfrm>
            <a:off x="268928" y="1770088"/>
            <a:ext cx="4556824" cy="3323795"/>
          </a:xfrm>
        </p:spPr>
        <p:txBody>
          <a:bodyPr/>
          <a:lstStyle/>
          <a:p>
            <a:endParaRPr lang="en-US" dirty="0"/>
          </a:p>
          <a:p>
            <a:r>
              <a:rPr lang="en-US" sz="2745" dirty="0"/>
              <a:t>Ridge will smoothly make coefficients small</a:t>
            </a:r>
          </a:p>
          <a:p>
            <a:endParaRPr lang="en-US" sz="2745" dirty="0"/>
          </a:p>
          <a:p>
            <a:r>
              <a:rPr lang="en-US" sz="2745" dirty="0"/>
              <a:t>LASSO will push many coefficients to 0 (“model selection”)</a:t>
            </a:r>
          </a:p>
        </p:txBody>
      </p:sp>
      <p:sp>
        <p:nvSpPr>
          <p:cNvPr id="4" name="Text Placeholder 3"/>
          <p:cNvSpPr>
            <a:spLocks noGrp="1"/>
          </p:cNvSpPr>
          <p:nvPr>
            <p:ph type="body" sz="quarter" idx="11"/>
          </p:nvPr>
        </p:nvSpPr>
        <p:spPr>
          <a:xfrm>
            <a:off x="6544214" y="1189176"/>
            <a:ext cx="5378548" cy="581121"/>
          </a:xfrm>
        </p:spPr>
        <p:txBody>
          <a:bodyPr/>
          <a:lstStyle/>
          <a:p>
            <a:endParaRPr lang="en-US"/>
          </a:p>
        </p:txBody>
      </p:sp>
      <p:pic>
        <p:nvPicPr>
          <p:cNvPr id="5" name="Picture Placeholder 6"/>
          <p:cNvPicPr>
            <a:picLocks noChangeAspect="1"/>
          </p:cNvPicPr>
          <p:nvPr/>
        </p:nvPicPr>
        <p:blipFill>
          <a:blip r:embed="rId2"/>
          <a:stretch>
            <a:fillRect/>
          </a:stretch>
        </p:blipFill>
        <p:spPr>
          <a:xfrm>
            <a:off x="4683985" y="1187939"/>
            <a:ext cx="7537585" cy="5405742"/>
          </a:xfrm>
          <a:prstGeom prst="rect">
            <a:avLst/>
          </a:prstGeom>
        </p:spPr>
      </p:pic>
      <p:sp>
        <p:nvSpPr>
          <p:cNvPr id="6" name="TextBox 5"/>
          <p:cNvSpPr txBox="1"/>
          <p:nvPr/>
        </p:nvSpPr>
        <p:spPr>
          <a:xfrm>
            <a:off x="5348980" y="1770088"/>
            <a:ext cx="1139529"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accent5"/>
                </a:solidFill>
              </a:rPr>
              <a:t>LASSO</a:t>
            </a:r>
          </a:p>
        </p:txBody>
      </p:sp>
      <p:sp>
        <p:nvSpPr>
          <p:cNvPr id="7" name="TextBox 6"/>
          <p:cNvSpPr txBox="1"/>
          <p:nvPr/>
        </p:nvSpPr>
        <p:spPr>
          <a:xfrm>
            <a:off x="9158785" y="1758382"/>
            <a:ext cx="1044053"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accent5"/>
                </a:solidFill>
              </a:rPr>
              <a:t>Ridge</a:t>
            </a:r>
          </a:p>
        </p:txBody>
      </p:sp>
    </p:spTree>
    <p:extLst>
      <p:ext uri="{BB962C8B-B14F-4D97-AF65-F5344CB8AC3E}">
        <p14:creationId xmlns:p14="http://schemas.microsoft.com/office/powerpoint/2010/main" val="35081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2283</Words>
  <Application>Microsoft Office PowerPoint</Application>
  <PresentationFormat>Widescreen</PresentationFormat>
  <Paragraphs>240</Paragraphs>
  <Slides>34</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Cambria Math</vt:lpstr>
      <vt:lpstr>Courier New</vt:lpstr>
      <vt:lpstr>Segoe UI</vt:lpstr>
      <vt:lpstr>Wingdings</vt:lpstr>
      <vt:lpstr>Office Theme</vt:lpstr>
      <vt:lpstr>ML Modeling: LASSO, Ridge, Trees &amp; Forests</vt:lpstr>
      <vt:lpstr>ML != Econometrics (OLS)</vt:lpstr>
      <vt:lpstr>Intro to Machine Learning</vt:lpstr>
      <vt:lpstr>Should I use ML or OLS?</vt:lpstr>
      <vt:lpstr>PowerPoint Presentation</vt:lpstr>
      <vt:lpstr>Intro to Machine Learning</vt:lpstr>
      <vt:lpstr>Linear Models: LASSO</vt:lpstr>
      <vt:lpstr>Coefficient Budget and Penalization</vt:lpstr>
      <vt:lpstr>Coefficient Budget and Penalization</vt:lpstr>
      <vt:lpstr>Lasso vs. Ridge: Which is Which?</vt:lpstr>
      <vt:lpstr>Lasso vs. Ridge: Which is Which?</vt:lpstr>
      <vt:lpstr>Lasso vs. Ridge: Which is Better?</vt:lpstr>
      <vt:lpstr>Cross-Validation: Picking the Right Value of Lambda</vt:lpstr>
      <vt:lpstr>Cross-Validation: Picking the Right Value of Lambda</vt:lpstr>
      <vt:lpstr>Estimating Prediction Error</vt:lpstr>
      <vt:lpstr>Overfitting Solution</vt:lpstr>
      <vt:lpstr>Lasso + Ridge in R</vt:lpstr>
      <vt:lpstr>LASSO Algorithm</vt:lpstr>
      <vt:lpstr>Why trees?</vt:lpstr>
      <vt:lpstr>Building to trees intuition</vt:lpstr>
      <vt:lpstr>Building to trees intuition(cont.)</vt:lpstr>
      <vt:lpstr>Regression trees</vt:lpstr>
      <vt:lpstr>CART Steps</vt:lpstr>
      <vt:lpstr>How to pick the split variable &amp; split point?</vt:lpstr>
      <vt:lpstr>Tree Graphical Example</vt:lpstr>
      <vt:lpstr>CART Example</vt:lpstr>
      <vt:lpstr>How is tree used for f(x)</vt:lpstr>
      <vt:lpstr>When to stop?</vt:lpstr>
      <vt:lpstr>CART stopping procedure</vt:lpstr>
      <vt:lpstr>Cross-Validation?</vt:lpstr>
      <vt:lpstr>4-fold Cross-Validation Example</vt:lpstr>
      <vt:lpstr>Forest</vt:lpstr>
      <vt:lpstr>Forest Example: Composition</vt:lpstr>
      <vt:lpstr>Forest Example: Average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Modeling: LASSO, Ridge, Trees &amp; Forests</dc:title>
  <dc:creator>Matt Goldman</dc:creator>
  <cp:lastModifiedBy>Brian Quistorff</cp:lastModifiedBy>
  <cp:revision>13</cp:revision>
  <dcterms:created xsi:type="dcterms:W3CDTF">2017-06-26T01:15:40Z</dcterms:created>
  <dcterms:modified xsi:type="dcterms:W3CDTF">2017-06-27T03:06:48Z</dcterms:modified>
</cp:coreProperties>
</file>