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1" r:id="rId7"/>
    <p:sldId id="278" r:id="rId8"/>
    <p:sldId id="270" r:id="rId9"/>
    <p:sldId id="271" r:id="rId10"/>
    <p:sldId id="272" r:id="rId11"/>
    <p:sldId id="280" r:id="rId12"/>
    <p:sldId id="281" r:id="rId13"/>
    <p:sldId id="259" r:id="rId14"/>
    <p:sldId id="274" r:id="rId15"/>
    <p:sldId id="273" r:id="rId16"/>
    <p:sldId id="276" r:id="rId17"/>
    <p:sldId id="277" r:id="rId18"/>
    <p:sldId id="282" r:id="rId19"/>
    <p:sldId id="262" r:id="rId20"/>
    <p:sldId id="263" r:id="rId21"/>
    <p:sldId id="266" r:id="rId22"/>
    <p:sldId id="283" r:id="rId23"/>
    <p:sldId id="264" r:id="rId24"/>
    <p:sldId id="265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70" d="100"/>
          <a:sy n="70" d="100"/>
        </p:scale>
        <p:origin x="264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566A-FC01-4521-96C7-0F319CAC995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srn.com/en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hyperlink" Target="https://dataverse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ggle.com/2012/10/15/make-for-data-scientists/" TargetMode="External"/><Relationship Id="rId2" Type="http://schemas.openxmlformats.org/officeDocument/2006/relationships/hyperlink" Target="http://zmjones.com/m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st.ocks.org/mike/mak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Doing Good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MSR DS3 - 2017</a:t>
            </a:r>
          </a:p>
          <a:p>
            <a:r>
              <a:rPr lang="en-US" dirty="0"/>
              <a:t>Brian Quistorff</a:t>
            </a:r>
          </a:p>
        </p:txBody>
      </p:sp>
    </p:spTree>
    <p:extLst>
      <p:ext uri="{BB962C8B-B14F-4D97-AF65-F5344CB8AC3E}">
        <p14:creationId xmlns:p14="http://schemas.microsoft.com/office/powerpoint/2010/main" val="47096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– Bias?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59" y="1762956"/>
            <a:ext cx="7417975" cy="454935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12" y="1857558"/>
            <a:ext cx="7417975" cy="45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 statistical analyses:</a:t>
            </a:r>
          </a:p>
          <a:p>
            <a:r>
              <a:rPr lang="en-US" dirty="0"/>
              <a:t>Confirmatory – You decide what to do before see the data</a:t>
            </a:r>
          </a:p>
          <a:p>
            <a:r>
              <a:rPr lang="en-US" dirty="0"/>
              <a:t>Exploratory – You decide what to do </a:t>
            </a:r>
            <a:r>
              <a:rPr lang="en-US" i="1" dirty="0"/>
              <a:t>after</a:t>
            </a:r>
            <a:r>
              <a:rPr lang="en-US" dirty="0"/>
              <a:t> see the data</a:t>
            </a:r>
          </a:p>
          <a:p>
            <a:pPr marL="0" indent="0">
              <a:buNone/>
            </a:pPr>
            <a:r>
              <a:rPr lang="en-US" dirty="0"/>
              <a:t>P-values are only accurate for confirmatory analyses. </a:t>
            </a:r>
          </a:p>
          <a:p>
            <a:pPr marL="0" indent="0">
              <a:buNone/>
            </a:pPr>
            <a:r>
              <a:rPr lang="en-US" dirty="0"/>
              <a:t>Exploratory analyses are “post hoc” analyses or “testing hypotheses suggested by the data”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more hypotheses you tests, the more likely you are to find a significant result</a:t>
                </a:r>
              </a:p>
              <a:p>
                <a:r>
                  <a:rPr lang="en-US" dirty="0"/>
                  <a:t>If you test whether 20 random variables are related to an outcome then you’ll find ~1 significant result when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ways to correct for this, but they are a bit complicated.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5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P-Hacking/Researcher Degrees of 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lots of different ways one might want to analyze the data</a:t>
            </a:r>
          </a:p>
          <a:p>
            <a:r>
              <a:rPr lang="en-US" dirty="0"/>
              <a:t>Researchers may:</a:t>
            </a:r>
          </a:p>
          <a:p>
            <a:pPr lvl="1"/>
            <a:r>
              <a:rPr lang="en-US" dirty="0"/>
              <a:t>Look at the data before deciding what to do</a:t>
            </a:r>
          </a:p>
          <a:p>
            <a:pPr lvl="1"/>
            <a:r>
              <a:rPr lang="en-US" dirty="0"/>
              <a:t>Run many analyses and only report the significant finding</a:t>
            </a:r>
          </a:p>
          <a:p>
            <a:r>
              <a:rPr lang="en-US" dirty="0"/>
              <a:t>In this case the p-values are not valid any more.</a:t>
            </a:r>
          </a:p>
          <a:p>
            <a:r>
              <a:rPr lang="en-US" dirty="0"/>
              <a:t>Hard to know if either happened since many legitimate ways to look at data.</a:t>
            </a:r>
          </a:p>
        </p:txBody>
      </p:sp>
    </p:spTree>
    <p:extLst>
      <p:ext uri="{BB962C8B-B14F-4D97-AF65-F5344CB8AC3E}">
        <p14:creationId xmlns:p14="http://schemas.microsoft.com/office/powerpoint/2010/main" val="19950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4" y="410546"/>
            <a:ext cx="11538373" cy="5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60" y="1119673"/>
            <a:ext cx="7556358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17" y="37322"/>
            <a:ext cx="9255967" cy="61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5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Pre-Analysis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register your study, before you see the data, say exactly what you are going to do.</a:t>
            </a:r>
          </a:p>
          <a:p>
            <a:pPr lvl="1"/>
            <a:r>
              <a:rPr lang="en-US" dirty="0"/>
              <a:t>Specify all the estimations you will do.</a:t>
            </a:r>
          </a:p>
          <a:p>
            <a:r>
              <a:rPr lang="en-US" dirty="0"/>
              <a:t>You can always run more estimations as you see fit, but you should mark those are “exploratory” (rather than “confirmatory”) analyses.</a:t>
            </a:r>
          </a:p>
        </p:txBody>
      </p:sp>
    </p:spTree>
    <p:extLst>
      <p:ext uri="{BB962C8B-B14F-4D97-AF65-F5344CB8AC3E}">
        <p14:creationId xmlns:p14="http://schemas.microsoft.com/office/powerpoint/2010/main" val="9718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Someone should be able to get the raw data and conduct a pure replication of your study.</a:t>
            </a:r>
          </a:p>
          <a:p>
            <a:pPr lvl="1"/>
            <a:r>
              <a:rPr lang="en-US" dirty="0"/>
              <a:t>If someone has a potential concern about your study they should be able to answer it themselves.</a:t>
            </a:r>
          </a:p>
          <a:p>
            <a:pPr lvl="1"/>
            <a:r>
              <a:rPr lang="en-US" dirty="0"/>
              <a:t>Someone should be able to see if your study is informative for a separate decision</a:t>
            </a:r>
          </a:p>
          <a:p>
            <a:r>
              <a:rPr lang="en-US" dirty="0"/>
              <a:t>Simple Rule: Everything should be written down. </a:t>
            </a:r>
          </a:p>
        </p:txBody>
      </p:sp>
    </p:spTree>
    <p:extLst>
      <p:ext uri="{BB962C8B-B14F-4D97-AF65-F5344CB8AC3E}">
        <p14:creationId xmlns:p14="http://schemas.microsoft.com/office/powerpoint/2010/main" val="18064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659"/>
          </a:xfrm>
        </p:spPr>
        <p:txBody>
          <a:bodyPr>
            <a:normAutofit/>
          </a:bodyPr>
          <a:lstStyle/>
          <a:p>
            <a:r>
              <a:rPr lang="en-US" dirty="0"/>
              <a:t>All data actions should be automated in code </a:t>
            </a:r>
          </a:p>
          <a:p>
            <a:pPr lvl="1"/>
            <a:r>
              <a:rPr lang="en-US" dirty="0"/>
              <a:t>Nothing just done in the interpreter or GUI. Don’t edit data by hand.</a:t>
            </a:r>
          </a:p>
          <a:p>
            <a:pPr lvl="1"/>
            <a:r>
              <a:rPr lang="en-US" dirty="0"/>
              <a:t>A single command should generate all the results</a:t>
            </a:r>
          </a:p>
          <a:p>
            <a:pPr lvl="1"/>
            <a:r>
              <a:rPr lang="en-US" dirty="0"/>
              <a:t>If using randomness, set the seed.</a:t>
            </a:r>
          </a:p>
          <a:p>
            <a:r>
              <a:rPr lang="en-US" dirty="0"/>
              <a:t>Code should be able to be run on a different machine</a:t>
            </a:r>
          </a:p>
          <a:p>
            <a:pPr lvl="1"/>
            <a:r>
              <a:rPr lang="en-US" dirty="0"/>
              <a:t>Use relative paths, describe dependencies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Code is read about 7x more often than it is written. You should write your code for someone (possibly later you) that knows less</a:t>
            </a:r>
          </a:p>
          <a:p>
            <a:pPr lvl="1"/>
            <a:r>
              <a:rPr lang="en-US" dirty="0"/>
              <a:t>Data: What is interpretation of certain coefficients? What was the control?</a:t>
            </a:r>
          </a:p>
        </p:txBody>
      </p:sp>
    </p:spTree>
    <p:extLst>
      <p:ext uri="{BB962C8B-B14F-4D97-AF65-F5344CB8AC3E}">
        <p14:creationId xmlns:p14="http://schemas.microsoft.com/office/powerpoint/2010/main" val="8451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Prep: get </a:t>
            </a:r>
            <a:r>
              <a:rPr lang="en-US" i="1" dirty="0"/>
              <a:t>make</a:t>
            </a:r>
            <a:r>
              <a:rPr lang="en-US" dirty="0"/>
              <a:t> installed on machines</a:t>
            </a:r>
          </a:p>
          <a:p>
            <a:r>
              <a:rPr lang="en-US" dirty="0"/>
              <a:t>File Drawer Problem / Publication Bias</a:t>
            </a:r>
          </a:p>
          <a:p>
            <a:pPr lvl="1"/>
            <a:r>
              <a:rPr lang="en-US" dirty="0"/>
              <a:t>Solutions: Pre-registration, Replications, and Meta Analyses</a:t>
            </a:r>
          </a:p>
          <a:p>
            <a:r>
              <a:rPr lang="en-US" dirty="0"/>
              <a:t>P-hacking</a:t>
            </a:r>
          </a:p>
          <a:p>
            <a:pPr lvl="1"/>
            <a:r>
              <a:rPr lang="en-US" dirty="0"/>
              <a:t>Solutions: Pre-analysis Plans</a:t>
            </a:r>
          </a:p>
          <a:p>
            <a:r>
              <a:rPr lang="en-US" dirty="0"/>
              <a:t>Reproducible Research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research design.</a:t>
            </a:r>
          </a:p>
          <a:p>
            <a:pPr lvl="1"/>
            <a:r>
              <a:rPr lang="en-US" dirty="0"/>
              <a:t>What were the experimental protocols?</a:t>
            </a:r>
          </a:p>
          <a:p>
            <a:pPr lvl="1"/>
            <a:r>
              <a:rPr lang="en-US" dirty="0"/>
              <a:t>How was the data collected?</a:t>
            </a:r>
          </a:p>
          <a:p>
            <a:r>
              <a:rPr lang="en-US" dirty="0"/>
              <a:t>Give enough information so that someone somewhere else could:</a:t>
            </a:r>
          </a:p>
          <a:p>
            <a:pPr lvl="1"/>
            <a:r>
              <a:rPr lang="en-US" dirty="0"/>
              <a:t>Have a sense of whether your findings will apply to them</a:t>
            </a:r>
          </a:p>
          <a:p>
            <a:pPr lvl="1"/>
            <a:r>
              <a:rPr lang="en-US" dirty="0"/>
              <a:t>Replicate your study in a new settings (scientific replication)</a:t>
            </a:r>
          </a:p>
        </p:txBody>
      </p:sp>
    </p:spTree>
    <p:extLst>
      <p:ext uri="{BB962C8B-B14F-4D97-AF65-F5344CB8AC3E}">
        <p14:creationId xmlns:p14="http://schemas.microsoft.com/office/powerpoint/2010/main" val="14740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(don’t use Dropbox/OneDrive for code!)</a:t>
            </a:r>
          </a:p>
          <a:p>
            <a:r>
              <a:rPr lang="en-US" dirty="0"/>
              <a:t>Build automation (e.g. Make)</a:t>
            </a:r>
          </a:p>
          <a:p>
            <a:r>
              <a:rPr lang="en-US" dirty="0"/>
              <a:t>Publish code and data, not just the writeup</a:t>
            </a:r>
          </a:p>
          <a:p>
            <a:pPr lvl="1"/>
            <a:r>
              <a:rPr lang="en-US" dirty="0">
                <a:hlinkClick r:id="rId2"/>
              </a:rPr>
              <a:t>GitHub </a:t>
            </a:r>
            <a:r>
              <a:rPr lang="en-US" dirty="0"/>
              <a:t>for code</a:t>
            </a:r>
          </a:p>
          <a:p>
            <a:pPr lvl="2"/>
            <a:r>
              <a:rPr lang="en-US" dirty="0"/>
              <a:t>Separate out useful tools to be re-used.</a:t>
            </a:r>
          </a:p>
          <a:p>
            <a:pPr lvl="1"/>
            <a:r>
              <a:rPr lang="en-US" dirty="0">
                <a:hlinkClick r:id="rId3"/>
              </a:rPr>
              <a:t>Open Science Framework</a:t>
            </a:r>
            <a:r>
              <a:rPr lang="en-US" dirty="0"/>
              <a:t> for projects</a:t>
            </a:r>
          </a:p>
          <a:p>
            <a:pPr lvl="1"/>
            <a:r>
              <a:rPr lang="en-US" dirty="0" err="1">
                <a:hlinkClick r:id="rId4"/>
              </a:rPr>
              <a:t>Dataverse</a:t>
            </a:r>
            <a:r>
              <a:rPr lang="en-US" dirty="0"/>
              <a:t> for data</a:t>
            </a:r>
          </a:p>
          <a:p>
            <a:pPr lvl="1"/>
            <a:r>
              <a:rPr lang="en-US" dirty="0"/>
              <a:t>Pre-print servers (e.g. </a:t>
            </a:r>
            <a:r>
              <a:rPr lang="en-US" dirty="0" err="1">
                <a:hlinkClick r:id="rId5"/>
              </a:rPr>
              <a:t>arXiv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SSRN</a:t>
            </a:r>
            <a:r>
              <a:rPr lang="en-US" dirty="0"/>
              <a:t>) for work papers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6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automate the whole workflow (nothing manual):</a:t>
            </a:r>
          </a:p>
          <a:p>
            <a:pPr lvl="1"/>
            <a:r>
              <a:rPr lang="en-US" dirty="0"/>
              <a:t>Cleaning data</a:t>
            </a:r>
          </a:p>
          <a:p>
            <a:pPr lvl="1"/>
            <a:r>
              <a:rPr lang="en-US" dirty="0"/>
              <a:t>Analyzing data</a:t>
            </a:r>
          </a:p>
          <a:p>
            <a:pPr lvl="1"/>
            <a:r>
              <a:rPr lang="en-US" dirty="0"/>
              <a:t>Generating figures, statistics, and tables</a:t>
            </a:r>
          </a:p>
          <a:p>
            <a:pPr lvl="1"/>
            <a:r>
              <a:rPr lang="en-US" dirty="0"/>
              <a:t>Rendering the paper</a:t>
            </a:r>
          </a:p>
          <a:p>
            <a:r>
              <a:rPr lang="en-US" dirty="0"/>
              <a:t>Saves you time </a:t>
            </a:r>
          </a:p>
          <a:p>
            <a:r>
              <a:rPr lang="en-US" dirty="0"/>
              <a:t>Reduces errors </a:t>
            </a:r>
          </a:p>
          <a:p>
            <a:r>
              <a:rPr lang="en-US" dirty="0"/>
              <a:t>We’ll use make</a:t>
            </a:r>
          </a:p>
        </p:txBody>
      </p:sp>
    </p:spTree>
    <p:extLst>
      <p:ext uri="{BB962C8B-B14F-4D97-AF65-F5344CB8AC3E}">
        <p14:creationId xmlns:p14="http://schemas.microsoft.com/office/powerpoint/2010/main" val="12624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5114" cy="4864243"/>
          </a:xfrm>
        </p:spPr>
        <p:txBody>
          <a:bodyPr>
            <a:normAutofit/>
          </a:bodyPr>
          <a:lstStyle/>
          <a:p>
            <a:r>
              <a:rPr lang="en-US" dirty="0"/>
              <a:t>Make is a tool for specifying recipes, usually of how files are produced from others. E.g.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outputs.RData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analysis.R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Says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outputs.Rdata</a:t>
            </a:r>
            <a:r>
              <a:rPr lang="en-US" dirty="0"/>
              <a:t> depends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analysis.R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how to remake</a:t>
            </a:r>
          </a:p>
          <a:p>
            <a:pPr marL="0" indent="0">
              <a:buNone/>
            </a:pPr>
            <a:r>
              <a:rPr lang="en-US" dirty="0"/>
              <a:t>If either of those files is newer (modification date)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figure.png </a:t>
            </a:r>
            <a:r>
              <a:rPr lang="en-US" dirty="0"/>
              <a:t>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figure.png </a:t>
            </a:r>
            <a:r>
              <a:rPr lang="en-US" dirty="0"/>
              <a:t>doesn’t exist), execute the steps below.</a:t>
            </a:r>
          </a:p>
        </p:txBody>
      </p:sp>
    </p:spTree>
    <p:extLst>
      <p:ext uri="{BB962C8B-B14F-4D97-AF65-F5344CB8AC3E}">
        <p14:creationId xmlns:p14="http://schemas.microsoft.com/office/powerpoint/2010/main" val="42004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 make with a target and it will try to build that.</a:t>
            </a:r>
          </a:p>
          <a:p>
            <a:r>
              <a:rPr lang="en-US" dirty="0"/>
              <a:t>Creates a Directed Acyclic Graph (DAG) of dependencies and if an ancestor is updated, make can re-make all the intermediaries.</a:t>
            </a:r>
          </a:p>
          <a:p>
            <a:r>
              <a:rPr lang="en-US" dirty="0"/>
              <a:t>Language agnostic</a:t>
            </a:r>
            <a:endParaRPr lang="en-US" dirty="0"/>
          </a:p>
          <a:p>
            <a:r>
              <a:rPr lang="en-US" dirty="0"/>
              <a:t>Recipe indentation has to be tabs!</a:t>
            </a:r>
          </a:p>
          <a:p>
            <a:r>
              <a:rPr lang="en-US" dirty="0"/>
              <a:t>The first rule is the default (what happens if you just type make). Have this be smart. </a:t>
            </a:r>
          </a:p>
          <a:p>
            <a:pPr lvl="1"/>
            <a:r>
              <a:rPr lang="en-US" dirty="0"/>
              <a:t>Provide some text of what good options are or list all the targets.</a:t>
            </a:r>
          </a:p>
        </p:txBody>
      </p:sp>
    </p:spTree>
    <p:extLst>
      <p:ext uri="{BB962C8B-B14F-4D97-AF65-F5344CB8AC3E}">
        <p14:creationId xmlns:p14="http://schemas.microsoft.com/office/powerpoint/2010/main" val="35671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through </a:t>
            </a:r>
            <a:r>
              <a:rPr lang="en-US" dirty="0" err="1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0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http://zmjones.com/make/</a:t>
            </a:r>
            <a:endParaRPr lang="en-US" dirty="0"/>
          </a:p>
          <a:p>
            <a:r>
              <a:rPr lang="en-US" dirty="0">
                <a:hlinkClick r:id="rId3"/>
              </a:rPr>
              <a:t>http://blog.kaggle.com/2012/10/15/make-for-data-scientists/</a:t>
            </a:r>
            <a:endParaRPr lang="en-US" dirty="0"/>
          </a:p>
          <a:p>
            <a:r>
              <a:rPr lang="en-US" dirty="0">
                <a:hlinkClick r:id="rId4"/>
              </a:rPr>
              <a:t>https://bost.ocks.org/mike/make/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Journals succeed (money, importance) by publishing statistically significant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Scientists send in all studies, but only those that are significant are accepted.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Rejected ones go in the file drawer.</a:t>
            </a:r>
          </a:p>
        </p:txBody>
      </p:sp>
    </p:spTree>
    <p:extLst>
      <p:ext uri="{BB962C8B-B14F-4D97-AF65-F5344CB8AC3E}">
        <p14:creationId xmlns:p14="http://schemas.microsoft.com/office/powerpoint/2010/main" val="10492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Drawer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Scientists think journals are more likely to publish studies with significant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Scientists advance in career by publishing.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Submitting studies to a journal is a long and costly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Therefore: For studies with null-results, scientists put them directly into the file-drawer. </a:t>
            </a:r>
          </a:p>
          <a:p>
            <a:r>
              <a:rPr lang="en-US" i="1" dirty="0"/>
              <a:t>Self-fulfilling prophecy!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Drawer / Publication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be either due to scientists or journals</a:t>
            </a:r>
          </a:p>
          <a:p>
            <a:r>
              <a:rPr lang="en-US" dirty="0"/>
              <a:t>In the extreme, it could be that there are no real effects but journals publish the 5% that show effects and the file drawers contain the other 95%!</a:t>
            </a:r>
          </a:p>
          <a:p>
            <a:pPr lvl="1"/>
            <a:r>
              <a:rPr lang="en-US" dirty="0"/>
              <a:t>Studies that have looked at this find there is a real problem but not as bad as the extreme view.</a:t>
            </a:r>
          </a:p>
        </p:txBody>
      </p:sp>
    </p:spTree>
    <p:extLst>
      <p:ext uri="{BB962C8B-B14F-4D97-AF65-F5344CB8AC3E}">
        <p14:creationId xmlns:p14="http://schemas.microsoft.com/office/powerpoint/2010/main" val="16085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File-Drawer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about the Null Results:</a:t>
            </a:r>
          </a:p>
          <a:p>
            <a:pPr lvl="1"/>
            <a:r>
              <a:rPr lang="en-US" dirty="0"/>
              <a:t>Pre-Registering Clinical Trials before results are known. </a:t>
            </a:r>
          </a:p>
          <a:p>
            <a:pPr lvl="2"/>
            <a:r>
              <a:rPr lang="en-US" dirty="0"/>
              <a:t>Could track down the results even if not published. </a:t>
            </a:r>
          </a:p>
          <a:p>
            <a:pPr lvl="2"/>
            <a:r>
              <a:rPr lang="en-US" dirty="0"/>
              <a:t>At least could know the count of the unpublished studies</a:t>
            </a:r>
          </a:p>
          <a:p>
            <a:pPr lvl="1"/>
            <a:r>
              <a:rPr lang="en-US" dirty="0"/>
              <a:t>Dedicate journals to Null Results</a:t>
            </a:r>
          </a:p>
          <a:p>
            <a:r>
              <a:rPr lang="en-US" dirty="0"/>
              <a:t>Replicate previous findings. </a:t>
            </a:r>
          </a:p>
          <a:p>
            <a:pPr lvl="1"/>
            <a:r>
              <a:rPr lang="en-US" dirty="0"/>
              <a:t>Dedicate journals for replications.</a:t>
            </a:r>
          </a:p>
          <a:p>
            <a:pPr lvl="1"/>
            <a:r>
              <a:rPr lang="en-US" dirty="0"/>
              <a:t>Helps to detect and prevent fraud.</a:t>
            </a:r>
          </a:p>
          <a:p>
            <a:r>
              <a:rPr lang="en-US" dirty="0"/>
              <a:t>Meta-analysis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Pure: </a:t>
            </a:r>
            <a:r>
              <a:rPr lang="en-US" dirty="0"/>
              <a:t>Re-do same analysis with the same data</a:t>
            </a:r>
          </a:p>
          <a:p>
            <a:r>
              <a:rPr lang="en-US" dirty="0"/>
              <a:t>Statistical: Do same analysis with new data from the same setting</a:t>
            </a:r>
          </a:p>
          <a:p>
            <a:pPr lvl="1"/>
            <a:r>
              <a:rPr lang="en-US" dirty="0"/>
              <a:t>E.g., get a new group of students into a lab experiment</a:t>
            </a:r>
          </a:p>
          <a:p>
            <a:r>
              <a:rPr lang="en-US" dirty="0"/>
              <a:t>Scientific: Test the same scientific hypothesis (could use slightly different analyses) in a new setting (with new data).</a:t>
            </a:r>
          </a:p>
        </p:txBody>
      </p:sp>
    </p:spTree>
    <p:extLst>
      <p:ext uri="{BB962C8B-B14F-4D97-AF65-F5344CB8AC3E}">
        <p14:creationId xmlns:p14="http://schemas.microsoft.com/office/powerpoint/2010/main" val="12618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 of all the studies about a particular effect</a:t>
            </a:r>
          </a:p>
          <a:p>
            <a:r>
              <a:rPr lang="en-US" dirty="0"/>
              <a:t>Way to summarize and average over several studies.</a:t>
            </a:r>
          </a:p>
          <a:p>
            <a:r>
              <a:rPr lang="en-US" dirty="0"/>
              <a:t>Can be used to look for publication bias.</a:t>
            </a:r>
          </a:p>
          <a:p>
            <a:r>
              <a:rPr lang="en-US" dirty="0"/>
              <a:t>Plot each study’s effect against it’s standard error (bigger studies have small standard errors)t</a:t>
            </a:r>
          </a:p>
        </p:txBody>
      </p:sp>
    </p:spTree>
    <p:extLst>
      <p:ext uri="{BB962C8B-B14F-4D97-AF65-F5344CB8AC3E}">
        <p14:creationId xmlns:p14="http://schemas.microsoft.com/office/powerpoint/2010/main" val="33306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– No bias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59" y="1762956"/>
            <a:ext cx="7417975" cy="454935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12" y="1835224"/>
            <a:ext cx="7417975" cy="45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1074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Doing Good Science</vt:lpstr>
      <vt:lpstr>Agenda</vt:lpstr>
      <vt:lpstr>Publication Bias</vt:lpstr>
      <vt:lpstr>File Drawer problem</vt:lpstr>
      <vt:lpstr>File Drawer / Publication Bias</vt:lpstr>
      <vt:lpstr>File-Drawer solutions</vt:lpstr>
      <vt:lpstr>Replication types</vt:lpstr>
      <vt:lpstr>Meta-Analysis</vt:lpstr>
      <vt:lpstr>Funnel Plot – No bias</vt:lpstr>
      <vt:lpstr>Funnel Plot – Bias?</vt:lpstr>
      <vt:lpstr>Types of statistical analyses</vt:lpstr>
      <vt:lpstr>Multiple Hypothesis testing</vt:lpstr>
      <vt:lpstr>P-Hacking/Researcher Degrees of Freedom</vt:lpstr>
      <vt:lpstr>PowerPoint Presentation</vt:lpstr>
      <vt:lpstr>PowerPoint Presentation</vt:lpstr>
      <vt:lpstr>PowerPoint Presentation</vt:lpstr>
      <vt:lpstr>Pre-Analysis Plan</vt:lpstr>
      <vt:lpstr>Reproducible Research</vt:lpstr>
      <vt:lpstr>Reproducible research</vt:lpstr>
      <vt:lpstr>Transportable research</vt:lpstr>
      <vt:lpstr>Tools for Reproducibility</vt:lpstr>
      <vt:lpstr>Build automation</vt:lpstr>
      <vt:lpstr>Make</vt:lpstr>
      <vt:lpstr>Make</vt:lpstr>
      <vt:lpstr>Make walk-through</vt:lpstr>
      <vt:lpstr>Make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Good Science</dc:title>
  <dc:creator>Brian Quistorff</dc:creator>
  <cp:lastModifiedBy>Brian Quistorff</cp:lastModifiedBy>
  <cp:revision>30</cp:revision>
  <dcterms:created xsi:type="dcterms:W3CDTF">2017-06-27T18:03:56Z</dcterms:created>
  <dcterms:modified xsi:type="dcterms:W3CDTF">2017-06-28T13:37:49Z</dcterms:modified>
</cp:coreProperties>
</file>