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2"/>
  </p:notesMasterIdLst>
  <p:sldIdLst>
    <p:sldId id="453" r:id="rId2"/>
    <p:sldId id="505" r:id="rId3"/>
    <p:sldId id="521" r:id="rId4"/>
    <p:sldId id="507" r:id="rId5"/>
    <p:sldId id="421" r:id="rId6"/>
    <p:sldId id="422" r:id="rId7"/>
    <p:sldId id="423" r:id="rId8"/>
    <p:sldId id="534" r:id="rId9"/>
    <p:sldId id="535" r:id="rId10"/>
    <p:sldId id="539" r:id="rId11"/>
    <p:sldId id="512" r:id="rId12"/>
    <p:sldId id="529" r:id="rId13"/>
    <p:sldId id="407" r:id="rId14"/>
    <p:sldId id="459" r:id="rId15"/>
    <p:sldId id="408" r:id="rId16"/>
    <p:sldId id="409" r:id="rId17"/>
    <p:sldId id="410" r:id="rId18"/>
    <p:sldId id="411" r:id="rId19"/>
    <p:sldId id="412" r:id="rId20"/>
    <p:sldId id="513" r:id="rId21"/>
    <p:sldId id="514" r:id="rId22"/>
    <p:sldId id="520" r:id="rId23"/>
    <p:sldId id="515" r:id="rId24"/>
    <p:sldId id="516" r:id="rId25"/>
    <p:sldId id="517" r:id="rId26"/>
    <p:sldId id="519" r:id="rId27"/>
    <p:sldId id="518" r:id="rId28"/>
    <p:sldId id="522" r:id="rId29"/>
    <p:sldId id="523" r:id="rId30"/>
    <p:sldId id="524" r:id="rId31"/>
    <p:sldId id="492" r:id="rId32"/>
    <p:sldId id="491" r:id="rId33"/>
    <p:sldId id="493" r:id="rId34"/>
    <p:sldId id="525" r:id="rId35"/>
    <p:sldId id="542" r:id="rId36"/>
    <p:sldId id="536" r:id="rId37"/>
    <p:sldId id="540" r:id="rId38"/>
    <p:sldId id="541" r:id="rId39"/>
    <p:sldId id="537" r:id="rId40"/>
    <p:sldId id="53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 autoAdjust="0"/>
    <p:restoredTop sz="87660" autoAdjust="0"/>
  </p:normalViewPr>
  <p:slideViewPr>
    <p:cSldViewPr snapToGrid="0">
      <p:cViewPr varScale="1">
        <p:scale>
          <a:sx n="73" d="100"/>
          <a:sy n="73" d="100"/>
        </p:scale>
        <p:origin x="429" y="39"/>
      </p:cViewPr>
      <p:guideLst/>
    </p:cSldViewPr>
  </p:slideViewPr>
  <p:outlineViewPr>
    <p:cViewPr>
      <p:scale>
        <a:sx n="33" d="100"/>
        <a:sy n="33" d="100"/>
      </p:scale>
      <p:origin x="0" y="-729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62491-7028-4D77-8F14-38BCC1C4D044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02E73-9370-42FE-AC40-D9E34836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all we need is a controlled assignment, not necessarily random.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02E73-9370-42FE-AC40-D9E348368C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we’d like to do is to make a copy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02E73-9370-42FE-AC40-D9E348368C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0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uskegee_syphilis_experiment" TargetMode="External"/><Relationship Id="rId7" Type="http://schemas.openxmlformats.org/officeDocument/2006/relationships/hyperlink" Target="https://en.wikipedia.org/wiki/Project_MKUltra" TargetMode="External"/><Relationship Id="rId2" Type="http://schemas.openxmlformats.org/officeDocument/2006/relationships/hyperlink" Target="https://en.wikipedia.org/wiki/Nazi_human_experi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lgram_experiment" TargetMode="External"/><Relationship Id="rId5" Type="http://schemas.openxmlformats.org/officeDocument/2006/relationships/hyperlink" Target="https://en.wikipedia.org/wiki/Stanford_prison_experiment" TargetMode="External"/><Relationship Id="rId4" Type="http://schemas.openxmlformats.org/officeDocument/2006/relationships/hyperlink" Target="https://en.wikipedia.org/wiki/Human_radiation_experiment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rpsychologist.com/d3/NHST/" TargetMode="External"/><Relationship Id="rId2" Type="http://schemas.openxmlformats.org/officeDocument/2006/relationships/hyperlink" Target="http://rpsychologist.com/d3/cohend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Causality &amp; 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DS3</a:t>
            </a:r>
          </a:p>
          <a:p>
            <a:r>
              <a:rPr lang="en-US" dirty="0"/>
              <a:t>Brian Quistorff Jake Hofman</a:t>
            </a:r>
          </a:p>
          <a:p>
            <a:r>
              <a:rPr lang="en-US" dirty="0"/>
              <a:t>MSR</a:t>
            </a:r>
          </a:p>
        </p:txBody>
      </p:sp>
    </p:spTree>
    <p:extLst>
      <p:ext uri="{BB962C8B-B14F-4D97-AF65-F5344CB8AC3E}">
        <p14:creationId xmlns:p14="http://schemas.microsoft.com/office/powerpoint/2010/main" val="90914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amount of bias in our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is proportional to:</a:t>
                </a:r>
              </a:p>
              <a:p>
                <a:pPr lvl="1"/>
                <a:r>
                  <a:rPr lang="en-US" dirty="0"/>
                  <a:t>The relation between the </a:t>
                </a:r>
                <a:r>
                  <a:rPr lang="en-US" dirty="0" err="1"/>
                  <a:t>regressor</a:t>
                </a:r>
                <a:r>
                  <a:rPr lang="en-US" dirty="0"/>
                  <a:t> and the confounder</a:t>
                </a:r>
              </a:p>
              <a:p>
                <a:pPr lvl="1"/>
                <a:r>
                  <a:rPr lang="en-US" dirty="0"/>
                  <a:t>The relation between the confounder and the outcome.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5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Selection bias can be so large that </a:t>
            </a:r>
            <a:r>
              <a:rPr lang="en-US" sz="2800" i="1" dirty="0"/>
              <a:t>observational and causal estimates give opposite effects</a:t>
            </a:r>
            <a:r>
              <a:rPr lang="en-US" sz="2800" dirty="0"/>
              <a:t> (e.g., going to hospitals makes you less healthy)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189060"/>
            <a:ext cx="4937125" cy="3337130"/>
          </a:xfrm>
        </p:spPr>
      </p:pic>
      <p:sp>
        <p:nvSpPr>
          <p:cNvPr id="6" name="TextBox 5"/>
          <p:cNvSpPr txBox="1"/>
          <p:nvPr/>
        </p:nvSpPr>
        <p:spPr>
          <a:xfrm>
            <a:off x="9251092" y="5953412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vudlab.com</a:t>
            </a:r>
            <a:r>
              <a:rPr lang="en-US" dirty="0"/>
              <a:t>/</a:t>
            </a:r>
            <a:r>
              <a:rPr lang="en-US" dirty="0" err="1"/>
              <a:t>simpsons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4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Paradox: Batting 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824059"/>
              </p:ext>
            </p:extLst>
          </p:nvPr>
        </p:nvGraphicFramePr>
        <p:xfrm>
          <a:off x="1096964" y="3308985"/>
          <a:ext cx="10058398" cy="1097280"/>
        </p:xfrm>
        <a:graphic>
          <a:graphicData uri="http://schemas.openxmlformats.org/drawingml/2006/table">
            <a:tbl>
              <a:tblPr/>
              <a:tblGrid>
                <a:gridCol w="1436914">
                  <a:extLst>
                    <a:ext uri="{9D8B030D-6E8A-4147-A177-3AD203B41FA5}">
                      <a16:colId xmlns:a16="http://schemas.microsoft.com/office/drawing/2014/main" val="157117854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12092570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8203387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19402316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0100676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4894763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1530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1995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Combined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22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Derek Jeter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 12/48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.250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183/582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.314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195/630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.310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33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Justice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104/411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.253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 45/140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.321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149/551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.270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45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2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“To find out what happens when you change something, it is necessary to change it.”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-George Box</a:t>
            </a:r>
          </a:p>
        </p:txBody>
      </p:sp>
    </p:spTree>
    <p:extLst>
      <p:ext uri="{BB962C8B-B14F-4D97-AF65-F5344CB8AC3E}">
        <p14:creationId xmlns:p14="http://schemas.microsoft.com/office/powerpoint/2010/main" val="30446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919226" y="4295787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visit today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Random assignment determines the treatment independent of any confounds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179779" y="4295787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tomorrow</a:t>
            </a:r>
          </a:p>
        </p:txBody>
      </p:sp>
      <p:cxnSp>
        <p:nvCxnSpPr>
          <p:cNvPr id="10" name="Straight Arrow Connector 9"/>
          <p:cNvCxnSpPr>
            <a:stCxn id="8" idx="6"/>
            <a:endCxn id="6" idx="2"/>
          </p:cNvCxnSpPr>
          <p:nvPr/>
        </p:nvCxnSpPr>
        <p:spPr>
          <a:xfrm>
            <a:off x="6748026" y="5210187"/>
            <a:ext cx="1431753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49834" y="5298055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Effect?</a:t>
            </a:r>
          </a:p>
        </p:txBody>
      </p:sp>
      <p:sp>
        <p:nvSpPr>
          <p:cNvPr id="9" name="Oval 8"/>
          <p:cNvSpPr/>
          <p:nvPr/>
        </p:nvSpPr>
        <p:spPr>
          <a:xfrm>
            <a:off x="6549502" y="2510922"/>
            <a:ext cx="1828800" cy="1828800"/>
          </a:xfrm>
          <a:prstGeom prst="ellipse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today</a:t>
            </a:r>
          </a:p>
        </p:txBody>
      </p:sp>
      <p:cxnSp>
        <p:nvCxnSpPr>
          <p:cNvPr id="12" name="Straight Arrow Connector 11"/>
          <p:cNvCxnSpPr>
            <a:stCxn id="9" idx="5"/>
            <a:endCxn id="6" idx="1"/>
          </p:cNvCxnSpPr>
          <p:nvPr/>
        </p:nvCxnSpPr>
        <p:spPr>
          <a:xfrm>
            <a:off x="8110480" y="4071900"/>
            <a:ext cx="337121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83421" y="4295787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Coin flip</a:t>
            </a:r>
          </a:p>
        </p:txBody>
      </p:sp>
      <p:cxnSp>
        <p:nvCxnSpPr>
          <p:cNvPr id="16" name="Straight Arrow Connector 15"/>
          <p:cNvCxnSpPr>
            <a:stCxn id="11" idx="6"/>
            <a:endCxn id="8" idx="2"/>
          </p:cNvCxnSpPr>
          <p:nvPr/>
        </p:nvCxnSpPr>
        <p:spPr>
          <a:xfrm>
            <a:off x="4012221" y="5210187"/>
            <a:ext cx="907005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77878" y="5680834"/>
            <a:ext cx="2114122" cy="64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lines mean “intervention”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011065" y="4182382"/>
            <a:ext cx="4911099" cy="203278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4"/>
          <p:cNvSpPr>
            <a:spLocks/>
          </p:cNvSpPr>
          <p:nvPr/>
        </p:nvSpPr>
        <p:spPr>
          <a:xfrm>
            <a:off x="1963671" y="4144101"/>
            <a:ext cx="5010912" cy="210312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13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To isolate the causal effect, we have to </a:t>
            </a:r>
            <a:r>
              <a:rPr lang="en-US" sz="2800" i="1" dirty="0"/>
              <a:t>change one and only one thing</a:t>
            </a:r>
            <a:r>
              <a:rPr lang="en-US" sz="2800" dirty="0"/>
              <a:t> (hospital visits), and compare outcomes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3879963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3594849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3594849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46742" y="3990701"/>
            <a:ext cx="698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7280" y="3401441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42" y="3465436"/>
            <a:ext cx="1531634" cy="1630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3594849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3401441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42" y="3465436"/>
            <a:ext cx="1531634" cy="16304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7280" y="5150142"/>
            <a:ext cx="365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(what happened)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7280" y="2918561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98079" y="5150142"/>
            <a:ext cx="365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(what would have happened)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2918561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Counterfactual</a:t>
            </a:r>
          </a:p>
        </p:txBody>
      </p:sp>
    </p:spTree>
    <p:extLst>
      <p:ext uri="{BB962C8B-B14F-4D97-AF65-F5344CB8AC3E}">
        <p14:creationId xmlns:p14="http://schemas.microsoft.com/office/powerpoint/2010/main" val="246034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We never get to observe </a:t>
            </a:r>
            <a:r>
              <a:rPr lang="en-US" sz="2800" i="1" dirty="0"/>
              <a:t>what would have happened if we did something else</a:t>
            </a:r>
            <a:r>
              <a:rPr lang="en-US" sz="2800" dirty="0"/>
              <a:t>, so we have to estimate 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3879963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3594849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3594849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46742" y="3990701"/>
            <a:ext cx="698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7280" y="3401441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42" y="3465436"/>
            <a:ext cx="1531634" cy="1630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3594849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3401441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42" y="3465436"/>
            <a:ext cx="1531634" cy="16304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7280" y="5150142"/>
            <a:ext cx="365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(what happened)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7280" y="2918561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98079" y="5150142"/>
            <a:ext cx="365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(what would have happened)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2918561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Counterfactual</a:t>
            </a:r>
          </a:p>
        </p:txBody>
      </p:sp>
    </p:spTree>
    <p:extLst>
      <p:ext uri="{BB962C8B-B14F-4D97-AF65-F5344CB8AC3E}">
        <p14:creationId xmlns:p14="http://schemas.microsoft.com/office/powerpoint/2010/main" val="109630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We can use randomization to create two groups that differ only in which treatment they receive, restoring symmetry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4868337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458322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4583223"/>
            <a:ext cx="1371600" cy="1371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7280" y="4389815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4583223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4389815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3906935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3906935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78" y="3707915"/>
            <a:ext cx="1068512" cy="105208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6073234" y="3402106"/>
            <a:ext cx="0" cy="30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7" idx="3"/>
          </p:cNvCxnSpPr>
          <p:nvPr/>
        </p:nvCxnSpPr>
        <p:spPr>
          <a:xfrm flipH="1">
            <a:off x="4754880" y="4760003"/>
            <a:ext cx="1318354" cy="509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24" idx="1"/>
          </p:cNvCxnSpPr>
          <p:nvPr/>
        </p:nvCxnSpPr>
        <p:spPr>
          <a:xfrm>
            <a:off x="6073234" y="4760003"/>
            <a:ext cx="1424846" cy="509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2066" y="4583223"/>
            <a:ext cx="8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52649" y="4583223"/>
            <a:ext cx="8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Tails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4634" y="289452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5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We can use randomization to create two groups that differ only in which treatment they receive, restoring symmetry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4868337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458322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4583223"/>
            <a:ext cx="1371600" cy="1371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7280" y="4389815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4583223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4389815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3906935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3906935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78" y="3707915"/>
            <a:ext cx="1068512" cy="105208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6073234" y="3402106"/>
            <a:ext cx="0" cy="30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7" idx="3"/>
          </p:cNvCxnSpPr>
          <p:nvPr/>
        </p:nvCxnSpPr>
        <p:spPr>
          <a:xfrm flipH="1">
            <a:off x="4754880" y="4760003"/>
            <a:ext cx="1318354" cy="509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24" idx="1"/>
          </p:cNvCxnSpPr>
          <p:nvPr/>
        </p:nvCxnSpPr>
        <p:spPr>
          <a:xfrm>
            <a:off x="6073234" y="4760003"/>
            <a:ext cx="1424846" cy="509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2066" y="4583223"/>
            <a:ext cx="8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52649" y="4583223"/>
            <a:ext cx="8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Tails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34" y="290488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6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We can use randomization to create two groups that differ only in which treatment they receive, restoring symmetry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3866284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3581170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3581170"/>
            <a:ext cx="1371600" cy="1371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7280" y="3387762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3581170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3387762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2904882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2904882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2059" y="4291782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7816" y="3991913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33" y="3670295"/>
            <a:ext cx="4572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64" y="4428005"/>
            <a:ext cx="457200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93" y="3569905"/>
            <a:ext cx="457200" cy="457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1595" y="4172424"/>
            <a:ext cx="457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326" y="3649729"/>
            <a:ext cx="457200" cy="457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9678" y="4495570"/>
            <a:ext cx="457200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25" y="3681560"/>
            <a:ext cx="457200" cy="457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22" y="4172424"/>
            <a:ext cx="457200" cy="457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12" y="4332168"/>
            <a:ext cx="4572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0602" y="40383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2"/>
                </a:solidFill>
              </a:rPr>
              <a:t>Prediction</a:t>
            </a:r>
          </a:p>
          <a:p>
            <a:pPr algn="ctr"/>
            <a:r>
              <a:rPr lang="en-US" sz="2800" dirty="0"/>
              <a:t>Make a forecast, leaving the world as it is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chemeClr val="accent2"/>
                </a:solidFill>
              </a:rPr>
              <a:t>Causation</a:t>
            </a:r>
          </a:p>
          <a:p>
            <a:pPr algn="ctr"/>
            <a:r>
              <a:rPr lang="en-US" sz="2800" dirty="0"/>
              <a:t>Anticipate what will happen when you make a change in the world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7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identity of causal inference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observed difference is now the causal effect:</a:t>
            </a:r>
          </a:p>
          <a:p>
            <a:endParaRPr lang="en-US" sz="2800" dirty="0"/>
          </a:p>
          <a:p>
            <a:pPr algn="ctr"/>
            <a:r>
              <a:rPr lang="en-US" sz="2800" b="1" dirty="0"/>
              <a:t>Observed difference = </a:t>
            </a:r>
            <a:r>
              <a:rPr lang="en-US" sz="2800" b="1" dirty="0">
                <a:solidFill>
                  <a:schemeClr val="accent5"/>
                </a:solidFill>
              </a:rPr>
              <a:t>Causal effect </a:t>
            </a:r>
            <a:r>
              <a:rPr lang="mr-IN" sz="2800" b="1" dirty="0"/>
              <a:t>–</a:t>
            </a:r>
            <a:r>
              <a:rPr lang="en-US" sz="2800" b="1" dirty="0"/>
              <a:t> </a:t>
            </a:r>
            <a:r>
              <a:rPr lang="en-US" sz="2800" b="1" strike="sngStrike" dirty="0">
                <a:solidFill>
                  <a:srgbClr val="C00000"/>
                </a:solidFill>
              </a:rPr>
              <a:t>Selection bias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        </a:t>
            </a:r>
            <a:r>
              <a:rPr lang="en-US" sz="2800" b="1" dirty="0">
                <a:solidFill>
                  <a:schemeClr val="tx1"/>
                </a:solidFill>
              </a:rPr>
              <a:t>= </a:t>
            </a:r>
            <a:r>
              <a:rPr lang="en-US" sz="2800" b="1" dirty="0">
                <a:solidFill>
                  <a:schemeClr val="accent5"/>
                </a:solidFill>
              </a:rPr>
              <a:t>Causal effect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Selection bias is zero, since there’s no difference, on average, between those who were hospitalized and those who weren’t</a:t>
            </a:r>
          </a:p>
        </p:txBody>
      </p:sp>
    </p:spTree>
    <p:extLst>
      <p:ext uri="{BB962C8B-B14F-4D97-AF65-F5344CB8AC3E}">
        <p14:creationId xmlns:p14="http://schemas.microsoft.com/office/powerpoint/2010/main" val="125113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/ limitations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Random assignment is the “gold standard” for causal inference, but it has some limitations:</a:t>
            </a:r>
          </a:p>
          <a:p>
            <a:endParaRPr lang="en-US" sz="2800" dirty="0"/>
          </a:p>
          <a:p>
            <a:pPr lvl="1"/>
            <a:r>
              <a:rPr lang="en-US" sz="2800" dirty="0"/>
              <a:t>Randomization often isn’t feasible and/or ethical</a:t>
            </a:r>
          </a:p>
          <a:p>
            <a:pPr lvl="1"/>
            <a:r>
              <a:rPr lang="en-US" sz="2800" dirty="0"/>
              <a:t>Experiments are costly in terms of time and money</a:t>
            </a:r>
          </a:p>
          <a:p>
            <a:pPr lvl="1"/>
            <a:r>
              <a:rPr lang="en-US" sz="2800" dirty="0"/>
              <a:t>Inevitably people deviate from their random assignments</a:t>
            </a:r>
          </a:p>
        </p:txBody>
      </p:sp>
    </p:spTree>
    <p:extLst>
      <p:ext uri="{BB962C8B-B14F-4D97-AF65-F5344CB8AC3E}">
        <p14:creationId xmlns:p14="http://schemas.microsoft.com/office/powerpoint/2010/main" val="1271404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Infeasibility: What researcher can’t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Macro-political events: wars, political leaders, large policies (e.g. trade agreements, tax policies)</a:t>
            </a:r>
          </a:p>
          <a:p>
            <a:r>
              <a:rPr lang="en-US" dirty="0"/>
              <a:t>Natural features: earthquakes, geography</a:t>
            </a:r>
          </a:p>
          <a:p>
            <a:r>
              <a:rPr lang="en-US" dirty="0"/>
              <a:t>History </a:t>
            </a:r>
          </a:p>
        </p:txBody>
      </p:sp>
    </p:spTree>
    <p:extLst>
      <p:ext uri="{BB962C8B-B14F-4D97-AF65-F5344CB8AC3E}">
        <p14:creationId xmlns:p14="http://schemas.microsoft.com/office/powerpoint/2010/main" val="34168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0874" cy="1450757"/>
          </a:xfrm>
        </p:spPr>
        <p:txBody>
          <a:bodyPr/>
          <a:lstStyle/>
          <a:p>
            <a:r>
              <a:rPr lang="en-US" dirty="0"/>
              <a:t>Ethics: Abusive studies on human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Nazi human experimentation</a:t>
            </a:r>
            <a:r>
              <a:rPr lang="en-US" dirty="0"/>
              <a:t> – 1940s</a:t>
            </a:r>
          </a:p>
          <a:p>
            <a:r>
              <a:rPr lang="en-US" dirty="0">
                <a:hlinkClick r:id="rId3"/>
              </a:rPr>
              <a:t>Tuskegee syphilis experiment</a:t>
            </a:r>
            <a:r>
              <a:rPr lang="en-US" dirty="0"/>
              <a:t> – 1932-1972</a:t>
            </a:r>
          </a:p>
          <a:p>
            <a:r>
              <a:rPr lang="en-US" dirty="0">
                <a:hlinkClick r:id="rId4"/>
              </a:rPr>
              <a:t>Human radiation experiments</a:t>
            </a:r>
            <a:r>
              <a:rPr lang="en-US" dirty="0"/>
              <a:t> – Cold War</a:t>
            </a:r>
          </a:p>
          <a:p>
            <a:r>
              <a:rPr lang="en-US" dirty="0">
                <a:hlinkClick r:id="rId5"/>
              </a:rPr>
              <a:t>Stanford Prison Experiment</a:t>
            </a:r>
            <a:r>
              <a:rPr lang="en-US" dirty="0"/>
              <a:t> – 1971</a:t>
            </a:r>
          </a:p>
          <a:p>
            <a:r>
              <a:rPr lang="en-US" dirty="0">
                <a:hlinkClick r:id="rId6"/>
              </a:rPr>
              <a:t>Milgram experiment</a:t>
            </a:r>
            <a:r>
              <a:rPr lang="en-US" dirty="0"/>
              <a:t> – 1963</a:t>
            </a:r>
          </a:p>
          <a:p>
            <a:r>
              <a:rPr lang="en-US" dirty="0">
                <a:hlinkClick r:id="rId7"/>
              </a:rPr>
              <a:t>Project </a:t>
            </a:r>
            <a:r>
              <a:rPr lang="en-US" dirty="0" err="1">
                <a:hlinkClick r:id="rId7"/>
              </a:rPr>
              <a:t>MKUltra</a:t>
            </a:r>
            <a:r>
              <a:rPr lang="en-US" dirty="0"/>
              <a:t> – Cold War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Institution Review Boards (IRBs)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university / research organizations have an IRB</a:t>
            </a:r>
          </a:p>
          <a:p>
            <a:r>
              <a:rPr lang="en-US" dirty="0"/>
              <a:t>Independent of researchers</a:t>
            </a:r>
          </a:p>
          <a:p>
            <a:r>
              <a:rPr lang="en-US" dirty="0"/>
              <a:t>Usually requires Informed Consent (unless very low risk and notification would hamper research)</a:t>
            </a:r>
          </a:p>
          <a:p>
            <a:r>
              <a:rPr lang="en-US" dirty="0"/>
              <a:t>Risks to subjects are balanced by potential benefits to society</a:t>
            </a:r>
          </a:p>
          <a:p>
            <a:r>
              <a:rPr lang="en-US" dirty="0"/>
              <a:t>The selection of subjects presents a fair or just distribution of risks and benefits to eligible participants</a:t>
            </a:r>
          </a:p>
          <a:p>
            <a:r>
              <a:rPr lang="en-US" dirty="0"/>
              <a:t>Additional Protection for Vulnerable individuals: Prisoners, Children, Pregnant women (and fetuses).</a:t>
            </a:r>
          </a:p>
          <a:p>
            <a:r>
              <a:rPr lang="en-US" dirty="0"/>
              <a:t>Required for government funded research or for research published in most journals </a:t>
            </a:r>
          </a:p>
        </p:txBody>
      </p:sp>
    </p:spTree>
    <p:extLst>
      <p:ext uri="{BB962C8B-B14F-4D97-AF65-F5344CB8AC3E}">
        <p14:creationId xmlns:p14="http://schemas.microsoft.com/office/powerpoint/2010/main" val="8987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Continuing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Political Science studies effects on elections (foreign and domestic)</a:t>
            </a:r>
          </a:p>
          <a:p>
            <a:r>
              <a:rPr lang="en-US" dirty="0"/>
              <a:t>Facebook experimenting on the happiness of people via feed changes</a:t>
            </a:r>
          </a:p>
          <a:p>
            <a:r>
              <a:rPr lang="en-US" dirty="0"/>
              <a:t>Avoiding foreign IRBs due to corruption concerns</a:t>
            </a:r>
          </a:p>
          <a:p>
            <a:r>
              <a:rPr lang="en-US" dirty="0"/>
              <a:t>Many clinical trials are done in low-income countries due to costs.</a:t>
            </a:r>
          </a:p>
        </p:txBody>
      </p:sp>
    </p:spTree>
    <p:extLst>
      <p:ext uri="{BB962C8B-B14F-4D97-AF65-F5344CB8AC3E}">
        <p14:creationId xmlns:p14="http://schemas.microsoft.com/office/powerpoint/2010/main" val="33873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Is it ethical to randomize?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think something is better why don’t we provide to all those in need?</a:t>
            </a:r>
          </a:p>
          <a:p>
            <a:endParaRPr lang="en-US" dirty="0"/>
          </a:p>
          <a:p>
            <a:r>
              <a:rPr lang="en-US" dirty="0"/>
              <a:t>Counter: It’s good to randomize when,</a:t>
            </a:r>
          </a:p>
          <a:p>
            <a:pPr lvl="1"/>
            <a:r>
              <a:rPr lang="en-US" dirty="0"/>
              <a:t>Over-subscription</a:t>
            </a:r>
          </a:p>
          <a:p>
            <a:pPr lvl="1"/>
            <a:r>
              <a:rPr lang="en-US" dirty="0"/>
              <a:t>Staggered roll-out</a:t>
            </a:r>
          </a:p>
          <a:p>
            <a:pPr lvl="1"/>
            <a:r>
              <a:rPr lang="en-US" dirty="0"/>
              <a:t>We often aren’t sure it’s better</a:t>
            </a:r>
          </a:p>
        </p:txBody>
      </p:sp>
    </p:spTree>
    <p:extLst>
      <p:ext uri="{BB962C8B-B14F-4D97-AF65-F5344CB8AC3E}">
        <p14:creationId xmlns:p14="http://schemas.microsoft.com/office/powerpoint/2010/main" val="32348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Pharmaceutical drug clinical trials: “it’s millions, and many years, and most of them fail.”</a:t>
            </a:r>
          </a:p>
          <a:p>
            <a:endParaRPr lang="en-US" dirty="0"/>
          </a:p>
          <a:p>
            <a:r>
              <a:rPr lang="en-US" dirty="0"/>
              <a:t>Many of the randomized treatments are most interesting in the long-run:</a:t>
            </a:r>
          </a:p>
          <a:p>
            <a:pPr lvl="1"/>
            <a:r>
              <a:rPr lang="en-US" dirty="0"/>
              <a:t>Early childhood interventions</a:t>
            </a:r>
          </a:p>
          <a:p>
            <a:pPr lvl="1"/>
            <a:r>
              <a:rPr lang="en-US" dirty="0"/>
              <a:t>Chronic conditions</a:t>
            </a:r>
          </a:p>
        </p:txBody>
      </p:sp>
    </p:spTree>
    <p:extLst>
      <p:ext uri="{BB962C8B-B14F-4D97-AF65-F5344CB8AC3E}">
        <p14:creationId xmlns:p14="http://schemas.microsoft.com/office/powerpoint/2010/main" val="80322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may drop out of an experiment. What the people doing badly preferentially leave?</a:t>
            </a:r>
          </a:p>
          <a:p>
            <a:r>
              <a:rPr lang="en-US" dirty="0"/>
              <a:t>Participants may switch treatments</a:t>
            </a:r>
          </a:p>
          <a:p>
            <a:r>
              <a:rPr lang="en-US" dirty="0"/>
              <a:t>People may behave differently if they know they are in an experiment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Treatment and what is the control? Is there a placebo?</a:t>
            </a:r>
          </a:p>
          <a:p>
            <a:r>
              <a:rPr lang="en-US" dirty="0"/>
              <a:t>At what level is this randomized (participant, cluster)?</a:t>
            </a:r>
          </a:p>
          <a:p>
            <a:r>
              <a:rPr lang="en-US" dirty="0"/>
              <a:t>What do I want to measure? Can I measure it effectively (e.g. privacy concerns)?</a:t>
            </a:r>
          </a:p>
          <a:p>
            <a:r>
              <a:rPr lang="en-US" dirty="0"/>
              <a:t>Blinding: Participants and experimental workers should not know whether in control or treatment?</a:t>
            </a:r>
          </a:p>
        </p:txBody>
      </p:sp>
    </p:spTree>
    <p:extLst>
      <p:ext uri="{BB962C8B-B14F-4D97-AF65-F5344CB8AC3E}">
        <p14:creationId xmlns:p14="http://schemas.microsoft.com/office/powerpoint/2010/main" val="29432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2"/>
                </a:solidFill>
              </a:rPr>
              <a:t>Prediction</a:t>
            </a:r>
          </a:p>
          <a:p>
            <a:pPr algn="ctr"/>
            <a:r>
              <a:rPr lang="en-US" sz="2800" dirty="0"/>
              <a:t>Make a forecast, leaving the world as it is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(seeing my neighbor with an umbrella might predict rain)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chemeClr val="accent2"/>
                </a:solidFill>
              </a:rPr>
              <a:t>Causation</a:t>
            </a:r>
          </a:p>
          <a:p>
            <a:pPr algn="ctr"/>
            <a:r>
              <a:rPr lang="en-US" sz="2800" dirty="0"/>
              <a:t>Anticipate what will happen when you make a change in the world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(but handing my neighbor an umbrella doesn’t cause rain)</a:t>
            </a:r>
          </a:p>
        </p:txBody>
      </p:sp>
    </p:spTree>
    <p:extLst>
      <p:ext uri="{BB962C8B-B14F-4D97-AF65-F5344CB8AC3E}">
        <p14:creationId xmlns:p14="http://schemas.microsoft.com/office/powerpoint/2010/main" val="338484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validity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Validity</a:t>
            </a:r>
          </a:p>
          <a:p>
            <a:pPr lvl="1"/>
            <a:r>
              <a:rPr lang="en-US" dirty="0"/>
              <a:t>Did I correctly estimate the effect in my sample? </a:t>
            </a:r>
          </a:p>
          <a:p>
            <a:pPr lvl="1"/>
            <a:r>
              <a:rPr lang="en-US" dirty="0"/>
              <a:t>Did I not control for a confounder?</a:t>
            </a:r>
          </a:p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Will this effect hold elsewhere?</a:t>
            </a:r>
          </a:p>
          <a:p>
            <a:pPr lvl="1"/>
            <a:r>
              <a:rPr lang="en-US" dirty="0"/>
              <a:t>Did I study a population that is very unique?</a:t>
            </a:r>
          </a:p>
          <a:p>
            <a:pPr lvl="1"/>
            <a:endParaRPr lang="en-US" dirty="0"/>
          </a:p>
          <a:p>
            <a:r>
              <a:rPr lang="en-US" dirty="0"/>
              <a:t>These answer did I learn anything potentially useful?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50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000" dirty="0"/>
              <a:t>Experiments are called A/B testing in the business world and it is a new business process that is expanding very fast.</a:t>
            </a:r>
          </a:p>
        </p:txBody>
      </p:sp>
    </p:spTree>
    <p:extLst>
      <p:ext uri="{BB962C8B-B14F-4D97-AF65-F5344CB8AC3E}">
        <p14:creationId xmlns:p14="http://schemas.microsoft.com/office/powerpoint/2010/main" val="1517223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000" dirty="0"/>
              <a:t>Large-scale </a:t>
            </a:r>
            <a:r>
              <a:rPr lang="en-US" sz="3000" i="1" dirty="0"/>
              <a:t>observational data </a:t>
            </a:r>
            <a:r>
              <a:rPr lang="en-US" sz="3000" dirty="0"/>
              <a:t>is useful for building </a:t>
            </a:r>
            <a:r>
              <a:rPr lang="en-US" sz="3000" i="1" dirty="0"/>
              <a:t>predictive models</a:t>
            </a:r>
            <a:r>
              <a:rPr lang="en-US" sz="3000" dirty="0"/>
              <a:t> of what the word has been like</a:t>
            </a:r>
          </a:p>
          <a:p>
            <a:pPr algn="ctr"/>
            <a:endParaRPr lang="en-US" sz="3000" i="1" dirty="0"/>
          </a:p>
          <a:p>
            <a:pPr algn="ctr"/>
            <a:r>
              <a:rPr lang="en-US" sz="2800" dirty="0"/>
              <a:t>But without appropriate </a:t>
            </a:r>
            <a:r>
              <a:rPr lang="en-US" sz="2800" i="1" dirty="0"/>
              <a:t>random variation</a:t>
            </a:r>
            <a:r>
              <a:rPr lang="en-US" sz="2800" dirty="0"/>
              <a:t>, it’s hard to </a:t>
            </a:r>
            <a:r>
              <a:rPr lang="en-US" sz="2800" i="1" dirty="0"/>
              <a:t>predict what happens when you change something</a:t>
            </a:r>
            <a:r>
              <a:rPr lang="en-US" sz="2800" dirty="0"/>
              <a:t> new in the world</a:t>
            </a:r>
          </a:p>
        </p:txBody>
      </p:sp>
    </p:spTree>
    <p:extLst>
      <p:ext uri="{BB962C8B-B14F-4D97-AF65-F5344CB8AC3E}">
        <p14:creationId xmlns:p14="http://schemas.microsoft.com/office/powerpoint/2010/main" val="1245495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200" i="1" dirty="0"/>
              <a:t>Randomized experiments</a:t>
            </a:r>
            <a:r>
              <a:rPr lang="en-US" sz="3200" dirty="0"/>
              <a:t> are like </a:t>
            </a:r>
            <a:r>
              <a:rPr lang="en-US" sz="3200" i="1" dirty="0"/>
              <a:t>custom-made datasets</a:t>
            </a:r>
            <a:r>
              <a:rPr lang="en-US" sz="3200" dirty="0"/>
              <a:t> to answer a specific question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1750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Significance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(e.g. 5%): Chance of getting Type I Error if Effect Doesn’t Exist (first column)</a:t>
                </a:r>
              </a:p>
              <a:p>
                <a:r>
                  <a:rPr lang="en-US" dirty="0"/>
                  <a:t>Statistical Power: Chance of Detecting Effect when it does exist (second column)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29096"/>
              </p:ext>
            </p:extLst>
          </p:nvPr>
        </p:nvGraphicFramePr>
        <p:xfrm>
          <a:off x="2152104" y="3773035"/>
          <a:ext cx="77397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227">
                  <a:extLst>
                    <a:ext uri="{9D8B030D-6E8A-4147-A177-3AD203B41FA5}">
                      <a16:colId xmlns:a16="http://schemas.microsoft.com/office/drawing/2014/main" val="3654730422"/>
                    </a:ext>
                  </a:extLst>
                </a:gridCol>
                <a:gridCol w="2690949">
                  <a:extLst>
                    <a:ext uri="{9D8B030D-6E8A-4147-A177-3AD203B41FA5}">
                      <a16:colId xmlns:a16="http://schemas.microsoft.com/office/drawing/2014/main" val="3368710956"/>
                    </a:ext>
                  </a:extLst>
                </a:gridCol>
                <a:gridCol w="3079569">
                  <a:extLst>
                    <a:ext uri="{9D8B030D-6E8A-4147-A177-3AD203B41FA5}">
                      <a16:colId xmlns:a16="http://schemas.microsoft.com/office/drawing/2014/main" val="2752044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Doesn’t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3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</a:t>
                      </a:r>
                      <a:r>
                        <a:rPr lang="en-US" baseline="0" dirty="0"/>
                        <a:t> 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Type I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Error (False Positive)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5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Detect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Type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II Error (False Negative)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1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397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Cohen’s d: </a:t>
            </a:r>
            <a:r>
              <a:rPr lang="en-US" dirty="0">
                <a:hlinkClick r:id="rId2"/>
              </a:rPr>
              <a:t>http://rpsychologist.com/d3/cohend/</a:t>
            </a:r>
            <a:endParaRPr lang="en-US" dirty="0"/>
          </a:p>
          <a:p>
            <a:r>
              <a:rPr lang="en-US" dirty="0"/>
              <a:t>Power &amp; Statistical Significance: </a:t>
            </a:r>
            <a:r>
              <a:rPr lang="en-US" dirty="0">
                <a:hlinkClick r:id="rId3"/>
              </a:rPr>
              <a:t>http://rpsychologist.com/d3/NHST/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2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0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Desire/Selection (D):</a:t>
                </a:r>
              </a:p>
              <a:p>
                <a:pPr lvl="1"/>
                <a:r>
                  <a:rPr lang="en-US" sz="2600" i="1" dirty="0"/>
                  <a:t>D=1: Went</a:t>
                </a:r>
                <a:r>
                  <a:rPr lang="en-US" sz="2600" dirty="0"/>
                  <a:t>=Went to Hospital</a:t>
                </a:r>
              </a:p>
              <a:p>
                <a:pPr lvl="1"/>
                <a:r>
                  <a:rPr lang="en-US" sz="2600" i="1" dirty="0"/>
                  <a:t>D=0: Stayed</a:t>
                </a:r>
                <a:r>
                  <a:rPr lang="en-US" sz="2600" dirty="0"/>
                  <a:t>=Stayed at Home</a:t>
                </a:r>
              </a:p>
              <a:p>
                <a:r>
                  <a:rPr lang="en-US" sz="2800" dirty="0"/>
                  <a:t>Treatment (W):</a:t>
                </a:r>
              </a:p>
              <a:p>
                <a:pPr lvl="1"/>
                <a:r>
                  <a:rPr lang="en-US" sz="2600" i="1" dirty="0"/>
                  <a:t>W=1: Treated</a:t>
                </a:r>
                <a:r>
                  <a:rPr lang="en-US" sz="2600" dirty="0"/>
                  <a:t>=Hospital Care</a:t>
                </a:r>
              </a:p>
              <a:p>
                <a:pPr lvl="1"/>
                <a:r>
                  <a:rPr lang="en-US" sz="2600" i="1" dirty="0"/>
                  <a:t>W=0: Untreated</a:t>
                </a:r>
                <a:r>
                  <a:rPr lang="en-US" sz="2600" dirty="0"/>
                  <a:t>=No Hospital Care</a:t>
                </a:r>
              </a:p>
              <a:p>
                <a:r>
                  <a:rPr lang="en-US" sz="2800" dirty="0"/>
                  <a:t>Health: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79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Average Treatment Effect: Difference in Health between being treated and not.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𝑇𝑟𝑒𝑎𝑡𝑒𝑑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𝑟𝑒𝑎𝑡𝑒𝑑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on the Treated: Difference in Health between being treated and not given they tried to get treatment.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𝑇𝑟𝑒𝑎𝑡𝑒𝑑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𝑈𝑛𝑡𝑟𝑒𝑎𝑡𝑒𝑑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586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𝑈𝑛𝑡𝑟𝑒𝑎𝑡𝑒𝑑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𝑈𝑛𝑡𝑟𝑒𝑎𝑡𝑒𝑑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𝑈𝑛𝑡𝑟𝑒𝑎𝑡𝑒𝑑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𝑈𝑛𝑡𝑟𝑒𝑎𝑡𝑒𝑑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𝑆𝑒𝑙𝑒𝑐𝑡𝑖𝑜𝑛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98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“What happens if we do X?”, e.g.</a:t>
            </a:r>
          </a:p>
          <a:p>
            <a:endParaRPr lang="en-US" sz="2800" dirty="0"/>
          </a:p>
          <a:p>
            <a:pPr lvl="1"/>
            <a:r>
              <a:rPr lang="en-US" sz="2800" dirty="0"/>
              <a:t>How does education impact future earnings?</a:t>
            </a:r>
          </a:p>
          <a:p>
            <a:pPr lvl="1"/>
            <a:r>
              <a:rPr lang="en-US" sz="2800" dirty="0"/>
              <a:t>What is the effect of advertising on sales?</a:t>
            </a:r>
          </a:p>
          <a:p>
            <a:pPr lvl="1"/>
            <a:r>
              <a:rPr lang="en-US" sz="2800" dirty="0"/>
              <a:t>How does hospitalization affect health?</a:t>
            </a:r>
          </a:p>
          <a:p>
            <a:pPr lvl="1"/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251092" y="5953412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John Stuart Mill (1843)</a:t>
            </a:r>
          </a:p>
        </p:txBody>
      </p:sp>
    </p:spTree>
    <p:extLst>
      <p:ext uri="{BB962C8B-B14F-4D97-AF65-F5344CB8AC3E}">
        <p14:creationId xmlns:p14="http://schemas.microsoft.com/office/powerpoint/2010/main" val="653077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estimates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4137" y="1845734"/>
            <a:ext cx="11390812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Δ</a:t>
            </a:r>
            <a:r>
              <a:rPr lang="en-US" sz="2800" baseline="-25000" dirty="0" err="1"/>
              <a:t>obs</a:t>
            </a:r>
            <a:r>
              <a:rPr lang="en-US" sz="2800" dirty="0"/>
              <a:t> = (Health | Went) </a:t>
            </a:r>
            <a:r>
              <a:rPr lang="mr-IN" sz="2800" dirty="0"/>
              <a:t>–</a:t>
            </a:r>
            <a:r>
              <a:rPr lang="en-US" sz="2800" dirty="0"/>
              <a:t> (Health |Stayed)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Δ</a:t>
            </a:r>
            <a:r>
              <a:rPr lang="en-US" sz="2800" baseline="-25000" dirty="0" err="1"/>
              <a:t>obs</a:t>
            </a:r>
            <a:r>
              <a:rPr lang="en-US" sz="2800" dirty="0"/>
              <a:t> = (Health if Treated | Went) </a:t>
            </a:r>
            <a:r>
              <a:rPr lang="mr-IN" sz="2800" dirty="0"/>
              <a:t>–</a:t>
            </a:r>
            <a:r>
              <a:rPr lang="en-US" sz="2800" dirty="0"/>
              <a:t> (Health if Untreated |Stayed)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Δ</a:t>
            </a:r>
            <a:r>
              <a:rPr lang="en-US" sz="2800" baseline="-25000" dirty="0" err="1"/>
              <a:t>obs</a:t>
            </a:r>
            <a:r>
              <a:rPr lang="en-US" sz="2800" dirty="0"/>
              <a:t> = (Health if Treated | Went) </a:t>
            </a:r>
            <a:r>
              <a:rPr lang="mr-IN" sz="2800" dirty="0"/>
              <a:t>–</a:t>
            </a:r>
            <a:r>
              <a:rPr lang="en-US" sz="2800" dirty="0"/>
              <a:t> (Health if Untreated | Went)+</a:t>
            </a:r>
          </a:p>
          <a:p>
            <a:pPr algn="ctr"/>
            <a:r>
              <a:rPr lang="en-US" sz="2800" dirty="0"/>
              <a:t> (Health if Untreated | Went) </a:t>
            </a:r>
            <a:r>
              <a:rPr lang="mr-IN" sz="2800" dirty="0"/>
              <a:t>–</a:t>
            </a:r>
            <a:r>
              <a:rPr lang="en-US" sz="2800" dirty="0"/>
              <a:t> (Health if Untreated |Stayed)</a:t>
            </a:r>
          </a:p>
          <a:p>
            <a:pPr algn="ctr"/>
            <a:r>
              <a:rPr lang="en-US" sz="2800" dirty="0" err="1"/>
              <a:t>Δ</a:t>
            </a:r>
            <a:r>
              <a:rPr lang="en-US" sz="2800" baseline="-25000" dirty="0" err="1"/>
              <a:t>obs</a:t>
            </a:r>
            <a:r>
              <a:rPr lang="en-US" sz="2800" dirty="0"/>
              <a:t> = ATET + Selection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99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Hospitalization on health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What’s wrong with estimating this model from observational data?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51324" y="3204711"/>
            <a:ext cx="5089353" cy="1828800"/>
            <a:chOff x="3761116" y="3177653"/>
            <a:chExt cx="5089353" cy="1828800"/>
          </a:xfrm>
        </p:grpSpPr>
        <p:sp>
          <p:nvSpPr>
            <p:cNvPr id="6" name="Oval 5"/>
            <p:cNvSpPr/>
            <p:nvPr/>
          </p:nvSpPr>
          <p:spPr>
            <a:xfrm>
              <a:off x="7021669" y="3177653"/>
              <a:ext cx="1828800" cy="18288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Health tomorrow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61116" y="3177653"/>
              <a:ext cx="1828800" cy="18288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Hospital visit today</a:t>
              </a:r>
            </a:p>
          </p:txBody>
        </p:sp>
        <p:cxnSp>
          <p:nvCxnSpPr>
            <p:cNvPr id="10" name="Straight Arrow Connector 9"/>
            <p:cNvCxnSpPr>
              <a:stCxn id="8" idx="6"/>
              <a:endCxn id="6" idx="2"/>
            </p:cNvCxnSpPr>
            <p:nvPr/>
          </p:nvCxnSpPr>
          <p:spPr>
            <a:xfrm>
              <a:off x="5589916" y="4092053"/>
              <a:ext cx="1431753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891724" y="4179921"/>
              <a:ext cx="82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Effect?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251092" y="5939965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Arrow means “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causes Y”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45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The effect and cause might be </a:t>
            </a:r>
            <a:r>
              <a:rPr lang="en-US" sz="2800" i="1" dirty="0"/>
              <a:t>confounded</a:t>
            </a:r>
            <a:r>
              <a:rPr lang="en-US" sz="2800" dirty="0"/>
              <a:t> by a common cause, and be </a:t>
            </a:r>
            <a:r>
              <a:rPr lang="en-US" sz="2800" i="1" dirty="0"/>
              <a:t>changing together </a:t>
            </a:r>
            <a:r>
              <a:rPr lang="en-US" sz="2800" dirty="0"/>
              <a:t>as a result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326880" y="4040293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tomorrow</a:t>
            </a:r>
          </a:p>
        </p:txBody>
      </p:sp>
      <p:sp>
        <p:nvSpPr>
          <p:cNvPr id="8" name="Oval 7"/>
          <p:cNvSpPr/>
          <p:nvPr/>
        </p:nvSpPr>
        <p:spPr>
          <a:xfrm>
            <a:off x="6066327" y="4040293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visit today</a:t>
            </a:r>
          </a:p>
        </p:txBody>
      </p:sp>
      <p:cxnSp>
        <p:nvCxnSpPr>
          <p:cNvPr id="10" name="Straight Arrow Connector 9"/>
          <p:cNvCxnSpPr>
            <a:stCxn id="8" idx="6"/>
            <a:endCxn id="6" idx="2"/>
          </p:cNvCxnSpPr>
          <p:nvPr/>
        </p:nvCxnSpPr>
        <p:spPr>
          <a:xfrm>
            <a:off x="7895127" y="4954693"/>
            <a:ext cx="1431753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96935" y="5042561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Effect?</a:t>
            </a:r>
          </a:p>
        </p:txBody>
      </p:sp>
      <p:sp>
        <p:nvSpPr>
          <p:cNvPr id="9" name="Oval 8"/>
          <p:cNvSpPr/>
          <p:nvPr/>
        </p:nvSpPr>
        <p:spPr>
          <a:xfrm>
            <a:off x="7696603" y="2255428"/>
            <a:ext cx="1828800" cy="1828800"/>
          </a:xfrm>
          <a:prstGeom prst="ellipse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today</a:t>
            </a:r>
          </a:p>
        </p:txBody>
      </p:sp>
      <p:cxnSp>
        <p:nvCxnSpPr>
          <p:cNvPr id="11" name="Straight Arrow Connector 10"/>
          <p:cNvCxnSpPr>
            <a:stCxn id="9" idx="3"/>
            <a:endCxn id="8" idx="7"/>
          </p:cNvCxnSpPr>
          <p:nvPr/>
        </p:nvCxnSpPr>
        <p:spPr>
          <a:xfrm flipH="1">
            <a:off x="7627305" y="3816406"/>
            <a:ext cx="337120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6" idx="1"/>
          </p:cNvCxnSpPr>
          <p:nvPr/>
        </p:nvCxnSpPr>
        <p:spPr>
          <a:xfrm>
            <a:off x="9257581" y="3816406"/>
            <a:ext cx="337121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98541" y="5939965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Dashed circle means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“unobserved”</a:t>
            </a:r>
          </a:p>
        </p:txBody>
      </p:sp>
    </p:spTree>
    <p:extLst>
      <p:ext uri="{BB962C8B-B14F-4D97-AF65-F5344CB8AC3E}">
        <p14:creationId xmlns:p14="http://schemas.microsoft.com/office/powerpoint/2010/main" val="19357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If we </a:t>
            </a:r>
            <a:r>
              <a:rPr lang="en-US" sz="2800" i="1" dirty="0"/>
              <a:t>only get to observe them changing together</a:t>
            </a:r>
            <a:r>
              <a:rPr lang="en-US" sz="2800" dirty="0"/>
              <a:t>, we can’t estimate the effect of hospitalization changing alone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326880" y="4040293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tomorrow</a:t>
            </a:r>
          </a:p>
        </p:txBody>
      </p:sp>
      <p:sp>
        <p:nvSpPr>
          <p:cNvPr id="8" name="Oval 7"/>
          <p:cNvSpPr/>
          <p:nvPr/>
        </p:nvSpPr>
        <p:spPr>
          <a:xfrm>
            <a:off x="6066327" y="4040293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visit today</a:t>
            </a:r>
          </a:p>
        </p:txBody>
      </p:sp>
      <p:cxnSp>
        <p:nvCxnSpPr>
          <p:cNvPr id="10" name="Straight Arrow Connector 9"/>
          <p:cNvCxnSpPr>
            <a:stCxn id="8" idx="6"/>
            <a:endCxn id="6" idx="2"/>
          </p:cNvCxnSpPr>
          <p:nvPr/>
        </p:nvCxnSpPr>
        <p:spPr>
          <a:xfrm>
            <a:off x="7895127" y="4954693"/>
            <a:ext cx="1431753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96935" y="5042561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Effect?</a:t>
            </a:r>
          </a:p>
        </p:txBody>
      </p:sp>
      <p:sp>
        <p:nvSpPr>
          <p:cNvPr id="9" name="Oval 8"/>
          <p:cNvSpPr/>
          <p:nvPr/>
        </p:nvSpPr>
        <p:spPr>
          <a:xfrm>
            <a:off x="7696603" y="2255428"/>
            <a:ext cx="1828800" cy="1828800"/>
          </a:xfrm>
          <a:prstGeom prst="ellipse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today</a:t>
            </a:r>
          </a:p>
        </p:txBody>
      </p:sp>
      <p:cxnSp>
        <p:nvCxnSpPr>
          <p:cNvPr id="11" name="Straight Arrow Connector 10"/>
          <p:cNvCxnSpPr>
            <a:stCxn id="9" idx="3"/>
            <a:endCxn id="8" idx="7"/>
          </p:cNvCxnSpPr>
          <p:nvPr/>
        </p:nvCxnSpPr>
        <p:spPr>
          <a:xfrm flipH="1">
            <a:off x="7627305" y="3816406"/>
            <a:ext cx="337120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6" idx="1"/>
          </p:cNvCxnSpPr>
          <p:nvPr/>
        </p:nvCxnSpPr>
        <p:spPr>
          <a:xfrm>
            <a:off x="9257581" y="3816406"/>
            <a:ext cx="337121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true model of the world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𝐻𝑜𝑠𝑝𝑖𝑡𝑎𝑙𝑉𝑖𝑠𝑖𝑡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𝐻𝑒𝑎𝑙𝑡h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And that </a:t>
                </a:r>
                <a:r>
                  <a:rPr lang="en-US" i="1" dirty="0" err="1"/>
                  <a:t>HospitalVisit</a:t>
                </a:r>
                <a:r>
                  <a:rPr lang="en-US" dirty="0"/>
                  <a:t> is correlated with </a:t>
                </a:r>
                <a:r>
                  <a:rPr lang="en-US" i="1" dirty="0"/>
                  <a:t>Health</a:t>
                </a:r>
              </a:p>
              <a:p>
                <a:pPr lvl="1"/>
                <a:r>
                  <a:rPr lang="en-US" dirty="0"/>
                  <a:t>People with worse health are more likely to visit the hospital).</a:t>
                </a:r>
              </a:p>
              <a:p>
                <a:r>
                  <a:rPr lang="en-US" dirty="0"/>
                  <a:t>If we estimated a model that included </a:t>
                </a:r>
                <a:r>
                  <a:rPr lang="en-US" i="1" dirty="0"/>
                  <a:t>Health</a:t>
                </a:r>
                <a:r>
                  <a:rPr lang="en-US" dirty="0"/>
                  <a:t>, we would be fine. </a:t>
                </a:r>
              </a:p>
              <a:p>
                <a:pPr lvl="1"/>
                <a:r>
                  <a:rPr lang="en-US" dirty="0"/>
                  <a:t>Our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would be close to the truth.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 suppose that we estimated a “</a:t>
                </a:r>
                <a:r>
                  <a:rPr lang="en-US" dirty="0" err="1"/>
                  <a:t>mis</a:t>
                </a:r>
                <a:r>
                  <a:rPr lang="en-US" dirty="0"/>
                  <a:t>-specified”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𝐻𝑜𝑠𝑝𝑖𝑡𝑎𝑙𝑉𝑖𝑠𝑖𝑡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effect of health is no in the catch-all error term: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𝐻𝑒𝑎𝑙𝑡h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𝐻𝑜𝑠𝑝𝑖𝑡𝑎𝑙𝑉𝑖𝑠𝑖𝑡</m:t>
                    </m:r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Whenever a variable in a model is correlated with the error we say it is “endogenous”.</a:t>
                </a:r>
              </a:p>
              <a:p>
                <a:r>
                  <a:rPr lang="en-US" dirty="0"/>
                  <a:t>Coefficients on endogenous regressors will not be good. Called </a:t>
                </a:r>
                <a:r>
                  <a:rPr lang="en-US" i="1" dirty="0"/>
                  <a:t>Omitted Variable Bias.</a:t>
                </a:r>
              </a:p>
              <a:p>
                <a:r>
                  <a:rPr lang="en-US" dirty="0"/>
                  <a:t>We should worry whenever our </a:t>
                </a:r>
                <a:r>
                  <a:rPr lang="en-US" dirty="0" err="1"/>
                  <a:t>regressor</a:t>
                </a:r>
                <a:r>
                  <a:rPr lang="en-US" dirty="0"/>
                  <a:t> is correlated with something in the error.</a:t>
                </a:r>
              </a:p>
              <a:p>
                <a:r>
                  <a:rPr lang="en-US" dirty="0"/>
                  <a:t>When this is caused by people’s choices we call this “Selection bias”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9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10768</TotalTime>
  <Words>1701</Words>
  <Application>Microsoft Office PowerPoint</Application>
  <PresentationFormat>Widescreen</PresentationFormat>
  <Paragraphs>253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Calibri Light</vt:lpstr>
      <vt:lpstr>Cambria Math</vt:lpstr>
      <vt:lpstr>Mangal</vt:lpstr>
      <vt:lpstr>1_Retrospect</vt:lpstr>
      <vt:lpstr>Causality &amp; experiments</vt:lpstr>
      <vt:lpstr>PowerPoint Presentation</vt:lpstr>
      <vt:lpstr>PowerPoint Presentation</vt:lpstr>
      <vt:lpstr>Effect question</vt:lpstr>
      <vt:lpstr>Example: Hospitalization on health</vt:lpstr>
      <vt:lpstr>Confounds</vt:lpstr>
      <vt:lpstr>Confounds</vt:lpstr>
      <vt:lpstr>Population Equation</vt:lpstr>
      <vt:lpstr>Omitted Variable Bias</vt:lpstr>
      <vt:lpstr>OVB</vt:lpstr>
      <vt:lpstr>Simpson’s paradox</vt:lpstr>
      <vt:lpstr>Simpson’s Paradox: Batting Averages</vt:lpstr>
      <vt:lpstr>“To find out what happens when you change something, it is necessary to change it.” </vt:lpstr>
      <vt:lpstr>Random assignment</vt:lpstr>
      <vt:lpstr>Counterfactuals</vt:lpstr>
      <vt:lpstr>Counterfactuals</vt:lpstr>
      <vt:lpstr>Random assignment</vt:lpstr>
      <vt:lpstr>Random assignment</vt:lpstr>
      <vt:lpstr>Random assignment</vt:lpstr>
      <vt:lpstr>Basic identity of causal inference</vt:lpstr>
      <vt:lpstr>Caveats / limitations</vt:lpstr>
      <vt:lpstr>Infeasibility: What researcher can’t do</vt:lpstr>
      <vt:lpstr>Ethics: Abusive studies on human subjects</vt:lpstr>
      <vt:lpstr>Ethics: Institution Review Boards (IRBs)</vt:lpstr>
      <vt:lpstr>Ethics: Continuing Concerns</vt:lpstr>
      <vt:lpstr>Ethics: Is it ethical to randomize?</vt:lpstr>
      <vt:lpstr>Cost</vt:lpstr>
      <vt:lpstr>Contamination</vt:lpstr>
      <vt:lpstr>Experimental Design</vt:lpstr>
      <vt:lpstr>Types of validity</vt:lpstr>
      <vt:lpstr>Closing thoughts</vt:lpstr>
      <vt:lpstr>Closing thoughts</vt:lpstr>
      <vt:lpstr>Closing thoughts</vt:lpstr>
      <vt:lpstr>Statistical Review</vt:lpstr>
      <vt:lpstr>Visualizations</vt:lpstr>
      <vt:lpstr>Appendix</vt:lpstr>
      <vt:lpstr>Types of Estimates</vt:lpstr>
      <vt:lpstr>Types of Estimates</vt:lpstr>
      <vt:lpstr>PowerPoint Presentation</vt:lpstr>
      <vt:lpstr>Observational estimates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Brian Quistorff</cp:lastModifiedBy>
  <cp:revision>54</cp:revision>
  <dcterms:created xsi:type="dcterms:W3CDTF">2012-07-27T01:16:44Z</dcterms:created>
  <dcterms:modified xsi:type="dcterms:W3CDTF">2017-06-27T20:09:28Z</dcterms:modified>
</cp:coreProperties>
</file>